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3" r:id="rId6"/>
    <p:sldId id="259" r:id="rId7"/>
    <p:sldId id="260" r:id="rId8"/>
    <p:sldId id="261" r:id="rId9"/>
    <p:sldId id="262" r:id="rId10"/>
    <p:sldId id="284" r:id="rId11"/>
    <p:sldId id="285" r:id="rId12"/>
    <p:sldId id="286" r:id="rId13"/>
    <p:sldId id="263" r:id="rId14"/>
    <p:sldId id="287" r:id="rId15"/>
    <p:sldId id="265" r:id="rId16"/>
    <p:sldId id="268" r:id="rId17"/>
    <p:sldId id="279" r:id="rId18"/>
    <p:sldId id="264" r:id="rId19"/>
    <p:sldId id="288" r:id="rId20"/>
    <p:sldId id="290" r:id="rId21"/>
    <p:sldId id="267" r:id="rId22"/>
    <p:sldId id="266" r:id="rId23"/>
    <p:sldId id="273" r:id="rId24"/>
    <p:sldId id="274" r:id="rId25"/>
    <p:sldId id="275" r:id="rId26"/>
    <p:sldId id="281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200"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3300"/>
    <a:srgbClr val="FF00FF"/>
    <a:srgbClr val="FFFF99"/>
    <a:srgbClr val="CC0099"/>
    <a:srgbClr val="CC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5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Times New Roman" panose="02020603050405020304" pitchFamily="2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973138" y="549275"/>
            <a:ext cx="7486650" cy="3600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1 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Where did you go on vacation?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5"/>
          <p:cNvSpPr txBox="1"/>
          <p:nvPr/>
        </p:nvSpPr>
        <p:spPr>
          <a:xfrm>
            <a:off x="107950" y="333375"/>
            <a:ext cx="8820150" cy="6021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4.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由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some, any, no, every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构成的复合不定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代词作主语时，都作单数看待，其谓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语动词用单数第三人称形式。</a:t>
            </a:r>
            <a:r>
              <a:rPr lang="zh-CN" altLang="en-US" sz="36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   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Something</a:t>
            </a:r>
            <a:r>
              <a:rPr lang="en-US" altLang="zh-CN" sz="3600" b="1" dirty="0">
                <a:latin typeface="Times New Roman" panose="02020603050405020304" pitchFamily="2" charset="0"/>
              </a:rPr>
              <a:t> is wrong with my watch.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Well,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everyone </a:t>
            </a:r>
            <a:r>
              <a:rPr lang="en-US" altLang="zh-CN" sz="3600" b="1" dirty="0">
                <a:latin typeface="Times New Roman" panose="02020603050405020304" pitchFamily="2" charset="0"/>
              </a:rPr>
              <a:t>wants to win.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 Nobody</a:t>
            </a:r>
            <a:r>
              <a:rPr lang="en-US" altLang="zh-CN" sz="3600" b="1" dirty="0">
                <a:latin typeface="Times New Roman" panose="02020603050405020304" pitchFamily="2" charset="0"/>
              </a:rPr>
              <a:t> knows what the future will be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like.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There is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something</a:t>
            </a:r>
            <a:r>
              <a:rPr lang="en-US" altLang="zh-CN" sz="3600" b="1" dirty="0">
                <a:latin typeface="Times New Roman" panose="02020603050405020304" pitchFamily="2" charset="0"/>
              </a:rPr>
              <a:t> for everyone at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Greenwood Park.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32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charRg st="32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5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0">
                                            <p:txEl>
                                              <p:charRg st="53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7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0">
                                            <p:txEl>
                                              <p:charRg st="75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1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290">
                                            <p:txEl>
                                              <p:charRg st="114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50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290">
                                            <p:txEl>
                                              <p:charRg st="150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196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charRg st="196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209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charRg st="209" end="2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252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290">
                                            <p:txEl>
                                              <p:charRg st="252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5"/>
          <p:cNvSpPr txBox="1"/>
          <p:nvPr/>
        </p:nvSpPr>
        <p:spPr>
          <a:xfrm>
            <a:off x="611188" y="1587500"/>
            <a:ext cx="79216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5.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除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no one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以外，其他复合不定代词都写成一个词。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Oval 2"/>
          <p:cNvSpPr/>
          <p:nvPr/>
        </p:nvSpPr>
        <p:spPr>
          <a:xfrm>
            <a:off x="1116013" y="1700213"/>
            <a:ext cx="863600" cy="8651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3a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14339" name="WordArt 4"/>
          <p:cNvSpPr>
            <a:spLocks noTextEdit="1"/>
          </p:cNvSpPr>
          <p:nvPr/>
        </p:nvSpPr>
        <p:spPr>
          <a:xfrm>
            <a:off x="2916238" y="496888"/>
            <a:ext cx="3097212" cy="98742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25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40" name="Rectangle 12"/>
          <p:cNvSpPr/>
          <p:nvPr/>
        </p:nvSpPr>
        <p:spPr>
          <a:xfrm>
            <a:off x="2124075" y="1341438"/>
            <a:ext cx="6480175" cy="2519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Fill in the blanks with the words in the box and practice the conversation.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1549400" y="3878263"/>
            <a:ext cx="5975350" cy="1422400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anyone, something, anything, everything, nothing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/>
      <p:bldP spid="14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5"/>
          <p:cNvSpPr txBox="1"/>
          <p:nvPr/>
        </p:nvSpPr>
        <p:spPr>
          <a:xfrm>
            <a:off x="250825" y="260350"/>
            <a:ext cx="8424863" cy="6011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Linda</a:t>
            </a:r>
            <a:r>
              <a:rPr lang="en-US" altLang="zh-CN" sz="3600" b="1" dirty="0">
                <a:latin typeface="Times New Roman" panose="02020603050405020304" pitchFamily="2" charset="0"/>
              </a:rPr>
              <a:t>: Did you do _________ fun on your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  vacation, Alice?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Alice</a:t>
            </a:r>
            <a:r>
              <a:rPr lang="en-US" altLang="zh-CN" sz="3600" b="1" dirty="0">
                <a:latin typeface="Times New Roman" panose="02020603050405020304" pitchFamily="2" charset="0"/>
              </a:rPr>
              <a:t>: Yes, I did. I went to Sanya.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Linda</a:t>
            </a:r>
            <a:r>
              <a:rPr lang="en-US" altLang="zh-CN" sz="3600" b="1" dirty="0">
                <a:latin typeface="Times New Roman" panose="02020603050405020304" pitchFamily="2" charset="0"/>
              </a:rPr>
              <a:t>: How did you like it?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Alice</a:t>
            </a:r>
            <a:r>
              <a:rPr lang="en-US" altLang="zh-CN" sz="3600" b="1" dirty="0">
                <a:latin typeface="Times New Roman" panose="02020603050405020304" pitchFamily="2" charset="0"/>
              </a:rPr>
              <a:t>: Well, it was my first time there, so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__________ was really interesting.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Lind</a:t>
            </a: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a</a:t>
            </a:r>
            <a:r>
              <a:rPr lang="en-US" altLang="zh-CN" sz="3600" b="1" dirty="0">
                <a:latin typeface="Times New Roman" panose="02020603050405020304" pitchFamily="2" charset="0"/>
              </a:rPr>
              <a:t>: Did you go with ________?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Alice</a:t>
            </a:r>
            <a:r>
              <a:rPr lang="en-US" altLang="zh-CN" sz="3600" b="1" dirty="0">
                <a:latin typeface="Times New Roman" panose="02020603050405020304" pitchFamily="2" charset="0"/>
              </a:rPr>
              <a:t>: Yes, I did. I went with my sister.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Linda</a:t>
            </a:r>
            <a:r>
              <a:rPr lang="en-US" altLang="zh-CN" sz="3600" b="1" dirty="0">
                <a:latin typeface="Times New Roman" panose="02020603050405020304" pitchFamily="2" charset="0"/>
              </a:rPr>
              <a:t>: Did you go shopping?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5363" name="Text Box 21"/>
          <p:cNvSpPr txBox="1"/>
          <p:nvPr/>
        </p:nvSpPr>
        <p:spPr>
          <a:xfrm>
            <a:off x="4140200" y="339725"/>
            <a:ext cx="23764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4" name="Text Box 21"/>
          <p:cNvSpPr txBox="1"/>
          <p:nvPr/>
        </p:nvSpPr>
        <p:spPr>
          <a:xfrm>
            <a:off x="1619250" y="3644900"/>
            <a:ext cx="23764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everything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65" name="Text Box 21"/>
          <p:cNvSpPr txBox="1"/>
          <p:nvPr/>
        </p:nvSpPr>
        <p:spPr>
          <a:xfrm>
            <a:off x="4932363" y="429260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anyone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5"/>
          <p:cNvSpPr txBox="1"/>
          <p:nvPr/>
        </p:nvSpPr>
        <p:spPr>
          <a:xfrm>
            <a:off x="179388" y="333375"/>
            <a:ext cx="8567737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Alice</a:t>
            </a:r>
            <a:r>
              <a:rPr lang="en-US" altLang="zh-CN" sz="3600" b="1" dirty="0">
                <a:latin typeface="Times New Roman" panose="02020603050405020304" pitchFamily="2" charset="0"/>
              </a:rPr>
              <a:t>: Of course! I bought _________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for my parents, but ______ for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myself.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Linda</a:t>
            </a:r>
            <a:r>
              <a:rPr lang="en-US" altLang="zh-CN" sz="3600" b="1" dirty="0">
                <a:latin typeface="Times New Roman" panose="02020603050405020304" pitchFamily="2" charset="0"/>
              </a:rPr>
              <a:t>: Why didn’t you buy ________ for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      yourself?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chemeClr val="hlink"/>
                </a:solidFill>
                <a:latin typeface="Times New Roman" panose="02020603050405020304" pitchFamily="2" charset="0"/>
              </a:rPr>
              <a:t>Alice</a:t>
            </a:r>
            <a:r>
              <a:rPr lang="en-US" altLang="zh-CN" sz="3600" b="1" dirty="0">
                <a:latin typeface="Times New Roman" panose="02020603050405020304" pitchFamily="2" charset="0"/>
              </a:rPr>
              <a:t>: I didn’t really see _________ I like.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6387" name="Text Box 21"/>
          <p:cNvSpPr txBox="1"/>
          <p:nvPr/>
        </p:nvSpPr>
        <p:spPr>
          <a:xfrm>
            <a:off x="5362575" y="404813"/>
            <a:ext cx="23050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something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88" name="Text Box 24"/>
          <p:cNvSpPr txBox="1"/>
          <p:nvPr/>
        </p:nvSpPr>
        <p:spPr>
          <a:xfrm>
            <a:off x="5292725" y="1125538"/>
            <a:ext cx="1944688" cy="6397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nothing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89" name="Text Box 21"/>
          <p:cNvSpPr txBox="1"/>
          <p:nvPr/>
        </p:nvSpPr>
        <p:spPr>
          <a:xfrm>
            <a:off x="5148263" y="3716338"/>
            <a:ext cx="23034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390" name="Text Box 24"/>
          <p:cNvSpPr txBox="1"/>
          <p:nvPr/>
        </p:nvSpPr>
        <p:spPr>
          <a:xfrm>
            <a:off x="5653088" y="2427288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WordArt 4"/>
          <p:cNvSpPr>
            <a:spLocks noTextEdit="1"/>
          </p:cNvSpPr>
          <p:nvPr/>
        </p:nvSpPr>
        <p:spPr>
          <a:xfrm>
            <a:off x="2843213" y="404813"/>
            <a:ext cx="34559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Explanation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1" name="Rectangle 12"/>
          <p:cNvSpPr/>
          <p:nvPr/>
        </p:nvSpPr>
        <p:spPr>
          <a:xfrm>
            <a:off x="177800" y="1125538"/>
            <a:ext cx="8785225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1. myself (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我自己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)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yourself (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你自己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)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是反</a:t>
            </a:r>
            <a:endParaRPr lang="zh-CN" altLang="en-US" sz="3600" b="1" dirty="0">
              <a:solidFill>
                <a:srgbClr val="FF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身代词。表示“某人自己的词”叫反身代</a:t>
            </a:r>
            <a:endParaRPr lang="zh-CN" altLang="en-US" sz="3600" b="1" dirty="0">
              <a:solidFill>
                <a:srgbClr val="FF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词。见下表：</a:t>
            </a:r>
            <a:endParaRPr lang="zh-CN" altLang="en-US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aphicFrame>
        <p:nvGraphicFramePr>
          <p:cNvPr id="17412" name="表格 17411"/>
          <p:cNvGraphicFramePr/>
          <p:nvPr/>
        </p:nvGraphicFramePr>
        <p:xfrm>
          <a:off x="34925" y="3190875"/>
          <a:ext cx="9036050" cy="3119438"/>
        </p:xfrm>
        <a:graphic>
          <a:graphicData uri="http://schemas.openxmlformats.org/drawingml/2006/table">
            <a:tbl>
              <a:tblPr/>
              <a:tblGrid>
                <a:gridCol w="2182813"/>
                <a:gridCol w="2352675"/>
                <a:gridCol w="1657350"/>
                <a:gridCol w="1638300"/>
                <a:gridCol w="1204912"/>
              </a:tblGrid>
              <a:tr h="6842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myself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yourself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himself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herself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itself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106680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我自己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你自己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他自己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她自己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它自己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684212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ourselves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yourselves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 gridSpan="3"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C00000"/>
                          </a:solidFill>
                        </a:rPr>
                        <a:t>themselves</a:t>
                      </a:r>
                      <a:endParaRPr lang="zh-CN" alt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842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我们自己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你们自己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 gridSpan="3"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</a:rPr>
                        <a:t>他们自己</a:t>
                      </a:r>
                      <a:endParaRPr lang="zh-CN" altLang="en-US" sz="3200" b="1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12"/>
          <p:cNvSpPr/>
          <p:nvPr/>
        </p:nvSpPr>
        <p:spPr>
          <a:xfrm>
            <a:off x="0" y="333375"/>
            <a:ext cx="9144000" cy="61198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(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</a:t>
            </a:r>
            <a:r>
              <a:rPr lang="zh-CN" altLang="en-US" sz="3600" b="1" dirty="0">
                <a:solidFill>
                  <a:schemeClr val="accent2"/>
                </a:solidFill>
                <a:latin typeface="Times New Roman" panose="02020603050405020304" pitchFamily="2" charset="0"/>
              </a:rPr>
              <a:t>)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Did you buy anything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for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yourself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?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你为你自己买什么东西了吗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?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（做介词宾语）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(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2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)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The old man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taught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himself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English. 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那位老人自学英语。（做动词宾语）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(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)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The thing</a:t>
            </a: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2" charset="0"/>
              </a:rPr>
              <a:t>itself</a:t>
            </a:r>
            <a:r>
              <a:rPr lang="en-US" altLang="zh-CN" sz="3600" b="1" dirty="0">
                <a:latin typeface="Times New Roman" panose="02020603050405020304" pitchFamily="2" charset="0"/>
              </a:rPr>
              <a:t> is not important.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事情本身并不重要。</a:t>
            </a:r>
            <a:r>
              <a:rPr lang="zh-CN" altLang="en-US" sz="3600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（做同位语）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(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4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)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myself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visited my aunt last weekend.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上周我自己去拜访了姑姑。 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（做同位语）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>
                                            <p:txEl>
                                              <p:charRg st="39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18434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18434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18434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18434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64" end="1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0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18434">
                                            <p:txEl>
                                              <p:charRg st="106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8434">
                                            <p:txEl>
                                              <p:charRg st="10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18434">
                                            <p:txEl>
                                              <p:charRg st="10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8434">
                                            <p:txEl>
                                              <p:charRg st="10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0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06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2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charRg st="12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charRg st="12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4">
                                            <p:txEl>
                                              <p:charRg st="12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4">
                                            <p:txEl>
                                              <p:charRg st="127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34">
                                            <p:txEl>
                                              <p:charRg st="127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67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4">
                                            <p:txEl>
                                              <p:charRg st="167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4">
                                            <p:txEl>
                                              <p:charRg st="167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4">
                                            <p:txEl>
                                              <p:charRg st="167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4">
                                            <p:txEl>
                                              <p:charRg st="167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34">
                                            <p:txEl>
                                              <p:charRg st="167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88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4">
                                            <p:txEl>
                                              <p:charRg st="188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4">
                                            <p:txEl>
                                              <p:charRg st="188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232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34">
                                            <p:txEl>
                                              <p:charRg st="232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4">
                                            <p:txEl>
                                              <p:charRg st="232" end="2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WordArt 4"/>
          <p:cNvSpPr>
            <a:spLocks noTextEdit="1"/>
          </p:cNvSpPr>
          <p:nvPr/>
        </p:nvSpPr>
        <p:spPr>
          <a:xfrm>
            <a:off x="2987675" y="504825"/>
            <a:ext cx="3240088" cy="10525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Practice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1403350" y="4076700"/>
            <a:ext cx="6157913" cy="1533525"/>
          </a:xfrm>
          <a:prstGeom prst="rect">
            <a:avLst/>
          </a:prstGeom>
          <a:noFill/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anything, everything, nothing, everyone, no one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9460" name="Rectangle 12"/>
          <p:cNvSpPr/>
          <p:nvPr/>
        </p:nvSpPr>
        <p:spPr>
          <a:xfrm>
            <a:off x="1547813" y="1844675"/>
            <a:ext cx="7056437" cy="1873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Fill in the blanks in the e-mail message with the words in the box.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Oval 2"/>
          <p:cNvSpPr/>
          <p:nvPr/>
        </p:nvSpPr>
        <p:spPr>
          <a:xfrm>
            <a:off x="577850" y="1844675"/>
            <a:ext cx="898525" cy="9906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</a:rPr>
              <a:t>3b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/>
      <p:bldP spid="19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5"/>
          <p:cNvSpPr txBox="1"/>
          <p:nvPr/>
        </p:nvSpPr>
        <p:spPr>
          <a:xfrm>
            <a:off x="685800" y="1138238"/>
            <a:ext cx="7631113" cy="4370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Dear Bill,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How was your vacation? Did you do ________ interesting? Did _______ in the family go with you? I went to a friend’s farm in the countryside with my family. __________ was great.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0483" name="Text Box 19"/>
          <p:cNvSpPr txBox="1"/>
          <p:nvPr/>
        </p:nvSpPr>
        <p:spPr>
          <a:xfrm>
            <a:off x="1260475" y="2636838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4" name="Text Box 20"/>
          <p:cNvSpPr txBox="1"/>
          <p:nvPr/>
        </p:nvSpPr>
        <p:spPr>
          <a:xfrm>
            <a:off x="2916238" y="4803775"/>
            <a:ext cx="2555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Everything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5" name="Text Box 22"/>
          <p:cNvSpPr txBox="1"/>
          <p:nvPr/>
        </p:nvSpPr>
        <p:spPr>
          <a:xfrm>
            <a:off x="6516688" y="2636838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anyone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文本占位符 21505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  <a:ln/>
        </p:spPr>
        <p:txBody>
          <a:bodyPr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We fed some hens and saw some baby pigs. They were so cute! The only problem was that there was _______ much to do in the evening but read. Still ______ seemed to be bored. Bye for now!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21507" name="Text Box 24"/>
          <p:cNvSpPr txBox="1"/>
          <p:nvPr/>
        </p:nvSpPr>
        <p:spPr>
          <a:xfrm>
            <a:off x="6011863" y="2716213"/>
            <a:ext cx="20161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nothing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08" name="Text Box 21"/>
          <p:cNvSpPr txBox="1"/>
          <p:nvPr/>
        </p:nvSpPr>
        <p:spPr>
          <a:xfrm>
            <a:off x="538163" y="4156075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no one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charRg st="0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/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1619250" y="1555750"/>
            <a:ext cx="5905500" cy="23050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0782"/>
              </a:avLst>
            </a:prstTxWarp>
            <a:normAutofit/>
          </a:bodyPr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 A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hangingPunct="0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(Grammar Focus-3c)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WordArt 4"/>
          <p:cNvSpPr>
            <a:spLocks noTextEdit="1"/>
          </p:cNvSpPr>
          <p:nvPr/>
        </p:nvSpPr>
        <p:spPr>
          <a:xfrm rot="21187950">
            <a:off x="179388" y="333375"/>
            <a:ext cx="2447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 i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99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Group work</a:t>
            </a:r>
            <a:endParaRPr lang="zh-CN" altLang="en-US" sz="4000" b="1" i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99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aphicFrame>
        <p:nvGraphicFramePr>
          <p:cNvPr id="22531" name="表格 22530"/>
          <p:cNvGraphicFramePr/>
          <p:nvPr/>
        </p:nvGraphicFramePr>
        <p:xfrm>
          <a:off x="539750" y="1751013"/>
          <a:ext cx="8243888" cy="4932362"/>
        </p:xfrm>
        <a:graphic>
          <a:graphicData uri="http://schemas.openxmlformats.org/drawingml/2006/table">
            <a:tbl>
              <a:tblPr/>
              <a:tblGrid>
                <a:gridCol w="2628900"/>
                <a:gridCol w="1711325"/>
                <a:gridCol w="1549400"/>
                <a:gridCol w="2354263"/>
              </a:tblGrid>
              <a:tr h="95726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Did you</a:t>
                      </a:r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…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Everyone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Someone (name)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C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No one</a:t>
                      </a:r>
                      <a:endParaRPr lang="zh-CN" altLang="en-US" b="1" dirty="0">
                        <a:solidFill>
                          <a:srgbClr val="C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eat anything at a restaurant?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read anything interesting?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138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visit anyone in your family?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buy anything?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keep a diary?</a:t>
                      </a:r>
                      <a:endParaRPr lang="zh-CN" altLang="en-US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b="1">
                        <a:solidFill>
                          <a:srgbClr val="00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68" name="Rectangle 12"/>
          <p:cNvSpPr/>
          <p:nvPr/>
        </p:nvSpPr>
        <p:spPr>
          <a:xfrm>
            <a:off x="2879725" y="-26987"/>
            <a:ext cx="6084888" cy="1800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Ask your group questions about their last vacation. Then tell the class your results. 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2569" name="Oval 2"/>
          <p:cNvSpPr/>
          <p:nvPr/>
        </p:nvSpPr>
        <p:spPr>
          <a:xfrm>
            <a:off x="1979613" y="836613"/>
            <a:ext cx="865187" cy="8016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3c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/>
      <p:bldP spid="225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323850" y="1401763"/>
            <a:ext cx="8675688" cy="3244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In our group, everyone ate something at a restaurant. No one read anything interesting. Li Lei visited his grandparents in the town. Liu Xue bought something interesting. Xu Li kept a diary. 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55" name="WordArt 4"/>
          <p:cNvSpPr>
            <a:spLocks noTextEdit="1"/>
          </p:cNvSpPr>
          <p:nvPr/>
        </p:nvSpPr>
        <p:spPr>
          <a:xfrm>
            <a:off x="3276600" y="404813"/>
            <a:ext cx="2627313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Report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6" name="Text Box 5"/>
          <p:cNvSpPr txBox="1"/>
          <p:nvPr/>
        </p:nvSpPr>
        <p:spPr>
          <a:xfrm>
            <a:off x="323850" y="4683125"/>
            <a:ext cx="8281988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Now work by yourselves. Then give your own report on your group.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5"/>
          <p:cNvSpPr txBox="1"/>
          <p:nvPr/>
        </p:nvSpPr>
        <p:spPr>
          <a:xfrm>
            <a:off x="3924300" y="484188"/>
            <a:ext cx="3311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选词填空。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180975" y="1268413"/>
            <a:ext cx="8675688" cy="142240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something, anyone, everything, anything,  nothing, someone, no one, every one 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80" name="Text Box 5"/>
          <p:cNvSpPr txBox="1"/>
          <p:nvPr/>
        </p:nvSpPr>
        <p:spPr>
          <a:xfrm>
            <a:off x="71438" y="2570163"/>
            <a:ext cx="8964612" cy="4038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_________ found Mr. Li’s keys and gave them back to him yesterday. 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2.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Did you see _________ in the big box?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No, I didn’t. There’s _______ in it. 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 startAt="3"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_______ helped the little boy. He did it himself.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24581" name="Text Box 20"/>
          <p:cNvSpPr txBox="1"/>
          <p:nvPr/>
        </p:nvSpPr>
        <p:spPr>
          <a:xfrm>
            <a:off x="5149850" y="4581525"/>
            <a:ext cx="2160588" cy="639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nothing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2" name="Text Box 22"/>
          <p:cNvSpPr txBox="1"/>
          <p:nvPr/>
        </p:nvSpPr>
        <p:spPr>
          <a:xfrm>
            <a:off x="684213" y="2708275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Someone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3" name="Text Box 24"/>
          <p:cNvSpPr txBox="1"/>
          <p:nvPr/>
        </p:nvSpPr>
        <p:spPr>
          <a:xfrm>
            <a:off x="755650" y="5300663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No one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4" name="Text Box 21"/>
          <p:cNvSpPr txBox="1"/>
          <p:nvPr/>
        </p:nvSpPr>
        <p:spPr>
          <a:xfrm>
            <a:off x="3492500" y="3933825"/>
            <a:ext cx="23050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anything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5" name="WordArt 4"/>
          <p:cNvSpPr>
            <a:spLocks noTextEdit="1"/>
          </p:cNvSpPr>
          <p:nvPr/>
        </p:nvSpPr>
        <p:spPr>
          <a:xfrm>
            <a:off x="395288" y="144463"/>
            <a:ext cx="3024187" cy="10525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Exercise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nimBg="1"/>
      <p:bldP spid="24580" grpId="0" bldLvl="0" animBg="1"/>
      <p:bldP spid="24581" grpId="0"/>
      <p:bldP spid="24582" grpId="0"/>
      <p:bldP spid="24583" grpId="0"/>
      <p:bldP spid="245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5"/>
          <p:cNvSpPr txBox="1"/>
          <p:nvPr/>
        </p:nvSpPr>
        <p:spPr>
          <a:xfrm>
            <a:off x="250825" y="647700"/>
            <a:ext cx="8642350" cy="53546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4. My watch doesn’t work. ___________ is wrong with it.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5.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Hello, ___________!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Hello, Mr. Smith!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6.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How’s it going, Jack?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Great! ____________ is going well.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7.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Did you go to the beach with _______?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</a:t>
            </a:r>
            <a:r>
              <a:rPr lang="zh-CN" altLang="en-US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002060"/>
                </a:solidFill>
                <a:latin typeface="宋体" panose="02010600030101010101" pitchFamily="2" charset="-122"/>
              </a:rPr>
              <a:t>─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Yes. I went there with my cousin. 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3" name="Text Box 19"/>
          <p:cNvSpPr txBox="1"/>
          <p:nvPr/>
        </p:nvSpPr>
        <p:spPr>
          <a:xfrm>
            <a:off x="6804025" y="465455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anyone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4" name="Text Box 24"/>
          <p:cNvSpPr txBox="1"/>
          <p:nvPr/>
        </p:nvSpPr>
        <p:spPr>
          <a:xfrm>
            <a:off x="2916238" y="4076700"/>
            <a:ext cx="28082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5" name="Text Box 21"/>
          <p:cNvSpPr txBox="1"/>
          <p:nvPr/>
        </p:nvSpPr>
        <p:spPr>
          <a:xfrm>
            <a:off x="2843213" y="2066925"/>
            <a:ext cx="23050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everyone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6" name="Text Box 19"/>
          <p:cNvSpPr txBox="1"/>
          <p:nvPr/>
        </p:nvSpPr>
        <p:spPr>
          <a:xfrm>
            <a:off x="5724525" y="771525"/>
            <a:ext cx="25923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Something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ldLvl="0" animBg="1"/>
      <p:bldP spid="25603" grpId="0"/>
      <p:bldP spid="25604" grpId="0"/>
      <p:bldP spid="25605" grpId="0"/>
      <p:bldP spid="256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WordArt 4"/>
          <p:cNvSpPr>
            <a:spLocks noTextEdit="1"/>
          </p:cNvSpPr>
          <p:nvPr/>
        </p:nvSpPr>
        <p:spPr>
          <a:xfrm>
            <a:off x="2341563" y="1030288"/>
            <a:ext cx="4535487" cy="13192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27" name="Text Box 5"/>
          <p:cNvSpPr txBox="1"/>
          <p:nvPr/>
        </p:nvSpPr>
        <p:spPr>
          <a:xfrm>
            <a:off x="1403350" y="2852738"/>
            <a:ext cx="6840538" cy="2230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背诵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Grammar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F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ocus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部分。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复习复合不定代词及反身代词的用法。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22" name="图片 5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338" y="3068638"/>
            <a:ext cx="3716337" cy="1919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4"/>
          <p:cNvSpPr>
            <a:spLocks noTextEdit="1"/>
          </p:cNvSpPr>
          <p:nvPr/>
        </p:nvSpPr>
        <p:spPr>
          <a:xfrm>
            <a:off x="250825" y="333375"/>
            <a:ext cx="2160588" cy="719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Review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4" name="Text Box 5"/>
          <p:cNvSpPr txBox="1"/>
          <p:nvPr/>
        </p:nvSpPr>
        <p:spPr>
          <a:xfrm>
            <a:off x="2735263" y="188913"/>
            <a:ext cx="6157912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Role-play the conversation in 2d. 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圆角矩形标注 5"/>
          <p:cNvSpPr/>
          <p:nvPr/>
        </p:nvSpPr>
        <p:spPr>
          <a:xfrm>
            <a:off x="468313" y="1773238"/>
            <a:ext cx="3924300" cy="1079500"/>
          </a:xfrm>
          <a:prstGeom prst="wedgeRoundRectCallout">
            <a:avLst>
              <a:gd name="adj1" fmla="val 15852"/>
              <a:gd name="adj2" fmla="val 83028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Hi, Helen. Long time no see.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6" name="圆角矩形标注 6"/>
          <p:cNvSpPr/>
          <p:nvPr/>
        </p:nvSpPr>
        <p:spPr>
          <a:xfrm>
            <a:off x="5148263" y="1773238"/>
            <a:ext cx="2954337" cy="1081087"/>
          </a:xfrm>
          <a:prstGeom prst="wedgeRoundRectCallout">
            <a:avLst>
              <a:gd name="adj1" fmla="val -20037"/>
              <a:gd name="adj2" fmla="val 90384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Hi, Rick. Yes, ...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7" name="圆角矩形标注 7"/>
          <p:cNvSpPr/>
          <p:nvPr/>
        </p:nvSpPr>
        <p:spPr>
          <a:xfrm>
            <a:off x="969963" y="4941888"/>
            <a:ext cx="1873250" cy="1079500"/>
          </a:xfrm>
          <a:prstGeom prst="wedgeRoundRectCallout">
            <a:avLst>
              <a:gd name="adj1" fmla="val 39829"/>
              <a:gd name="adj2" fmla="val -76472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5128" name="圆角矩形标注 8"/>
          <p:cNvSpPr/>
          <p:nvPr/>
        </p:nvSpPr>
        <p:spPr>
          <a:xfrm>
            <a:off x="6731000" y="4149725"/>
            <a:ext cx="1944688" cy="1081088"/>
          </a:xfrm>
          <a:prstGeom prst="wedgeRoundRectCallout">
            <a:avLst>
              <a:gd name="adj1" fmla="val -71880"/>
              <a:gd name="adj2" fmla="val -4625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b="1" dirty="0">
                <a:solidFill>
                  <a:srgbClr val="CC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...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en-US" altLang="zh-CN" b="1" dirty="0">
                <a:solidFill>
                  <a:srgbClr val="CC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endParaRPr lang="zh-CN" altLang="en-US" b="1" dirty="0">
              <a:solidFill>
                <a:srgbClr val="CC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animBg="1"/>
      <p:bldP spid="5126" grpId="0" animBg="1"/>
      <p:bldP spid="5127" grpId="0" animBg="1"/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11"/>
          <p:cNvSpPr/>
          <p:nvPr/>
        </p:nvSpPr>
        <p:spPr>
          <a:xfrm>
            <a:off x="539750" y="2320925"/>
            <a:ext cx="8280400" cy="45640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1.</a:t>
            </a:r>
            <a:r>
              <a:rPr lang="zh-CN" altLang="en-US" sz="3600" b="1" dirty="0">
                <a:latin typeface="Times New Roman" panose="02020603050405020304" pitchFamily="2" charset="0"/>
              </a:rPr>
              <a:t> 你去了什么地方去度假？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 _____ you go on ________?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2. </a:t>
            </a:r>
            <a:r>
              <a:rPr lang="zh-CN" altLang="en-US" sz="3600" b="1" dirty="0">
                <a:latin typeface="Times New Roman" panose="02020603050405020304" pitchFamily="2" charset="0"/>
              </a:rPr>
              <a:t>我去了纽约市。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I _____ ____ New York City.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3. </a:t>
            </a:r>
            <a:r>
              <a:rPr lang="zh-CN" altLang="en-US" sz="3600" b="1" dirty="0">
                <a:latin typeface="Times New Roman" panose="02020603050405020304" pitchFamily="2" charset="0"/>
              </a:rPr>
              <a:t>你和别的什么人一起去的吗？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______ ______ go out with _______?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6147" name="WordArt 4"/>
          <p:cNvSpPr>
            <a:spLocks noTextEdit="1"/>
          </p:cNvSpPr>
          <p:nvPr/>
        </p:nvSpPr>
        <p:spPr>
          <a:xfrm>
            <a:off x="2124075" y="217488"/>
            <a:ext cx="4681538" cy="1339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8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 Focus</a:t>
            </a:r>
            <a:endParaRPr lang="zh-CN" altLang="en-US" sz="4000" b="1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8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8" name="Text Box 5"/>
          <p:cNvSpPr txBox="1"/>
          <p:nvPr/>
        </p:nvSpPr>
        <p:spPr>
          <a:xfrm>
            <a:off x="5795963" y="3074988"/>
            <a:ext cx="23034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vacation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6149" name="Text Box 6"/>
          <p:cNvSpPr txBox="1"/>
          <p:nvPr/>
        </p:nvSpPr>
        <p:spPr>
          <a:xfrm>
            <a:off x="971550" y="3113088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Where    did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0" name="Text Box 7"/>
          <p:cNvSpPr txBox="1"/>
          <p:nvPr/>
        </p:nvSpPr>
        <p:spPr>
          <a:xfrm>
            <a:off x="1331913" y="4416425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went     to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1" name="Text Box 8"/>
          <p:cNvSpPr txBox="1"/>
          <p:nvPr/>
        </p:nvSpPr>
        <p:spPr>
          <a:xfrm>
            <a:off x="1403350" y="5734050"/>
            <a:ext cx="2879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Did       you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2" name="Text Box 9"/>
          <p:cNvSpPr txBox="1"/>
          <p:nvPr/>
        </p:nvSpPr>
        <p:spPr>
          <a:xfrm>
            <a:off x="6443663" y="573405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anyone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6153" name="Rectangle 12"/>
          <p:cNvSpPr/>
          <p:nvPr/>
        </p:nvSpPr>
        <p:spPr>
          <a:xfrm>
            <a:off x="539750" y="1384300"/>
            <a:ext cx="6696075" cy="12239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根据课本内容，完成下列句子。 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  <p:bldP spid="6150" grpId="0"/>
      <p:bldP spid="6151" grpId="0"/>
      <p:bldP spid="6152" grpId="0"/>
      <p:bldP spid="6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11"/>
          <p:cNvSpPr/>
          <p:nvPr/>
        </p:nvSpPr>
        <p:spPr>
          <a:xfrm>
            <a:off x="107950" y="765175"/>
            <a:ext cx="8928100" cy="56165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4. </a:t>
            </a:r>
            <a:r>
              <a:rPr lang="zh-CN" altLang="en-US" sz="3600" b="1" dirty="0">
                <a:latin typeface="Times New Roman" panose="02020603050405020304" pitchFamily="2" charset="0"/>
              </a:rPr>
              <a:t>不，没有别人在这儿。每个人都在度假。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No. ____ _____ was here.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 was on ________.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5. </a:t>
            </a:r>
            <a:r>
              <a:rPr lang="zh-CN" altLang="en-US" sz="3600" b="1" dirty="0">
                <a:latin typeface="Times New Roman" panose="02020603050405020304" pitchFamily="2" charset="0"/>
              </a:rPr>
              <a:t>你买了什么特别的东西了吗？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_____ you buy ________ _______?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6. </a:t>
            </a:r>
            <a:r>
              <a:rPr lang="zh-CN" altLang="en-US" sz="3600" b="1" dirty="0">
                <a:latin typeface="Times New Roman" panose="02020603050405020304" pitchFamily="2" charset="0"/>
              </a:rPr>
              <a:t>是的，我为我爸爸买了些东西。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Yes, I _______ _________ for my father.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7. </a:t>
            </a:r>
            <a:r>
              <a:rPr lang="zh-CN" altLang="en-US" sz="3600" b="1" dirty="0">
                <a:latin typeface="Times New Roman" panose="02020603050405020304" pitchFamily="2" charset="0"/>
              </a:rPr>
              <a:t>不，我没有买什么东西。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No, I _______ _________.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7171" name="Text Box 10"/>
          <p:cNvSpPr txBox="1"/>
          <p:nvPr/>
        </p:nvSpPr>
        <p:spPr>
          <a:xfrm>
            <a:off x="1546225" y="1492250"/>
            <a:ext cx="22336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No    one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2" name="Text Box 10"/>
          <p:cNvSpPr txBox="1"/>
          <p:nvPr/>
        </p:nvSpPr>
        <p:spPr>
          <a:xfrm>
            <a:off x="539750" y="2060575"/>
            <a:ext cx="20875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Everyone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3" name="Text Box 10"/>
          <p:cNvSpPr txBox="1"/>
          <p:nvPr/>
        </p:nvSpPr>
        <p:spPr>
          <a:xfrm>
            <a:off x="4068763" y="2060575"/>
            <a:ext cx="19446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vacation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4" name="Text Box 4"/>
          <p:cNvSpPr txBox="1"/>
          <p:nvPr/>
        </p:nvSpPr>
        <p:spPr>
          <a:xfrm>
            <a:off x="3563938" y="3292475"/>
            <a:ext cx="3816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anything   special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5" name="Text Box 5"/>
          <p:cNvSpPr txBox="1"/>
          <p:nvPr/>
        </p:nvSpPr>
        <p:spPr>
          <a:xfrm>
            <a:off x="863600" y="3219450"/>
            <a:ext cx="971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Did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6" name="Text Box 6"/>
          <p:cNvSpPr txBox="1"/>
          <p:nvPr/>
        </p:nvSpPr>
        <p:spPr>
          <a:xfrm>
            <a:off x="1835150" y="4443413"/>
            <a:ext cx="41767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bought   something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7177" name="Text Box 7"/>
          <p:cNvSpPr txBox="1"/>
          <p:nvPr/>
        </p:nvSpPr>
        <p:spPr>
          <a:xfrm>
            <a:off x="1692275" y="5667375"/>
            <a:ext cx="38893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bought    nothing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/>
      <p:bldP spid="7172" grpId="0"/>
      <p:bldP spid="7173" grpId="0"/>
      <p:bldP spid="7174" grpId="0"/>
      <p:bldP spid="7175" grpId="0"/>
      <p:bldP spid="7176" grpId="0"/>
      <p:bldP spid="71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10"/>
          <p:cNvSpPr/>
          <p:nvPr/>
        </p:nvSpPr>
        <p:spPr>
          <a:xfrm>
            <a:off x="539750" y="1125538"/>
            <a:ext cx="7993063" cy="48958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8. </a:t>
            </a:r>
            <a:r>
              <a:rPr lang="zh-CN" altLang="en-US" sz="3600" b="1" dirty="0">
                <a:latin typeface="Times New Roman" panose="02020603050405020304" pitchFamily="2" charset="0"/>
              </a:rPr>
              <a:t>吃的怎么样？</a:t>
            </a:r>
            <a:r>
              <a:rPr lang="en-US" altLang="zh-CN" sz="3600" b="1" dirty="0">
                <a:latin typeface="Times New Roman" panose="02020603050405020304" pitchFamily="2" charset="0"/>
              </a:rPr>
              <a:t>____ 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 the food?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9. </a:t>
            </a:r>
            <a:r>
              <a:rPr lang="zh-CN" altLang="en-US" sz="3600" b="1" dirty="0">
                <a:latin typeface="Times New Roman" panose="02020603050405020304" pitchFamily="2" charset="0"/>
              </a:rPr>
              <a:t>所有的东西尝起来都很好。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__________ 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 really good.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10. </a:t>
            </a:r>
            <a:r>
              <a:rPr lang="zh-CN" altLang="en-US" sz="3600" b="1" dirty="0">
                <a:latin typeface="Times New Roman" panose="02020603050405020304" pitchFamily="2" charset="0"/>
              </a:rPr>
              <a:t>每个人都玩得很开心吗？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_____ 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________ have a good time?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11. </a:t>
            </a:r>
            <a:r>
              <a:rPr lang="zh-CN" altLang="en-US" sz="3600" b="1" dirty="0">
                <a:latin typeface="Times New Roman" panose="02020603050405020304" pitchFamily="2" charset="0"/>
              </a:rPr>
              <a:t>哦，是的。一切都很棒。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</a:rPr>
              <a:t>Oh, yes. ____________ was excellent.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8195" name="Text Box 8"/>
          <p:cNvSpPr txBox="1"/>
          <p:nvPr/>
        </p:nvSpPr>
        <p:spPr>
          <a:xfrm>
            <a:off x="3779838" y="1125538"/>
            <a:ext cx="2232025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How  was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6" name="Text Box 9"/>
          <p:cNvSpPr txBox="1"/>
          <p:nvPr/>
        </p:nvSpPr>
        <p:spPr>
          <a:xfrm>
            <a:off x="1044575" y="2571750"/>
            <a:ext cx="4105275" cy="639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Everything 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 tasted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7" name="Text Box 9"/>
          <p:cNvSpPr txBox="1"/>
          <p:nvPr/>
        </p:nvSpPr>
        <p:spPr>
          <a:xfrm>
            <a:off x="1116013" y="3860800"/>
            <a:ext cx="33115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Did   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everyone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2484438" y="5157788"/>
            <a:ext cx="2592387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Everything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9218" name="表格 9217"/>
          <p:cNvGraphicFramePr/>
          <p:nvPr/>
        </p:nvGraphicFramePr>
        <p:xfrm>
          <a:off x="107950" y="2781300"/>
          <a:ext cx="8893175" cy="2959100"/>
        </p:xfrm>
        <a:graphic>
          <a:graphicData uri="http://schemas.openxmlformats.org/drawingml/2006/table">
            <a:tbl>
              <a:tblPr/>
              <a:tblGrid>
                <a:gridCol w="1595438"/>
                <a:gridCol w="2508250"/>
                <a:gridCol w="2232025"/>
                <a:gridCol w="2557462"/>
              </a:tblGrid>
              <a:tr h="7397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某人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FFFFFF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某事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FFFFFF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7397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任何人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任何事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  <a:tr h="7397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没有人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没有东西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  <a:tr h="73977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每人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>
                          <a:latin typeface="Times New Roman" panose="02020603050405020304" pitchFamily="2" charset="0"/>
                        </a:rPr>
                        <a:t>一切</a:t>
                      </a:r>
                      <a:endParaRPr lang="zh-CN" altLang="en-US" sz="3600" b="1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45" name="WordArt 4"/>
          <p:cNvSpPr>
            <a:spLocks noTextEdit="1"/>
          </p:cNvSpPr>
          <p:nvPr/>
        </p:nvSpPr>
        <p:spPr>
          <a:xfrm>
            <a:off x="395288" y="209550"/>
            <a:ext cx="2663825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19050" cap="flat" cmpd="sng">
                  <a:solidFill>
                    <a:srgbClr val="3399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Grammar</a:t>
            </a:r>
            <a:endParaRPr lang="zh-CN" altLang="en-US" sz="4000" b="1">
              <a:ln w="19050" cap="flat" cmpd="sng">
                <a:solidFill>
                  <a:srgbClr val="339966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46" name="Text Box 5"/>
          <p:cNvSpPr txBox="1"/>
          <p:nvPr/>
        </p:nvSpPr>
        <p:spPr>
          <a:xfrm>
            <a:off x="215900" y="1196975"/>
            <a:ext cx="8748713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09600" indent="-609600">
              <a:lnSpc>
                <a:spcPct val="120000"/>
              </a:lnSpc>
            </a:pPr>
            <a:r>
              <a:rPr lang="en-US" altLang="zh-CN" sz="3600" b="1" dirty="0">
                <a:solidFill>
                  <a:srgbClr val="990099"/>
                </a:solidFill>
                <a:latin typeface="Times New Roman" panose="02020603050405020304" pitchFamily="2" charset="0"/>
              </a:rPr>
              <a:t>1. some, any, no, every</a:t>
            </a: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2" charset="0"/>
              </a:rPr>
              <a:t>与</a:t>
            </a:r>
            <a:r>
              <a:rPr lang="en-US" altLang="zh-CN" sz="3600" b="1" dirty="0">
                <a:solidFill>
                  <a:srgbClr val="990099"/>
                </a:solidFill>
                <a:latin typeface="Times New Roman" panose="02020603050405020304" pitchFamily="2" charset="0"/>
              </a:rPr>
              <a:t>-one,  -thing</a:t>
            </a: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2" charset="0"/>
              </a:rPr>
              <a:t>可以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2" charset="0"/>
              </a:rPr>
              <a:t>    组成八个不定代词，他们分别是：</a:t>
            </a:r>
            <a:endParaRPr lang="en-US" altLang="zh-CN" sz="3600" b="1" dirty="0">
              <a:solidFill>
                <a:srgbClr val="990099"/>
              </a:solidFill>
              <a:latin typeface="Times New Roman" panose="02020603050405020304" pitchFamily="2" charset="0"/>
            </a:endParaRPr>
          </a:p>
        </p:txBody>
      </p:sp>
      <p:sp>
        <p:nvSpPr>
          <p:cNvPr id="9247" name="Text Box 6"/>
          <p:cNvSpPr txBox="1"/>
          <p:nvPr/>
        </p:nvSpPr>
        <p:spPr>
          <a:xfrm>
            <a:off x="1979613" y="2852738"/>
            <a:ext cx="22320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someone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48" name="Rectangle 12"/>
          <p:cNvSpPr/>
          <p:nvPr/>
        </p:nvSpPr>
        <p:spPr>
          <a:xfrm>
            <a:off x="3203575" y="476250"/>
            <a:ext cx="4752975" cy="6207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复合不定代词小结：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49" name="Text Box 6"/>
          <p:cNvSpPr txBox="1"/>
          <p:nvPr/>
        </p:nvSpPr>
        <p:spPr>
          <a:xfrm>
            <a:off x="2051050" y="3573463"/>
            <a:ext cx="22336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anyone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50" name="Text Box 7"/>
          <p:cNvSpPr txBox="1"/>
          <p:nvPr/>
        </p:nvSpPr>
        <p:spPr>
          <a:xfrm>
            <a:off x="2051050" y="4292600"/>
            <a:ext cx="18002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no one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51" name="Text Box 9"/>
          <p:cNvSpPr txBox="1"/>
          <p:nvPr/>
        </p:nvSpPr>
        <p:spPr>
          <a:xfrm>
            <a:off x="1979613" y="5013325"/>
            <a:ext cx="19446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everyone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52" name="Text Box 9"/>
          <p:cNvSpPr txBox="1"/>
          <p:nvPr/>
        </p:nvSpPr>
        <p:spPr>
          <a:xfrm>
            <a:off x="6443663" y="2852738"/>
            <a:ext cx="24495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something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53" name="Text Box 5"/>
          <p:cNvSpPr txBox="1"/>
          <p:nvPr/>
        </p:nvSpPr>
        <p:spPr>
          <a:xfrm>
            <a:off x="6516688" y="3644900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anything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54" name="Text Box 7"/>
          <p:cNvSpPr txBox="1"/>
          <p:nvPr/>
        </p:nvSpPr>
        <p:spPr>
          <a:xfrm>
            <a:off x="6659563" y="4365625"/>
            <a:ext cx="23050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nothing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9255" name="Text Box 10"/>
          <p:cNvSpPr txBox="1"/>
          <p:nvPr/>
        </p:nvSpPr>
        <p:spPr>
          <a:xfrm>
            <a:off x="6588125" y="5084763"/>
            <a:ext cx="25558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00FF"/>
                </a:solidFill>
                <a:latin typeface="Times New Roman" panose="02020603050405020304" pitchFamily="2" charset="0"/>
              </a:rPr>
              <a:t>everything</a:t>
            </a:r>
            <a:endParaRPr lang="en-US" altLang="zh-CN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6" grpId="0"/>
      <p:bldP spid="9247" grpId="0"/>
      <p:bldP spid="9248" grpId="0"/>
      <p:bldP spid="9249" grpId="0"/>
      <p:bldP spid="9250" grpId="0"/>
      <p:bldP spid="9251" grpId="0"/>
      <p:bldP spid="9252" grpId="0"/>
      <p:bldP spid="9253" grpId="0"/>
      <p:bldP spid="9254" grpId="0"/>
      <p:bldP spid="9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Text Box 5"/>
          <p:cNvSpPr txBox="1"/>
          <p:nvPr/>
        </p:nvSpPr>
        <p:spPr>
          <a:xfrm>
            <a:off x="323850" y="957263"/>
            <a:ext cx="8496300" cy="4697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2.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带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some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的复合不定代词常用于肯定句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中；带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any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的复合不定代词常用于否定  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句或一般疑问句中。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e.g. </a:t>
            </a:r>
            <a:r>
              <a:rPr lang="zh-CN" altLang="en-US" sz="3600" b="1" dirty="0">
                <a:latin typeface="Times New Roman" panose="02020603050405020304" pitchFamily="2" charset="0"/>
              </a:rPr>
              <a:t>我想吃点东西。 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I’d like ___________ to eat.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    今天有人给我打电话吗？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    </a:t>
            </a:r>
            <a:r>
              <a:rPr lang="en-US" altLang="zh-CN" sz="3600" b="1" dirty="0">
                <a:latin typeface="Times New Roman" panose="02020603050405020304" pitchFamily="2" charset="0"/>
              </a:rPr>
              <a:t>Did ________ call me today?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0243" name="Text Box 6"/>
          <p:cNvSpPr txBox="1"/>
          <p:nvPr/>
        </p:nvSpPr>
        <p:spPr>
          <a:xfrm>
            <a:off x="2628900" y="4941888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anyone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3276600" y="3644900"/>
            <a:ext cx="23764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something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2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charRg st="22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4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charRg st="48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62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charRg st="62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8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charRg st="80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21" end="1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charRg st="121" end="1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144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charRg st="144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5"/>
          <p:cNvSpPr txBox="1"/>
          <p:nvPr/>
        </p:nvSpPr>
        <p:spPr>
          <a:xfrm>
            <a:off x="396875" y="741363"/>
            <a:ext cx="8351838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3.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当形容词修饰不定代词时，应放在其 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   后面。</a:t>
            </a:r>
            <a:r>
              <a:rPr lang="zh-CN" altLang="en-US" sz="3600" b="1" dirty="0">
                <a:solidFill>
                  <a:srgbClr val="990099"/>
                </a:solidFill>
                <a:latin typeface="Times New Roman" panose="02020603050405020304" pitchFamily="2" charset="0"/>
              </a:rPr>
              <a:t>  </a:t>
            </a:r>
            <a:endParaRPr lang="zh-CN" altLang="en-US" sz="3600" b="1" dirty="0">
              <a:solidFill>
                <a:srgbClr val="990099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e.g.</a:t>
            </a: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latin typeface="Times New Roman" panose="02020603050405020304" pitchFamily="2" charset="0"/>
              </a:rPr>
              <a:t>这本书里有什么新东西吗？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Is there _________ _____ in this  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book?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今天没有什么特别的事。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       There’s _________ _______ today.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1267" name="Text Box 7"/>
          <p:cNvSpPr txBox="1"/>
          <p:nvPr/>
        </p:nvSpPr>
        <p:spPr>
          <a:xfrm>
            <a:off x="3059113" y="2828925"/>
            <a:ext cx="34559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anything   new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1268" name="Text Box 7"/>
          <p:cNvSpPr txBox="1"/>
          <p:nvPr/>
        </p:nvSpPr>
        <p:spPr>
          <a:xfrm>
            <a:off x="3060700" y="4773613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nothing     special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32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6">
                                            <p:txEl>
                                              <p:charRg st="32" end="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6">
                                            <p:txEl>
                                              <p:charRg st="5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93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266">
                                            <p:txEl>
                                              <p:charRg st="93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07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266">
                                            <p:txEl>
                                              <p:charRg st="107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2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266">
                                            <p:txEl>
                                              <p:charRg st="126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4641</Words>
  <Application>WPS 演示</Application>
  <PresentationFormat>在屏幕上显示</PresentationFormat>
  <Paragraphs>341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Calibri</vt:lpstr>
      <vt:lpstr>Latha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103</cp:revision>
  <dcterms:created xsi:type="dcterms:W3CDTF">2013-03-17T02:35:29Z</dcterms:created>
  <dcterms:modified xsi:type="dcterms:W3CDTF">2021-04-23T08:59:09Z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