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0" r:id="rId3"/>
    <p:sldId id="266" r:id="rId4"/>
    <p:sldId id="382" r:id="rId5"/>
    <p:sldId id="421" r:id="rId6"/>
    <p:sldId id="422" r:id="rId7"/>
    <p:sldId id="424" r:id="rId8"/>
    <p:sldId id="423" r:id="rId9"/>
    <p:sldId id="384" r:id="rId10"/>
    <p:sldId id="427" r:id="rId11"/>
    <p:sldId id="426" r:id="rId12"/>
    <p:sldId id="385" r:id="rId13"/>
    <p:sldId id="390" r:id="rId14"/>
    <p:sldId id="391" r:id="rId15"/>
    <p:sldId id="431" r:id="rId16"/>
    <p:sldId id="429" r:id="rId17"/>
    <p:sldId id="430" r:id="rId18"/>
    <p:sldId id="432" r:id="rId19"/>
    <p:sldId id="433" r:id="rId20"/>
    <p:sldId id="392" r:id="rId21"/>
    <p:sldId id="312" r:id="rId22"/>
    <p:sldId id="342" r:id="rId23"/>
    <p:sldId id="311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8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.xml"/><Relationship Id="rId7" Type="http://schemas.openxmlformats.org/officeDocument/2006/relationships/image" Target="../media/image5.png"/><Relationship Id="rId6" Type="http://schemas.openxmlformats.org/officeDocument/2006/relationships/image" Target="file:///E:\400px_tools/pic_temp/1_pic_quater_lef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473200" y="1481455"/>
            <a:ext cx="873633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1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  I remember meeting all of you in Grade 7.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-59690" y="2817495"/>
            <a:ext cx="123113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510" y="1258570"/>
            <a:ext cx="4428490" cy="3808730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 flipH="1">
            <a:off x="1002665" y="2482215"/>
            <a:ext cx="8298815" cy="1664335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did homework carefully to meet the </a:t>
            </a:r>
            <a:r>
              <a:rPr lang="zh-CN" alt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standards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of a strict teacher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 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79426" y="1386206"/>
            <a:ext cx="11233151" cy="348107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73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standard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意为“标准；水平”</a:t>
            </a:r>
            <a:r>
              <a:rPr kumimoji="0" lang="zh-CN" altLang="en-US" sz="346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zh-CN" altLang="en-US" sz="346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6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常用短语：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high/low standa</a:t>
            </a:r>
            <a:r>
              <a:rPr kumimoji="0" lang="en-US" altLang="zh-CN" sz="3465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rd</a:t>
            </a:r>
            <a:r>
              <a:rPr kumimoji="0" lang="en-US" altLang="zh-CN" sz="346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高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低标准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        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meet/reach a standard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达到某一标准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en-US" altLang="zh-CN" sz="346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endParaRPr kumimoji="0" lang="en-US" altLang="zh-CN" sz="346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4" name="对话气泡: 圆角矩形 12"/>
          <p:cNvSpPr/>
          <p:nvPr/>
        </p:nvSpPr>
        <p:spPr>
          <a:xfrm>
            <a:off x="2477135" y="4297045"/>
            <a:ext cx="8361680" cy="1435735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did homework carefully to </a:t>
            </a:r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reach</a:t>
            </a:r>
            <a:r>
              <a:rPr lang="zh-CN" alt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the standards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of a strict teacher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二、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standard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2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152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152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08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charRg st="208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36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charRg st="236" end="3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63389" y="4364356"/>
            <a:ext cx="10464800" cy="89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zh-CN" altLang="en-US" sz="346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从句谓语动词时态常常受到主句谓语动词时态的影响。</a:t>
            </a:r>
            <a:endParaRPr lang="en-US" altLang="zh-CN" sz="346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3689" y="2986405"/>
            <a:ext cx="10871200" cy="916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ts val="2100"/>
              </a:lnSpc>
              <a:spcBef>
                <a:spcPct val="50000"/>
              </a:spcBef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1. I know  that Ms. Lee was always patient with you 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 charset="0"/>
            </a:endParaRPr>
          </a:p>
          <a:p>
            <a:pPr eaLnBrk="1" hangingPunct="1">
              <a:lnSpc>
                <a:spcPts val="2100"/>
              </a:lnSpc>
              <a:spcBef>
                <a:spcPct val="50000"/>
              </a:spcBef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    in math class. </a:t>
            </a:r>
            <a:endParaRPr lang="zh-CN" altLang="en-US" sz="3735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1"/>
          <p:cNvSpPr/>
          <p:nvPr/>
        </p:nvSpPr>
        <p:spPr>
          <a:xfrm>
            <a:off x="2712085" y="1318260"/>
            <a:ext cx="71628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charset="0"/>
              </a:rPr>
              <a:t>三、宾语从句的复合句</a:t>
            </a:r>
            <a:endParaRPr lang="zh-CN" altLang="en-US" sz="4000" b="1" dirty="0">
              <a:solidFill>
                <a:srgbClr val="0070C0"/>
              </a:solidFill>
              <a:latin typeface="+mj-ea"/>
              <a:ea typeface="+mj-ea"/>
              <a:cs typeface="Times New Roman" panose="02020603050405020304" charset="0"/>
            </a:endParaRPr>
          </a:p>
        </p:txBody>
      </p:sp>
      <p:sp>
        <p:nvSpPr>
          <p:cNvPr id="9" name="矩形: 圆角 2"/>
          <p:cNvSpPr/>
          <p:nvPr/>
        </p:nvSpPr>
        <p:spPr>
          <a:xfrm>
            <a:off x="2954656" y="2783206"/>
            <a:ext cx="863600" cy="60325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11238" y="2196889"/>
            <a:ext cx="1308735" cy="542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29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可省略</a:t>
            </a:r>
            <a:endParaRPr lang="zh-CN" altLang="en-US" sz="2935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任意多边形: 形状 10"/>
          <p:cNvSpPr/>
          <p:nvPr/>
        </p:nvSpPr>
        <p:spPr>
          <a:xfrm>
            <a:off x="1743711" y="3324861"/>
            <a:ext cx="865717" cy="0"/>
          </a:xfrm>
          <a:custGeom>
            <a:avLst/>
            <a:gdLst>
              <a:gd name="connsiteX0" fmla="*/ 0 w 648269"/>
              <a:gd name="connsiteY0" fmla="*/ 0 h 0"/>
              <a:gd name="connsiteX1" fmla="*/ 648269 w 6482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269">
                <a:moveTo>
                  <a:pt x="0" y="0"/>
                </a:moveTo>
                <a:lnTo>
                  <a:pt x="648269" y="0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7044" y="2302722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主语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3711" y="2478405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谓语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左中括号 17"/>
          <p:cNvSpPr/>
          <p:nvPr/>
        </p:nvSpPr>
        <p:spPr>
          <a:xfrm>
            <a:off x="2808605" y="2713356"/>
            <a:ext cx="146051" cy="867833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6" name="左中括号 75"/>
          <p:cNvSpPr/>
          <p:nvPr/>
        </p:nvSpPr>
        <p:spPr>
          <a:xfrm flipH="1">
            <a:off x="4106122" y="3530389"/>
            <a:ext cx="184151" cy="702733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311438" y="3560022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宾语从句</a:t>
            </a:r>
            <a:endParaRPr lang="zh-CN" altLang="en-US" sz="32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8" name="任意多边形: 形状 20"/>
          <p:cNvSpPr/>
          <p:nvPr/>
        </p:nvSpPr>
        <p:spPr>
          <a:xfrm>
            <a:off x="4020397" y="3325072"/>
            <a:ext cx="1581151" cy="61384"/>
          </a:xfrm>
          <a:custGeom>
            <a:avLst/>
            <a:gdLst>
              <a:gd name="connsiteX0" fmla="*/ 0 w 648269"/>
              <a:gd name="connsiteY0" fmla="*/ 0 h 0"/>
              <a:gd name="connsiteX1" fmla="*/ 648269 w 6482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269">
                <a:moveTo>
                  <a:pt x="0" y="0"/>
                </a:moveTo>
                <a:lnTo>
                  <a:pt x="648269" y="0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9" name="任意多边形: 形状 21"/>
          <p:cNvSpPr/>
          <p:nvPr/>
        </p:nvSpPr>
        <p:spPr>
          <a:xfrm>
            <a:off x="5652770" y="3324860"/>
            <a:ext cx="719667" cy="61384"/>
          </a:xfrm>
          <a:custGeom>
            <a:avLst/>
            <a:gdLst>
              <a:gd name="connsiteX0" fmla="*/ 0 w 648269"/>
              <a:gd name="connsiteY0" fmla="*/ 0 h 0"/>
              <a:gd name="connsiteX1" fmla="*/ 648269 w 6482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269">
                <a:moveTo>
                  <a:pt x="0" y="0"/>
                </a:moveTo>
                <a:lnTo>
                  <a:pt x="648269" y="0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0" name="矩形 79"/>
          <p:cNvSpPr/>
          <p:nvPr/>
        </p:nvSpPr>
        <p:spPr>
          <a:xfrm flipH="1">
            <a:off x="4298738" y="2433956"/>
            <a:ext cx="1049867" cy="54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93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主语</a:t>
            </a:r>
            <a:endParaRPr lang="zh-CN" altLang="en-US" sz="2935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1" name="矩形 80"/>
          <p:cNvSpPr/>
          <p:nvPr/>
        </p:nvSpPr>
        <p:spPr>
          <a:xfrm flipH="1">
            <a:off x="5390938" y="2285789"/>
            <a:ext cx="1242484" cy="542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9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谓语</a:t>
            </a:r>
            <a:endParaRPr lang="zh-CN" altLang="en-US" sz="2935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2" name="任意多边形: 形状 24"/>
          <p:cNvSpPr/>
          <p:nvPr/>
        </p:nvSpPr>
        <p:spPr>
          <a:xfrm flipV="1">
            <a:off x="1213062" y="3263265"/>
            <a:ext cx="368300" cy="61384"/>
          </a:xfrm>
          <a:custGeom>
            <a:avLst/>
            <a:gdLst>
              <a:gd name="connsiteX0" fmla="*/ 0 w 648269"/>
              <a:gd name="connsiteY0" fmla="*/ 0 h 0"/>
              <a:gd name="connsiteX1" fmla="*/ 648269 w 64826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269">
                <a:moveTo>
                  <a:pt x="0" y="0"/>
                </a:moveTo>
                <a:lnTo>
                  <a:pt x="648269" y="0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 bldLvl="0" animBg="1"/>
      <p:bldP spid="10" grpId="0"/>
      <p:bldP spid="14" grpId="0"/>
      <p:bldP spid="16" grpId="0"/>
      <p:bldP spid="18" grpId="0" bldLvl="0" animBg="1"/>
      <p:bldP spid="76" grpId="0" bldLvl="0" animBg="1"/>
      <p:bldP spid="77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54972" y="1839596"/>
            <a:ext cx="8930216" cy="1586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buNone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patient with sb.        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对某人有耐心</a:t>
            </a:r>
            <a:endParaRPr lang="en-US" altLang="zh-CN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patient to do sth.      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有耐心地做某事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8988" y="3513878"/>
            <a:ext cx="9211733" cy="1586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buNone/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你要对你的母亲有耐心。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 should be patient with your mother.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1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1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5520" y="1271270"/>
            <a:ext cx="6043930" cy="4315460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 flipH="1">
            <a:off x="1002665" y="2482215"/>
            <a:ext cx="8298815" cy="1664335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algn="ctr" eaLnBrk="1" hangingPunct="1">
              <a:lnSpc>
                <a:spcPct val="120000"/>
              </a:lnSpc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Mr Lin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charset="0"/>
                <a:ea typeface="C-KT" pitchFamily="65" charset="-122"/>
                <a:cs typeface="Times New Roman" panose="02020603050405020304" charset="0"/>
                <a:sym typeface="+mn-ea"/>
              </a:rPr>
              <a:t>gave really clear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charset="0"/>
                <a:ea typeface="C-KT" pitchFamily="65" charset="-122"/>
                <a:cs typeface="Times New Roman" panose="02020603050405020304" charset="0"/>
                <a:sym typeface="+mn-ea"/>
              </a:rPr>
              <a:t>instructions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charset="0"/>
                <a:ea typeface="C-KT" pitchFamily="65" charset="-122"/>
                <a:cs typeface="Times New Roman" panose="02020603050405020304" charset="0"/>
                <a:sym typeface="+mn-ea"/>
              </a:rPr>
              <a:t> during P.E. Class.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46828" y="2874222"/>
          <a:ext cx="10566400" cy="20339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4305"/>
                <a:gridCol w="4128135"/>
                <a:gridCol w="3743960"/>
              </a:tblGrid>
              <a:tr h="874395"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4" marR="121914" marT="60998" marB="60998">
                    <a:solidFill>
                      <a:srgbClr val="FCDDCF"/>
                    </a:solidFill>
                  </a:tcPr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4" marR="121914" marT="60998" marB="60998">
                    <a:solidFill>
                      <a:srgbClr val="FCDDCF"/>
                    </a:solidFill>
                  </a:tcPr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4" marR="121914" marT="60998" marB="60998">
                    <a:solidFill>
                      <a:srgbClr val="FCDDCF"/>
                    </a:solidFill>
                  </a:tcPr>
                </a:tc>
              </a:tr>
              <a:tr h="1159510">
                <a:tc>
                  <a:txBody>
                    <a:bodyPr/>
                    <a:p>
                      <a:endParaRPr lang="zh-CN" altLang="en-US" sz="3465" b="1" kern="120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4" marR="121914" marT="60998" marB="60998"/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4" marR="121914" marT="60998" marB="60998"/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14" marR="121914" marT="60998" marB="60998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53179" y="1758738"/>
          <a:ext cx="10560050" cy="1104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8590"/>
                <a:gridCol w="4095750"/>
                <a:gridCol w="3775710"/>
              </a:tblGrid>
              <a:tr h="552450">
                <a:tc rowSpan="2"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60" marB="60960"/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60" marB="60960"/>
                </a:tc>
                <a:tc>
                  <a:txBody>
                    <a:bodyPr/>
                    <a:p>
                      <a:endParaRPr lang="zh-CN" altLang="en-US" sz="240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60" marB="60960"/>
                </a:tc>
              </a:tr>
              <a:tr h="552450">
                <a:tc vMerge="1">
                  <a:tcPr/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60" marB="60960"/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6" marR="121906" marT="60960" marB="60960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63999" y="2040256"/>
            <a:ext cx="2908300" cy="624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en-US" altLang="zh-CN" sz="3465" b="1" dirty="0">
                <a:solidFill>
                  <a:srgbClr val="FFFF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instruction</a:t>
            </a:r>
            <a:endParaRPr lang="zh-CN" altLang="en-US" sz="2400" b="1" dirty="0">
              <a:solidFill>
                <a:srgbClr val="FFFFFF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91728" y="1712172"/>
            <a:ext cx="1953260" cy="6248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3465" b="1" dirty="0">
                <a:solidFill>
                  <a:schemeClr val="bg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可数名词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63628" y="1684656"/>
            <a:ext cx="2395855" cy="6248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3465" b="1" dirty="0">
                <a:solidFill>
                  <a:schemeClr val="bg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不可数名词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18915" y="2224405"/>
            <a:ext cx="2411095" cy="6248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instructions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75999" y="2304838"/>
            <a:ext cx="2239645" cy="6248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en-US" altLang="zh-CN" sz="34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instruction</a:t>
            </a:r>
            <a:endParaRPr lang="zh-CN" altLang="en-US" sz="2400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55415" y="3024505"/>
            <a:ext cx="7024479" cy="645688"/>
            <a:chOff x="3295593" y="2028100"/>
            <a:chExt cx="5268664" cy="484343"/>
          </a:xfrm>
        </p:grpSpPr>
        <p:sp>
          <p:nvSpPr>
            <p:cNvPr id="74" name="矩形 15"/>
            <p:cNvSpPr/>
            <p:nvPr/>
          </p:nvSpPr>
          <p:spPr>
            <a:xfrm>
              <a:off x="3295593" y="2028100"/>
              <a:ext cx="1796995" cy="4687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None/>
              </a:pPr>
              <a:r>
                <a:rPr lang="zh-CN" altLang="en-US" sz="346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指示；命令</a:t>
              </a:r>
              <a:endParaRPr lang="zh-CN" altLang="en-US" sz="2400" dirty="0"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75" name="矩形 17"/>
            <p:cNvSpPr/>
            <p:nvPr/>
          </p:nvSpPr>
          <p:spPr>
            <a:xfrm>
              <a:off x="5771365" y="2043738"/>
              <a:ext cx="2792892" cy="4687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None/>
              </a:pPr>
              <a:r>
                <a:rPr lang="zh-CN" altLang="en-US" sz="3465" b="1" dirty="0"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讲授，指导，教学</a:t>
              </a:r>
              <a:endParaRPr lang="zh-CN" altLang="en-US" sz="2400" dirty="0"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3110866" y="3852122"/>
            <a:ext cx="4311649" cy="995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zh-CN" altLang="en-US" sz="29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常可接动词不定式或</a:t>
            </a:r>
            <a:r>
              <a:rPr lang="en-US" altLang="zh-CN" sz="29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   </a:t>
            </a:r>
            <a:endParaRPr lang="en-US" altLang="zh-CN" sz="29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buNone/>
            </a:pPr>
            <a:r>
              <a:rPr lang="en-US" altLang="zh-CN" sz="29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lang="zh-CN" altLang="en-US" sz="29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从句作定语或同位语</a:t>
            </a:r>
            <a:endParaRPr lang="zh-CN" altLang="en-US" sz="29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708266" y="3843656"/>
            <a:ext cx="2745740" cy="9950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29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其后常与介词</a:t>
            </a:r>
            <a:r>
              <a:rPr lang="en-US" altLang="zh-CN" sz="29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</a:t>
            </a:r>
            <a:endParaRPr lang="en-US" altLang="zh-CN" sz="29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buNone/>
            </a:pPr>
            <a:r>
              <a:rPr lang="zh-CN" altLang="en-US" sz="29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搭配使用</a:t>
            </a:r>
            <a:endParaRPr lang="zh-CN" altLang="en-US" sz="29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102148" y="3996056"/>
            <a:ext cx="113665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用法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166495" y="3003338"/>
            <a:ext cx="113665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意义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5" grpId="0"/>
      <p:bldP spid="16" grpId="0"/>
      <p:bldP spid="76" grpId="0"/>
      <p:bldP spid="77" grpId="0"/>
      <p:bldP spid="78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76276" y="1589193"/>
            <a:ext cx="11233149" cy="3294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auto">
              <a:lnSpc>
                <a:spcPct val="150000"/>
              </a:lnSpc>
              <a:buNone/>
            </a:pPr>
            <a:r>
              <a:rPr lang="zh-CN" altLang="en-US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相关短语：</a:t>
            </a:r>
            <a:endParaRPr lang="en-US" altLang="zh-CN" sz="34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(1) follow the instructions  </a:t>
            </a:r>
            <a:r>
              <a:rPr lang="zh-CN" altLang="en-US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遵守指示</a:t>
            </a:r>
            <a:endParaRPr lang="en-US" altLang="zh-CN" sz="34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(2) ignore/carry one’s instruction  </a:t>
            </a:r>
            <a:r>
              <a:rPr lang="zh-CN" altLang="en-US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忽视</a:t>
            </a:r>
            <a:r>
              <a:rPr lang="en-US" altLang="zh-CN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lang="zh-CN" altLang="en-US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执行某人的命令</a:t>
            </a:r>
            <a:endParaRPr lang="en-US" altLang="zh-CN" sz="34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en-US" altLang="zh-CN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(3) on/under sb.’s instructions  </a:t>
            </a:r>
            <a:r>
              <a:rPr lang="zh-CN" altLang="en-US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遵照某人的指示</a:t>
            </a:r>
            <a:endParaRPr lang="zh-CN" altLang="en-US" sz="34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charRg st="6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charRg st="40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7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charRg st="87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685" y="1590675"/>
            <a:ext cx="6055360" cy="3427730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 flipH="1">
            <a:off x="1002665" y="2472055"/>
            <a:ext cx="6442710" cy="1664335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eaLnBrk="1" hangingPunct="1">
              <a:spcBef>
                <a:spcPts val="600"/>
              </a:spcBef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Mr Wang </a:t>
            </a: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helped you to work out the answers no matter how difficult they were.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6839" y="2285789"/>
            <a:ext cx="11137900" cy="24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 matter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意为“无论；不管”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与疑问词连用构成“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 matter+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疑问词”结构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引导让步状语从句，可以和“疑问词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+-ever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”结构互换。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1"/>
          <p:cNvSpPr/>
          <p:nvPr/>
        </p:nvSpPr>
        <p:spPr>
          <a:xfrm>
            <a:off x="1383030" y="912495"/>
            <a:ext cx="71628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charset="0"/>
              </a:rPr>
              <a:t>三、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no matter...</a:t>
            </a:r>
            <a:endParaRPr lang="en-US" altLang="zh-CN" sz="4000" b="1" dirty="0">
              <a:solidFill>
                <a:srgbClr val="0070C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36575" y="2184400"/>
            <a:ext cx="7219315" cy="1478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30000"/>
              </a:lnSpc>
              <a:buNone/>
            </a:pPr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I’ll never forget them no matter where I go.</a:t>
            </a:r>
            <a:endParaRPr lang="zh-CN" altLang="en-US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36576" y="3725546"/>
            <a:ext cx="11021483" cy="7848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buNone/>
            </a:pPr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I’ll never forget them wherever I go.</a:t>
            </a:r>
            <a:endParaRPr lang="zh-CN" altLang="en-US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5890" y="186182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  <p:bldP spid="5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50" name="矩形 4"/>
          <p:cNvSpPr/>
          <p:nvPr/>
        </p:nvSpPr>
        <p:spPr>
          <a:xfrm>
            <a:off x="4914900" y="1657350"/>
            <a:ext cx="5746115" cy="3543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Junior high school days are going to be over.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 you have any special memories?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135" y="1456055"/>
            <a:ext cx="2926715" cy="39458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258" name="Text Box 4"/>
          <p:cNvSpPr txBox="1"/>
          <p:nvPr/>
        </p:nvSpPr>
        <p:spPr>
          <a:xfrm>
            <a:off x="1019810" y="2087245"/>
            <a:ext cx="10711815" cy="24936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___ difficult they are, we can work hard to solve them.</a:t>
            </a:r>
            <a:endParaRPr lang="en-US" altLang="zh-CN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A. No matter what         B. Whatever</a:t>
            </a:r>
            <a:endParaRPr lang="en-US" altLang="zh-CN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4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C. Whenever                  D. No matter how</a:t>
            </a:r>
            <a:endParaRPr lang="en-US" altLang="zh-CN" sz="34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1589193" y="2307802"/>
            <a:ext cx="582084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9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78195" y="1107440"/>
            <a:ext cx="7755890" cy="4276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1. </a:t>
            </a:r>
            <a:r>
              <a:rPr kumimoji="1"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survey</a:t>
            </a:r>
            <a:r>
              <a:rPr kumimoji="1"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en-US" altLang="zh-CN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standard</a:t>
            </a:r>
            <a:r>
              <a:rPr kumimoji="1" lang="zh-CN" altLang="en-US" sz="32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2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0" lang="en-US" altLang="zh-CN" sz="3200" b="1" i="0" u="none" strike="noStrike" kern="1200" cap="none" spc="0" normalizeH="0" baseline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3. 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宾语从句的复合句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4.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 patient with sb.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5. instruction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的用法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6. no matter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的用法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</a:t>
            </a:r>
            <a:endParaRPr kumimoji="0" lang="en-US" altLang="zh-CN" sz="3200" b="1" i="0" u="none" strike="noStrike" kern="1200" cap="none" spc="0" normalizeH="0" baseline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66700" y="2546985"/>
            <a:ext cx="52927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FontTx/>
            </a:pPr>
            <a:r>
              <a:rPr lang="en-US" altLang="zh-CN" sz="32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黑体" panose="02010609060101010101" charset="-122"/>
                <a:cs typeface="+mj-cs"/>
                <a:sym typeface="楷体" panose="02010609060101010101" charset="-122"/>
              </a:rPr>
              <a:t>Unit 1</a:t>
            </a:r>
            <a:r>
              <a:rPr lang="en-US" altLang="zh-CN" sz="32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  I remember meeting all of you in Grade 7.</a:t>
            </a:r>
            <a:endParaRPr lang="en-US" altLang="zh-CN" sz="32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5258435" y="1283970"/>
            <a:ext cx="435610" cy="3923665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52" y="1080444"/>
            <a:ext cx="6870019" cy="515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组合 3"/>
          <p:cNvGrpSpPr/>
          <p:nvPr/>
        </p:nvGrpSpPr>
        <p:grpSpPr>
          <a:xfrm>
            <a:off x="227542" y="3489748"/>
            <a:ext cx="4241800" cy="2410884"/>
            <a:chOff x="37502" y="2787774"/>
            <a:chExt cx="3663717" cy="1807435"/>
          </a:xfrm>
        </p:grpSpPr>
        <p:sp>
          <p:nvSpPr>
            <p:cNvPr id="5" name="圆角矩形标注 4"/>
            <p:cNvSpPr/>
            <p:nvPr/>
          </p:nvSpPr>
          <p:spPr>
            <a:xfrm>
              <a:off x="39330" y="2787774"/>
              <a:ext cx="3590589" cy="1807435"/>
            </a:xfrm>
            <a:prstGeom prst="wedgeRoundRectCallout">
              <a:avLst>
                <a:gd name="adj1" fmla="val 62915"/>
                <a:gd name="adj2" fmla="val -27563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37502" y="2859488"/>
              <a:ext cx="3663717" cy="16681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en-US" altLang="zh-CN" sz="3465" b="1" dirty="0">
                  <a:solidFill>
                    <a:schemeClr val="tx1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Well, junior high school days are over. Do you have any special memories?</a:t>
              </a:r>
              <a:endParaRPr lang="en-US" altLang="zh-CN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82342" y="4649682"/>
            <a:ext cx="4847167" cy="1485900"/>
            <a:chOff x="181518" y="2804413"/>
            <a:chExt cx="3635715" cy="1114392"/>
          </a:xfrm>
        </p:grpSpPr>
        <p:sp>
          <p:nvSpPr>
            <p:cNvPr id="13" name="圆角矩形标注 12"/>
            <p:cNvSpPr/>
            <p:nvPr/>
          </p:nvSpPr>
          <p:spPr>
            <a:xfrm>
              <a:off x="225972" y="2804413"/>
              <a:ext cx="3591261" cy="1114392"/>
            </a:xfrm>
            <a:prstGeom prst="wedgeRoundRectCallout">
              <a:avLst>
                <a:gd name="adj1" fmla="val -35967"/>
                <a:gd name="adj2" fmla="val -82729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14" name="矩形 14"/>
            <p:cNvSpPr/>
            <p:nvPr/>
          </p:nvSpPr>
          <p:spPr>
            <a:xfrm>
              <a:off x="181518" y="2932042"/>
              <a:ext cx="3563888" cy="8686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465" b="1" dirty="0">
                  <a:solidFill>
                    <a:schemeClr val="tx1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I remember meeting all of you in Grade 7.</a:t>
              </a:r>
              <a:endParaRPr lang="en-US" altLang="zh-CN" sz="34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66" name="Text Box 12"/>
          <p:cNvSpPr txBox="1"/>
          <p:nvPr/>
        </p:nvSpPr>
        <p:spPr>
          <a:xfrm>
            <a:off x="6490758" y="1379432"/>
            <a:ext cx="5192184" cy="1513416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bIns="384000"/>
          <a:p>
            <a:pPr algn="ctr" eaLnBrk="1" hangingPunct="1"/>
            <a:r>
              <a:rPr lang="en-US" altLang="zh-CN" sz="3465" b="1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remember doing sth.</a:t>
            </a:r>
            <a:endParaRPr lang="en-US" altLang="zh-CN" sz="3465" b="1" dirty="0">
              <a:solidFill>
                <a:srgbClr val="FF33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 eaLnBrk="1" hangingPunct="1"/>
            <a:r>
              <a:rPr lang="zh-CN" altLang="en-US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346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记得做过</a:t>
            </a:r>
            <a:r>
              <a:rPr lang="en-US" altLang="zh-CN" sz="346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346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事</a:t>
            </a:r>
            <a:r>
              <a:rPr lang="en-US" altLang="zh-CN" sz="346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lang="zh-CN" altLang="en-US" sz="346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已做过</a:t>
            </a:r>
            <a:r>
              <a:rPr lang="en-US" altLang="zh-CN" sz="346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)</a:t>
            </a:r>
            <a:endParaRPr lang="en-US" altLang="zh-CN" sz="346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7550" y="1614170"/>
            <a:ext cx="5374005" cy="357949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072515" y="1485265"/>
            <a:ext cx="6513195" cy="94742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/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do you remember doing?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481830" y="2743200"/>
            <a:ext cx="6632575" cy="1156335"/>
          </a:xfrm>
          <a:prstGeom prst="wedgeRoundRectCallout">
            <a:avLst>
              <a:gd name="adj1" fmla="val 40426"/>
              <a:gd name="adj2" fmla="val 753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remember 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winning a prize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4580" y="1311910"/>
            <a:ext cx="6033770" cy="4018280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072515" y="1485265"/>
            <a:ext cx="6513195" cy="94742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/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What do you remember doing?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481830" y="2743200"/>
            <a:ext cx="6632575" cy="1156335"/>
          </a:xfrm>
          <a:prstGeom prst="wedgeRoundRectCallout">
            <a:avLst>
              <a:gd name="adj1" fmla="val 40426"/>
              <a:gd name="adj2" fmla="val 753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 remember 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being a volunteer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955" y="1584960"/>
            <a:ext cx="5537200" cy="3688080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072515" y="1485265"/>
            <a:ext cx="6513195" cy="94742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/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What do you remember doing?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481830" y="2743200"/>
            <a:ext cx="6632575" cy="1156335"/>
          </a:xfrm>
          <a:prstGeom prst="wedgeRoundRectCallout">
            <a:avLst>
              <a:gd name="adj1" fmla="val 40426"/>
              <a:gd name="adj2" fmla="val 753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 remember 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 friend helping me with a problem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5155" y="1485265"/>
            <a:ext cx="5273040" cy="3954780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072515" y="1485265"/>
            <a:ext cx="6513195" cy="94742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/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What do you remember doing?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097905" y="2743200"/>
            <a:ext cx="4996180" cy="1156335"/>
          </a:xfrm>
          <a:prstGeom prst="wedgeRoundRectCallout">
            <a:avLst>
              <a:gd name="adj1" fmla="val 40426"/>
              <a:gd name="adj2" fmla="val 753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 remember 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doing a school survey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915458" y="1948604"/>
            <a:ext cx="10560051" cy="3232785"/>
          </a:xfrm>
          <a:prstGeom prst="rect">
            <a:avLst/>
          </a:prstGeom>
        </p:spPr>
        <p:txBody>
          <a:bodyPr>
            <a:spAutoFit/>
          </a:bodyPr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survey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还可作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动词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，意为“测量土地；调查；勘测”。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505162" y="3074035"/>
          <a:ext cx="10170160" cy="1438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6710"/>
                <a:gridCol w="1998345"/>
                <a:gridCol w="1902460"/>
                <a:gridCol w="2946400"/>
              </a:tblGrid>
              <a:tr h="786130">
                <a:tc>
                  <a:txBody>
                    <a:bodyPr/>
                    <a:p>
                      <a:endParaRPr lang="zh-CN" altLang="en-US" sz="3200" dirty="0">
                        <a:solidFill>
                          <a:schemeClr val="tx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2" marR="121922" marT="60934" marB="60934"/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2" marR="121922" marT="60934" marB="60934"/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2" marR="121922" marT="60934" marB="60934"/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2" marR="121922" marT="60934" marB="60934"/>
                </a:tc>
              </a:tr>
              <a:tr h="652780"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2" marR="121922" marT="60934" marB="60934"/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2" marR="121922" marT="60934" marB="60934"/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2" marR="121922" marT="60934" marB="60934"/>
                </a:tc>
                <a:tc>
                  <a:txBody>
                    <a:bodyPr/>
                    <a:p>
                      <a:endParaRPr lang="zh-CN" altLang="en-US" sz="2400" dirty="0"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2" marR="121922" marT="60934" marB="60934"/>
                </a:tc>
              </a:tr>
            </a:tbl>
          </a:graphicData>
        </a:graphic>
      </p:graphicFrame>
      <p:sp>
        <p:nvSpPr>
          <p:cNvPr id="7" name="矩形 5"/>
          <p:cNvSpPr/>
          <p:nvPr/>
        </p:nvSpPr>
        <p:spPr>
          <a:xfrm>
            <a:off x="1613112" y="3203787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过去式</a:t>
            </a:r>
            <a:endParaRPr lang="zh-CN" altLang="en-US" sz="3200" b="1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3234478" y="3203787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过去分词</a:t>
            </a:r>
            <a:endParaRPr lang="zh-CN" altLang="en-US" sz="3200" b="1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9"/>
          <p:cNvSpPr/>
          <p:nvPr/>
        </p:nvSpPr>
        <p:spPr>
          <a:xfrm>
            <a:off x="5219912" y="3203787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现在分词</a:t>
            </a:r>
            <a:endParaRPr lang="zh-CN" altLang="en-US" sz="3200" b="1" dirty="0">
              <a:solidFill>
                <a:srgbClr val="000000"/>
              </a:solidFill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10"/>
          <p:cNvSpPr/>
          <p:nvPr/>
        </p:nvSpPr>
        <p:spPr>
          <a:xfrm>
            <a:off x="7171478" y="3203787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第三人称单数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矩形 7"/>
          <p:cNvSpPr/>
          <p:nvPr/>
        </p:nvSpPr>
        <p:spPr>
          <a:xfrm>
            <a:off x="1419437" y="3783753"/>
            <a:ext cx="17405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surveyed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矩形 13"/>
          <p:cNvSpPr/>
          <p:nvPr/>
        </p:nvSpPr>
        <p:spPr>
          <a:xfrm>
            <a:off x="3282103" y="3779520"/>
            <a:ext cx="17405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surveyed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矩形 14"/>
          <p:cNvSpPr/>
          <p:nvPr/>
        </p:nvSpPr>
        <p:spPr>
          <a:xfrm>
            <a:off x="5068570" y="3779520"/>
            <a:ext cx="18764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surveying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矩形 15"/>
          <p:cNvSpPr/>
          <p:nvPr/>
        </p:nvSpPr>
        <p:spPr>
          <a:xfrm>
            <a:off x="7603278" y="3779520"/>
            <a:ext cx="14922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surveys</a:t>
            </a:r>
            <a:endParaRPr lang="zh-CN" altLang="en-US" sz="2400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5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survey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标注 8"/>
          <p:cNvSpPr/>
          <p:nvPr/>
        </p:nvSpPr>
        <p:spPr>
          <a:xfrm>
            <a:off x="1740535" y="1026795"/>
            <a:ext cx="5715000" cy="1275715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Which teacher impressed you most? Why?</a:t>
            </a:r>
            <a:endParaRPr lang="en-US" altLang="zh-CN" sz="372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" y="2134870"/>
            <a:ext cx="3540125" cy="3540125"/>
          </a:xfrm>
          <a:prstGeom prst="rect">
            <a:avLst/>
          </a:prstGeom>
        </p:spPr>
      </p:pic>
      <p:sp>
        <p:nvSpPr>
          <p:cNvPr id="11" name="矩形 7"/>
          <p:cNvSpPr/>
          <p:nvPr/>
        </p:nvSpPr>
        <p:spPr>
          <a:xfrm>
            <a:off x="4376632" y="2736638"/>
            <a:ext cx="1537335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strict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7"/>
          <p:cNvSpPr/>
          <p:nvPr/>
        </p:nvSpPr>
        <p:spPr>
          <a:xfrm>
            <a:off x="6220037" y="3302423"/>
            <a:ext cx="1369695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kind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7"/>
          <p:cNvSpPr/>
          <p:nvPr/>
        </p:nvSpPr>
        <p:spPr>
          <a:xfrm>
            <a:off x="7865957" y="3013498"/>
            <a:ext cx="404431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knowledgeable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7"/>
          <p:cNvSpPr/>
          <p:nvPr/>
        </p:nvSpPr>
        <p:spPr>
          <a:xfrm>
            <a:off x="7656407" y="4132368"/>
            <a:ext cx="2249170" cy="8299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friendly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7"/>
          <p:cNvSpPr/>
          <p:nvPr/>
        </p:nvSpPr>
        <p:spPr>
          <a:xfrm>
            <a:off x="7775152" y="1756198"/>
            <a:ext cx="2012315" cy="829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patient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52247" y="4209838"/>
            <a:ext cx="123253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cool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2" grpId="0" bldLvl="0" animBg="1"/>
      <p:bldP spid="3" grpId="0" bldLvl="0" animBg="1"/>
      <p:bldP spid="5" grpId="0" bldLvl="0" animBg="1"/>
      <p:bldP spid="6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6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6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7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8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9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2090</Words>
  <Application>WPS 演示</Application>
  <PresentationFormat>宽屏</PresentationFormat>
  <Paragraphs>173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楷体</vt:lpstr>
      <vt:lpstr>汉仪乐喵体W</vt:lpstr>
      <vt:lpstr>Calibri</vt:lpstr>
      <vt:lpstr>微软雅黑</vt:lpstr>
      <vt:lpstr>Arial Unicode MS</vt:lpstr>
      <vt:lpstr>C-KT</vt:lpstr>
      <vt:lpstr>Times New Roman</vt:lpstr>
      <vt:lpstr>黑体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2020-10-28T11:56:41Z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