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gif" ContentType="image/gi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</p:sldMasterIdLst>
  <p:notesMasterIdLst>
    <p:notesMasterId r:id="rId40"/>
  </p:notesMasterIdLst>
  <p:sldIdLst>
    <p:sldId id="258" r:id="rId5"/>
    <p:sldId id="487" r:id="rId6"/>
    <p:sldId id="461" r:id="rId7"/>
    <p:sldId id="477" r:id="rId8"/>
    <p:sldId id="478" r:id="rId9"/>
    <p:sldId id="479" r:id="rId10"/>
    <p:sldId id="480" r:id="rId11"/>
    <p:sldId id="481" r:id="rId12"/>
    <p:sldId id="482" r:id="rId13"/>
    <p:sldId id="484" r:id="rId14"/>
    <p:sldId id="575" r:id="rId15"/>
    <p:sldId id="573" r:id="rId16"/>
    <p:sldId id="572" r:id="rId17"/>
    <p:sldId id="574" r:id="rId18"/>
    <p:sldId id="568" r:id="rId19"/>
    <p:sldId id="571" r:id="rId20"/>
    <p:sldId id="625" r:id="rId21"/>
    <p:sldId id="626" r:id="rId22"/>
    <p:sldId id="627" r:id="rId23"/>
    <p:sldId id="665" r:id="rId24"/>
    <p:sldId id="535" r:id="rId25"/>
    <p:sldId id="651" r:id="rId26"/>
    <p:sldId id="652" r:id="rId27"/>
    <p:sldId id="485" r:id="rId28"/>
    <p:sldId id="453" r:id="rId29"/>
    <p:sldId id="454" r:id="rId30"/>
    <p:sldId id="445" r:id="rId31"/>
    <p:sldId id="447" r:id="rId32"/>
    <p:sldId id="448" r:id="rId33"/>
    <p:sldId id="612" r:id="rId34"/>
    <p:sldId id="488" r:id="rId35"/>
    <p:sldId id="476" r:id="rId36"/>
    <p:sldId id="471" r:id="rId37"/>
    <p:sldId id="486" r:id="rId38"/>
    <p:sldId id="427" r:id="rId39"/>
  </p:sldIdLst>
  <p:sldSz cx="9144000" cy="6858000" type="screen4x3"/>
  <p:notesSz cx="6858000" cy="9144000"/>
  <p:kinsoku lang="zh-CN" invalStChars="!),.:;?]}、。—ˇ¨〃々～‖…’”〕〉》」』〗】∶！＂＇），．：；？］｀｜｝·" invalEndChars="([{‘“〔〈《「『〖【（［｛．·"/>
  <p:defaultTextStyle>
    <a:defPPr>
      <a:defRPr lang="zh-CN"/>
    </a:defPPr>
    <a:lvl1pPr marL="0" lvl="0" indent="0" algn="l" defTabSz="914400" eaLnBrk="1" fontAlgn="base" latinLnBrk="0" hangingPunct="1">
      <a:lnSpc>
        <a:spcPct val="120000"/>
      </a:lnSpc>
      <a:spcBef>
        <a:spcPct val="5000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rgbClr val="0000FF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20000"/>
      </a:lnSpc>
      <a:spcBef>
        <a:spcPct val="5000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rgbClr val="0000FF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20000"/>
      </a:lnSpc>
      <a:spcBef>
        <a:spcPct val="5000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rgbClr val="0000FF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20000"/>
      </a:lnSpc>
      <a:spcBef>
        <a:spcPct val="5000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rgbClr val="0000FF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20000"/>
      </a:lnSpc>
      <a:spcBef>
        <a:spcPct val="5000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rgbClr val="0000FF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20000"/>
      </a:lnSpc>
      <a:spcBef>
        <a:spcPct val="5000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rgbClr val="0000FF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20000"/>
      </a:lnSpc>
      <a:spcBef>
        <a:spcPct val="5000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rgbClr val="0000FF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20000"/>
      </a:lnSpc>
      <a:spcBef>
        <a:spcPct val="5000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rgbClr val="0000FF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20000"/>
      </a:lnSpc>
      <a:spcBef>
        <a:spcPct val="5000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rgbClr val="0000FF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00"/>
    <a:srgbClr val="0066FF"/>
    <a:srgbClr val="0000FF"/>
    <a:srgbClr val="66FFFF"/>
    <a:srgbClr val="660033"/>
    <a:srgbClr val="66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4"/>
        <p:guide pos="2925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notesMaster" Target="notesMasters/notesMaster1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</a:pPr>
            <a:endParaRPr lang="en-US" altLang="x-none" sz="1200" b="0" strike="noStrike" noProof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fontAlgn="base" hangingPunct="1">
              <a:lnSpc>
                <a:spcPct val="100000"/>
              </a:lnSpc>
              <a:spcBef>
                <a:spcPct val="0"/>
              </a:spcBef>
            </a:pPr>
            <a:endParaRPr lang="en-US" altLang="x-none" sz="1200" b="0" strike="noStrike" noProof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00" name="Rectangle 4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101" name="Rectangle 5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02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</a:pPr>
            <a:endParaRPr lang="en-US" altLang="x-none" sz="1200" b="0" strike="noStrike" noProof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03" name="Rectangle 7"/>
          <p:cNvSpPr>
            <a:spLocks noGrp="1"/>
          </p:cNvSpPr>
          <p:nvPr>
            <p:ph type="sldNum" sz="quarter" idx="5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fontAlgn="base" hangingPunct="1">
              <a:lnSpc>
                <a:spcPct val="100000"/>
              </a:lnSpc>
              <a:spcBef>
                <a:spcPct val="0"/>
              </a:spcBef>
            </a:pPr>
            <a:fld id="{9A0DB2DC-4C9A-4742-B13C-FB6460FD3503}" type="slidenum">
              <a:rPr lang="en-US" altLang="x-none" sz="1200" b="0" strike="noStrike" noProof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z="1200" b="0" strike="noStrike" noProof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76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9724" y="1981200"/>
            <a:ext cx="3808476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16657" cy="54864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blinds/>
    <p:sndAc>
      <p:stSnd>
        <p:snd r:embed="rId2" name="camera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blinds/>
    <p:sndAc>
      <p:stSnd>
        <p:snd r:embed="rId2" name="camera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blinds/>
    <p:sndAc>
      <p:stSnd>
        <p:snd r:embed="rId2" name="camera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blinds/>
    <p:sndAc>
      <p:stSnd>
        <p:snd r:embed="rId2" name="camera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blinds/>
    <p:sndAc>
      <p:stSnd>
        <p:snd r:embed="rId2" name="camera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blinds/>
    <p:sndAc>
      <p:stSnd>
        <p:snd r:embed="rId2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blinds/>
    <p:sndAc>
      <p:stSnd>
        <p:snd r:embed="rId2" name="camera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blinds/>
    <p:sndAc>
      <p:stSnd>
        <p:snd r:embed="rId2" name="camera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blinds/>
    <p:sndAc>
      <p:stSnd>
        <p:snd r:embed="rId2" name="camera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blinds/>
    <p:sndAc>
      <p:stSnd>
        <p:snd r:embed="rId2" name="camera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blinds/>
    <p:sndAc>
      <p:stSnd>
        <p:snd r:embed="rId2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audio" Target="../media/audio1.wav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20000"/>
        </a:lnSpc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rgbClr val="0000FF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20000"/>
        </a:lnSpc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rgbClr val="0000FF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20000"/>
        </a:lnSpc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rgbClr val="0000FF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20000"/>
        </a:lnSpc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rgbClr val="0000FF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20000"/>
        </a:lnSpc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rgbClr val="0000FF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20000"/>
        </a:lnSpc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rgbClr val="0000FF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20000"/>
        </a:lnSpc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rgbClr val="0000FF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20000"/>
        </a:lnSpc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rgbClr val="0000FF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20000"/>
        </a:lnSpc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rgbClr val="0000FF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2049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2050"/>
          <p:cNvSpPr>
            <a:spLocks noGrp="1"/>
          </p:cNvSpPr>
          <p:nvPr>
            <p:ph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52" name="日期占位符 2051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2053" name="页脚占位符 2052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2054" name="灯片编号占位符 2053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20000"/>
        </a:lnSpc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rgbClr val="0000FF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20000"/>
        </a:lnSpc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rgbClr val="0000FF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20000"/>
        </a:lnSpc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rgbClr val="0000FF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20000"/>
        </a:lnSpc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rgbClr val="0000FF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20000"/>
        </a:lnSpc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rgbClr val="0000FF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20000"/>
        </a:lnSpc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rgbClr val="0000FF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20000"/>
        </a:lnSpc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rgbClr val="0000FF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20000"/>
        </a:lnSpc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rgbClr val="0000FF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20000"/>
        </a:lnSpc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rgbClr val="0000FF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文本占位符 3074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076" name="日期占位符 3075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3077" name="页脚占位符 3076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3078" name="灯片编号占位符 3077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blinds/>
    <p:sndAc>
      <p:stSnd>
        <p:snd r:embed="rId12" name="camera.wav"/>
      </p:stSnd>
    </p:sndAc>
  </p:transition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20000"/>
        </a:lnSpc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rgbClr val="0000FF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20000"/>
        </a:lnSpc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rgbClr val="0000FF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20000"/>
        </a:lnSpc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rgbClr val="0000FF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20000"/>
        </a:lnSpc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rgbClr val="0000FF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20000"/>
        </a:lnSpc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rgbClr val="0000FF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20000"/>
        </a:lnSpc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rgbClr val="0000FF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20000"/>
        </a:lnSpc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rgbClr val="0000FF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20000"/>
        </a:lnSpc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rgbClr val="0000FF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20000"/>
        </a:lnSpc>
        <a:spcBef>
          <a:spcPct val="5000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rgbClr val="0000FF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7.jpeg"/><Relationship Id="rId6" Type="http://schemas.openxmlformats.org/officeDocument/2006/relationships/hyperlink" Target="http://image.baidu.com/i?ct=503316480&amp;z=0&amp;tn=baiduimagedetail&amp;word=%B3%A4%CA%D9%C0%CF%C8%CB&amp;in=3&amp;cl=2&amp;cm=1&amp;sc=0&amp;lm=-1&amp;pn=2&amp;rn=1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image.baidu.com/i?ct=503316480&amp;z=0&amp;tn=baiduimagedetail&amp;word=%B3%A4%CA%D9%C0%CF%C8%CB&amp;in=8&amp;cl=2&amp;cm=1&amp;sc=0&amp;lm=-1&amp;pn=7&amp;rn=1" TargetMode="External"/><Relationship Id="rId3" Type="http://schemas.openxmlformats.org/officeDocument/2006/relationships/image" Target="../media/image15.jpeg"/><Relationship Id="rId2" Type="http://schemas.openxmlformats.org/officeDocument/2006/relationships/hyperlink" Target="http://imgnews.baidu.com/i?ct=520093696&amp;z=0&amp;tn=baiduimagenewsdetail&amp;word=%B3%A4%CA%D9%C0%CF%C8%CB&amp;in=3&amp;cl=3&amp;lm=-1&amp;pn=2&amp;rn=1" TargetMode="External"/><Relationship Id="rId1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hyperlink" Target="http://image.baidu.com/i?ct=503316480&amp;z=0&amp;tn=baiduimagedetail&amp;word=%D1%A7%B5%E7%C4%D4&amp;in=18214&amp;cl=2&amp;cm=1&amp;sc=0&amp;lm=-1&amp;pn=78&amp;rn=1&amp;di=2781082580&amp;ln=200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hyperlink" Target="http://www.jrm2008.com/shuiywh/cs-bmbs.asp" TargetMode="Externa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7.jpeg"/><Relationship Id="rId3" Type="http://schemas.openxmlformats.org/officeDocument/2006/relationships/hyperlink" Target="http://image.baidu.com/i?ct=503316480&amp;z=0&amp;tn=baiduimagedetail&amp;word=%B3%A4%CA%D9%C0%CF%C8%CB&amp;in=3&amp;cl=2&amp;cm=1&amp;sc=0&amp;lm=-1&amp;pn=2&amp;rn=1" TargetMode="Externa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GIF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5.png"/><Relationship Id="rId1" Type="http://schemas.openxmlformats.org/officeDocument/2006/relationships/image" Target="../media/image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6.png"/><Relationship Id="rId1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hyperlink" Target="http://images.google.com/imgres?imgurl=http://www001.upp.so-net.ne.jp/sato/g4takayanagi.JPG&amp;imgrefurl=http://www001.upp.so-net.ne.jp/sato/&amp;h=300&amp;w=400&amp;sz=64&amp;tbnid=LvTVj92YAnUJ:&amp;tbnh=90&amp;tbnw=120&amp;start=24&amp;prev=/images%3Fq%3D%25E5%2586%259C%25E6%259D%2591%26start%3D20%26hl%3Dzh-CN%26lr%3D%26newwindow%3D1%26sa%3DN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3.wav"/><Relationship Id="rId2" Type="http://schemas.openxmlformats.org/officeDocument/2006/relationships/image" Target="../media/image32.GIF"/><Relationship Id="rId1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GIF"/><Relationship Id="rId1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5.GIF"/><Relationship Id="rId1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wmf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GIF"/><Relationship Id="rId2" Type="http://schemas.openxmlformats.org/officeDocument/2006/relationships/image" Target="../media/image11.GIF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3.GIF"/><Relationship Id="rId2" Type="http://schemas.openxmlformats.org/officeDocument/2006/relationships/image" Target="../media/image8.GIF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GIF"/><Relationship Id="rId1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2" name="Rectangle 5"/>
          <p:cNvSpPr/>
          <p:nvPr/>
        </p:nvSpPr>
        <p:spPr>
          <a:xfrm>
            <a:off x="755650" y="1177925"/>
            <a:ext cx="7775575" cy="2833688"/>
          </a:xfrm>
          <a:prstGeom prst="rect">
            <a:avLst/>
          </a:prstGeom>
          <a:noFill/>
          <a:ln w="9525">
            <a:noFill/>
          </a:ln>
          <a:effectLst>
            <a:outerShdw dist="45791" dir="2021404" algn="ctr" rotWithShape="0">
              <a:srgbClr val="FFFFFF">
                <a:alpha val="50000"/>
              </a:srgbClr>
            </a:outerShdw>
          </a:effectLst>
        </p:spPr>
        <p:txBody>
          <a:bodyPr anchor="ctr">
            <a:spAutoFit/>
          </a:bodyPr>
          <a:p>
            <a:pPr algn="ctr" defTabSz="914400">
              <a:spcBef>
                <a:spcPct val="0"/>
              </a:spcBef>
              <a:tabLst>
                <a:tab pos="2971800" algn="l"/>
              </a:tabLst>
            </a:pPr>
            <a:r>
              <a:rPr lang="en-US" altLang="zh-CN" sz="5000" i="1" dirty="0">
                <a:solidFill>
                  <a:srgbClr val="99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Unit 7  </a:t>
            </a:r>
            <a:endParaRPr lang="en-US" altLang="zh-CN" sz="5000" i="1" dirty="0">
              <a:solidFill>
                <a:srgbClr val="9933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defTabSz="914400">
              <a:spcBef>
                <a:spcPct val="0"/>
              </a:spcBef>
              <a:tabLst>
                <a:tab pos="2971800" algn="l"/>
              </a:tabLst>
            </a:pPr>
            <a:r>
              <a:rPr lang="en-US" altLang="zh-CN" sz="5000" i="1" dirty="0">
                <a:solidFill>
                  <a:srgbClr val="99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Will people have   robots?</a:t>
            </a:r>
            <a:endParaRPr lang="en-US" altLang="zh-CN" sz="5000" i="1" dirty="0">
              <a:solidFill>
                <a:srgbClr val="9933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defTabSz="914400">
              <a:spcBef>
                <a:spcPct val="0"/>
              </a:spcBef>
              <a:tabLst>
                <a:tab pos="2971800" algn="l"/>
              </a:tabLst>
            </a:pPr>
            <a:r>
              <a:rPr lang="en-US" altLang="zh-CN" sz="5000" i="1" dirty="0">
                <a:solidFill>
                  <a:srgbClr val="99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5000" i="1" dirty="0">
              <a:solidFill>
                <a:srgbClr val="9933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337" name="组合 14337"/>
          <p:cNvGrpSpPr/>
          <p:nvPr/>
        </p:nvGrpSpPr>
        <p:grpSpPr>
          <a:xfrm>
            <a:off x="250825" y="260350"/>
            <a:ext cx="4186238" cy="823913"/>
            <a:chOff x="0" y="0"/>
            <a:chExt cx="2637" cy="519"/>
          </a:xfrm>
        </p:grpSpPr>
        <p:sp>
          <p:nvSpPr>
            <p:cNvPr id="14338" name="文本框 14338"/>
            <p:cNvSpPr txBox="1"/>
            <p:nvPr/>
          </p:nvSpPr>
          <p:spPr>
            <a:xfrm>
              <a:off x="0" y="0"/>
              <a:ext cx="2102" cy="5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4800" i="1" dirty="0">
                  <a:solidFill>
                    <a:srgbClr val="9900FF"/>
                  </a:solidFill>
                  <a:latin typeface="Times New Roman" panose="02020603050405020304" pitchFamily="2" charset="0"/>
                  <a:ea typeface="宋体" panose="02010600030101010101" pitchFamily="2" charset="-122"/>
                </a:rPr>
                <a:t>I</a:t>
              </a:r>
              <a:r>
                <a:rPr lang="en-US" altLang="zh-CN" sz="4800" i="1" dirty="0">
                  <a:solidFill>
                    <a:srgbClr val="9900FF"/>
                  </a:solidFill>
                  <a:latin typeface="Times New Roman" panose="02020603050405020304" pitchFamily="2" charset="0"/>
                  <a:ea typeface="宋体" panose="02010600030101010101" pitchFamily="2" charset="-122"/>
                </a:rPr>
                <a:t>n the future</a:t>
              </a:r>
              <a:endParaRPr lang="en-US" altLang="zh-CN" sz="4800" i="1" dirty="0">
                <a:solidFill>
                  <a:srgbClr val="9900FF"/>
                </a:solidFill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  <p:pic>
          <p:nvPicPr>
            <p:cNvPr id="14339" name="图片 14339" descr="EXCLAIM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178" y="46"/>
              <a:ext cx="459" cy="45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4341" name="文本框 14340"/>
          <p:cNvSpPr txBox="1"/>
          <p:nvPr/>
        </p:nvSpPr>
        <p:spPr>
          <a:xfrm>
            <a:off x="252413" y="4654550"/>
            <a:ext cx="9251950" cy="1920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00000"/>
              </a:lnSpc>
              <a:spcBef>
                <a:spcPct val="0"/>
              </a:spcBef>
            </a:pPr>
            <a:endParaRPr lang="zh-CN" altLang="en-US" sz="40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People </a:t>
            </a:r>
            <a:r>
              <a:rPr lang="en-US" altLang="zh-CN" sz="4000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will live to be</a:t>
            </a:r>
            <a:r>
              <a: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200 years old.</a:t>
            </a:r>
            <a:endParaRPr lang="en-US" altLang="zh-CN" sz="4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4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活到</a:t>
            </a:r>
            <a:r>
              <a:rPr lang="en-US" altLang="zh-CN" sz="4000" dirty="0">
                <a:solidFill>
                  <a:schemeClr val="tx1"/>
                </a:solidFill>
                <a:latin typeface="宋体" panose="02010600030101010101" pitchFamily="2" charset="-122"/>
                <a:ea typeface="Times New Roman" panose="02020603050405020304" pitchFamily="2" charset="0"/>
              </a:rPr>
              <a:t>……</a:t>
            </a:r>
            <a:r>
              <a:rPr lang="zh-CN" altLang="en-US" sz="4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岁</a:t>
            </a:r>
            <a:endParaRPr lang="en-US" altLang="zh-CN" sz="4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4341" descr="it?u=3355397712,257426121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676400"/>
            <a:ext cx="2047875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图片 14342" descr="u=563695798,340336792&amp;gp=16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1524000"/>
            <a:ext cx="29718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图片 14343" descr="u=1099956863,3907437893&amp;gp=10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524000"/>
            <a:ext cx="3429000" cy="31067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矩形 15361"/>
          <p:cNvSpPr/>
          <p:nvPr/>
        </p:nvSpPr>
        <p:spPr>
          <a:xfrm>
            <a:off x="250825" y="0"/>
            <a:ext cx="8458200" cy="6248400"/>
          </a:xfrm>
          <a:prstGeom prst="rect">
            <a:avLst/>
          </a:prstGeom>
          <a:noFill/>
          <a:ln w="63500" cap="flat" cmpd="sng">
            <a:solidFill>
              <a:srgbClr val="FF99CC"/>
            </a:solidFill>
            <a:prstDash val="lgDash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5362" name="文本框 15362"/>
          <p:cNvSpPr txBox="1"/>
          <p:nvPr/>
        </p:nvSpPr>
        <p:spPr>
          <a:xfrm>
            <a:off x="304800" y="152400"/>
            <a:ext cx="19812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en-US" altLang="zh-CN" sz="3200" b="0" dirty="0">
                <a:solidFill>
                  <a:srgbClr val="FF33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Picture 1</a:t>
            </a:r>
            <a:endParaRPr lang="en-US" altLang="zh-CN" sz="3200" b="0" dirty="0">
              <a:solidFill>
                <a:srgbClr val="FF33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pic>
        <p:nvPicPr>
          <p:cNvPr id="15363" name="图片 15363" descr="clean roo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8625" y="1125538"/>
            <a:ext cx="3095625" cy="4721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文本框 15364"/>
          <p:cNvSpPr txBox="1"/>
          <p:nvPr/>
        </p:nvSpPr>
        <p:spPr>
          <a:xfrm>
            <a:off x="5364163" y="260350"/>
            <a:ext cx="2087562" cy="823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en-US" altLang="zh-CN" sz="4000" b="0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robot</a:t>
            </a:r>
            <a:endParaRPr lang="en-US" altLang="zh-CN" sz="4000" b="0" dirty="0">
              <a:solidFill>
                <a:srgbClr val="FF0066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5366" name="圆角矩形标注 15365"/>
          <p:cNvSpPr/>
          <p:nvPr/>
        </p:nvSpPr>
        <p:spPr>
          <a:xfrm>
            <a:off x="0" y="4294188"/>
            <a:ext cx="5486400" cy="2016125"/>
          </a:xfrm>
          <a:prstGeom prst="wedgeRoundRectCallout">
            <a:avLst>
              <a:gd name="adj1" fmla="val 51824"/>
              <a:gd name="adj2" fmla="val -107815"/>
              <a:gd name="adj3" fmla="val 16667"/>
            </a:avLst>
          </a:prstGeom>
          <a:gradFill rotWithShape="0">
            <a:gsLst>
              <a:gs pos="0">
                <a:srgbClr val="FFCCFF"/>
              </a:gs>
              <a:gs pos="100000">
                <a:schemeClr val="bg1"/>
              </a:gs>
            </a:gsLst>
            <a:path path="rect">
              <a:fillToRect t="100000" r="10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 eaLnBrk="0" hangingPunct="0"/>
            <a:endParaRPr lang="zh-CN" altLang="en-US" sz="1400" b="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algn="ctr" eaLnBrk="0" hangingPunct="0"/>
            <a:r>
              <a:rPr lang="en-US" altLang="zh-CN" sz="3200" b="0" dirty="0">
                <a:solidFill>
                  <a:srgbClr val="FF33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Yes,</a:t>
            </a:r>
            <a:r>
              <a:rPr lang="zh-CN" altLang="en-US" sz="3200" b="0" dirty="0">
                <a:solidFill>
                  <a:srgbClr val="FF33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sz="3200" b="0" dirty="0">
                <a:solidFill>
                  <a:srgbClr val="FF33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</a:t>
            </a:r>
            <a:r>
              <a:rPr lang="zh-CN" altLang="en-US" sz="3200" b="0" dirty="0">
                <a:solidFill>
                  <a:srgbClr val="FF33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hey </a:t>
            </a:r>
            <a:r>
              <a:rPr lang="en-US" altLang="zh-CN" sz="3200" b="0" dirty="0">
                <a:solidFill>
                  <a:srgbClr val="FF33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will</a:t>
            </a:r>
            <a:r>
              <a:rPr lang="en-US" altLang="zh-CN" sz="3200" b="0" dirty="0">
                <a:latin typeface="Times New Roman" panose="02020603050405020304" pitchFamily="2" charset="0"/>
                <a:ea typeface="宋体" panose="02010600030101010101" pitchFamily="2" charset="-122"/>
              </a:rPr>
              <a:t>. I think  </a:t>
            </a:r>
            <a:r>
              <a:rPr lang="zh-CN" altLang="en-US" sz="3200" b="0" dirty="0">
                <a:latin typeface="Times New Roman" panose="02020603050405020304" pitchFamily="2" charset="0"/>
                <a:ea typeface="宋体" panose="02010600030101010101" pitchFamily="2" charset="-122"/>
              </a:rPr>
              <a:t>people </a:t>
            </a:r>
            <a:r>
              <a:rPr lang="en-US" altLang="zh-CN" sz="3200" dirty="0">
                <a:solidFill>
                  <a:srgbClr val="FF3300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Arial" panose="020B0604020202020204" pitchFamily="34" charset="0"/>
              </a:rPr>
              <a:t>will </a:t>
            </a:r>
            <a:r>
              <a:rPr lang="en-US" altLang="zh-CN" sz="3200" b="0" dirty="0">
                <a:latin typeface="Times New Roman" panose="02020603050405020304" pitchFamily="2" charset="0"/>
                <a:ea typeface="宋体" panose="02010600030101010101" pitchFamily="2" charset="-122"/>
              </a:rPr>
              <a:t>have  robot</a:t>
            </a:r>
            <a:r>
              <a:rPr lang="zh-CN" altLang="en-US" sz="3200" b="0" dirty="0">
                <a:latin typeface="Times New Roman" panose="02020603050405020304" pitchFamily="2" charset="0"/>
                <a:ea typeface="宋体" panose="02010600030101010101" pitchFamily="2" charset="-122"/>
              </a:rPr>
              <a:t>s</a:t>
            </a:r>
            <a:r>
              <a:rPr lang="en-US" altLang="zh-CN" sz="3200" b="0" dirty="0">
                <a:latin typeface="Times New Roman" panose="02020603050405020304" pitchFamily="2" charset="0"/>
                <a:ea typeface="宋体" panose="02010600030101010101" pitchFamily="2" charset="-122"/>
              </a:rPr>
              <a:t>.</a:t>
            </a:r>
            <a:endParaRPr lang="en-US" altLang="zh-CN" sz="3200" b="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5367" name="文本框 15366"/>
          <p:cNvSpPr txBox="1"/>
          <p:nvPr/>
        </p:nvSpPr>
        <p:spPr>
          <a:xfrm>
            <a:off x="252413" y="0"/>
            <a:ext cx="5184775" cy="2565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00000"/>
              </a:lnSpc>
              <a:spcBef>
                <a:spcPct val="0"/>
              </a:spcBef>
            </a:pPr>
            <a:endParaRPr lang="zh-CN" altLang="en-US" sz="40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dirty="0">
                <a:solidFill>
                  <a:srgbClr val="A50021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Arial" panose="020B0604020202020204" pitchFamily="34" charset="0"/>
              </a:rPr>
              <a:t>Will</a:t>
            </a:r>
            <a:r>
              <a:rPr lang="en-US" altLang="zh-CN" b="0" dirty="0"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0" dirty="0">
                <a:latin typeface="Times New Roman" panose="02020603050405020304" pitchFamily="2" charset="0"/>
                <a:ea typeface="宋体" panose="02010600030101010101" pitchFamily="2" charset="-122"/>
              </a:rPr>
              <a:t>people</a:t>
            </a:r>
            <a:r>
              <a:rPr lang="en-US" altLang="zh-CN" b="0" dirty="0"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b="0" dirty="0">
                <a:latin typeface="Times New Roman" panose="02020603050405020304" pitchFamily="2" charset="0"/>
                <a:ea typeface="宋体" panose="02010600030101010101" pitchFamily="2" charset="-122"/>
              </a:rPr>
              <a:t>have </a:t>
            </a:r>
            <a:r>
              <a:rPr lang="en-US" altLang="zh-CN" b="0" dirty="0">
                <a:latin typeface="Times New Roman" panose="02020603050405020304" pitchFamily="2" charset="0"/>
                <a:ea typeface="宋体" panose="02010600030101010101" pitchFamily="2" charset="-122"/>
              </a:rPr>
              <a:t>robots </a:t>
            </a:r>
            <a:endParaRPr lang="en-US" altLang="zh-CN" b="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b="0" dirty="0">
                <a:latin typeface="Times New Roman" panose="02020603050405020304" pitchFamily="2" charset="0"/>
                <a:ea typeface="宋体" panose="02010600030101010101" pitchFamily="2" charset="-122"/>
              </a:rPr>
              <a:t>    </a:t>
            </a:r>
            <a:r>
              <a:rPr lang="en-US" altLang="zh-CN" b="0" dirty="0">
                <a:latin typeface="Times New Roman" panose="02020603050405020304" pitchFamily="2" charset="0"/>
                <a:ea typeface="宋体" panose="02010600030101010101" pitchFamily="2" charset="-122"/>
              </a:rPr>
              <a:t>in </a:t>
            </a:r>
            <a:r>
              <a:rPr lang="zh-CN" altLang="en-US" b="0" dirty="0">
                <a:latin typeface="Times New Roman" panose="02020603050405020304" pitchFamily="2" charset="0"/>
                <a:ea typeface="宋体" panose="02010600030101010101" pitchFamily="2" charset="-122"/>
              </a:rPr>
              <a:t>their</a:t>
            </a:r>
            <a:r>
              <a:rPr lang="en-US" altLang="zh-CN" b="0" dirty="0">
                <a:latin typeface="Times New Roman" panose="02020603050405020304" pitchFamily="2" charset="0"/>
                <a:ea typeface="宋体" panose="02010600030101010101" pitchFamily="2" charset="-122"/>
              </a:rPr>
              <a:t> homes</a:t>
            </a:r>
            <a:r>
              <a:rPr lang="zh-CN" altLang="en-US" b="0" dirty="0">
                <a:latin typeface="Times New Roman" panose="02020603050405020304" pitchFamily="2" charset="0"/>
                <a:ea typeface="宋体" panose="02010600030101010101" pitchFamily="2" charset="-122"/>
              </a:rPr>
              <a:t>？</a:t>
            </a:r>
            <a:endParaRPr lang="zh-CN" altLang="en-US" b="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ldLvl="0"/>
      <p:bldP spid="15366" grpId="0" bldLvl="0" animBg="1"/>
      <p:bldP spid="153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圆角矩形标注 16385"/>
          <p:cNvSpPr/>
          <p:nvPr/>
        </p:nvSpPr>
        <p:spPr>
          <a:xfrm>
            <a:off x="3886200" y="4149725"/>
            <a:ext cx="5257800" cy="2159000"/>
          </a:xfrm>
          <a:prstGeom prst="wedgeRoundRectCallout">
            <a:avLst>
              <a:gd name="adj1" fmla="val -57759"/>
              <a:gd name="adj2" fmla="val -78954"/>
              <a:gd name="adj3" fmla="val 16667"/>
            </a:avLst>
          </a:prstGeom>
          <a:gradFill rotWithShape="0">
            <a:gsLst>
              <a:gs pos="0">
                <a:srgbClr val="FFCCFF"/>
              </a:gs>
              <a:gs pos="100000">
                <a:schemeClr val="bg1"/>
              </a:gs>
            </a:gsLst>
            <a:path path="rect">
              <a:fillToRect t="100000" r="10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 eaLnBrk="0" hangingPunct="0"/>
            <a:r>
              <a:rPr lang="en-US" altLang="zh-CN" sz="3200" b="0" dirty="0">
                <a:latin typeface="Times New Roman" panose="02020603050405020304" pitchFamily="2" charset="0"/>
                <a:ea typeface="宋体" panose="02010600030101010101" pitchFamily="2" charset="-122"/>
              </a:rPr>
              <a:t>No, they won’t. Kids </a:t>
            </a:r>
            <a:r>
              <a:rPr lang="en-US" altLang="zh-CN" sz="3200" b="0" dirty="0">
                <a:solidFill>
                  <a:srgbClr val="FF33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won’t</a:t>
            </a:r>
            <a:r>
              <a:rPr lang="en-US" altLang="zh-CN" sz="3200" b="0" dirty="0">
                <a:latin typeface="Times New Roman" panose="02020603050405020304" pitchFamily="2" charset="0"/>
                <a:ea typeface="宋体" panose="02010600030101010101" pitchFamily="2" charset="-122"/>
              </a:rPr>
              <a:t> go to school. They</a:t>
            </a:r>
            <a:r>
              <a:rPr lang="en-US" altLang="zh-CN" sz="3200" b="0" dirty="0">
                <a:solidFill>
                  <a:srgbClr val="FF33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’ll</a:t>
            </a:r>
            <a:r>
              <a:rPr lang="en-US" altLang="zh-CN" sz="3200" b="0" dirty="0">
                <a:latin typeface="Times New Roman" panose="02020603050405020304" pitchFamily="2" charset="0"/>
                <a:ea typeface="宋体" panose="02010600030101010101" pitchFamily="2" charset="-122"/>
              </a:rPr>
              <a:t> study at home.</a:t>
            </a:r>
            <a:endParaRPr lang="en-US" altLang="zh-CN" sz="3200" b="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" name="矩形 16386"/>
          <p:cNvSpPr/>
          <p:nvPr/>
        </p:nvSpPr>
        <p:spPr>
          <a:xfrm>
            <a:off x="304800" y="304800"/>
            <a:ext cx="8839200" cy="6248400"/>
          </a:xfrm>
          <a:prstGeom prst="rect">
            <a:avLst/>
          </a:prstGeom>
          <a:noFill/>
          <a:ln w="63500" cap="flat" cmpd="sng">
            <a:solidFill>
              <a:srgbClr val="FF99CC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 eaLnBrk="0" hangingPunct="0"/>
            <a:endParaRPr lang="zh-CN" altLang="en-US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6387" name="文本框 16387"/>
          <p:cNvSpPr txBox="1"/>
          <p:nvPr/>
        </p:nvSpPr>
        <p:spPr>
          <a:xfrm>
            <a:off x="304800" y="152400"/>
            <a:ext cx="19812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en-US" altLang="zh-CN" sz="3200" b="0" dirty="0">
                <a:solidFill>
                  <a:srgbClr val="3333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Picture 2</a:t>
            </a:r>
            <a:endParaRPr lang="zh-CN" altLang="en-US" sz="3200" b="0" dirty="0">
              <a:solidFill>
                <a:srgbClr val="3333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6388" name="矩形 16388"/>
          <p:cNvSpPr/>
          <p:nvPr/>
        </p:nvSpPr>
        <p:spPr>
          <a:xfrm>
            <a:off x="0" y="2330450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endParaRPr lang="zh-CN" altLang="en-US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eaLnBrk="0" hangingPunct="0"/>
            <a:endParaRPr lang="zh-CN" altLang="en-US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6389" name="矩形 16389"/>
          <p:cNvSpPr/>
          <p:nvPr/>
        </p:nvSpPr>
        <p:spPr>
          <a:xfrm>
            <a:off x="0" y="29718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pic>
        <p:nvPicPr>
          <p:cNvPr id="16390" name="图片 16390" descr="u=3588379368,1010630295&amp;fm=0&amp;gp=-16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557338"/>
            <a:ext cx="3733800" cy="4105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1" name="矩形 16391"/>
          <p:cNvSpPr/>
          <p:nvPr/>
        </p:nvSpPr>
        <p:spPr>
          <a:xfrm>
            <a:off x="0" y="3246438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endParaRPr lang="zh-CN" altLang="en-US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eaLnBrk="0" hangingPunct="0"/>
            <a:endParaRPr lang="zh-CN" altLang="en-US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6392" name="矩形 16392"/>
          <p:cNvSpPr/>
          <p:nvPr/>
        </p:nvSpPr>
        <p:spPr>
          <a:xfrm>
            <a:off x="0" y="3887788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endParaRPr lang="zh-CN" altLang="en-US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eaLnBrk="0" hangingPunct="0"/>
            <a:endParaRPr lang="zh-CN" altLang="en-US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6394" name="圆角矩形标注 16393"/>
          <p:cNvSpPr/>
          <p:nvPr/>
        </p:nvSpPr>
        <p:spPr>
          <a:xfrm>
            <a:off x="2819400" y="381000"/>
            <a:ext cx="5257800" cy="685800"/>
          </a:xfrm>
          <a:prstGeom prst="wedgeRoundRectCallout">
            <a:avLst>
              <a:gd name="adj1" fmla="val -30495"/>
              <a:gd name="adj2" fmla="val 139120"/>
              <a:gd name="adj3" fmla="val 16667"/>
            </a:avLst>
          </a:prstGeom>
          <a:gradFill rotWithShape="0">
            <a:gsLst>
              <a:gs pos="0">
                <a:srgbClr val="FFCCFF"/>
              </a:gs>
              <a:gs pos="100000">
                <a:schemeClr val="bg1"/>
              </a:gs>
            </a:gsLst>
            <a:path path="rect">
              <a:fillToRect t="100000" r="10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 eaLnBrk="0" hangingPunct="0"/>
            <a:r>
              <a:rPr lang="en-US" altLang="zh-CN" sz="3200" b="0" dirty="0">
                <a:solidFill>
                  <a:srgbClr val="FF33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Will</a:t>
            </a:r>
            <a:r>
              <a:rPr lang="en-US" altLang="zh-CN" sz="3200" b="0" dirty="0">
                <a:latin typeface="Times New Roman" panose="02020603050405020304" pitchFamily="2" charset="0"/>
                <a:ea typeface="宋体" panose="02010600030101010101" pitchFamily="2" charset="-122"/>
              </a:rPr>
              <a:t> kids go to school?</a:t>
            </a:r>
            <a:endParaRPr lang="en-US" altLang="zh-CN" sz="3200" b="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0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charRg st="0" end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图片 17409" descr="cs-bmbs-4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90">
            <a:off x="-95250" y="1773238"/>
            <a:ext cx="3948113" cy="345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矩形 17410"/>
          <p:cNvSpPr/>
          <p:nvPr/>
        </p:nvSpPr>
        <p:spPr>
          <a:xfrm>
            <a:off x="3779838" y="2636838"/>
            <a:ext cx="5689600" cy="16811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en-US" altLang="zh-CN" b="0" u="sng" dirty="0">
                <a:solidFill>
                  <a:srgbClr val="3333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live to be+</a:t>
            </a:r>
            <a:r>
              <a:rPr lang="zh-CN" altLang="en-US" b="0" u="sng" dirty="0">
                <a:solidFill>
                  <a:srgbClr val="3333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数字</a:t>
            </a:r>
            <a:r>
              <a:rPr lang="en-US" altLang="zh-CN" b="0" u="sng" dirty="0">
                <a:solidFill>
                  <a:srgbClr val="3333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+ years old</a:t>
            </a:r>
            <a:endParaRPr lang="en-US" altLang="zh-CN" b="0" u="sng" dirty="0">
              <a:solidFill>
                <a:srgbClr val="3333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b="0" dirty="0">
                <a:solidFill>
                  <a:srgbClr val="3333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            （活到</a:t>
            </a:r>
            <a:r>
              <a:rPr lang="en-US" altLang="zh-CN" sz="2800" dirty="0">
                <a:solidFill>
                  <a:srgbClr val="0066FF"/>
                </a:solidFill>
                <a:latin typeface="宋体" panose="02010600030101010101" pitchFamily="2" charset="-122"/>
                <a:ea typeface="Times New Roman" panose="02020603050405020304" pitchFamily="2" charset="0"/>
              </a:rPr>
              <a:t>……</a:t>
            </a:r>
            <a:r>
              <a:rPr lang="zh-CN" altLang="en-US" b="0" dirty="0">
                <a:solidFill>
                  <a:srgbClr val="3333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岁）</a:t>
            </a:r>
            <a:endParaRPr lang="zh-CN" altLang="en-US" b="0" dirty="0">
              <a:solidFill>
                <a:srgbClr val="3333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" name="圆角矩形标注 17411"/>
          <p:cNvSpPr/>
          <p:nvPr/>
        </p:nvSpPr>
        <p:spPr>
          <a:xfrm>
            <a:off x="2843213" y="404813"/>
            <a:ext cx="5867400" cy="1511300"/>
          </a:xfrm>
          <a:prstGeom prst="wedgeRoundRectCallout">
            <a:avLst>
              <a:gd name="adj1" fmla="val -37718"/>
              <a:gd name="adj2" fmla="val 120380"/>
              <a:gd name="adj3" fmla="val 16667"/>
            </a:avLst>
          </a:prstGeom>
          <a:gradFill rotWithShape="0">
            <a:gsLst>
              <a:gs pos="0">
                <a:srgbClr val="FFCCFF"/>
              </a:gs>
              <a:gs pos="100000">
                <a:schemeClr val="bg1"/>
              </a:gs>
            </a:gsLst>
            <a:path path="rect">
              <a:fillToRect t="100000" r="10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 eaLnBrk="0" hangingPunct="0"/>
            <a:endParaRPr lang="zh-CN" altLang="en-US" sz="1400" b="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algn="ctr" eaLnBrk="0" hangingPunct="0"/>
            <a:endParaRPr lang="zh-CN" altLang="en-US" sz="3200" b="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7413" name="矩形 17412"/>
          <p:cNvSpPr/>
          <p:nvPr/>
        </p:nvSpPr>
        <p:spPr>
          <a:xfrm>
            <a:off x="3132138" y="549275"/>
            <a:ext cx="5113337" cy="12620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en-US" altLang="zh-CN" sz="3200" b="0" dirty="0">
                <a:solidFill>
                  <a:srgbClr val="FF33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Will</a:t>
            </a:r>
            <a:r>
              <a:rPr lang="en-US" altLang="zh-CN" sz="3200" b="0" dirty="0">
                <a:solidFill>
                  <a:srgbClr val="3333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people live to be 200 years old</a:t>
            </a:r>
            <a:r>
              <a:rPr lang="zh-CN" altLang="en-US" sz="3200" b="0" dirty="0">
                <a:solidFill>
                  <a:srgbClr val="3333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?</a:t>
            </a:r>
            <a:endParaRPr lang="zh-CN" altLang="en-US" sz="3200" b="0" dirty="0">
              <a:solidFill>
                <a:srgbClr val="3333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7414" name="圆角矩形标注 17413"/>
          <p:cNvSpPr/>
          <p:nvPr/>
        </p:nvSpPr>
        <p:spPr>
          <a:xfrm>
            <a:off x="3886200" y="4365625"/>
            <a:ext cx="5257800" cy="2492375"/>
          </a:xfrm>
          <a:prstGeom prst="wedgeRoundRectCallout">
            <a:avLst>
              <a:gd name="adj1" fmla="val -57759"/>
              <a:gd name="adj2" fmla="val -75736"/>
              <a:gd name="adj3" fmla="val 16667"/>
            </a:avLst>
          </a:prstGeom>
          <a:gradFill rotWithShape="0">
            <a:gsLst>
              <a:gs pos="0">
                <a:srgbClr val="FFCCFF"/>
              </a:gs>
              <a:gs pos="100000">
                <a:schemeClr val="bg1"/>
              </a:gs>
            </a:gsLst>
            <a:path path="rect">
              <a:fillToRect t="100000" r="10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 eaLnBrk="0" hangingPunct="0"/>
            <a:r>
              <a:rPr lang="en-US" altLang="zh-CN" sz="4000" b="0" dirty="0">
                <a:solidFill>
                  <a:srgbClr val="3333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Yes , they </a:t>
            </a:r>
            <a:r>
              <a:rPr lang="en-US" altLang="zh-CN" sz="4000" b="0" dirty="0">
                <a:solidFill>
                  <a:srgbClr val="FF33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will</a:t>
            </a:r>
            <a:r>
              <a:rPr lang="en-US" altLang="zh-CN" sz="3200" dirty="0">
                <a:solidFill>
                  <a:srgbClr val="FF3300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Arial" panose="020B0604020202020204" pitchFamily="34" charset="0"/>
              </a:rPr>
              <a:t>. </a:t>
            </a:r>
            <a:r>
              <a:rPr lang="en-US" altLang="zh-CN" sz="4000" b="0" dirty="0">
                <a:solidFill>
                  <a:srgbClr val="3333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They </a:t>
            </a:r>
            <a:r>
              <a:rPr lang="en-US" altLang="zh-CN" sz="4000" dirty="0">
                <a:solidFill>
                  <a:srgbClr val="FF3300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Arial" panose="020B0604020202020204" pitchFamily="34" charset="0"/>
              </a:rPr>
              <a:t>will </a:t>
            </a:r>
            <a:r>
              <a:rPr lang="en-US" altLang="zh-CN" sz="4000" b="0" dirty="0">
                <a:solidFill>
                  <a:srgbClr val="3333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live more longer than now</a:t>
            </a:r>
            <a:r>
              <a:rPr lang="en-US" altLang="zh-CN" sz="4000" b="0" dirty="0">
                <a:latin typeface="Times New Roman" panose="02020603050405020304" pitchFamily="2" charset="0"/>
                <a:ea typeface="宋体" panose="02010600030101010101" pitchFamily="2" charset="-122"/>
              </a:rPr>
              <a:t>.</a:t>
            </a:r>
            <a:endParaRPr lang="en-US" altLang="zh-CN" sz="4000" b="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" name="文本框 17414"/>
          <p:cNvSpPr txBox="1"/>
          <p:nvPr/>
        </p:nvSpPr>
        <p:spPr>
          <a:xfrm>
            <a:off x="304800" y="152400"/>
            <a:ext cx="19812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en-US" altLang="zh-CN" sz="3200" b="0" dirty="0">
                <a:solidFill>
                  <a:srgbClr val="FF33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Picture 3</a:t>
            </a:r>
            <a:endParaRPr lang="en-US" altLang="zh-CN" sz="3200" b="0" dirty="0">
              <a:solidFill>
                <a:srgbClr val="FF33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414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Text Box 3"/>
          <p:cNvSpPr txBox="1"/>
          <p:nvPr/>
        </p:nvSpPr>
        <p:spPr>
          <a:xfrm>
            <a:off x="539750" y="0"/>
            <a:ext cx="9001125" cy="6670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63855" indent="-363855">
              <a:spcBef>
                <a:spcPct val="0"/>
              </a:spcBef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Pair work: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363855" indent="-363855">
              <a:spcBef>
                <a:spcPct val="0"/>
              </a:spcBef>
            </a:pPr>
            <a:endParaRPr lang="en-US" altLang="zh-CN" dirty="0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363855" indent="-363855">
              <a:spcBef>
                <a:spcPct val="0"/>
              </a:spcBef>
            </a:pPr>
            <a:endParaRPr lang="en-US" altLang="zh-CN" dirty="0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363855" indent="-363855">
              <a:spcBef>
                <a:spcPct val="0"/>
              </a:spcBef>
            </a:pPr>
            <a:endParaRPr lang="en-US" altLang="zh-CN" dirty="0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363855" indent="-363855">
              <a:spcBef>
                <a:spcPct val="0"/>
              </a:spcBef>
            </a:pPr>
            <a:endParaRPr lang="en-US" altLang="zh-CN" dirty="0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363855" indent="-363855">
              <a:spcBef>
                <a:spcPct val="0"/>
              </a:spcBef>
            </a:pPr>
            <a:endParaRPr lang="en-US" altLang="zh-CN" dirty="0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363855" indent="-363855">
              <a:spcBef>
                <a:spcPct val="0"/>
              </a:spcBef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A: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Will people have robots in their homes?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363855" indent="-363855">
              <a:spcBef>
                <a:spcPct val="0"/>
              </a:spcBef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B: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Yes,they will.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363855" indent="-363855">
              <a:spcBef>
                <a:spcPct val="0"/>
              </a:spcBef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No, they won’t … 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363855" indent="-363855">
              <a:spcBef>
                <a:spcPct val="0"/>
              </a:spcBef>
            </a:pPr>
            <a:endParaRPr lang="en-US" altLang="zh-CN" dirty="0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pic>
        <p:nvPicPr>
          <p:cNvPr id="2" name="图片 18434" descr="clean roo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692150"/>
            <a:ext cx="2501900" cy="2560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图片 18435" descr="2004-10-21_09-41-00_2"/>
          <p:cNvPicPr>
            <a:picLocks noChangeAspect="1"/>
          </p:cNvPicPr>
          <p:nvPr/>
        </p:nvPicPr>
        <p:blipFill>
          <a:blip r:embed="rId2"/>
          <a:srcRect t="18327"/>
          <a:stretch>
            <a:fillRect/>
          </a:stretch>
        </p:blipFill>
        <p:spPr>
          <a:xfrm>
            <a:off x="3348038" y="115888"/>
            <a:ext cx="2808287" cy="1719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图片 18436" descr="u=1099956863,3907437893&amp;gp=10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989138"/>
            <a:ext cx="2124075" cy="1924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图片 18437" descr="RWDH1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688" y="117475"/>
            <a:ext cx="2520950" cy="23098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16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charRg st="16" end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58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434">
                                            <p:txEl>
                                              <p:charRg st="58" end="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75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434">
                                            <p:txEl>
                                              <p:charRg st="75" end="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标题 1945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endParaRPr lang="zh-CN" altLang="en-US"/>
          </a:p>
        </p:txBody>
      </p:sp>
      <p:sp>
        <p:nvSpPr>
          <p:cNvPr id="19458" name="文本占位符 19458"/>
          <p:cNvSpPr>
            <a:spLocks noGrp="1"/>
          </p:cNvSpPr>
          <p:nvPr>
            <p:ph idx="1"/>
          </p:nvPr>
        </p:nvSpPr>
        <p:spPr>
          <a:ln/>
        </p:spPr>
        <p:txBody>
          <a:bodyPr anchor="t"/>
          <a:p>
            <a:endParaRPr lang="zh-CN" altLang="en-US"/>
          </a:p>
        </p:txBody>
      </p:sp>
      <p:pic>
        <p:nvPicPr>
          <p:cNvPr id="19459" name="图片 19459" descr="图片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文本框 19460"/>
          <p:cNvSpPr txBox="1"/>
          <p:nvPr/>
        </p:nvSpPr>
        <p:spPr>
          <a:xfrm>
            <a:off x="252413" y="4581525"/>
            <a:ext cx="8351838" cy="2035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en-US" altLang="x-none" sz="4400" b="0" i="1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 </a:t>
            </a:r>
            <a:r>
              <a:rPr lang="zh-CN" altLang="en-US" sz="4000" noProof="1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T</a:t>
            </a:r>
            <a:r>
              <a:rPr lang="en-US" altLang="x-none" sz="4000" noProof="1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here </a:t>
            </a:r>
            <a:r>
              <a:rPr lang="zh-CN" altLang="en-US" sz="4000" noProof="1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will</a:t>
            </a:r>
            <a:r>
              <a:rPr lang="en-US" altLang="x-none" sz="4000" noProof="1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 be</a:t>
            </a:r>
            <a:r>
              <a:rPr lang="en-US" altLang="x-none" sz="4400" i="1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  </a:t>
            </a:r>
            <a:r>
              <a:rPr lang="zh-CN" altLang="en-US" sz="4400" i="1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more</a:t>
            </a:r>
            <a:r>
              <a:rPr lang="en-US" altLang="x-none" sz="4400" i="1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  </a:t>
            </a:r>
            <a:r>
              <a:rPr lang="en-US" altLang="x-none" sz="4400" i="1" noProof="1" dirty="0">
                <a:solidFill>
                  <a:schemeClr val="accent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pollution</a:t>
            </a:r>
            <a:r>
              <a:rPr lang="zh-CN" altLang="en-US" sz="4400" i="1" noProof="1" dirty="0">
                <a:solidFill>
                  <a:schemeClr val="accent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.</a:t>
            </a:r>
            <a:endParaRPr lang="zh-CN" altLang="en-US" sz="4400" i="1" noProof="1" dirty="0">
              <a:solidFill>
                <a:schemeClr val="accent2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x-none" sz="4400" i="1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 </a:t>
            </a:r>
            <a:endParaRPr lang="en-US" altLang="x-none" sz="4400" i="1" noProof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9462" name="文本框 19461"/>
          <p:cNvSpPr txBox="1"/>
          <p:nvPr/>
        </p:nvSpPr>
        <p:spPr>
          <a:xfrm>
            <a:off x="5795963" y="1989138"/>
            <a:ext cx="1655762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sz="4400" b="0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污染</a:t>
            </a:r>
            <a:endParaRPr lang="zh-CN" altLang="en-US" sz="4400" b="0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pic>
        <p:nvPicPr>
          <p:cNvPr id="19463" name="图片 19462" descr="lajiwur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8263" cy="3933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4" name="矩形 19463"/>
          <p:cNvSpPr/>
          <p:nvPr/>
        </p:nvSpPr>
        <p:spPr>
          <a:xfrm>
            <a:off x="5364163" y="1169988"/>
            <a:ext cx="20764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eaLnBrk="0" fontAlgn="base" hangingPunct="0"/>
            <a:r>
              <a:rPr lang="en-US" altLang="x-none" sz="4000" b="0" i="1" strike="noStrike" noProof="1" dirty="0">
                <a:solidFill>
                  <a:schemeClr val="accent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pollution</a:t>
            </a:r>
            <a:endParaRPr lang="en-US" altLang="x-none" sz="4000" b="0" i="1" strike="noStrike" noProof="1" dirty="0">
              <a:solidFill>
                <a:schemeClr val="accent2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9461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文本占位符 20481" descr="3y0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-20197">
            <a:off x="900113" y="1122363"/>
            <a:ext cx="6854825" cy="3249612"/>
          </a:xfrm>
          <a:ln/>
        </p:spPr>
      </p:pic>
      <p:sp>
        <p:nvSpPr>
          <p:cNvPr id="20482" name="文本框 20482"/>
          <p:cNvSpPr txBox="1"/>
          <p:nvPr/>
        </p:nvSpPr>
        <p:spPr>
          <a:xfrm>
            <a:off x="304800" y="152400"/>
            <a:ext cx="19812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en-US" altLang="zh-CN" b="0" dirty="0">
                <a:solidFill>
                  <a:srgbClr val="FF33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Picture 4</a:t>
            </a:r>
            <a:endParaRPr lang="en-US" altLang="zh-CN" b="0" dirty="0">
              <a:solidFill>
                <a:srgbClr val="FF33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0484" name="文本框 20483"/>
          <p:cNvSpPr txBox="1"/>
          <p:nvPr/>
        </p:nvSpPr>
        <p:spPr>
          <a:xfrm>
            <a:off x="0" y="5013325"/>
            <a:ext cx="8120063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4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There </a:t>
            </a:r>
            <a:r>
              <a:rPr lang="en-US" altLang="zh-CN" sz="4000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will only be</a:t>
            </a:r>
            <a:r>
              <a: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one country.</a:t>
            </a:r>
            <a:endParaRPr lang="en-US" altLang="zh-CN" sz="4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5" name="内容占位符 21505"/>
          <p:cNvPicPr>
            <a:picLocks noGrp="1" noChangeAspect="1"/>
          </p:cNvPicPr>
          <p:nvPr>
            <p:ph sz="quarter" idx="2"/>
          </p:nvPr>
        </p:nvPicPr>
        <p:blipFill>
          <a:blip r:embed="rId1"/>
          <a:stretch>
            <a:fillRect/>
          </a:stretch>
        </p:blipFill>
        <p:spPr>
          <a:xfrm>
            <a:off x="3422650" y="1054100"/>
            <a:ext cx="5472113" cy="2735263"/>
          </a:xfrm>
          <a:ln/>
        </p:spPr>
      </p:pic>
      <p:grpSp>
        <p:nvGrpSpPr>
          <p:cNvPr id="21506" name="组合 21506"/>
          <p:cNvGrpSpPr/>
          <p:nvPr/>
        </p:nvGrpSpPr>
        <p:grpSpPr>
          <a:xfrm>
            <a:off x="250825" y="260350"/>
            <a:ext cx="4186238" cy="823913"/>
            <a:chOff x="0" y="0"/>
            <a:chExt cx="2637" cy="519"/>
          </a:xfrm>
        </p:grpSpPr>
        <p:sp>
          <p:nvSpPr>
            <p:cNvPr id="21507" name="文本框 21507"/>
            <p:cNvSpPr txBox="1"/>
            <p:nvPr/>
          </p:nvSpPr>
          <p:spPr>
            <a:xfrm>
              <a:off x="0" y="0"/>
              <a:ext cx="2102" cy="5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4800" i="1" dirty="0">
                  <a:solidFill>
                    <a:srgbClr val="9900FF"/>
                  </a:solidFill>
                  <a:latin typeface="Times New Roman" panose="02020603050405020304" pitchFamily="2" charset="0"/>
                  <a:ea typeface="宋体" panose="02010600030101010101" pitchFamily="2" charset="-122"/>
                </a:rPr>
                <a:t>I</a:t>
              </a:r>
              <a:r>
                <a:rPr lang="en-US" altLang="zh-CN" sz="4800" i="1" dirty="0">
                  <a:solidFill>
                    <a:srgbClr val="9900FF"/>
                  </a:solidFill>
                  <a:latin typeface="Times New Roman" panose="02020603050405020304" pitchFamily="2" charset="0"/>
                  <a:ea typeface="宋体" panose="02010600030101010101" pitchFamily="2" charset="-122"/>
                </a:rPr>
                <a:t>n the future</a:t>
              </a:r>
              <a:endParaRPr lang="en-US" altLang="zh-CN" sz="4800" i="1" dirty="0">
                <a:solidFill>
                  <a:srgbClr val="9900FF"/>
                </a:solidFill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  <p:pic>
          <p:nvPicPr>
            <p:cNvPr id="21508" name="图片 21508" descr="EXCLAIM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78" y="46"/>
              <a:ext cx="459" cy="45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1510" name="文本框 21509"/>
          <p:cNvSpPr txBox="1"/>
          <p:nvPr/>
        </p:nvSpPr>
        <p:spPr>
          <a:xfrm>
            <a:off x="179388" y="3860800"/>
            <a:ext cx="8351838" cy="2036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en-US" altLang="x-none" sz="4400" b="0" i="1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 </a:t>
            </a:r>
            <a:r>
              <a:rPr lang="zh-CN" altLang="en-US" sz="4000" noProof="1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T</a:t>
            </a:r>
            <a:r>
              <a:rPr lang="en-US" altLang="x-none" sz="4000" noProof="1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here </a:t>
            </a:r>
            <a:r>
              <a:rPr lang="zh-CN" altLang="en-US" sz="4000" noProof="1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will</a:t>
            </a:r>
            <a:r>
              <a:rPr lang="en-US" altLang="x-none" sz="4000" noProof="1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 be</a:t>
            </a:r>
            <a:r>
              <a:rPr lang="en-US" altLang="x-none" sz="4400" i="1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  </a:t>
            </a:r>
            <a:r>
              <a:rPr lang="zh-CN" altLang="en-US" sz="4400" i="1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more</a:t>
            </a:r>
            <a:r>
              <a:rPr lang="en-US" altLang="x-none" sz="4400" i="1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  </a:t>
            </a:r>
            <a:r>
              <a:rPr lang="zh-CN" altLang="en-US" sz="4400" i="1" noProof="1" dirty="0">
                <a:solidFill>
                  <a:schemeClr val="accent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cars.</a:t>
            </a:r>
            <a:endParaRPr lang="zh-CN" altLang="en-US" sz="4400" i="1" noProof="1" dirty="0">
              <a:solidFill>
                <a:schemeClr val="accent2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x-none" sz="4400" i="1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 </a:t>
            </a:r>
            <a:endParaRPr lang="en-US" altLang="x-none" sz="4400" i="1" noProof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1511" name="文本框 21510"/>
          <p:cNvSpPr txBox="1"/>
          <p:nvPr/>
        </p:nvSpPr>
        <p:spPr>
          <a:xfrm>
            <a:off x="323850" y="4870450"/>
            <a:ext cx="8351838" cy="1858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en-US" altLang="x-none" i="1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 </a:t>
            </a:r>
            <a:r>
              <a:rPr lang="zh-CN" altLang="en-US" sz="4000" noProof="1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A:Will</a:t>
            </a:r>
            <a:r>
              <a:rPr lang="zh-CN" altLang="en-US" sz="4000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 there be more cars</a:t>
            </a:r>
            <a:r>
              <a:rPr lang="zh-CN" altLang="en-US" sz="4000" noProof="1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?</a:t>
            </a:r>
            <a:endParaRPr lang="zh-CN" altLang="en-US" sz="4000" noProof="1" dirty="0">
              <a:solidFill>
                <a:srgbClr val="A5002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eaLnBrk="0" hangingPunct="0"/>
            <a:r>
              <a:rPr lang="zh-CN" altLang="en-US" sz="4000" noProof="1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B:Yes,there will. / No, there won't.</a:t>
            </a:r>
            <a:endParaRPr lang="en-US" altLang="x-none" sz="4000" noProof="1" dirty="0">
              <a:solidFill>
                <a:srgbClr val="A5002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1510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529" name="组合 22529"/>
          <p:cNvGrpSpPr/>
          <p:nvPr/>
        </p:nvGrpSpPr>
        <p:grpSpPr>
          <a:xfrm>
            <a:off x="250825" y="260350"/>
            <a:ext cx="4186238" cy="823913"/>
            <a:chOff x="0" y="0"/>
            <a:chExt cx="2637" cy="519"/>
          </a:xfrm>
        </p:grpSpPr>
        <p:sp>
          <p:nvSpPr>
            <p:cNvPr id="22530" name="文本框 22530"/>
            <p:cNvSpPr txBox="1"/>
            <p:nvPr/>
          </p:nvSpPr>
          <p:spPr>
            <a:xfrm>
              <a:off x="0" y="0"/>
              <a:ext cx="2102" cy="5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4800" i="1" dirty="0">
                  <a:solidFill>
                    <a:srgbClr val="9900FF"/>
                  </a:solidFill>
                  <a:latin typeface="Times New Roman" panose="02020603050405020304" pitchFamily="2" charset="0"/>
                  <a:ea typeface="宋体" panose="02010600030101010101" pitchFamily="2" charset="-122"/>
                </a:rPr>
                <a:t>I</a:t>
              </a:r>
              <a:r>
                <a:rPr lang="en-US" altLang="zh-CN" sz="4800" i="1" dirty="0">
                  <a:solidFill>
                    <a:srgbClr val="9900FF"/>
                  </a:solidFill>
                  <a:latin typeface="Times New Roman" panose="02020603050405020304" pitchFamily="2" charset="0"/>
                  <a:ea typeface="宋体" panose="02010600030101010101" pitchFamily="2" charset="-122"/>
                </a:rPr>
                <a:t>n the future</a:t>
              </a:r>
              <a:endParaRPr lang="en-US" altLang="zh-CN" sz="4800" i="1" dirty="0">
                <a:solidFill>
                  <a:srgbClr val="9900FF"/>
                </a:solidFill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  <p:pic>
          <p:nvPicPr>
            <p:cNvPr id="22531" name="图片 22531" descr="EXCLAIM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178" y="46"/>
              <a:ext cx="459" cy="45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2533" name="文本框 22532"/>
          <p:cNvSpPr txBox="1"/>
          <p:nvPr/>
        </p:nvSpPr>
        <p:spPr>
          <a:xfrm>
            <a:off x="539750" y="3213100"/>
            <a:ext cx="8351838" cy="2036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en-US" altLang="x-none" sz="4400" b="0" i="1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 </a:t>
            </a:r>
            <a:r>
              <a:rPr lang="zh-CN" altLang="en-US" sz="4000" noProof="1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T</a:t>
            </a:r>
            <a:r>
              <a:rPr lang="en-US" altLang="x-none" sz="4000" noProof="1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here </a:t>
            </a:r>
            <a:r>
              <a:rPr lang="zh-CN" altLang="en-US" sz="4000" noProof="1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will</a:t>
            </a:r>
            <a:r>
              <a:rPr lang="en-US" altLang="x-none" sz="4000" noProof="1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 be</a:t>
            </a:r>
            <a:r>
              <a:rPr lang="en-US" altLang="x-none" sz="4400" i="1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  </a:t>
            </a:r>
            <a:r>
              <a:rPr lang="zh-CN" altLang="en-US" sz="4400" i="1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fewer</a:t>
            </a:r>
            <a:r>
              <a:rPr lang="en-US" altLang="x-none" sz="4400" i="1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  </a:t>
            </a:r>
            <a:r>
              <a:rPr lang="zh-CN" altLang="en-US" sz="4400" i="1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trees</a:t>
            </a:r>
            <a:r>
              <a:rPr lang="zh-CN" altLang="en-US" sz="4400" i="1" noProof="1" dirty="0">
                <a:solidFill>
                  <a:schemeClr val="accent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.</a:t>
            </a:r>
            <a:endParaRPr lang="zh-CN" altLang="en-US" sz="4400" i="1" noProof="1" dirty="0">
              <a:solidFill>
                <a:schemeClr val="accent2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x-none" sz="4400" i="1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 </a:t>
            </a:r>
            <a:endParaRPr lang="en-US" altLang="x-none" sz="4400" i="1" noProof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pic>
        <p:nvPicPr>
          <p:cNvPr id="2" name="图片 225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025" y="406400"/>
            <a:ext cx="3671888" cy="2513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5" name="文本框 22534"/>
          <p:cNvSpPr txBox="1"/>
          <p:nvPr/>
        </p:nvSpPr>
        <p:spPr>
          <a:xfrm>
            <a:off x="323850" y="4870450"/>
            <a:ext cx="8351838" cy="1858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sz="4000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A:Will</a:t>
            </a:r>
            <a:r>
              <a:rPr lang="zh-CN" altLang="en-US" sz="4000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 there be fewer trees</a:t>
            </a:r>
            <a:r>
              <a:rPr lang="zh-CN" altLang="en-US" sz="4000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?</a:t>
            </a:r>
            <a:endParaRPr lang="zh-CN" altLang="en-US" sz="4000" dirty="0">
              <a:solidFill>
                <a:srgbClr val="A5002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eaLnBrk="0" hangingPunct="0"/>
            <a:r>
              <a:rPr lang="zh-CN" altLang="en-US" sz="4000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B:Yes,there will. / No, there won't.</a:t>
            </a:r>
            <a:endParaRPr lang="en-US" altLang="zh-CN" sz="4000" dirty="0">
              <a:solidFill>
                <a:srgbClr val="A5002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2533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3553" name="组合 23553"/>
          <p:cNvGrpSpPr/>
          <p:nvPr/>
        </p:nvGrpSpPr>
        <p:grpSpPr>
          <a:xfrm>
            <a:off x="250825" y="260350"/>
            <a:ext cx="4186238" cy="823913"/>
            <a:chOff x="0" y="0"/>
            <a:chExt cx="2637" cy="519"/>
          </a:xfrm>
        </p:grpSpPr>
        <p:sp>
          <p:nvSpPr>
            <p:cNvPr id="23554" name="文本框 23554"/>
            <p:cNvSpPr txBox="1"/>
            <p:nvPr/>
          </p:nvSpPr>
          <p:spPr>
            <a:xfrm>
              <a:off x="0" y="0"/>
              <a:ext cx="2102" cy="5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4800" i="1" dirty="0">
                  <a:solidFill>
                    <a:srgbClr val="9900FF"/>
                  </a:solidFill>
                  <a:latin typeface="Times New Roman" panose="02020603050405020304" pitchFamily="2" charset="0"/>
                  <a:ea typeface="宋体" panose="02010600030101010101" pitchFamily="2" charset="-122"/>
                </a:rPr>
                <a:t>I</a:t>
              </a:r>
              <a:r>
                <a:rPr lang="en-US" altLang="zh-CN" sz="4800" i="1" dirty="0">
                  <a:solidFill>
                    <a:srgbClr val="9900FF"/>
                  </a:solidFill>
                  <a:latin typeface="Times New Roman" panose="02020603050405020304" pitchFamily="2" charset="0"/>
                  <a:ea typeface="宋体" panose="02010600030101010101" pitchFamily="2" charset="-122"/>
                </a:rPr>
                <a:t>n the future</a:t>
              </a:r>
              <a:endParaRPr lang="en-US" altLang="zh-CN" sz="4800" i="1" dirty="0">
                <a:solidFill>
                  <a:srgbClr val="9900FF"/>
                </a:solidFill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  <p:pic>
          <p:nvPicPr>
            <p:cNvPr id="23555" name="图片 23555" descr="EXCLAIM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178" y="46"/>
              <a:ext cx="459" cy="45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3557" name="文本框 23556"/>
          <p:cNvSpPr txBox="1"/>
          <p:nvPr/>
        </p:nvSpPr>
        <p:spPr>
          <a:xfrm>
            <a:off x="0" y="1774825"/>
            <a:ext cx="10261600" cy="3175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en-US" altLang="x-none" sz="4400" b="0" i="1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 </a:t>
            </a:r>
            <a:r>
              <a:rPr lang="zh-CN" altLang="en-US" sz="4000" noProof="1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T</a:t>
            </a:r>
            <a:r>
              <a:rPr lang="en-US" altLang="x-none" sz="4000" noProof="1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here </a:t>
            </a:r>
            <a:r>
              <a:rPr lang="zh-CN" altLang="en-US" sz="4000" noProof="1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will</a:t>
            </a:r>
            <a:r>
              <a:rPr lang="en-US" altLang="x-none" sz="4000" noProof="1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 be</a:t>
            </a:r>
            <a:r>
              <a:rPr lang="en-US" altLang="x-none" sz="4400" i="1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 </a:t>
            </a:r>
            <a:endParaRPr lang="en-US" altLang="x-none" sz="4400" i="1" noProof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x-none" sz="4400" i="1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 </a:t>
            </a:r>
            <a:r>
              <a:rPr lang="zh-CN" altLang="en-US" sz="4400" i="1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fewer</a:t>
            </a:r>
            <a:r>
              <a:rPr lang="en-US" altLang="x-none" sz="4400" i="1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  </a:t>
            </a:r>
            <a:r>
              <a:rPr lang="zh-CN" altLang="en-US" sz="4400" i="1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people</a:t>
            </a:r>
            <a:r>
              <a:rPr lang="zh-CN" altLang="en-US" sz="4400" i="1" noProof="1" dirty="0">
                <a:solidFill>
                  <a:schemeClr val="accent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.</a:t>
            </a:r>
            <a:endParaRPr lang="zh-CN" altLang="en-US" sz="4400" i="1" noProof="1" dirty="0">
              <a:solidFill>
                <a:schemeClr val="accent2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x-none" sz="4400" i="1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 </a:t>
            </a:r>
            <a:endParaRPr lang="en-US" altLang="x-none" sz="4400" i="1" noProof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pic>
        <p:nvPicPr>
          <p:cNvPr id="2" name="图片 235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725" y="119063"/>
            <a:ext cx="3600450" cy="3382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9" name="文本框 23558"/>
          <p:cNvSpPr txBox="1"/>
          <p:nvPr/>
        </p:nvSpPr>
        <p:spPr>
          <a:xfrm>
            <a:off x="323850" y="4870450"/>
            <a:ext cx="8351838" cy="1858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sz="4000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A:Will</a:t>
            </a:r>
            <a:r>
              <a:rPr lang="zh-CN" altLang="en-US" sz="4000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 there be fewer people</a:t>
            </a:r>
            <a:r>
              <a:rPr lang="zh-CN" altLang="en-US" sz="4000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?</a:t>
            </a:r>
            <a:endParaRPr lang="zh-CN" altLang="en-US" sz="4000" dirty="0">
              <a:solidFill>
                <a:srgbClr val="A5002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eaLnBrk="0" hangingPunct="0"/>
            <a:r>
              <a:rPr lang="zh-CN" altLang="en-US" sz="4000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B:Yes,there will. / No, there won't.</a:t>
            </a:r>
            <a:endParaRPr lang="en-US" altLang="zh-CN" sz="4000" dirty="0">
              <a:solidFill>
                <a:srgbClr val="A5002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bldLvl="0"/>
      <p:bldP spid="23559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右大括号 4"/>
          <p:cNvSpPr/>
          <p:nvPr/>
        </p:nvSpPr>
        <p:spPr>
          <a:xfrm>
            <a:off x="3786188" y="4143375"/>
            <a:ext cx="1714500" cy="714375"/>
          </a:xfrm>
          <a:prstGeom prst="rightBrace">
            <a:avLst>
              <a:gd name="adj1" fmla="val 8328"/>
              <a:gd name="adj2" fmla="val 50000"/>
            </a:avLst>
          </a:prstGeom>
          <a:noFill/>
          <a:ln w="9525">
            <a:noFill/>
          </a:ln>
        </p:spPr>
        <p:txBody>
          <a:bodyPr anchor="ctr">
            <a:spAutoFit/>
          </a:bodyPr>
          <a:p>
            <a:endParaRPr lang="zh-CN" altLang="en-US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6147" name="右大括号 6"/>
          <p:cNvSpPr/>
          <p:nvPr/>
        </p:nvSpPr>
        <p:spPr>
          <a:xfrm>
            <a:off x="4286250" y="4429125"/>
            <a:ext cx="2428875" cy="785813"/>
          </a:xfrm>
          <a:prstGeom prst="rightBrace">
            <a:avLst>
              <a:gd name="adj1" fmla="val 8328"/>
              <a:gd name="adj2" fmla="val 50000"/>
            </a:avLst>
          </a:prstGeom>
          <a:noFill/>
          <a:ln w="9525">
            <a:noFill/>
          </a:ln>
        </p:spPr>
        <p:txBody>
          <a:bodyPr anchor="ctr">
            <a:spAutoFit/>
          </a:bodyPr>
          <a:p>
            <a:endParaRPr lang="zh-CN" altLang="en-US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6148" name="文本框 6147"/>
          <p:cNvSpPr txBox="1"/>
          <p:nvPr/>
        </p:nvSpPr>
        <p:spPr>
          <a:xfrm>
            <a:off x="1042988" y="765175"/>
            <a:ext cx="6480175" cy="472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00000"/>
              </a:lnSpc>
            </a:pPr>
            <a:r>
              <a:rPr lang="en-US" altLang="zh-CN" sz="3200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My life in the future:</a:t>
            </a:r>
            <a:endParaRPr lang="en-US" altLang="zh-CN" sz="3200" dirty="0">
              <a:solidFill>
                <a:srgbClr val="3333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3200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In 10 years, I </a:t>
            </a:r>
            <a:r>
              <a:rPr lang="en-US" altLang="zh-CN" sz="32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am going to</a:t>
            </a:r>
            <a:r>
              <a:rPr lang="en-US" altLang="zh-CN" sz="3200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be older, and I </a:t>
            </a:r>
            <a:r>
              <a:rPr lang="en-US" altLang="zh-CN" sz="32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am going to</a:t>
            </a:r>
            <a:r>
              <a:rPr lang="en-US" altLang="zh-CN" sz="3200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do more sports and eat more vegetables and be healthier. By then I </a:t>
            </a:r>
            <a:r>
              <a:rPr lang="en-US" altLang="zh-CN" sz="32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am going to</a:t>
            </a:r>
            <a:r>
              <a:rPr lang="en-US" altLang="zh-CN" sz="3200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have enough money. I </a:t>
            </a:r>
            <a:r>
              <a:rPr lang="en-US" altLang="zh-CN" sz="32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am not going to</a:t>
            </a:r>
            <a:r>
              <a:rPr lang="en-US" altLang="zh-CN" sz="3200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live in China and I </a:t>
            </a:r>
            <a:r>
              <a:rPr lang="en-US" altLang="zh-CN" sz="32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am going to</a:t>
            </a:r>
            <a:r>
              <a:rPr lang="en-US" altLang="zh-CN" sz="3200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travel all over the world…</a:t>
            </a:r>
            <a:endParaRPr lang="en-US" altLang="zh-CN" sz="3200" dirty="0">
              <a:solidFill>
                <a:srgbClr val="3333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矩形 24577" descr="6.gif (10869 字节)"/>
          <p:cNvSpPr>
            <a:spLocks noChangeAspect="1"/>
          </p:cNvSpPr>
          <p:nvPr/>
        </p:nvSpPr>
        <p:spPr>
          <a:xfrm>
            <a:off x="1371600" y="3200400"/>
            <a:ext cx="64008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4578" name="矩形 24578"/>
          <p:cNvSpPr/>
          <p:nvPr/>
        </p:nvSpPr>
        <p:spPr>
          <a:xfrm>
            <a:off x="762000" y="304800"/>
            <a:ext cx="2743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718"/>
              </a:avLst>
            </a:prstTxWarp>
            <a:normAutofit/>
          </a:bodyPr>
          <a:p>
            <a:pPr algn="ctr"/>
            <a:r>
              <a:rPr lang="zh-CN" altLang="en-US" sz="3600"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changes</a:t>
            </a:r>
            <a:endParaRPr lang="zh-CN" altLang="en-US" sz="3600"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4579" name="图片 24579" descr="g4takayanagi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60350"/>
            <a:ext cx="3338513" cy="219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1" name="下箭头 24580"/>
          <p:cNvSpPr/>
          <p:nvPr/>
        </p:nvSpPr>
        <p:spPr>
          <a:xfrm>
            <a:off x="8458200" y="2667000"/>
            <a:ext cx="304800" cy="685800"/>
          </a:xfrm>
          <a:prstGeom prst="downArrow">
            <a:avLst>
              <a:gd name="adj1" fmla="val 50000"/>
              <a:gd name="adj2" fmla="val 56250"/>
            </a:avLst>
          </a:prstGeom>
          <a:solidFill>
            <a:srgbClr val="80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4582" name="文本框 24581"/>
          <p:cNvSpPr txBox="1"/>
          <p:nvPr/>
        </p:nvSpPr>
        <p:spPr>
          <a:xfrm>
            <a:off x="263525" y="1371600"/>
            <a:ext cx="50609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zh-CN" sz="2800" b="0" i="1" dirty="0">
                <a:latin typeface="Times New Roman" panose="02020603050405020304" pitchFamily="2" charset="0"/>
                <a:ea typeface="宋体" panose="02010600030101010101" pitchFamily="2" charset="-122"/>
              </a:rPr>
              <a:t>What can you see in this picture</a:t>
            </a:r>
            <a:r>
              <a:rPr lang="en-US" altLang="zh-CN" sz="2800" b="0" dirty="0">
                <a:latin typeface="Times New Roman" panose="02020603050405020304" pitchFamily="2" charset="0"/>
                <a:ea typeface="宋体" panose="02010600030101010101" pitchFamily="2" charset="-122"/>
              </a:rPr>
              <a:t>?</a:t>
            </a:r>
            <a:endParaRPr lang="en-US" altLang="zh-CN" sz="2800" b="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4583" name="文本框 24582"/>
          <p:cNvSpPr txBox="1"/>
          <p:nvPr/>
        </p:nvSpPr>
        <p:spPr>
          <a:xfrm>
            <a:off x="5795963" y="2636838"/>
            <a:ext cx="24447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zh-CN" sz="3200" b="0" i="1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50 years later</a:t>
            </a:r>
            <a:endParaRPr lang="en-US" altLang="zh-CN" sz="3200" b="0" i="1" dirty="0">
              <a:solidFill>
                <a:schemeClr val="accent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4584" name="文本框 24583"/>
          <p:cNvSpPr txBox="1"/>
          <p:nvPr/>
        </p:nvSpPr>
        <p:spPr>
          <a:xfrm>
            <a:off x="0" y="3068638"/>
            <a:ext cx="4059238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zh-CN" sz="2800" b="0" i="1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There will be</a:t>
            </a:r>
            <a:r>
              <a:rPr lang="en-US" altLang="zh-CN" sz="2800" b="0" i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more</a:t>
            </a:r>
            <a:r>
              <a:rPr lang="en-US" altLang="zh-CN" sz="2800" b="0" i="1" dirty="0"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sz="2800" b="0" i="1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people.</a:t>
            </a:r>
            <a:endParaRPr lang="en-US" altLang="zh-CN" sz="2800" b="0" i="1" dirty="0">
              <a:solidFill>
                <a:schemeClr val="accent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4585" name="文本框 24584"/>
          <p:cNvSpPr txBox="1"/>
          <p:nvPr/>
        </p:nvSpPr>
        <p:spPr>
          <a:xfrm>
            <a:off x="0" y="3573463"/>
            <a:ext cx="386080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zh-CN" sz="2800" b="0" i="1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There will be</a:t>
            </a:r>
            <a:r>
              <a:rPr lang="en-US" altLang="zh-CN" sz="2800" b="0" i="1" dirty="0"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sz="2800" b="0" i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fewer</a:t>
            </a:r>
            <a:r>
              <a:rPr lang="en-US" altLang="zh-CN" sz="2800" b="0" i="1" dirty="0"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sz="2800" b="0" i="1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trees.</a:t>
            </a:r>
            <a:endParaRPr lang="en-US" altLang="zh-CN" sz="2800" b="0" i="1" dirty="0">
              <a:solidFill>
                <a:schemeClr val="accent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4586" name="文本框 24585"/>
          <p:cNvSpPr txBox="1"/>
          <p:nvPr/>
        </p:nvSpPr>
        <p:spPr>
          <a:xfrm>
            <a:off x="0" y="4149725"/>
            <a:ext cx="4525963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zh-CN" sz="2800" b="0" i="1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There will be</a:t>
            </a:r>
            <a:r>
              <a:rPr lang="en-US" altLang="zh-CN" sz="2800" b="0" i="1" dirty="0"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sz="2800" b="0" i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more </a:t>
            </a:r>
            <a:r>
              <a:rPr lang="en-US" altLang="zh-CN" sz="2800" b="0" i="1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pollution.</a:t>
            </a:r>
            <a:r>
              <a:rPr lang="en-US" altLang="zh-CN" sz="2800" b="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endParaRPr lang="en-US" altLang="zh-CN" sz="2800" b="0" dirty="0">
              <a:solidFill>
                <a:schemeClr val="accent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4587" name="文本框 24586"/>
          <p:cNvSpPr txBox="1"/>
          <p:nvPr/>
        </p:nvSpPr>
        <p:spPr>
          <a:xfrm>
            <a:off x="815975" y="2209800"/>
            <a:ext cx="35242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zh-CN" sz="2800" b="0" i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There will be</a:t>
            </a:r>
            <a:r>
              <a:rPr lang="en-US" altLang="zh-CN" sz="2800" b="0" dirty="0">
                <a:latin typeface="Times New Roman" panose="02020603050405020304" pitchFamily="2" charset="0"/>
                <a:ea typeface="宋体" panose="02010600030101010101" pitchFamily="2" charset="-122"/>
              </a:rPr>
              <a:t>…</a:t>
            </a:r>
            <a:r>
              <a:rPr lang="zh-CN" altLang="en-US" sz="2800" b="0" dirty="0">
                <a:latin typeface="Times New Roman" panose="02020603050405020304" pitchFamily="2" charset="0"/>
                <a:ea typeface="宋体" panose="02010600030101010101" pitchFamily="2" charset="-122"/>
              </a:rPr>
              <a:t>将会有</a:t>
            </a:r>
            <a:endParaRPr lang="zh-CN" altLang="en-US" sz="2800" b="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4588" name="文本框 24587"/>
          <p:cNvSpPr txBox="1"/>
          <p:nvPr/>
        </p:nvSpPr>
        <p:spPr>
          <a:xfrm>
            <a:off x="0" y="4652963"/>
            <a:ext cx="44767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zh-CN" sz="2800" b="0" i="1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There will be</a:t>
            </a:r>
            <a:r>
              <a:rPr lang="en-US" altLang="zh-CN" sz="2800" b="0" i="1" dirty="0"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sz="2800" b="0" i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more</a:t>
            </a:r>
            <a:r>
              <a:rPr lang="en-US" altLang="zh-CN" sz="2800" b="0" i="1" dirty="0"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sz="2800" b="0" i="1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buildings.</a:t>
            </a:r>
            <a:endParaRPr lang="en-US" altLang="zh-CN" sz="2800" b="0" i="1" dirty="0">
              <a:solidFill>
                <a:schemeClr val="accent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4589" name="文本框 24588"/>
          <p:cNvSpPr txBox="1"/>
          <p:nvPr/>
        </p:nvSpPr>
        <p:spPr>
          <a:xfrm>
            <a:off x="0" y="5157788"/>
            <a:ext cx="372427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zh-CN" sz="2800" b="0" i="1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There will be</a:t>
            </a:r>
            <a:r>
              <a:rPr lang="en-US" altLang="zh-CN" sz="2800" b="0" i="1" dirty="0"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sz="2800" b="0" i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more</a:t>
            </a:r>
            <a:r>
              <a:rPr lang="en-US" altLang="zh-CN" sz="2800" b="0" i="1" dirty="0"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sz="2800" b="0" i="1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cars.</a:t>
            </a:r>
            <a:endParaRPr lang="en-US" altLang="zh-CN" sz="2800" b="0" i="1" dirty="0">
              <a:solidFill>
                <a:schemeClr val="accent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4590" name="文本框 24589"/>
          <p:cNvSpPr txBox="1"/>
          <p:nvPr/>
        </p:nvSpPr>
        <p:spPr>
          <a:xfrm>
            <a:off x="0" y="5661025"/>
            <a:ext cx="472598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zh-CN" sz="3200" b="0" i="1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There will be</a:t>
            </a:r>
            <a:r>
              <a:rPr lang="en-US" altLang="zh-CN" sz="3200" b="0" i="1" dirty="0"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sz="3200" b="0" i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less</a:t>
            </a:r>
            <a:r>
              <a:rPr lang="en-US" altLang="zh-CN" sz="3200" b="0" i="1" dirty="0"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sz="3200" b="0" i="1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fresh air.</a:t>
            </a:r>
            <a:endParaRPr lang="en-US" altLang="zh-CN" sz="3200" b="0" i="1" dirty="0">
              <a:solidFill>
                <a:schemeClr val="accent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pic>
        <p:nvPicPr>
          <p:cNvPr id="2" name="图片 24590" descr="1596877_6756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188" y="3500438"/>
            <a:ext cx="3960812" cy="2971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24583" grpId="1"/>
      <p:bldP spid="24584" grpId="0"/>
      <p:bldP spid="24585" grpId="0"/>
      <p:bldP spid="24586" grpId="0"/>
      <p:bldP spid="24587" grpId="0"/>
      <p:bldP spid="24588" grpId="0"/>
      <p:bldP spid="24589" grpId="0"/>
      <p:bldP spid="245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下箭头 25601"/>
          <p:cNvSpPr/>
          <p:nvPr/>
        </p:nvSpPr>
        <p:spPr>
          <a:xfrm>
            <a:off x="8243888" y="2708275"/>
            <a:ext cx="304800" cy="685800"/>
          </a:xfrm>
          <a:prstGeom prst="downArrow">
            <a:avLst>
              <a:gd name="adj1" fmla="val 50000"/>
              <a:gd name="adj2" fmla="val 56250"/>
            </a:avLst>
          </a:prstGeom>
          <a:solidFill>
            <a:srgbClr val="FF0000"/>
          </a:solidFill>
          <a:ln w="9525">
            <a:noFill/>
          </a:ln>
        </p:spPr>
        <p:txBody>
          <a:bodyPr anchor="t"/>
          <a:p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5603" name="文本框 25602"/>
          <p:cNvSpPr txBox="1"/>
          <p:nvPr/>
        </p:nvSpPr>
        <p:spPr>
          <a:xfrm>
            <a:off x="5724525" y="2781300"/>
            <a:ext cx="24130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zh-CN" sz="2800" b="0" dirty="0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100 years later</a:t>
            </a:r>
            <a:endParaRPr lang="en-US" altLang="zh-CN" sz="2800" b="0" dirty="0">
              <a:solidFill>
                <a:srgbClr val="00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5604" name="文本框 25603"/>
          <p:cNvSpPr txBox="1"/>
          <p:nvPr/>
        </p:nvSpPr>
        <p:spPr>
          <a:xfrm>
            <a:off x="250825" y="3068638"/>
            <a:ext cx="5329238" cy="3168650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p>
            <a:pPr eaLnBrk="0" hangingPunct="0">
              <a:spcBef>
                <a:spcPct val="10000"/>
              </a:spcBef>
            </a:pPr>
            <a:r>
              <a:rPr lang="en-US" altLang="zh-CN" sz="3200" b="0" dirty="0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There will be </a:t>
            </a:r>
            <a:r>
              <a:rPr lang="en-US" altLang="zh-CN" sz="3200" b="0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more</a:t>
            </a:r>
            <a:r>
              <a:rPr lang="en-US" altLang="zh-CN" sz="3200" b="0" dirty="0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people.</a:t>
            </a:r>
            <a:endParaRPr lang="en-US" altLang="zh-CN" sz="3200" b="0" dirty="0">
              <a:solidFill>
                <a:srgbClr val="00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eaLnBrk="0" hangingPunct="0">
              <a:spcBef>
                <a:spcPct val="10000"/>
              </a:spcBef>
            </a:pPr>
            <a:r>
              <a:rPr lang="en-US" altLang="zh-CN" sz="3200" b="0" dirty="0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There will be </a:t>
            </a:r>
            <a:r>
              <a:rPr lang="en-US" altLang="zh-CN" sz="3200" b="0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fewer</a:t>
            </a:r>
            <a:r>
              <a:rPr lang="en-US" altLang="zh-CN" sz="3200" b="0" dirty="0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trees.</a:t>
            </a:r>
            <a:endParaRPr lang="en-US" altLang="zh-CN" sz="3200" b="0" dirty="0">
              <a:solidFill>
                <a:srgbClr val="00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eaLnBrk="0" hangingPunct="0">
              <a:spcBef>
                <a:spcPct val="10000"/>
              </a:spcBef>
            </a:pPr>
            <a:r>
              <a:rPr lang="en-US" altLang="zh-CN" sz="3200" b="0" dirty="0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There will be </a:t>
            </a:r>
            <a:r>
              <a:rPr lang="en-US" altLang="zh-CN" sz="3200" b="0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more</a:t>
            </a:r>
            <a:r>
              <a:rPr lang="en-US" altLang="zh-CN" sz="3200" b="0" dirty="0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pollution.</a:t>
            </a:r>
            <a:endParaRPr lang="en-US" altLang="zh-CN" sz="3200" b="0" dirty="0">
              <a:solidFill>
                <a:srgbClr val="00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eaLnBrk="0" hangingPunct="0">
              <a:spcBef>
                <a:spcPct val="10000"/>
              </a:spcBef>
            </a:pPr>
            <a:r>
              <a:rPr lang="en-US" altLang="zh-CN" sz="3200" b="0" dirty="0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There will be </a:t>
            </a:r>
            <a:r>
              <a:rPr lang="en-US" altLang="zh-CN" sz="3200" b="0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more</a:t>
            </a:r>
            <a:r>
              <a:rPr lang="en-US" altLang="zh-CN" sz="3200" b="0" dirty="0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buildings.</a:t>
            </a:r>
            <a:endParaRPr lang="en-US" altLang="zh-CN" sz="3200" b="0" dirty="0">
              <a:solidFill>
                <a:srgbClr val="00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eaLnBrk="0" hangingPunct="0">
              <a:spcBef>
                <a:spcPct val="10000"/>
              </a:spcBef>
            </a:pPr>
            <a:r>
              <a:rPr lang="en-US" altLang="zh-CN" sz="3200" b="0" dirty="0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There will be </a:t>
            </a:r>
            <a:r>
              <a:rPr lang="en-US" altLang="zh-CN" sz="3200" b="0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more</a:t>
            </a:r>
            <a:r>
              <a:rPr lang="en-US" altLang="zh-CN" sz="3200" b="0" dirty="0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cars.</a:t>
            </a:r>
            <a:endParaRPr lang="en-US" altLang="zh-CN" sz="3200" b="0" dirty="0">
              <a:solidFill>
                <a:srgbClr val="00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eaLnBrk="0" hangingPunct="0">
              <a:spcBef>
                <a:spcPct val="10000"/>
              </a:spcBef>
            </a:pPr>
            <a:r>
              <a:rPr lang="en-US" altLang="zh-CN" sz="3200" b="0" dirty="0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There will be </a:t>
            </a:r>
            <a:r>
              <a:rPr lang="en-US" altLang="zh-CN" sz="3200" b="0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less</a:t>
            </a:r>
            <a:r>
              <a:rPr lang="en-US" altLang="zh-CN" sz="3200" b="0" dirty="0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fresh air.</a:t>
            </a:r>
            <a:endParaRPr lang="en-US" altLang="zh-CN" sz="3200" b="0" dirty="0">
              <a:solidFill>
                <a:srgbClr val="00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" name="文本框 25604"/>
          <p:cNvSpPr txBox="1"/>
          <p:nvPr/>
        </p:nvSpPr>
        <p:spPr>
          <a:xfrm>
            <a:off x="684213" y="2276475"/>
            <a:ext cx="4090987" cy="5810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zh-CN" sz="3200" b="0" dirty="0">
                <a:solidFill>
                  <a:srgbClr val="000099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There will be…</a:t>
            </a:r>
            <a:r>
              <a:rPr lang="zh-CN" altLang="en-US" sz="3200" b="0" dirty="0">
                <a:solidFill>
                  <a:srgbClr val="000099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将会有</a:t>
            </a:r>
            <a:endParaRPr lang="zh-CN" altLang="en-US" sz="3200" b="0" dirty="0">
              <a:solidFill>
                <a:srgbClr val="000099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5605" name="矩形 25605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pic>
        <p:nvPicPr>
          <p:cNvPr id="25607" name="图片 25606" descr="00107200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51500" y="3789363"/>
            <a:ext cx="2928938" cy="223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5607" descr="%B7%A8%B9%FA%CF%E7%B4%E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963" y="549275"/>
            <a:ext cx="3009900" cy="2014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8" name="矩形 25608"/>
          <p:cNvSpPr/>
          <p:nvPr/>
        </p:nvSpPr>
        <p:spPr>
          <a:xfrm>
            <a:off x="36513" y="0"/>
            <a:ext cx="6265862" cy="32718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eaLnBrk="0" hangingPunct="0"/>
            <a:r>
              <a:rPr lang="en-US" altLang="zh-CN" b="0" dirty="0">
                <a:solidFill>
                  <a:srgbClr val="FF00FF"/>
                </a:solidFill>
                <a:latin typeface="Arial Narrow" panose="020B0606020202030204" pitchFamily="2" charset="0"/>
                <a:ea typeface="宋体" panose="02010600030101010101" pitchFamily="2" charset="-122"/>
              </a:rPr>
              <a:t>Discuss some more predictions </a:t>
            </a:r>
            <a:endParaRPr lang="en-US" altLang="zh-CN" b="0" dirty="0">
              <a:solidFill>
                <a:srgbClr val="FF00FF"/>
              </a:solidFill>
              <a:latin typeface="Arial Narrow" panose="020B0606020202030204" pitchFamily="2" charset="0"/>
              <a:ea typeface="宋体" panose="02010600030101010101" pitchFamily="2" charset="-122"/>
            </a:endParaRPr>
          </a:p>
          <a:p>
            <a:pPr algn="ctr" eaLnBrk="0" hangingPunct="0"/>
            <a:r>
              <a:rPr lang="en-US" altLang="zh-CN" b="0" dirty="0">
                <a:solidFill>
                  <a:srgbClr val="FF00FF"/>
                </a:solidFill>
                <a:latin typeface="Arial Narrow" panose="020B0606020202030204" pitchFamily="2" charset="0"/>
                <a:ea typeface="宋体" panose="02010600030101010101" pitchFamily="2" charset="-122"/>
              </a:rPr>
              <a:t>in one hundred years.</a:t>
            </a:r>
            <a:endParaRPr lang="en-US" altLang="zh-CN" b="0" dirty="0">
              <a:solidFill>
                <a:srgbClr val="FF00FF"/>
              </a:solidFill>
              <a:latin typeface="Arial Narrow" panose="020B0606020202030204" pitchFamily="2" charset="0"/>
              <a:ea typeface="宋体" panose="02010600030101010101" pitchFamily="2" charset="-122"/>
            </a:endParaRPr>
          </a:p>
          <a:p>
            <a:pPr eaLnBrk="0" hangingPunct="0"/>
            <a:endParaRPr lang="zh-CN" altLang="en-US" b="0" dirty="0">
              <a:solidFill>
                <a:schemeClr val="bg1"/>
              </a:solidFill>
              <a:latin typeface="Arial Narrow" panose="020B060602020203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文本框 26625"/>
          <p:cNvSpPr txBox="1"/>
          <p:nvPr/>
        </p:nvSpPr>
        <p:spPr>
          <a:xfrm>
            <a:off x="0" y="0"/>
            <a:ext cx="9144000" cy="1076325"/>
          </a:xfrm>
          <a:prstGeom prst="rect">
            <a:avLst/>
          </a:prstGeom>
          <a:solidFill>
            <a:srgbClr val="FF99CC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eaLnBrk="0" hangingPunct="0"/>
            <a:r>
              <a:rPr lang="en-US" altLang="zh-CN" sz="3200" b="0" dirty="0">
                <a:latin typeface="Times New Roman" panose="02020603050405020304" pitchFamily="2" charset="0"/>
                <a:ea typeface="宋体" panose="02010600030101010101" pitchFamily="2" charset="-122"/>
              </a:rPr>
              <a:t>Let’s read these </a:t>
            </a:r>
            <a:r>
              <a:rPr lang="en-US" altLang="zh-CN" sz="3200" b="0" dirty="0">
                <a:solidFill>
                  <a:srgbClr val="A5002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prediction</a:t>
            </a:r>
            <a:r>
              <a:rPr lang="en-US" altLang="zh-CN" sz="3200" b="0" dirty="0">
                <a:latin typeface="Times New Roman" panose="02020603050405020304" pitchFamily="2" charset="0"/>
                <a:ea typeface="宋体" panose="02010600030101010101" pitchFamily="2" charset="-122"/>
              </a:rPr>
              <a:t>s. Check (</a:t>
            </a:r>
            <a:r>
              <a:rPr lang="en-US" altLang="zh-CN" sz="3200" b="0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√</a:t>
            </a:r>
            <a:r>
              <a:rPr lang="en-US" altLang="zh-CN" sz="3200" b="0" dirty="0">
                <a:latin typeface="Times New Roman" panose="02020603050405020304" pitchFamily="2" charset="0"/>
                <a:ea typeface="宋体" panose="02010600030101010101" pitchFamily="2" charset="-122"/>
              </a:rPr>
              <a:t>) A (for agree) or D (for disagree). </a:t>
            </a:r>
            <a:endParaRPr lang="en-US" altLang="zh-CN" sz="3200" b="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6627" name="文本框 26626"/>
          <p:cNvSpPr txBox="1"/>
          <p:nvPr/>
        </p:nvSpPr>
        <p:spPr>
          <a:xfrm>
            <a:off x="179388" y="1773238"/>
            <a:ext cx="8686800" cy="5773737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algn="just" eaLnBrk="0" hangingPunct="0"/>
            <a:r>
              <a:rPr lang="zh-CN" altLang="en-US" sz="2800" b="0" u="sng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  </a:t>
            </a:r>
            <a:r>
              <a:rPr lang="en-US" altLang="zh-CN" sz="2800" b="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A </a:t>
            </a:r>
            <a:r>
              <a:rPr lang="en-US" altLang="zh-CN" sz="2800" b="0" u="sng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  </a:t>
            </a:r>
            <a:r>
              <a:rPr lang="en-US" altLang="zh-CN" sz="2800" b="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D 1. People will have robots in their homes.</a:t>
            </a:r>
            <a:endParaRPr lang="en-US" altLang="zh-CN" sz="2800" b="0" dirty="0">
              <a:solidFill>
                <a:schemeClr val="accent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algn="just" eaLnBrk="0" hangingPunct="0"/>
            <a:r>
              <a:rPr lang="en-US" altLang="zh-CN" sz="2800" b="0" u="sng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  </a:t>
            </a:r>
            <a:r>
              <a:rPr lang="en-US" altLang="zh-CN" sz="2800" b="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A </a:t>
            </a:r>
            <a:r>
              <a:rPr lang="en-US" altLang="zh-CN" sz="2800" b="0" u="sng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 </a:t>
            </a:r>
            <a:r>
              <a:rPr lang="en-US" altLang="zh-CN" sz="2800" b="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D 2. People </a:t>
            </a:r>
            <a:r>
              <a:rPr lang="en-US" altLang="zh-CN" sz="2800" b="0" dirty="0">
                <a:solidFill>
                  <a:srgbClr val="A5002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won’t </a:t>
            </a:r>
            <a:r>
              <a:rPr lang="en-US" altLang="zh-CN" sz="2800" b="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use money. Everything will be </a:t>
            </a:r>
            <a:r>
              <a:rPr lang="zh-CN" altLang="en-US" sz="2800" b="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   </a:t>
            </a:r>
            <a:r>
              <a:rPr lang="en-US" altLang="zh-CN" sz="2800" b="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free.</a:t>
            </a:r>
            <a:endParaRPr lang="en-US" altLang="zh-CN" sz="2800" b="0" dirty="0">
              <a:solidFill>
                <a:schemeClr val="accent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algn="just" eaLnBrk="0" hangingPunct="0"/>
            <a:r>
              <a:rPr lang="en-US" altLang="zh-CN" sz="2800" b="0" u="sng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  </a:t>
            </a:r>
            <a:r>
              <a:rPr lang="en-US" altLang="zh-CN" sz="2800" b="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A</a:t>
            </a:r>
            <a:r>
              <a:rPr lang="en-US" altLang="zh-CN" sz="2800" b="0" u="sng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</a:t>
            </a:r>
            <a:r>
              <a:rPr lang="en-US" altLang="zh-CN" sz="2800" b="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D 3. Books will only be on computers, not on </a:t>
            </a:r>
            <a:r>
              <a:rPr lang="en-US" altLang="zh-CN" sz="2800" b="0" dirty="0">
                <a:solidFill>
                  <a:srgbClr val="A5002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paper</a:t>
            </a:r>
            <a:r>
              <a:rPr lang="en-US" altLang="zh-CN" sz="2800" b="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.</a:t>
            </a:r>
            <a:r>
              <a:rPr lang="zh-CN" altLang="en-US" sz="2800" b="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 （不可数    </a:t>
            </a:r>
            <a:r>
              <a:rPr lang="en-US" altLang="zh-CN" sz="2800" b="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a piece of paper</a:t>
            </a:r>
            <a:r>
              <a:rPr lang="zh-CN" altLang="en-US" sz="2800" b="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一张纸）</a:t>
            </a:r>
            <a:endParaRPr lang="zh-CN" altLang="en-US" sz="2800" b="0" dirty="0">
              <a:solidFill>
                <a:schemeClr val="accent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algn="just" eaLnBrk="0" hangingPunct="0"/>
            <a:r>
              <a:rPr lang="zh-CN" altLang="en-US" sz="2800" b="0" u="sng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  </a:t>
            </a:r>
            <a:r>
              <a:rPr lang="en-US" altLang="zh-CN" sz="2800" b="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A </a:t>
            </a:r>
            <a:r>
              <a:rPr lang="en-US" altLang="zh-CN" sz="2800" b="0" u="sng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</a:t>
            </a:r>
            <a:r>
              <a:rPr lang="en-US" altLang="zh-CN" sz="2800" b="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D 4. Kids won’t go to school. </a:t>
            </a:r>
            <a:r>
              <a:rPr lang="en-US" altLang="zh-CN" sz="2800" b="0" dirty="0">
                <a:solidFill>
                  <a:srgbClr val="A5002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They’ll</a:t>
            </a:r>
            <a:r>
              <a:rPr lang="en-US" altLang="zh-CN" sz="2800" b="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study at home on computers.</a:t>
            </a:r>
            <a:endParaRPr lang="en-US" altLang="zh-CN" sz="2800" b="0" dirty="0">
              <a:solidFill>
                <a:schemeClr val="accent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algn="just" eaLnBrk="0" hangingPunct="0"/>
            <a:r>
              <a:rPr lang="en-US" altLang="zh-CN" sz="2800" b="0" u="sng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  </a:t>
            </a:r>
            <a:r>
              <a:rPr lang="en-US" altLang="zh-CN" sz="2800" b="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A </a:t>
            </a:r>
            <a:r>
              <a:rPr lang="en-US" altLang="zh-CN" sz="2800" b="0" u="sng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  </a:t>
            </a:r>
            <a:r>
              <a:rPr lang="en-US" altLang="zh-CN" sz="2800" b="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D 5. There will only be one country.</a:t>
            </a:r>
            <a:endParaRPr lang="en-US" altLang="zh-CN" sz="2800" b="0" dirty="0">
              <a:solidFill>
                <a:schemeClr val="accent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algn="just" eaLnBrk="0" hangingPunct="0"/>
            <a:r>
              <a:rPr lang="en-US" altLang="zh-CN" sz="2800" b="0" u="sng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  </a:t>
            </a:r>
            <a:r>
              <a:rPr lang="en-US" altLang="zh-CN" sz="2800" b="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A </a:t>
            </a:r>
            <a:r>
              <a:rPr lang="en-US" altLang="zh-CN" sz="2800" b="0" u="sng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  </a:t>
            </a:r>
            <a:r>
              <a:rPr lang="en-US" altLang="zh-CN" sz="2800" b="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D 6. People will </a:t>
            </a:r>
            <a:r>
              <a:rPr lang="en-US" altLang="zh-CN" sz="2800" b="0" dirty="0">
                <a:solidFill>
                  <a:srgbClr val="FF33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live to be200 years old</a:t>
            </a:r>
            <a:r>
              <a:rPr lang="en-US" altLang="zh-CN" sz="2800" b="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.</a:t>
            </a:r>
            <a:endParaRPr lang="en-US" altLang="zh-CN" sz="2800" b="0" dirty="0">
              <a:solidFill>
                <a:schemeClr val="accent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6628" name="文本框 26627"/>
          <p:cNvSpPr txBox="1"/>
          <p:nvPr/>
        </p:nvSpPr>
        <p:spPr>
          <a:xfrm>
            <a:off x="3060700" y="2925763"/>
            <a:ext cx="2133600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en-US" altLang="zh-CN" sz="2800" b="0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= will not</a:t>
            </a:r>
            <a:endParaRPr lang="en-US" altLang="zh-CN" sz="2800" b="0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6629" name="文本框 26628"/>
          <p:cNvSpPr txBox="1"/>
          <p:nvPr/>
        </p:nvSpPr>
        <p:spPr>
          <a:xfrm>
            <a:off x="6084888" y="5373688"/>
            <a:ext cx="1905000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en-US" altLang="zh-CN" sz="2800" b="0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= they will</a:t>
            </a:r>
            <a:endParaRPr lang="en-US" altLang="zh-CN" sz="2800" b="0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6630" name="矩形 26629"/>
          <p:cNvSpPr/>
          <p:nvPr/>
        </p:nvSpPr>
        <p:spPr>
          <a:xfrm>
            <a:off x="7537450" y="6165850"/>
            <a:ext cx="1606550" cy="6032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endParaRPr lang="zh-CN" altLang="en-US" sz="2800" b="0" u="sng" dirty="0">
              <a:solidFill>
                <a:srgbClr val="FF33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26627" grpId="0" bldLvl="0" animBg="1"/>
      <p:bldP spid="26628" grpId="0"/>
      <p:bldP spid="26629" grpId="0"/>
      <p:bldP spid="266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椭圆 27649"/>
          <p:cNvSpPr/>
          <p:nvPr/>
        </p:nvSpPr>
        <p:spPr>
          <a:xfrm>
            <a:off x="179388" y="3860800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 eaLnBrk="0" hangingPunct="0"/>
            <a:endParaRPr lang="zh-CN" altLang="en-US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7651" name="椭圆 27650"/>
          <p:cNvSpPr/>
          <p:nvPr/>
        </p:nvSpPr>
        <p:spPr>
          <a:xfrm>
            <a:off x="179388" y="5157788"/>
            <a:ext cx="457200" cy="6746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 eaLnBrk="0" hangingPunct="0"/>
            <a:endParaRPr lang="zh-CN" altLang="en-US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7652" name="椭圆 27651"/>
          <p:cNvSpPr/>
          <p:nvPr/>
        </p:nvSpPr>
        <p:spPr>
          <a:xfrm>
            <a:off x="107950" y="2349500"/>
            <a:ext cx="530225" cy="504825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 eaLnBrk="0" hangingPunct="0"/>
            <a:endParaRPr lang="zh-CN" altLang="en-US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7653" name="椭圆 27652"/>
          <p:cNvSpPr/>
          <p:nvPr/>
        </p:nvSpPr>
        <p:spPr>
          <a:xfrm>
            <a:off x="179388" y="1557338"/>
            <a:ext cx="533400" cy="457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 eaLnBrk="0" hangingPunct="0"/>
            <a:endParaRPr lang="zh-CN" altLang="en-US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7654" name="椭圆 27653"/>
          <p:cNvSpPr/>
          <p:nvPr/>
        </p:nvSpPr>
        <p:spPr>
          <a:xfrm>
            <a:off x="2197100" y="549275"/>
            <a:ext cx="935038" cy="690563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 eaLnBrk="0" hangingPunct="0"/>
            <a:endParaRPr lang="zh-CN" altLang="en-US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7655" name="文本框 27654"/>
          <p:cNvSpPr txBox="1"/>
          <p:nvPr/>
        </p:nvSpPr>
        <p:spPr>
          <a:xfrm>
            <a:off x="179388" y="476250"/>
            <a:ext cx="8534400" cy="946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just" eaLnBrk="0" hangingPunct="0"/>
            <a:r>
              <a:rPr lang="en-US" altLang="zh-CN" sz="2800" b="0" dirty="0">
                <a:latin typeface="Times New Roman" panose="02020603050405020304" pitchFamily="2" charset="0"/>
                <a:ea typeface="宋体" panose="02010600030101010101" pitchFamily="2" charset="-122"/>
              </a:rPr>
              <a:t>1b Listen and </a:t>
            </a:r>
            <a:r>
              <a:rPr lang="en-US" altLang="zh-CN" sz="2800" b="0" dirty="0">
                <a:solidFill>
                  <a:srgbClr val="FF33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circle</a:t>
            </a:r>
            <a:r>
              <a:rPr lang="en-US" altLang="zh-CN" sz="2800" b="0" dirty="0">
                <a:latin typeface="Times New Roman" panose="02020603050405020304" pitchFamily="2" charset="0"/>
                <a:ea typeface="宋体" panose="02010600030101010101" pitchFamily="2" charset="-122"/>
              </a:rPr>
              <a:t> the predictions you hear in activity 1a.</a:t>
            </a:r>
            <a:endParaRPr lang="en-US" altLang="zh-CN" sz="2800" b="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7656" name="文本框 27655"/>
          <p:cNvSpPr txBox="1"/>
          <p:nvPr/>
        </p:nvSpPr>
        <p:spPr>
          <a:xfrm>
            <a:off x="107950" y="1558925"/>
            <a:ext cx="8686800" cy="4962525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algn="just" eaLnBrk="0" hangingPunct="0"/>
            <a:r>
              <a:rPr lang="zh-CN" altLang="en-US" sz="2800" b="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sz="2800" b="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1.  People will have robots in their homes.</a:t>
            </a:r>
            <a:endParaRPr lang="en-US" altLang="zh-CN" sz="2800" b="0" dirty="0">
              <a:solidFill>
                <a:schemeClr val="accent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algn="just" eaLnBrk="0" hangingPunct="0"/>
            <a:r>
              <a:rPr lang="en-US" altLang="zh-CN" sz="2800" b="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2.  People won’t use money. Everything will be free.</a:t>
            </a:r>
            <a:endParaRPr lang="en-US" altLang="zh-CN" sz="2800" b="0" dirty="0">
              <a:solidFill>
                <a:schemeClr val="accent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algn="just" eaLnBrk="0" hangingPunct="0"/>
            <a:r>
              <a:rPr lang="en-US" altLang="zh-CN" sz="2800" b="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3.  Books will only be </a:t>
            </a:r>
            <a:r>
              <a:rPr lang="en-US" altLang="zh-CN" sz="2800" b="0" u="sng" dirty="0">
                <a:solidFill>
                  <a:srgbClr val="FF33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on computers</a:t>
            </a:r>
            <a:r>
              <a:rPr lang="en-US" altLang="zh-CN" sz="2800" b="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, not on paper.</a:t>
            </a:r>
            <a:endParaRPr lang="en-US" altLang="zh-CN" sz="2800" b="0" dirty="0">
              <a:solidFill>
                <a:schemeClr val="accent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algn="just" eaLnBrk="0" hangingPunct="0"/>
            <a:r>
              <a:rPr lang="en-US" altLang="zh-CN" sz="2800" b="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4.  Kids won’t go to school. They’ll study at home on</a:t>
            </a:r>
            <a:endParaRPr lang="en-US" altLang="zh-CN" sz="2800" b="0" dirty="0">
              <a:solidFill>
                <a:schemeClr val="accent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algn="just" eaLnBrk="0" hangingPunct="0"/>
            <a:r>
              <a:rPr lang="en-US" altLang="zh-CN" sz="2800" b="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   computers.</a:t>
            </a:r>
            <a:endParaRPr lang="en-US" altLang="zh-CN" sz="2800" b="0" dirty="0">
              <a:solidFill>
                <a:schemeClr val="accent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algn="just" eaLnBrk="0" hangingPunct="0"/>
            <a:r>
              <a:rPr lang="en-US" altLang="zh-CN" sz="2800" b="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5.  There will only be one country.</a:t>
            </a:r>
            <a:endParaRPr lang="en-US" altLang="zh-CN" sz="2800" b="0" dirty="0">
              <a:solidFill>
                <a:schemeClr val="accent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algn="just" eaLnBrk="0" hangingPunct="0"/>
            <a:r>
              <a:rPr lang="en-US" altLang="zh-CN" sz="2800" b="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6.  People will </a:t>
            </a:r>
            <a:r>
              <a:rPr lang="en-US" altLang="zh-CN" sz="2800" b="0" u="sng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live to be </a:t>
            </a:r>
            <a:r>
              <a:rPr lang="en-US" altLang="zh-CN" sz="2800" b="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200</a:t>
            </a:r>
            <a:r>
              <a:rPr lang="en-US" altLang="zh-CN" sz="2800" b="0" u="sng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years old. </a:t>
            </a:r>
            <a:endParaRPr lang="zh-CN" altLang="en-US" sz="2800" b="0" u="sng" dirty="0">
              <a:solidFill>
                <a:schemeClr val="accent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ldLvl="0" animBg="1"/>
      <p:bldP spid="27651" grpId="0" bldLvl="0" animBg="1"/>
      <p:bldP spid="27652" grpId="0" bldLvl="0" animBg="1"/>
      <p:bldP spid="27653" grpId="0" animBg="1"/>
      <p:bldP spid="27654" grpId="0" bldLvl="0" animBg="1"/>
      <p:bldP spid="27655" grpId="0"/>
      <p:bldP spid="2765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矩形 28673"/>
          <p:cNvSpPr/>
          <p:nvPr/>
        </p:nvSpPr>
        <p:spPr>
          <a:xfrm>
            <a:off x="0" y="1125538"/>
            <a:ext cx="9144000" cy="5648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1. People will have robots </a:t>
            </a:r>
            <a:r>
              <a:rPr lang="en-US" altLang="zh-CN" sz="3200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in their homes</a:t>
            </a:r>
            <a:r>
              <a:rPr lang="en-US" altLang="zh-CN" sz="320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.</a:t>
            </a:r>
            <a:endParaRPr lang="en-US" altLang="zh-CN" sz="3200" dirty="0">
              <a:solidFill>
                <a:schemeClr val="accent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en-US" altLang="zh-CN" sz="320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2. People </a:t>
            </a:r>
            <a:r>
              <a:rPr lang="en-US" altLang="zh-CN" sz="3200" dirty="0">
                <a:solidFill>
                  <a:srgbClr val="A5002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won’t </a:t>
            </a:r>
            <a:r>
              <a:rPr lang="en-US" altLang="zh-CN" sz="3200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use money</a:t>
            </a:r>
            <a:r>
              <a:rPr lang="en-US" altLang="zh-CN" sz="320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. Everything will </a:t>
            </a:r>
            <a:r>
              <a:rPr lang="en-US" altLang="zh-CN" sz="3200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be free</a:t>
            </a:r>
            <a:r>
              <a:rPr lang="en-US" altLang="zh-CN" sz="320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.</a:t>
            </a:r>
            <a:endParaRPr lang="en-US" altLang="zh-CN" sz="3200" dirty="0">
              <a:solidFill>
                <a:schemeClr val="accent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en-US" altLang="zh-CN" sz="320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3. Books will only be </a:t>
            </a:r>
            <a:r>
              <a:rPr lang="en-US" altLang="zh-CN" sz="3200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on computers</a:t>
            </a:r>
            <a:r>
              <a:rPr lang="en-US" altLang="zh-CN" sz="320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, not </a:t>
            </a:r>
            <a:r>
              <a:rPr lang="en-US" altLang="zh-CN" sz="3200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on paper</a:t>
            </a:r>
            <a:r>
              <a:rPr lang="en-US" altLang="zh-CN" sz="320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.</a:t>
            </a:r>
            <a:endParaRPr lang="en-US" altLang="zh-CN" sz="3200" dirty="0">
              <a:solidFill>
                <a:schemeClr val="accent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en-US" altLang="zh-CN" sz="320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4. Kids won’t go to school. </a:t>
            </a:r>
            <a:r>
              <a:rPr lang="en-US" altLang="zh-CN" sz="3200" dirty="0">
                <a:solidFill>
                  <a:srgbClr val="A5002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They’ll</a:t>
            </a:r>
            <a:r>
              <a:rPr lang="en-US" altLang="zh-CN" sz="320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sz="3200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study at home</a:t>
            </a:r>
            <a:r>
              <a:rPr lang="en-US" altLang="zh-CN" sz="320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on    </a:t>
            </a:r>
            <a:endParaRPr lang="en-US" altLang="zh-CN" sz="3200" dirty="0">
              <a:solidFill>
                <a:schemeClr val="accent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sz="320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 </a:t>
            </a:r>
            <a:r>
              <a:rPr lang="en-US" altLang="zh-CN" sz="320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computers.</a:t>
            </a:r>
            <a:endParaRPr lang="en-US" altLang="zh-CN" sz="3200" dirty="0">
              <a:solidFill>
                <a:schemeClr val="accent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en-US" altLang="zh-CN" sz="320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5. There will only be one country.</a:t>
            </a:r>
            <a:endParaRPr lang="en-US" altLang="zh-CN" sz="3200" dirty="0">
              <a:solidFill>
                <a:schemeClr val="accent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en-US" altLang="zh-CN" sz="320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6. People will </a:t>
            </a:r>
            <a:r>
              <a:rPr lang="en-US" altLang="zh-CN" sz="3200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live to be200 years old</a:t>
            </a:r>
            <a:r>
              <a:rPr lang="en-US" altLang="zh-CN" sz="320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.</a:t>
            </a:r>
            <a:endParaRPr lang="en-US" altLang="zh-CN" sz="3200" dirty="0">
              <a:solidFill>
                <a:schemeClr val="accent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8674" name="矩形 28674"/>
          <p:cNvSpPr/>
          <p:nvPr/>
        </p:nvSpPr>
        <p:spPr>
          <a:xfrm>
            <a:off x="395288" y="404813"/>
            <a:ext cx="518477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Read loudly loudly loudly!!!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5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9698" name="Oval 12"/>
          <p:cNvSpPr/>
          <p:nvPr/>
        </p:nvSpPr>
        <p:spPr>
          <a:xfrm>
            <a:off x="3563938" y="2349500"/>
            <a:ext cx="576262" cy="576263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grpSp>
        <p:nvGrpSpPr>
          <p:cNvPr id="29699" name="组合 29698"/>
          <p:cNvGrpSpPr/>
          <p:nvPr/>
        </p:nvGrpSpPr>
        <p:grpSpPr>
          <a:xfrm>
            <a:off x="34925" y="-9525"/>
            <a:ext cx="1081088" cy="674688"/>
            <a:chOff x="0" y="0"/>
            <a:chExt cx="681" cy="436"/>
          </a:xfrm>
        </p:grpSpPr>
        <p:pic>
          <p:nvPicPr>
            <p:cNvPr id="29700" name="Picture 4" descr="logo3_0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7"/>
              <a:ext cx="681" cy="3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01" name="Rectangle 5"/>
            <p:cNvSpPr/>
            <p:nvPr/>
          </p:nvSpPr>
          <p:spPr>
            <a:xfrm>
              <a:off x="127" y="0"/>
              <a:ext cx="404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lnSpc>
                  <a:spcPct val="100000"/>
                </a:lnSpc>
              </a:pPr>
              <a:r>
                <a:rPr lang="en-US" altLang="zh-CN" dirty="0">
                  <a:latin typeface="Times New Roman" panose="02020603050405020304" pitchFamily="2" charset="0"/>
                  <a:ea typeface="宋体" panose="02010600030101010101" pitchFamily="2" charset="-122"/>
                </a:rPr>
                <a:t>2a</a:t>
              </a:r>
              <a:endParaRPr lang="en-US" altLang="zh-CN" dirty="0"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</p:grpSp>
      <p:sp>
        <p:nvSpPr>
          <p:cNvPr id="29702" name="Text Box 6"/>
          <p:cNvSpPr txBox="1"/>
          <p:nvPr/>
        </p:nvSpPr>
        <p:spPr>
          <a:xfrm>
            <a:off x="179388" y="2205038"/>
            <a:ext cx="8642350" cy="75088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1. There will be more / less / fewer people.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9703" name="Text Box 7"/>
          <p:cNvSpPr txBox="1"/>
          <p:nvPr/>
        </p:nvSpPr>
        <p:spPr>
          <a:xfrm>
            <a:off x="323850" y="692150"/>
            <a:ext cx="8496300" cy="14319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Listen and circle </a:t>
            </a:r>
            <a:r>
              <a:rPr lang="en-US" altLang="zh-CN" dirty="0">
                <a:solidFill>
                  <a:srgbClr val="A5002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sz="4400" i="1" dirty="0">
                <a:solidFill>
                  <a:srgbClr val="660033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more</a:t>
            </a:r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, </a:t>
            </a:r>
            <a:r>
              <a:rPr lang="en-US" altLang="zh-CN" sz="4400" i="1" dirty="0">
                <a:solidFill>
                  <a:srgbClr val="660033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less</a:t>
            </a:r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, or </a:t>
            </a:r>
            <a:r>
              <a:rPr lang="en-US" altLang="zh-CN" sz="4400" i="1" dirty="0">
                <a:solidFill>
                  <a:srgbClr val="660033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fewer</a:t>
            </a:r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you hear. </a:t>
            </a:r>
            <a:endParaRPr lang="en-US" altLang="zh-CN" sz="4400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9704" name="Text Box 8"/>
          <p:cNvSpPr txBox="1"/>
          <p:nvPr/>
        </p:nvSpPr>
        <p:spPr>
          <a:xfrm>
            <a:off x="179388" y="2927350"/>
            <a:ext cx="8642350" cy="14065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2. There will be more / less / fewer free </a:t>
            </a:r>
            <a:r>
              <a:rPr lang="zh-CN" altLang="en-US" dirty="0"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time.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9705" name="Text Box 9"/>
          <p:cNvSpPr txBox="1"/>
          <p:nvPr/>
        </p:nvSpPr>
        <p:spPr>
          <a:xfrm>
            <a:off x="179388" y="4127500"/>
            <a:ext cx="8642350" cy="75088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3. There will be more / less / fewer cars.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9706" name="Text Box 10"/>
          <p:cNvSpPr txBox="1"/>
          <p:nvPr/>
        </p:nvSpPr>
        <p:spPr>
          <a:xfrm>
            <a:off x="179388" y="4951413"/>
            <a:ext cx="8893175" cy="75088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4. There will be more / less / fewer pollution.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9707" name="Text Box 11"/>
          <p:cNvSpPr txBox="1"/>
          <p:nvPr/>
        </p:nvSpPr>
        <p:spPr>
          <a:xfrm>
            <a:off x="179388" y="5702300"/>
            <a:ext cx="8642350" cy="75088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5. There will be more / less / fewer trees.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9708" name="Oval 13"/>
          <p:cNvSpPr/>
          <p:nvPr/>
        </p:nvSpPr>
        <p:spPr>
          <a:xfrm>
            <a:off x="4857750" y="3143250"/>
            <a:ext cx="576263" cy="576263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9709" name="Oval 14"/>
          <p:cNvSpPr/>
          <p:nvPr/>
        </p:nvSpPr>
        <p:spPr>
          <a:xfrm>
            <a:off x="5940425" y="4292600"/>
            <a:ext cx="576263" cy="576263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9710" name="Oval 15"/>
          <p:cNvSpPr/>
          <p:nvPr/>
        </p:nvSpPr>
        <p:spPr>
          <a:xfrm>
            <a:off x="4859338" y="5084763"/>
            <a:ext cx="576262" cy="576262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9711" name="Oval 16"/>
          <p:cNvSpPr/>
          <p:nvPr/>
        </p:nvSpPr>
        <p:spPr>
          <a:xfrm>
            <a:off x="6011863" y="5876925"/>
            <a:ext cx="576262" cy="576263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spAutoFit/>
          </a:bodyPr>
          <a:p>
            <a:endParaRPr lang="zh-CN" altLang="en-US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heel spokes="2"/>
    <p:sndAc>
      <p:stSnd>
        <p:snd r:embed="rId3" name="2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29702" grpId="0"/>
      <p:bldP spid="29703" grpId="0"/>
      <p:bldP spid="29704" grpId="0"/>
      <p:bldP spid="29705" grpId="0"/>
      <p:bldP spid="29706" grpId="0"/>
      <p:bldP spid="29707" grpId="0"/>
      <p:bldP spid="29708" grpId="0" animBg="1"/>
      <p:bldP spid="29709" grpId="0" animBg="1"/>
      <p:bldP spid="29710" grpId="0" animBg="1"/>
      <p:bldP spid="297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30722" name="组合 30721"/>
          <p:cNvGrpSpPr/>
          <p:nvPr/>
        </p:nvGrpSpPr>
        <p:grpSpPr>
          <a:xfrm>
            <a:off x="466725" y="185738"/>
            <a:ext cx="1081088" cy="692150"/>
            <a:chOff x="0" y="0"/>
            <a:chExt cx="681" cy="436"/>
          </a:xfrm>
        </p:grpSpPr>
        <p:pic>
          <p:nvPicPr>
            <p:cNvPr id="30723" name="Picture 4" descr="logo3_0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7"/>
              <a:ext cx="681" cy="3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24" name="Rectangle 5"/>
            <p:cNvSpPr/>
            <p:nvPr/>
          </p:nvSpPr>
          <p:spPr>
            <a:xfrm>
              <a:off x="127" y="0"/>
              <a:ext cx="420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lnSpc>
                  <a:spcPct val="100000"/>
                </a:lnSpc>
              </a:pPr>
              <a:r>
                <a:rPr lang="en-US" altLang="zh-CN" dirty="0">
                  <a:latin typeface="Times New Roman" panose="02020603050405020304" pitchFamily="2" charset="0"/>
                  <a:ea typeface="宋体" panose="02010600030101010101" pitchFamily="2" charset="-122"/>
                </a:rPr>
                <a:t>2b</a:t>
              </a:r>
              <a:endParaRPr lang="en-US" altLang="zh-CN" dirty="0"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</p:grpSp>
      <p:sp>
        <p:nvSpPr>
          <p:cNvPr id="30725" name="Text Box 6"/>
          <p:cNvSpPr txBox="1"/>
          <p:nvPr/>
        </p:nvSpPr>
        <p:spPr>
          <a:xfrm>
            <a:off x="777875" y="1989138"/>
            <a:ext cx="7956550" cy="75088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1. There will be fewer people. 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0726" name="Text Box 7"/>
          <p:cNvSpPr txBox="1"/>
          <p:nvPr/>
        </p:nvSpPr>
        <p:spPr>
          <a:xfrm>
            <a:off x="396875" y="1081088"/>
            <a:ext cx="8496300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00000"/>
              </a:lnSpc>
            </a:pPr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Listen and check the predictions. </a:t>
            </a:r>
            <a:endParaRPr lang="en-US" altLang="zh-CN" sz="4400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0727" name="Text Box 8"/>
          <p:cNvSpPr txBox="1"/>
          <p:nvPr/>
        </p:nvSpPr>
        <p:spPr>
          <a:xfrm>
            <a:off x="777875" y="2894013"/>
            <a:ext cx="7956550" cy="75088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2. There will be </a:t>
            </a:r>
            <a:r>
              <a:rPr lang="en-US" altLang="zh-CN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less free time</a:t>
            </a: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. 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0728" name="Text Box 9"/>
          <p:cNvSpPr txBox="1"/>
          <p:nvPr/>
        </p:nvSpPr>
        <p:spPr>
          <a:xfrm>
            <a:off x="777875" y="3937000"/>
            <a:ext cx="7956550" cy="70008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3. There will be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more pollution</a:t>
            </a: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. 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0729" name="Text Box 10"/>
          <p:cNvSpPr txBox="1"/>
          <p:nvPr/>
        </p:nvSpPr>
        <p:spPr>
          <a:xfrm>
            <a:off x="777875" y="4760913"/>
            <a:ext cx="8186738" cy="70008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4. Cities will be very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big and crowded</a:t>
            </a: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. 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0730" name="Text Box 11"/>
          <p:cNvSpPr txBox="1"/>
          <p:nvPr/>
        </p:nvSpPr>
        <p:spPr>
          <a:xfrm>
            <a:off x="777875" y="5557838"/>
            <a:ext cx="7956550" cy="75088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5. People will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use the subways less</a:t>
            </a: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. 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0731" name="Rectangle 17"/>
          <p:cNvSpPr/>
          <p:nvPr/>
        </p:nvSpPr>
        <p:spPr>
          <a:xfrm>
            <a:off x="107950" y="2982913"/>
            <a:ext cx="642938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√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0732" name="Rectangle 18"/>
          <p:cNvSpPr/>
          <p:nvPr/>
        </p:nvSpPr>
        <p:spPr>
          <a:xfrm>
            <a:off x="323850" y="4797425"/>
            <a:ext cx="642938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√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30726" grpId="0"/>
      <p:bldP spid="30727" grpId="0"/>
      <p:bldP spid="30728" grpId="0"/>
      <p:bldP spid="30729" grpId="0"/>
      <p:bldP spid="30730" grpId="0"/>
      <p:bldP spid="30731" grpId="0"/>
      <p:bldP spid="307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1746" name="Text Box 2"/>
          <p:cNvSpPr txBox="1"/>
          <p:nvPr/>
        </p:nvSpPr>
        <p:spPr>
          <a:xfrm rot="-1980806">
            <a:off x="-26987" y="571500"/>
            <a:ext cx="2841625" cy="6254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3500" dirty="0">
                <a:solidFill>
                  <a:srgbClr val="A50021"/>
                </a:solidFill>
                <a:latin typeface="Edwardian Script ITC" pitchFamily="2" charset="0"/>
                <a:ea typeface="宋体" panose="02010600030101010101" pitchFamily="2" charset="-122"/>
              </a:rPr>
              <a:t>Explanation</a:t>
            </a:r>
            <a:endParaRPr lang="en-US" altLang="zh-CN" sz="3500" dirty="0">
              <a:solidFill>
                <a:srgbClr val="A50021"/>
              </a:solidFill>
              <a:latin typeface="Edwardian Script ITC" pitchFamily="2" charset="0"/>
              <a:ea typeface="宋体" panose="02010600030101010101" pitchFamily="2" charset="-122"/>
            </a:endParaRPr>
          </a:p>
        </p:txBody>
      </p:sp>
      <p:sp>
        <p:nvSpPr>
          <p:cNvPr id="31747" name="Text Box 3"/>
          <p:cNvSpPr txBox="1"/>
          <p:nvPr/>
        </p:nvSpPr>
        <p:spPr>
          <a:xfrm>
            <a:off x="1979613" y="692150"/>
            <a:ext cx="5976937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4400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Read the words. </a:t>
            </a:r>
            <a:endParaRPr lang="en-US" altLang="zh-CN" sz="4400" dirty="0">
              <a:solidFill>
                <a:srgbClr val="FF0066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1748" name="Text Box 6"/>
          <p:cNvSpPr txBox="1"/>
          <p:nvPr/>
        </p:nvSpPr>
        <p:spPr>
          <a:xfrm>
            <a:off x="900113" y="1887538"/>
            <a:ext cx="2665412" cy="6413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lang="en-US" altLang="zh-CN" dirty="0">
                <a:solidFill>
                  <a:srgbClr val="0033CC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many/much  </a:t>
            </a:r>
            <a:endParaRPr lang="en-US" altLang="zh-CN" dirty="0">
              <a:solidFill>
                <a:srgbClr val="0033CC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1749" name="Text Box 9"/>
          <p:cNvSpPr txBox="1"/>
          <p:nvPr/>
        </p:nvSpPr>
        <p:spPr>
          <a:xfrm>
            <a:off x="3852863" y="1916113"/>
            <a:ext cx="1512887" cy="6413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lang="en-US" altLang="zh-CN" dirty="0">
                <a:solidFill>
                  <a:srgbClr val="A5002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more  </a:t>
            </a:r>
            <a:endParaRPr lang="en-US" altLang="zh-CN" dirty="0">
              <a:solidFill>
                <a:srgbClr val="A5002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1750" name="Text Box 10"/>
          <p:cNvSpPr txBox="1"/>
          <p:nvPr/>
        </p:nvSpPr>
        <p:spPr>
          <a:xfrm>
            <a:off x="5580063" y="1916113"/>
            <a:ext cx="2808287" cy="6413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lang="en-US" altLang="zh-CN" dirty="0">
                <a:solidFill>
                  <a:srgbClr val="FF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adj. </a:t>
            </a:r>
            <a:r>
              <a:rPr lang="zh-CN" altLang="en-US" dirty="0">
                <a:solidFill>
                  <a:srgbClr val="FF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更多的 </a:t>
            </a:r>
            <a:endParaRPr lang="zh-CN" altLang="en-US" dirty="0">
              <a:solidFill>
                <a:srgbClr val="FF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1751" name="Text Box 11"/>
          <p:cNvSpPr txBox="1"/>
          <p:nvPr/>
        </p:nvSpPr>
        <p:spPr>
          <a:xfrm>
            <a:off x="971550" y="3500438"/>
            <a:ext cx="1081088" cy="6413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0033CC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few  </a:t>
            </a:r>
            <a:endParaRPr lang="en-US" altLang="zh-CN" dirty="0">
              <a:solidFill>
                <a:srgbClr val="0033CC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1752" name="Text Box 12"/>
          <p:cNvSpPr txBox="1"/>
          <p:nvPr/>
        </p:nvSpPr>
        <p:spPr>
          <a:xfrm>
            <a:off x="3810000" y="3486150"/>
            <a:ext cx="1512888" cy="6413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lang="en-US" altLang="zh-CN" dirty="0">
                <a:solidFill>
                  <a:srgbClr val="A5002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fewer  </a:t>
            </a:r>
            <a:endParaRPr lang="en-US" altLang="zh-CN" dirty="0">
              <a:solidFill>
                <a:srgbClr val="A5002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1753" name="Text Box 13"/>
          <p:cNvSpPr txBox="1"/>
          <p:nvPr/>
        </p:nvSpPr>
        <p:spPr>
          <a:xfrm>
            <a:off x="5508625" y="3500438"/>
            <a:ext cx="2808288" cy="6413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lang="en-US" altLang="zh-CN" dirty="0">
                <a:solidFill>
                  <a:srgbClr val="FF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adj. </a:t>
            </a:r>
            <a:r>
              <a:rPr lang="zh-CN" altLang="en-US" dirty="0">
                <a:solidFill>
                  <a:srgbClr val="FF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更少的 </a:t>
            </a:r>
            <a:endParaRPr lang="zh-CN" altLang="en-US" dirty="0">
              <a:solidFill>
                <a:srgbClr val="FF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1754" name="Text Box 14"/>
          <p:cNvSpPr txBox="1"/>
          <p:nvPr/>
        </p:nvSpPr>
        <p:spPr>
          <a:xfrm>
            <a:off x="1116013" y="5084763"/>
            <a:ext cx="2665412" cy="6413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0033CC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little  </a:t>
            </a:r>
            <a:endParaRPr lang="en-US" altLang="zh-CN" dirty="0">
              <a:solidFill>
                <a:srgbClr val="0033CC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1755" name="Text Box 15"/>
          <p:cNvSpPr txBox="1"/>
          <p:nvPr/>
        </p:nvSpPr>
        <p:spPr>
          <a:xfrm>
            <a:off x="3708400" y="5084763"/>
            <a:ext cx="1512888" cy="6413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lang="en-US" altLang="zh-CN" dirty="0">
                <a:solidFill>
                  <a:srgbClr val="A5002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less  </a:t>
            </a:r>
            <a:endParaRPr lang="en-US" altLang="zh-CN" dirty="0">
              <a:solidFill>
                <a:srgbClr val="A5002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1756" name="Text Box 16"/>
          <p:cNvSpPr txBox="1"/>
          <p:nvPr/>
        </p:nvSpPr>
        <p:spPr>
          <a:xfrm>
            <a:off x="5580063" y="5084763"/>
            <a:ext cx="2808287" cy="6413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lang="en-US" altLang="zh-CN" dirty="0">
                <a:solidFill>
                  <a:srgbClr val="FF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adj. </a:t>
            </a:r>
            <a:r>
              <a:rPr lang="zh-CN" altLang="en-US" dirty="0">
                <a:solidFill>
                  <a:srgbClr val="FF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更少的 </a:t>
            </a:r>
            <a:endParaRPr lang="zh-CN" altLang="en-US" dirty="0">
              <a:solidFill>
                <a:srgbClr val="FF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1757" name="Text Box 17"/>
          <p:cNvSpPr txBox="1"/>
          <p:nvPr/>
        </p:nvSpPr>
        <p:spPr>
          <a:xfrm>
            <a:off x="900113" y="2643188"/>
            <a:ext cx="5976937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可修饰可数或不可数名词。 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1758" name="Text Box 18"/>
          <p:cNvSpPr txBox="1"/>
          <p:nvPr/>
        </p:nvSpPr>
        <p:spPr>
          <a:xfrm>
            <a:off x="900113" y="4292600"/>
            <a:ext cx="424815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只修饰可数名词。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1759" name="Text Box 19"/>
          <p:cNvSpPr txBox="1"/>
          <p:nvPr/>
        </p:nvSpPr>
        <p:spPr>
          <a:xfrm>
            <a:off x="900113" y="5876925"/>
            <a:ext cx="4752975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只修饰不可数名词。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1760" name="Text Box 6"/>
          <p:cNvSpPr txBox="1"/>
          <p:nvPr/>
        </p:nvSpPr>
        <p:spPr>
          <a:xfrm>
            <a:off x="6072188" y="2357438"/>
            <a:ext cx="2808287" cy="6413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lang="en-US" altLang="zh-CN" dirty="0">
                <a:solidFill>
                  <a:srgbClr val="FF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most </a:t>
            </a:r>
            <a:endParaRPr lang="en-US" altLang="zh-CN" dirty="0">
              <a:solidFill>
                <a:srgbClr val="FF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1761" name="Text Box 9"/>
          <p:cNvSpPr txBox="1"/>
          <p:nvPr/>
        </p:nvSpPr>
        <p:spPr>
          <a:xfrm>
            <a:off x="6072188" y="3929063"/>
            <a:ext cx="2808287" cy="6413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lang="en-US" altLang="zh-CN" dirty="0">
                <a:solidFill>
                  <a:srgbClr val="FF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fewest</a:t>
            </a:r>
            <a:endParaRPr lang="en-US" altLang="zh-CN" dirty="0">
              <a:solidFill>
                <a:srgbClr val="FF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1762" name="Text Box 12"/>
          <p:cNvSpPr txBox="1"/>
          <p:nvPr/>
        </p:nvSpPr>
        <p:spPr>
          <a:xfrm>
            <a:off x="6000750" y="5572125"/>
            <a:ext cx="2808288" cy="6413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lang="en-US" altLang="zh-CN" dirty="0">
                <a:solidFill>
                  <a:srgbClr val="FF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least</a:t>
            </a:r>
            <a:endParaRPr lang="en-US" altLang="zh-CN" dirty="0">
              <a:solidFill>
                <a:srgbClr val="FF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1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/>
      <p:bldP spid="31748" grpId="0"/>
      <p:bldP spid="31749" grpId="0"/>
      <p:bldP spid="31750" grpId="0"/>
      <p:bldP spid="31751" grpId="0"/>
      <p:bldP spid="31752" grpId="0"/>
      <p:bldP spid="31753" grpId="0"/>
      <p:bldP spid="31754" grpId="0"/>
      <p:bldP spid="31755" grpId="0"/>
      <p:bldP spid="31756" grpId="0"/>
      <p:bldP spid="31757" grpId="0"/>
      <p:bldP spid="31758" grpId="0"/>
      <p:bldP spid="31759" grpId="0"/>
      <p:bldP spid="31760" grpId="0"/>
      <p:bldP spid="31761" grpId="0"/>
      <p:bldP spid="3176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2770" name="Picture 9" descr="logo00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0"/>
            <a:ext cx="1944688" cy="68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Text Box 4"/>
          <p:cNvSpPr txBox="1"/>
          <p:nvPr/>
        </p:nvSpPr>
        <p:spPr>
          <a:xfrm>
            <a:off x="395288" y="1630363"/>
            <a:ext cx="7848600" cy="206533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1. There is _____ air pollution than 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before. So our city is much cleaner and clearer. 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2772" name="Text Box 5"/>
          <p:cNvSpPr txBox="1"/>
          <p:nvPr/>
        </p:nvSpPr>
        <p:spPr>
          <a:xfrm>
            <a:off x="2700338" y="1700213"/>
            <a:ext cx="1081087" cy="6413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less  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2773" name="Text Box 7"/>
          <p:cNvSpPr txBox="1"/>
          <p:nvPr/>
        </p:nvSpPr>
        <p:spPr>
          <a:xfrm>
            <a:off x="684213" y="0"/>
            <a:ext cx="1871662" cy="6413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lang="en-US" altLang="zh-CN" dirty="0">
                <a:solidFill>
                  <a:srgbClr val="0033CC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Practice </a:t>
            </a:r>
            <a:endParaRPr lang="en-US" altLang="zh-CN" dirty="0">
              <a:solidFill>
                <a:srgbClr val="0033CC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2774" name="Text Box 8"/>
          <p:cNvSpPr txBox="1"/>
          <p:nvPr/>
        </p:nvSpPr>
        <p:spPr>
          <a:xfrm>
            <a:off x="395288" y="549275"/>
            <a:ext cx="7272337" cy="11906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Choose from </a:t>
            </a:r>
            <a:r>
              <a:rPr lang="en-US" altLang="zh-CN" i="1" dirty="0">
                <a:solidFill>
                  <a:srgbClr val="6600CC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more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, </a:t>
            </a:r>
            <a:r>
              <a:rPr lang="en-US" altLang="zh-CN" i="1" dirty="0">
                <a:solidFill>
                  <a:srgbClr val="6600CC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fewer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and </a:t>
            </a:r>
            <a:r>
              <a:rPr lang="en-US" altLang="zh-CN" i="1" dirty="0">
                <a:solidFill>
                  <a:srgbClr val="6600CC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less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to fill in the blanks. 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2775" name="Text Box 10"/>
          <p:cNvSpPr txBox="1"/>
          <p:nvPr/>
        </p:nvSpPr>
        <p:spPr>
          <a:xfrm>
            <a:off x="468313" y="3573463"/>
            <a:ext cx="7704137" cy="14097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2. High school students have ________ free time than middle school students. 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2776" name="Text Box 11"/>
          <p:cNvSpPr txBox="1"/>
          <p:nvPr/>
        </p:nvSpPr>
        <p:spPr>
          <a:xfrm>
            <a:off x="6372225" y="3573463"/>
            <a:ext cx="1727200" cy="6413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less  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wheel spokes="4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/>
      <p:bldP spid="32773" grpId="0"/>
      <p:bldP spid="32774" grpId="0"/>
      <p:bldP spid="32775" grpId="0"/>
      <p:bldP spid="3277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3794" name="Text Box 6"/>
          <p:cNvSpPr txBox="1"/>
          <p:nvPr/>
        </p:nvSpPr>
        <p:spPr>
          <a:xfrm>
            <a:off x="468313" y="333375"/>
            <a:ext cx="7704137" cy="14097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3. There are ________ people in the city than before. 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3795" name="Text Box 7"/>
          <p:cNvSpPr txBox="1"/>
          <p:nvPr/>
        </p:nvSpPr>
        <p:spPr>
          <a:xfrm>
            <a:off x="3203575" y="404813"/>
            <a:ext cx="1727200" cy="6413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more  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3796" name="Text Box 12"/>
          <p:cNvSpPr txBox="1"/>
          <p:nvPr/>
        </p:nvSpPr>
        <p:spPr>
          <a:xfrm>
            <a:off x="539750" y="1844675"/>
            <a:ext cx="7704138" cy="14097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4. There were ________ cars 10 years ago. 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3797" name="Text Box 13"/>
          <p:cNvSpPr txBox="1"/>
          <p:nvPr/>
        </p:nvSpPr>
        <p:spPr>
          <a:xfrm>
            <a:off x="3492500" y="1844675"/>
            <a:ext cx="1727200" cy="6413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fewer  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3798" name="Text Box 14"/>
          <p:cNvSpPr txBox="1"/>
          <p:nvPr/>
        </p:nvSpPr>
        <p:spPr>
          <a:xfrm>
            <a:off x="539750" y="3357563"/>
            <a:ext cx="7704138" cy="14097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5. There are much ________ people in Japan than in China. 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3799" name="Text Box 15"/>
          <p:cNvSpPr txBox="1"/>
          <p:nvPr/>
        </p:nvSpPr>
        <p:spPr>
          <a:xfrm>
            <a:off x="4643438" y="3429000"/>
            <a:ext cx="1727200" cy="6413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fewer 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heel spokes="4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/>
      <p:bldP spid="33796" grpId="0"/>
      <p:bldP spid="33797" grpId="0"/>
      <p:bldP spid="33798" grpId="0"/>
      <p:bldP spid="337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170" name="右大括号 4"/>
          <p:cNvSpPr/>
          <p:nvPr/>
        </p:nvSpPr>
        <p:spPr>
          <a:xfrm>
            <a:off x="3786188" y="4143375"/>
            <a:ext cx="1714500" cy="714375"/>
          </a:xfrm>
          <a:prstGeom prst="rightBrace">
            <a:avLst>
              <a:gd name="adj1" fmla="val 8328"/>
              <a:gd name="adj2" fmla="val 50000"/>
            </a:avLst>
          </a:prstGeom>
          <a:noFill/>
          <a:ln w="9525">
            <a:noFill/>
          </a:ln>
        </p:spPr>
        <p:txBody>
          <a:bodyPr anchor="ctr">
            <a:spAutoFit/>
          </a:bodyPr>
          <a:p>
            <a:endParaRPr lang="zh-CN" altLang="en-US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7171" name="右大括号 6"/>
          <p:cNvSpPr/>
          <p:nvPr/>
        </p:nvSpPr>
        <p:spPr>
          <a:xfrm>
            <a:off x="4286250" y="4429125"/>
            <a:ext cx="2428875" cy="785813"/>
          </a:xfrm>
          <a:prstGeom prst="rightBrace">
            <a:avLst>
              <a:gd name="adj1" fmla="val 8328"/>
              <a:gd name="adj2" fmla="val 50000"/>
            </a:avLst>
          </a:prstGeom>
          <a:noFill/>
          <a:ln w="9525">
            <a:noFill/>
          </a:ln>
        </p:spPr>
        <p:txBody>
          <a:bodyPr anchor="ctr">
            <a:spAutoFit/>
          </a:bodyPr>
          <a:p>
            <a:endParaRPr lang="zh-CN" altLang="en-US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7172" name="文本框 7171"/>
          <p:cNvSpPr txBox="1"/>
          <p:nvPr/>
        </p:nvSpPr>
        <p:spPr>
          <a:xfrm>
            <a:off x="1116013" y="692150"/>
            <a:ext cx="6480175" cy="42370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00000"/>
              </a:lnSpc>
            </a:pPr>
            <a:r>
              <a:rPr lang="en-US" altLang="zh-CN" sz="3200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My life in the future:</a:t>
            </a:r>
            <a:endParaRPr lang="en-US" altLang="zh-CN" sz="3200" dirty="0">
              <a:solidFill>
                <a:srgbClr val="3333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3200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In 10 years, I </a:t>
            </a:r>
            <a:r>
              <a:rPr lang="en-US" altLang="zh-CN" sz="32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will be</a:t>
            </a:r>
            <a:r>
              <a:rPr lang="en-US" altLang="zh-CN" sz="3200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older, and I </a:t>
            </a:r>
            <a:r>
              <a:rPr lang="en-US" altLang="zh-CN" sz="32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will do</a:t>
            </a:r>
            <a:r>
              <a:rPr lang="en-US" altLang="zh-CN" sz="3200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more sports and eat more vegetables and be healthier. By then I </a:t>
            </a:r>
            <a:r>
              <a:rPr lang="en-US" altLang="zh-CN" sz="32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will have</a:t>
            </a:r>
            <a:r>
              <a:rPr lang="en-US" altLang="zh-CN" sz="3200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enough money. I </a:t>
            </a:r>
            <a:r>
              <a:rPr lang="en-US" altLang="zh-CN" sz="32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won’t live</a:t>
            </a:r>
            <a:r>
              <a:rPr lang="en-US" altLang="zh-CN" sz="3200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in China and </a:t>
            </a:r>
            <a:r>
              <a:rPr lang="en-US" altLang="zh-CN" sz="32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will travel</a:t>
            </a:r>
            <a:r>
              <a:rPr lang="en-US" altLang="zh-CN" sz="3200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all over the world…</a:t>
            </a:r>
            <a:endParaRPr lang="en-US" altLang="zh-CN" sz="3200" dirty="0">
              <a:solidFill>
                <a:srgbClr val="3333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3" name="文本框 7172"/>
          <p:cNvSpPr txBox="1"/>
          <p:nvPr/>
        </p:nvSpPr>
        <p:spPr>
          <a:xfrm>
            <a:off x="1116013" y="5084763"/>
            <a:ext cx="6265862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00000"/>
              </a:lnSpc>
            </a:pPr>
            <a:r>
              <a:rPr lang="en-US" altLang="zh-CN" sz="3200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What will you be in the future? </a:t>
            </a:r>
            <a:endParaRPr lang="en-US" altLang="zh-CN" sz="3200" dirty="0">
              <a:solidFill>
                <a:srgbClr val="3333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文本框 34817"/>
          <p:cNvSpPr txBox="1"/>
          <p:nvPr/>
        </p:nvSpPr>
        <p:spPr>
          <a:xfrm>
            <a:off x="323850" y="0"/>
            <a:ext cx="8820150" cy="64357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en-US" altLang="zh-CN" sz="2400" b="0" dirty="0">
                <a:latin typeface="Times New Roman" panose="02020603050405020304" pitchFamily="2" charset="0"/>
                <a:ea typeface="宋体" panose="02010600030101010101" pitchFamily="2" charset="-122"/>
              </a:rPr>
              <a:t>1. I won’t ______________(be) free tomorrow.</a:t>
            </a:r>
            <a:endParaRPr lang="en-US" altLang="zh-CN" sz="2400" b="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 sz="2400" b="0" dirty="0">
                <a:latin typeface="Times New Roman" panose="02020603050405020304" pitchFamily="2" charset="0"/>
                <a:ea typeface="宋体" panose="02010600030101010101" pitchFamily="2" charset="-122"/>
              </a:rPr>
              <a:t>2. The students _____________(have) a meeting this weekend.</a:t>
            </a:r>
            <a:endParaRPr lang="en-US" altLang="zh-CN" sz="2400" b="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 sz="2400" b="0" dirty="0">
                <a:latin typeface="Times New Roman" panose="02020603050405020304" pitchFamily="2" charset="0"/>
                <a:ea typeface="宋体" panose="02010600030101010101" pitchFamily="2" charset="-122"/>
              </a:rPr>
              <a:t>3.Lily______________________(stay) with me tonight.</a:t>
            </a:r>
            <a:endParaRPr lang="en-US" altLang="zh-CN" sz="2400" b="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 sz="2400" b="0" dirty="0">
                <a:latin typeface="Times New Roman" panose="02020603050405020304" pitchFamily="2" charset="0"/>
                <a:ea typeface="宋体" panose="02010600030101010101" pitchFamily="2" charset="-122"/>
              </a:rPr>
              <a:t>4. It’s _________________________(rain) this evening. </a:t>
            </a:r>
            <a:endParaRPr lang="en-US" altLang="zh-CN" sz="2400" b="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 sz="2400" b="0" dirty="0">
                <a:latin typeface="Times New Roman" panose="02020603050405020304" pitchFamily="2" charset="0"/>
                <a:ea typeface="宋体" panose="02010600030101010101" pitchFamily="2" charset="-122"/>
              </a:rPr>
              <a:t>5. We _____________________(visit) uncle Lee next week.</a:t>
            </a:r>
            <a:endParaRPr lang="en-US" altLang="zh-CN" sz="2400" b="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 sz="2400" b="0" dirty="0">
                <a:latin typeface="Times New Roman" panose="02020603050405020304" pitchFamily="2" charset="0"/>
                <a:ea typeface="宋体" panose="02010600030101010101" pitchFamily="2" charset="-122"/>
              </a:rPr>
              <a:t>6. There _______________(be) a football match in our school.</a:t>
            </a:r>
            <a:endParaRPr lang="en-US" altLang="zh-CN" sz="2400" b="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 sz="2400" b="0" dirty="0">
                <a:latin typeface="Times New Roman" panose="02020603050405020304" pitchFamily="2" charset="0"/>
                <a:ea typeface="宋体" panose="02010600030101010101" pitchFamily="2" charset="-122"/>
              </a:rPr>
              <a:t>7. _________you_________ (be) free tomorrow?</a:t>
            </a:r>
            <a:endParaRPr lang="en-US" altLang="zh-CN" sz="2400" b="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 sz="2400" b="0" dirty="0">
                <a:latin typeface="Times New Roman" panose="02020603050405020304" pitchFamily="2" charset="0"/>
                <a:ea typeface="宋体" panose="02010600030101010101" pitchFamily="2" charset="-122"/>
              </a:rPr>
              <a:t>8. My sister _____________( not move )to France this year</a:t>
            </a:r>
            <a:r>
              <a:rPr lang="en-US" altLang="zh-CN" b="0" dirty="0">
                <a:latin typeface="Times New Roman" panose="02020603050405020304" pitchFamily="2" charset="0"/>
                <a:ea typeface="宋体" panose="02010600030101010101" pitchFamily="2" charset="-122"/>
              </a:rPr>
              <a:t>.</a:t>
            </a: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 sz="2400" b="0" dirty="0">
                <a:latin typeface="Times New Roman" panose="02020603050405020304" pitchFamily="2" charset="0"/>
                <a:ea typeface="宋体" panose="02010600030101010101" pitchFamily="2" charset="-122"/>
              </a:rPr>
              <a:t>9. There will be fewer factories in Qian’an.(</a:t>
            </a:r>
            <a:r>
              <a:rPr lang="zh-CN" altLang="en-US" sz="2400" b="0" dirty="0">
                <a:latin typeface="Times New Roman" panose="02020603050405020304" pitchFamily="2" charset="0"/>
                <a:ea typeface="宋体" panose="02010600030101010101" pitchFamily="2" charset="-122"/>
              </a:rPr>
              <a:t>变一般疑问句</a:t>
            </a:r>
            <a:r>
              <a:rPr lang="en-US" altLang="zh-CN" sz="2400" b="0" dirty="0">
                <a:latin typeface="Times New Roman" panose="02020603050405020304" pitchFamily="2" charset="0"/>
                <a:ea typeface="宋体" panose="02010600030101010101" pitchFamily="2" charset="-122"/>
              </a:rPr>
              <a:t>)</a:t>
            </a:r>
            <a:endParaRPr lang="en-US" altLang="zh-CN" sz="2400" b="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 sz="2400" b="0" dirty="0"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endParaRPr lang="en-US" altLang="zh-CN" sz="2400" b="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4819" name="文本框 34818"/>
          <p:cNvSpPr txBox="1"/>
          <p:nvPr/>
        </p:nvSpPr>
        <p:spPr>
          <a:xfrm>
            <a:off x="2195513" y="-90487"/>
            <a:ext cx="769937" cy="5699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3200" b="0" dirty="0">
                <a:solidFill>
                  <a:srgbClr val="80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sz="3200" b="0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be</a:t>
            </a:r>
            <a:endParaRPr lang="en-US" altLang="zh-CN" sz="3200" b="0" dirty="0">
              <a:solidFill>
                <a:srgbClr val="FF0066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4820" name="文本框 34819"/>
          <p:cNvSpPr txBox="1"/>
          <p:nvPr/>
        </p:nvSpPr>
        <p:spPr>
          <a:xfrm>
            <a:off x="2484438" y="404813"/>
            <a:ext cx="1830387" cy="676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3200" b="0" dirty="0">
                <a:solidFill>
                  <a:srgbClr val="80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sz="3200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Arial" panose="020B0604020202020204" pitchFamily="34" charset="0"/>
              </a:rPr>
              <a:t>will have</a:t>
            </a:r>
            <a:endParaRPr lang="en-US" altLang="zh-CN" sz="3200" dirty="0">
              <a:solidFill>
                <a:srgbClr val="FF0066"/>
              </a:solidFill>
              <a:latin typeface="Times New Roman" panose="02020603050405020304" pitchFamily="2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4821" name="文本框 34820"/>
          <p:cNvSpPr txBox="1"/>
          <p:nvPr/>
        </p:nvSpPr>
        <p:spPr>
          <a:xfrm>
            <a:off x="2124075" y="981075"/>
            <a:ext cx="1717675" cy="676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3200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Arial" panose="020B0604020202020204" pitchFamily="34" charset="0"/>
              </a:rPr>
              <a:t> </a:t>
            </a:r>
            <a:r>
              <a:rPr lang="en-US" altLang="zh-CN" sz="3200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Arial" panose="020B0604020202020204" pitchFamily="34" charset="0"/>
              </a:rPr>
              <a:t>will stay</a:t>
            </a:r>
            <a:endParaRPr lang="en-US" altLang="zh-CN" sz="3200" dirty="0">
              <a:solidFill>
                <a:srgbClr val="FF0066"/>
              </a:solidFill>
              <a:latin typeface="Times New Roman" panose="02020603050405020304" pitchFamily="2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4822" name="文本框 34821"/>
          <p:cNvSpPr txBox="1"/>
          <p:nvPr/>
        </p:nvSpPr>
        <p:spPr>
          <a:xfrm>
            <a:off x="1476375" y="1701800"/>
            <a:ext cx="2495550" cy="676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3200" b="0" dirty="0">
                <a:solidFill>
                  <a:srgbClr val="80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sz="3200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Arial" panose="020B0604020202020204" pitchFamily="34" charset="0"/>
              </a:rPr>
              <a:t>going to rain</a:t>
            </a:r>
            <a:endParaRPr lang="en-US" altLang="zh-CN" sz="3200" dirty="0">
              <a:solidFill>
                <a:srgbClr val="FF0066"/>
              </a:solidFill>
              <a:latin typeface="Times New Roman" panose="02020603050405020304" pitchFamily="2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4823" name="文本框 34822"/>
          <p:cNvSpPr txBox="1"/>
          <p:nvPr/>
        </p:nvSpPr>
        <p:spPr>
          <a:xfrm>
            <a:off x="2051050" y="2420938"/>
            <a:ext cx="1739900" cy="676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3200" b="0" dirty="0">
                <a:solidFill>
                  <a:srgbClr val="80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sz="3200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Arial" panose="020B0604020202020204" pitchFamily="34" charset="0"/>
              </a:rPr>
              <a:t>will visit</a:t>
            </a:r>
            <a:endParaRPr lang="en-US" altLang="zh-CN" sz="3200" dirty="0">
              <a:solidFill>
                <a:srgbClr val="FF0066"/>
              </a:solidFill>
              <a:latin typeface="Times New Roman" panose="02020603050405020304" pitchFamily="2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4824" name="文本框 34823"/>
          <p:cNvSpPr txBox="1"/>
          <p:nvPr/>
        </p:nvSpPr>
        <p:spPr>
          <a:xfrm>
            <a:off x="1692275" y="2997200"/>
            <a:ext cx="1423988" cy="676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3200" b="0" dirty="0">
                <a:solidFill>
                  <a:srgbClr val="80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sz="3200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Arial" panose="020B0604020202020204" pitchFamily="34" charset="0"/>
              </a:rPr>
              <a:t>will be</a:t>
            </a:r>
            <a:endParaRPr lang="en-US" altLang="zh-CN" sz="3200" dirty="0">
              <a:solidFill>
                <a:srgbClr val="FF0066"/>
              </a:solidFill>
              <a:latin typeface="Times New Roman" panose="02020603050405020304" pitchFamily="2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4825" name="文本框 34824"/>
          <p:cNvSpPr txBox="1"/>
          <p:nvPr/>
        </p:nvSpPr>
        <p:spPr>
          <a:xfrm>
            <a:off x="971550" y="3644900"/>
            <a:ext cx="2952750" cy="6762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en-US" altLang="zh-CN" sz="3200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Arial" panose="020B0604020202020204" pitchFamily="34" charset="0"/>
              </a:rPr>
              <a:t>Will          </a:t>
            </a:r>
            <a:r>
              <a:rPr lang="zh-CN" altLang="en-US" sz="3200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Arial" panose="020B0604020202020204" pitchFamily="34" charset="0"/>
              </a:rPr>
              <a:t>   </a:t>
            </a:r>
            <a:r>
              <a:rPr lang="en-US" altLang="zh-CN" sz="3200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Arial" panose="020B0604020202020204" pitchFamily="34" charset="0"/>
              </a:rPr>
              <a:t>be</a:t>
            </a:r>
            <a:endParaRPr lang="en-US" altLang="zh-CN" sz="3200" dirty="0">
              <a:solidFill>
                <a:srgbClr val="FF0066"/>
              </a:solidFill>
              <a:latin typeface="Times New Roman" panose="02020603050405020304" pitchFamily="2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4826" name="文本框 34825"/>
          <p:cNvSpPr txBox="1"/>
          <p:nvPr/>
        </p:nvSpPr>
        <p:spPr>
          <a:xfrm>
            <a:off x="1836738" y="4437063"/>
            <a:ext cx="2282825" cy="676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3200" b="0" dirty="0">
                <a:solidFill>
                  <a:srgbClr val="80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sz="3200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Arial" panose="020B0604020202020204" pitchFamily="34" charset="0"/>
              </a:rPr>
              <a:t>won’t move</a:t>
            </a:r>
            <a:endParaRPr lang="en-US" altLang="zh-CN" sz="3200" dirty="0">
              <a:solidFill>
                <a:srgbClr val="FF0066"/>
              </a:solidFill>
              <a:latin typeface="Times New Roman" panose="02020603050405020304" pitchFamily="2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4827" name="文本框 34826"/>
          <p:cNvSpPr txBox="1"/>
          <p:nvPr/>
        </p:nvSpPr>
        <p:spPr>
          <a:xfrm>
            <a:off x="323850" y="5661025"/>
            <a:ext cx="7350125" cy="676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3200" b="0" dirty="0">
                <a:solidFill>
                  <a:srgbClr val="80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sz="3200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Arial" panose="020B0604020202020204" pitchFamily="34" charset="0"/>
              </a:rPr>
              <a:t>Will there be fewer factories in Qian’an?</a:t>
            </a:r>
            <a:endParaRPr lang="en-US" altLang="zh-CN" sz="3200" dirty="0">
              <a:solidFill>
                <a:srgbClr val="FF0066"/>
              </a:solidFill>
              <a:latin typeface="Times New Roman" panose="02020603050405020304" pitchFamily="2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blinds/>
    <p:sndAc>
      <p:stSnd>
        <p:snd r:embed="rId1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20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34821" grpId="0"/>
      <p:bldP spid="34822" grpId="0"/>
      <p:bldP spid="34823" grpId="0"/>
      <p:bldP spid="34824" grpId="0"/>
      <p:bldP spid="34825" grpId="0"/>
      <p:bldP spid="34826" grpId="0"/>
      <p:bldP spid="348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标题 3584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endParaRPr lang="zh-CN" altLang="en-US"/>
          </a:p>
        </p:txBody>
      </p:sp>
      <p:sp>
        <p:nvSpPr>
          <p:cNvPr id="35842" name="文本占位符 35842"/>
          <p:cNvSpPr>
            <a:spLocks noGrp="1"/>
          </p:cNvSpPr>
          <p:nvPr>
            <p:ph idx="1"/>
          </p:nvPr>
        </p:nvSpPr>
        <p:spPr>
          <a:ln/>
        </p:spPr>
        <p:txBody>
          <a:bodyPr anchor="t"/>
          <a:p>
            <a:endParaRPr lang="zh-CN" altLang="en-US"/>
          </a:p>
        </p:txBody>
      </p:sp>
      <p:pic>
        <p:nvPicPr>
          <p:cNvPr id="35843" name="图片 35843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7475"/>
            <a:ext cx="9737725" cy="7300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5" name="文本框 35844"/>
          <p:cNvSpPr txBox="1"/>
          <p:nvPr/>
        </p:nvSpPr>
        <p:spPr>
          <a:xfrm>
            <a:off x="2895600" y="0"/>
            <a:ext cx="1860550" cy="17668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4400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将来时</a:t>
            </a:r>
            <a:endParaRPr lang="zh-CN" altLang="en-US" sz="4400" noProof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lang="zh-CN" altLang="en-US" sz="4400" noProof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" name="文本框 35845"/>
          <p:cNvSpPr txBox="1"/>
          <p:nvPr/>
        </p:nvSpPr>
        <p:spPr>
          <a:xfrm>
            <a:off x="763588" y="685800"/>
            <a:ext cx="5610225" cy="6397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will+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动词原形,“将</a:t>
            </a:r>
            <a:r>
              <a:rPr lang="en-US" altLang="zh-CN" dirty="0">
                <a:solidFill>
                  <a:srgbClr val="FF0066"/>
                </a:solidFill>
                <a:latin typeface="宋体" panose="02010600030101010101" pitchFamily="2" charset="-122"/>
                <a:ea typeface="Times New Roman" panose="02020603050405020304" pitchFamily="2" charset="0"/>
              </a:rPr>
              <a:t>……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”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。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5847" name="文本框 35846"/>
          <p:cNvSpPr txBox="1"/>
          <p:nvPr/>
        </p:nvSpPr>
        <p:spPr>
          <a:xfrm>
            <a:off x="228600" y="1839913"/>
            <a:ext cx="7612063" cy="3657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50000"/>
              </a:lnSpc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1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.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10 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年后我们学校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将有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更多建筑物。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50000"/>
              </a:lnSpc>
            </a:pPr>
            <a:endParaRPr lang="zh-CN" altLang="en-US" dirty="0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50000"/>
              </a:lnSpc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.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50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年后泸州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将有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更少的污染。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50000"/>
              </a:lnSpc>
            </a:pPr>
            <a:endParaRPr lang="zh-CN" altLang="en-US" dirty="0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50000"/>
              </a:lnSpc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3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.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下周一我们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将不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上课。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50000"/>
              </a:lnSpc>
            </a:pPr>
            <a:endParaRPr lang="zh-CN" altLang="en-US" dirty="0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50000"/>
              </a:lnSpc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4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.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我的衣服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将会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很干净。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5848" name="文本框 35847"/>
          <p:cNvSpPr txBox="1"/>
          <p:nvPr/>
        </p:nvSpPr>
        <p:spPr>
          <a:xfrm>
            <a:off x="468313" y="2205038"/>
            <a:ext cx="8659812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00000"/>
              </a:lnSpc>
            </a:pPr>
            <a:r>
              <a:rPr lang="en-US" altLang="zh-CN" sz="320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Our school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will have</a:t>
            </a:r>
            <a:r>
              <a:rPr lang="en-US" altLang="zh-CN" sz="320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more buildings in ten years</a:t>
            </a:r>
            <a:r>
              <a:rPr lang="zh-CN" altLang="en-US" sz="320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.</a:t>
            </a:r>
            <a:endParaRPr lang="en-US" altLang="zh-CN" sz="3200" dirty="0">
              <a:solidFill>
                <a:schemeClr val="accent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5849" name="文本框 35848"/>
          <p:cNvSpPr txBox="1"/>
          <p:nvPr/>
        </p:nvSpPr>
        <p:spPr>
          <a:xfrm>
            <a:off x="611188" y="3357563"/>
            <a:ext cx="7802562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320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Arial" panose="020B0604020202020204" pitchFamily="34" charset="0"/>
              </a:rPr>
              <a:t>LuZhou</a:t>
            </a:r>
            <a:r>
              <a:rPr lang="en-US" altLang="zh-CN" sz="320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Arial" panose="020B0604020202020204" pitchFamily="34" charset="0"/>
              </a:rPr>
              <a:t>  will have less pollution in 50 years</a:t>
            </a:r>
            <a:r>
              <a:rPr lang="zh-CN" altLang="en-US" sz="320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Arial" panose="020B0604020202020204" pitchFamily="34" charset="0"/>
              </a:rPr>
              <a:t>.</a:t>
            </a:r>
            <a:endParaRPr lang="en-US" altLang="zh-CN" sz="3200" dirty="0">
              <a:solidFill>
                <a:schemeClr val="accent2"/>
              </a:solidFill>
              <a:latin typeface="Times New Roman" panose="02020603050405020304" pitchFamily="2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5850" name="文本框 35849"/>
          <p:cNvSpPr txBox="1"/>
          <p:nvPr/>
        </p:nvSpPr>
        <p:spPr>
          <a:xfrm>
            <a:off x="612775" y="4365625"/>
            <a:ext cx="6721475" cy="579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00000"/>
              </a:lnSpc>
            </a:pPr>
            <a:r>
              <a:rPr lang="en-US" altLang="zh-CN" sz="320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Arial" panose="020B0604020202020204" pitchFamily="34" charset="0"/>
              </a:rPr>
              <a:t>We won’t have classes next Monday.</a:t>
            </a:r>
            <a:endParaRPr lang="en-US" altLang="zh-CN" sz="3200" dirty="0">
              <a:solidFill>
                <a:schemeClr val="accent2"/>
              </a:solidFill>
              <a:latin typeface="Times New Roman" panose="02020603050405020304" pitchFamily="2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5851" name="文本框 35850"/>
          <p:cNvSpPr txBox="1"/>
          <p:nvPr/>
        </p:nvSpPr>
        <p:spPr>
          <a:xfrm>
            <a:off x="684213" y="5589588"/>
            <a:ext cx="4632325" cy="579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zh-CN" sz="320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My clothes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will be</a:t>
            </a:r>
            <a:r>
              <a:rPr lang="en-US" altLang="zh-CN" sz="320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clean</a:t>
            </a:r>
            <a:r>
              <a:rPr lang="zh-CN" altLang="en-US" sz="320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.</a:t>
            </a:r>
            <a:endParaRPr lang="en-US" altLang="zh-CN" sz="3200" dirty="0">
              <a:solidFill>
                <a:schemeClr val="accent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  <p:bldP spid="35848" grpId="0"/>
      <p:bldP spid="35849" grpId="0"/>
      <p:bldP spid="35850" grpId="0"/>
      <p:bldP spid="3585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Text Box 6"/>
          <p:cNvSpPr txBox="1"/>
          <p:nvPr/>
        </p:nvSpPr>
        <p:spPr>
          <a:xfrm>
            <a:off x="2195513" y="219075"/>
            <a:ext cx="4822825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4400" dirty="0">
                <a:latin typeface="Times New Roman" panose="02020603050405020304" pitchFamily="2" charset="0"/>
                <a:ea typeface="宋体" panose="02010600030101010101" pitchFamily="2" charset="-122"/>
              </a:rPr>
              <a:t>Language Focus  </a:t>
            </a:r>
            <a:endParaRPr lang="en-US" altLang="zh-CN" sz="440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6867" name="Text Box 13"/>
          <p:cNvSpPr txBox="1"/>
          <p:nvPr/>
        </p:nvSpPr>
        <p:spPr>
          <a:xfrm>
            <a:off x="501650" y="1214438"/>
            <a:ext cx="8642350" cy="45243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en-US" altLang="zh-CN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I think there will be more pollution.</a:t>
            </a:r>
            <a:endParaRPr lang="en-US" altLang="zh-CN" dirty="0">
              <a:solidFill>
                <a:srgbClr val="FF0066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en-US" altLang="zh-CN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endParaRPr lang="en-US" altLang="zh-CN" dirty="0">
              <a:solidFill>
                <a:srgbClr val="FF0066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endParaRPr lang="en-US" altLang="zh-CN" dirty="0">
              <a:solidFill>
                <a:srgbClr val="FF0066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endParaRPr lang="en-US" altLang="zh-CN" dirty="0">
              <a:solidFill>
                <a:srgbClr val="FF0066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endParaRPr lang="en-US" altLang="zh-CN" dirty="0">
              <a:solidFill>
                <a:srgbClr val="FF0066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6868" name="Text Box 13"/>
          <p:cNvSpPr txBox="1"/>
          <p:nvPr/>
        </p:nvSpPr>
        <p:spPr>
          <a:xfrm>
            <a:off x="501650" y="2786063"/>
            <a:ext cx="8642350" cy="75088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en-US" altLang="zh-CN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I don’t think there will be more pollution. </a:t>
            </a:r>
            <a:endParaRPr lang="en-US" altLang="zh-CN" dirty="0">
              <a:solidFill>
                <a:srgbClr val="FF0066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6869" name="Text Box 13"/>
          <p:cNvSpPr txBox="1"/>
          <p:nvPr/>
        </p:nvSpPr>
        <p:spPr>
          <a:xfrm>
            <a:off x="501650" y="4572000"/>
            <a:ext cx="8642350" cy="75088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en-US" altLang="zh-CN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Do you think there will be more pollution? </a:t>
            </a:r>
            <a:endParaRPr lang="en-US" altLang="zh-CN" dirty="0">
              <a:solidFill>
                <a:srgbClr val="FF0066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" name="TextBox 13"/>
          <p:cNvSpPr txBox="1"/>
          <p:nvPr/>
        </p:nvSpPr>
        <p:spPr>
          <a:xfrm>
            <a:off x="857250" y="2143125"/>
            <a:ext cx="2286000" cy="749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latin typeface="Times New Roman" panose="02020603050405020304" pitchFamily="2" charset="0"/>
                <a:ea typeface="宋体" panose="02010600030101010101" pitchFamily="2" charset="-122"/>
              </a:rPr>
              <a:t>否定句  </a:t>
            </a:r>
            <a:endParaRPr lang="zh-CN" altLang="en-US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6870" name="TextBox 13"/>
          <p:cNvSpPr txBox="1"/>
          <p:nvPr/>
        </p:nvSpPr>
        <p:spPr>
          <a:xfrm>
            <a:off x="900113" y="3644900"/>
            <a:ext cx="2951162" cy="7508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latin typeface="Times New Roman" panose="02020603050405020304" pitchFamily="2" charset="0"/>
                <a:ea typeface="宋体" panose="02010600030101010101" pitchFamily="2" charset="-122"/>
              </a:rPr>
              <a:t>一般疑问句</a:t>
            </a:r>
            <a:endParaRPr lang="zh-CN" altLang="en-US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/>
      <p:bldP spid="36868" grpId="0"/>
      <p:bldP spid="3686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Text Box 5"/>
          <p:cNvSpPr txBox="1"/>
          <p:nvPr/>
        </p:nvSpPr>
        <p:spPr>
          <a:xfrm>
            <a:off x="684213" y="1373188"/>
            <a:ext cx="5041900" cy="747712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en-US" altLang="zh-CN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There will be…</a:t>
            </a:r>
            <a:r>
              <a:rPr lang="zh-CN" altLang="en-US" dirty="0">
                <a:solidFill>
                  <a:srgbClr val="FF0066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句型。 </a:t>
            </a:r>
            <a:endParaRPr lang="zh-CN" altLang="en-US" dirty="0">
              <a:solidFill>
                <a:srgbClr val="FF0066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7891" name="Text Box 6"/>
          <p:cNvSpPr txBox="1"/>
          <p:nvPr/>
        </p:nvSpPr>
        <p:spPr>
          <a:xfrm>
            <a:off x="2195513" y="219075"/>
            <a:ext cx="4822825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4400" dirty="0">
                <a:latin typeface="Times New Roman" panose="02020603050405020304" pitchFamily="2" charset="0"/>
                <a:ea typeface="宋体" panose="02010600030101010101" pitchFamily="2" charset="-122"/>
              </a:rPr>
              <a:t>Language Focus  </a:t>
            </a:r>
            <a:endParaRPr lang="en-US" altLang="zh-CN" sz="440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7892" name="Text Box 7"/>
          <p:cNvSpPr txBox="1"/>
          <p:nvPr/>
        </p:nvSpPr>
        <p:spPr>
          <a:xfrm>
            <a:off x="755650" y="2195513"/>
            <a:ext cx="7704138" cy="14097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buChar char="•"/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There will be…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是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There be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句型的拓展，作“将有；将会有”解。 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7893" name="Text Box 8"/>
          <p:cNvSpPr txBox="1"/>
          <p:nvPr/>
        </p:nvSpPr>
        <p:spPr>
          <a:xfrm>
            <a:off x="755650" y="3717925"/>
            <a:ext cx="5113338" cy="75088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buChar char="•"/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其中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will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是情态动词。 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7894" name="Text Box 9"/>
          <p:cNvSpPr txBox="1"/>
          <p:nvPr/>
        </p:nvSpPr>
        <p:spPr>
          <a:xfrm>
            <a:off x="755650" y="4611688"/>
            <a:ext cx="7704138" cy="14097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buChar char="•"/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那么该句型的否定式和疑问式是什么样子呢？ 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/>
      <p:bldP spid="37892" grpId="0"/>
      <p:bldP spid="37893" grpId="0"/>
      <p:bldP spid="3789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矩形 38913"/>
          <p:cNvSpPr/>
          <p:nvPr/>
        </p:nvSpPr>
        <p:spPr>
          <a:xfrm>
            <a:off x="0" y="115888"/>
            <a:ext cx="18351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SUM UP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5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8915" name="文本框 38914"/>
          <p:cNvSpPr txBox="1"/>
          <p:nvPr/>
        </p:nvSpPr>
        <p:spPr>
          <a:xfrm>
            <a:off x="323850" y="549275"/>
            <a:ext cx="4105275" cy="6048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时态：</a:t>
            </a:r>
            <a:endParaRPr lang="zh-CN" altLang="en-US" sz="2800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16" name="文本框 38915"/>
          <p:cNvSpPr txBox="1"/>
          <p:nvPr/>
        </p:nvSpPr>
        <p:spPr>
          <a:xfrm>
            <a:off x="1619250" y="549275"/>
            <a:ext cx="4105275" cy="6048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dirty="0">
                <a:solidFill>
                  <a:srgbClr val="A5002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一般将来时</a:t>
            </a:r>
            <a:endParaRPr lang="zh-CN" altLang="en-US" sz="2800" dirty="0">
              <a:solidFill>
                <a:srgbClr val="A5002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8917" name="文本框 38916"/>
          <p:cNvSpPr txBox="1"/>
          <p:nvPr/>
        </p:nvSpPr>
        <p:spPr>
          <a:xfrm>
            <a:off x="323850" y="1196975"/>
            <a:ext cx="4105275" cy="6048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构成</a:t>
            </a:r>
            <a:r>
              <a:rPr lang="zh-CN" altLang="en-US" sz="2800" dirty="0">
                <a:latin typeface="Times New Roman" panose="02020603050405020304" pitchFamily="2" charset="0"/>
                <a:ea typeface="宋体" panose="02010600030101010101" pitchFamily="2" charset="-122"/>
              </a:rPr>
              <a:t>：</a:t>
            </a:r>
            <a:endParaRPr lang="zh-CN" altLang="en-US" sz="280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8918" name="文本框 38917"/>
          <p:cNvSpPr txBox="1"/>
          <p:nvPr/>
        </p:nvSpPr>
        <p:spPr>
          <a:xfrm>
            <a:off x="1619250" y="1196975"/>
            <a:ext cx="4105275" cy="6032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A5002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Will+</a:t>
            </a:r>
            <a:r>
              <a:rPr lang="zh-CN" altLang="en-US" sz="2800" dirty="0">
                <a:solidFill>
                  <a:srgbClr val="A5002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动词原形</a:t>
            </a:r>
            <a:r>
              <a:rPr lang="en-US" altLang="zh-CN" sz="2800" dirty="0">
                <a:solidFill>
                  <a:srgbClr val="A5002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/</a:t>
            </a:r>
            <a:endParaRPr lang="en-US" altLang="zh-CN" sz="2800" dirty="0">
              <a:solidFill>
                <a:srgbClr val="A5002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8919" name="Text Box 4"/>
          <p:cNvSpPr txBox="1"/>
          <p:nvPr/>
        </p:nvSpPr>
        <p:spPr>
          <a:xfrm>
            <a:off x="395288" y="2060575"/>
            <a:ext cx="8569325" cy="1158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标志词：</a:t>
            </a:r>
            <a:r>
              <a:rPr lang="en-US" altLang="zh-CN" sz="2800" dirty="0">
                <a:solidFill>
                  <a:srgbClr val="A5002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tommorrow</a:t>
            </a:r>
            <a:r>
              <a:rPr lang="zh-CN" altLang="en-US" sz="2800" dirty="0">
                <a:solidFill>
                  <a:srgbClr val="A5002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；</a:t>
            </a:r>
            <a:r>
              <a:rPr lang="en-US" altLang="zh-CN" sz="2800" dirty="0">
                <a:solidFill>
                  <a:srgbClr val="A5002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next week/year…</a:t>
            </a:r>
            <a:endParaRPr lang="en-US" altLang="zh-CN" sz="2800" dirty="0">
              <a:solidFill>
                <a:srgbClr val="A5002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800" dirty="0">
                <a:solidFill>
                  <a:srgbClr val="A5002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  the day after tomorrow</a:t>
            </a:r>
            <a:r>
              <a:rPr lang="zh-CN" altLang="en-US" sz="2800" dirty="0">
                <a:solidFill>
                  <a:srgbClr val="A5002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；</a:t>
            </a:r>
            <a:r>
              <a:rPr lang="en-US" altLang="zh-CN" sz="2800" dirty="0">
                <a:solidFill>
                  <a:srgbClr val="A5002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in+</a:t>
            </a:r>
            <a:r>
              <a:rPr lang="zh-CN" altLang="en-US" sz="2800" dirty="0">
                <a:solidFill>
                  <a:srgbClr val="A5002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一段时间</a:t>
            </a:r>
            <a:endParaRPr lang="zh-CN" altLang="en-US" sz="2800" dirty="0">
              <a:solidFill>
                <a:srgbClr val="A5002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" name="矩形 38919"/>
          <p:cNvSpPr/>
          <p:nvPr/>
        </p:nvSpPr>
        <p:spPr>
          <a:xfrm>
            <a:off x="323850" y="3500438"/>
            <a:ext cx="9036050" cy="2779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一般将来时“</a:t>
            </a:r>
            <a:r>
              <a:rPr lang="en-US" altLang="zh-CN" sz="280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There be”</a:t>
            </a:r>
            <a:r>
              <a:rPr lang="zh-CN" altLang="en-US" sz="280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句型中的</a:t>
            </a:r>
            <a:r>
              <a:rPr lang="en-US" altLang="zh-CN" sz="280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will</a:t>
            </a:r>
            <a:r>
              <a:rPr lang="en-US" altLang="zh-CN" sz="2800" dirty="0"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endParaRPr lang="en-US" altLang="zh-CN" sz="280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sz="280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肯定句：</a:t>
            </a:r>
            <a:r>
              <a:rPr lang="zh-CN" altLang="en-US" sz="2800" dirty="0">
                <a:solidFill>
                  <a:srgbClr val="A5002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endParaRPr lang="zh-CN" altLang="en-US" sz="2800" dirty="0">
              <a:solidFill>
                <a:srgbClr val="A5002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sz="280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否定句：</a:t>
            </a:r>
            <a:endParaRPr lang="zh-CN" altLang="en-US" sz="2800" dirty="0">
              <a:solidFill>
                <a:schemeClr val="accent2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sz="2800" dirty="0">
                <a:solidFill>
                  <a:schemeClr val="accent2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一般疑问句：</a:t>
            </a:r>
            <a:endParaRPr lang="zh-CN" altLang="en-US" sz="2800" dirty="0">
              <a:solidFill>
                <a:srgbClr val="FF33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8921" name="矩形 38920"/>
          <p:cNvSpPr/>
          <p:nvPr/>
        </p:nvSpPr>
        <p:spPr>
          <a:xfrm>
            <a:off x="1692275" y="4292600"/>
            <a:ext cx="4814888" cy="6048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dirty="0">
                <a:solidFill>
                  <a:srgbClr val="A5002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There will be +</a:t>
            </a:r>
            <a:r>
              <a:rPr lang="zh-CN" altLang="en-US" sz="2800" dirty="0">
                <a:solidFill>
                  <a:srgbClr val="A5002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名词</a:t>
            </a:r>
            <a:r>
              <a:rPr lang="en-US" altLang="zh-CN" sz="2800" dirty="0">
                <a:solidFill>
                  <a:srgbClr val="A5002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+</a:t>
            </a:r>
            <a:r>
              <a:rPr lang="zh-CN" altLang="en-US" sz="2800" dirty="0">
                <a:solidFill>
                  <a:srgbClr val="A5002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其他成份</a:t>
            </a:r>
            <a:endParaRPr lang="en-US" altLang="zh-CN" sz="2800" dirty="0">
              <a:solidFill>
                <a:srgbClr val="A5002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8922" name="矩形 38921"/>
          <p:cNvSpPr/>
          <p:nvPr/>
        </p:nvSpPr>
        <p:spPr>
          <a:xfrm>
            <a:off x="1763713" y="5013325"/>
            <a:ext cx="3008312" cy="6032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dirty="0">
                <a:solidFill>
                  <a:srgbClr val="A5002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在</a:t>
            </a:r>
            <a:r>
              <a:rPr lang="en-US" altLang="zh-CN" sz="2800" dirty="0">
                <a:solidFill>
                  <a:srgbClr val="A5002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will</a:t>
            </a:r>
            <a:r>
              <a:rPr lang="zh-CN" altLang="en-US" sz="2800" dirty="0">
                <a:solidFill>
                  <a:srgbClr val="A5002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后面加</a:t>
            </a:r>
            <a:r>
              <a:rPr lang="en-US" altLang="zh-CN" sz="2800" dirty="0">
                <a:solidFill>
                  <a:srgbClr val="A5002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not</a:t>
            </a:r>
            <a:r>
              <a:rPr lang="zh-CN" altLang="en-US" sz="2800" dirty="0">
                <a:solidFill>
                  <a:srgbClr val="A5002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。</a:t>
            </a:r>
            <a:endParaRPr lang="zh-CN" altLang="en-US" sz="2800" dirty="0">
              <a:solidFill>
                <a:srgbClr val="A5002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8923" name="矩形 38922"/>
          <p:cNvSpPr/>
          <p:nvPr/>
        </p:nvSpPr>
        <p:spPr>
          <a:xfrm>
            <a:off x="2411413" y="5734050"/>
            <a:ext cx="3668712" cy="6048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dirty="0">
                <a:solidFill>
                  <a:srgbClr val="A5002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把</a:t>
            </a:r>
            <a:r>
              <a:rPr lang="en-US" altLang="zh-CN" sz="2800" dirty="0">
                <a:solidFill>
                  <a:srgbClr val="A5002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will</a:t>
            </a:r>
            <a:r>
              <a:rPr lang="zh-CN" altLang="en-US" sz="2800" dirty="0">
                <a:solidFill>
                  <a:srgbClr val="A5002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提到</a:t>
            </a:r>
            <a:r>
              <a:rPr lang="en-US" altLang="zh-CN" sz="2800" dirty="0">
                <a:solidFill>
                  <a:srgbClr val="A5002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there</a:t>
            </a:r>
            <a:r>
              <a:rPr lang="zh-CN" altLang="en-US" sz="2800" dirty="0">
                <a:solidFill>
                  <a:srgbClr val="A5002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之前。</a:t>
            </a:r>
            <a:endParaRPr lang="zh-CN" altLang="en-US" sz="2800" dirty="0">
              <a:solidFill>
                <a:srgbClr val="A5002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38916" grpId="0"/>
      <p:bldP spid="38917" grpId="0"/>
      <p:bldP spid="38918" grpId="0"/>
      <p:bldP spid="38919" grpId="0"/>
      <p:bldP spid="38921" grpId="0"/>
      <p:bldP spid="38922" grpId="0"/>
      <p:bldP spid="389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9938" name="Text Box 3"/>
          <p:cNvSpPr txBox="1"/>
          <p:nvPr/>
        </p:nvSpPr>
        <p:spPr>
          <a:xfrm>
            <a:off x="3708400" y="1412875"/>
            <a:ext cx="4897438" cy="2225675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tx1"/>
            </a:outerShdw>
          </a:effectLst>
        </p:spPr>
        <p:txBody>
          <a:bodyPr anchor="t">
            <a:spAutoFit/>
          </a:bodyPr>
          <a:p>
            <a:pPr>
              <a:lnSpc>
                <a:spcPct val="100000"/>
              </a:lnSpc>
            </a:pPr>
            <a:r>
              <a:rPr lang="en-US" altLang="zh-CN" sz="7000" i="1" dirty="0">
                <a:solidFill>
                  <a:schemeClr val="bg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Thank you for listening! </a:t>
            </a:r>
            <a:endParaRPr lang="en-US" altLang="zh-CN" sz="7000" i="1" dirty="0">
              <a:solidFill>
                <a:schemeClr val="bg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pull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标题 819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pPr algn="l"/>
            <a:r>
              <a:rPr lang="en-US" altLang="zh-CN" dirty="0">
                <a:solidFill>
                  <a:srgbClr val="0000CC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Task 1</a:t>
            </a:r>
            <a:r>
              <a:rPr lang="zh-CN" altLang="en-US" dirty="0">
                <a:solidFill>
                  <a:srgbClr val="0000CC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：未来不是梦</a:t>
            </a:r>
            <a:endParaRPr lang="zh-CN" altLang="en-US" dirty="0">
              <a:solidFill>
                <a:srgbClr val="0000CC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sp>
        <p:nvSpPr>
          <p:cNvPr id="8195" name="文本框 8194"/>
          <p:cNvSpPr txBox="1"/>
          <p:nvPr/>
        </p:nvSpPr>
        <p:spPr>
          <a:xfrm>
            <a:off x="395288" y="1700213"/>
            <a:ext cx="8355012" cy="2286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>
              <a:lnSpc>
                <a:spcPct val="100000"/>
              </a:lnSpc>
            </a:pPr>
            <a:r>
              <a:rPr lang="zh-CN" altLang="en-US" b="0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试一试预测你的未来</a:t>
            </a:r>
            <a:endParaRPr lang="zh-CN" altLang="en-US" b="0" dirty="0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00000"/>
              </a:lnSpc>
            </a:pPr>
            <a:r>
              <a:rPr lang="zh-CN" altLang="en-US" b="0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 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will</a:t>
            </a:r>
            <a:r>
              <a:rPr lang="zh-CN" altLang="en-US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be a reporter.</a:t>
            </a:r>
            <a:endParaRPr lang="zh-CN" altLang="en-US" dirty="0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00000"/>
              </a:lnSpc>
            </a:pPr>
            <a:r>
              <a:rPr lang="zh-CN" altLang="en-US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I 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won’t</a:t>
            </a:r>
            <a:r>
              <a:rPr lang="zh-CN" altLang="en-US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live in LuZh</a:t>
            </a:r>
            <a:r>
              <a:rPr lang="en-US" altLang="zh-CN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</a:t>
            </a:r>
            <a:r>
              <a:rPr lang="zh-CN" altLang="en-US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u. </a:t>
            </a:r>
            <a:endParaRPr lang="zh-CN" altLang="en-US" dirty="0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内容占位符 8195" descr="79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832475" y="3500438"/>
            <a:ext cx="3311525" cy="2759075"/>
          </a:xfrm>
          <a:ln/>
        </p:spPr>
      </p:pic>
      <p:sp>
        <p:nvSpPr>
          <p:cNvPr id="8196" name="矩形 8196"/>
          <p:cNvSpPr/>
          <p:nvPr/>
        </p:nvSpPr>
        <p:spPr>
          <a:xfrm>
            <a:off x="4859338" y="1196975"/>
            <a:ext cx="3657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Your predictions(预言)</a:t>
            </a:r>
            <a:endParaRPr lang="zh-CN" altLang="en-US" sz="3600">
              <a:ln w="12700" cap="flat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5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197" name="矩形 8197" descr="纸袋"/>
          <p:cNvSpPr/>
          <p:nvPr/>
        </p:nvSpPr>
        <p:spPr>
          <a:xfrm>
            <a:off x="755650" y="6021388"/>
            <a:ext cx="20415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blipFill rotWithShape="0">
                  <a:blip r:embed="rId2"/>
                </a:blipFill>
                <a:effectLst>
                  <a:outerShdw dist="563971" dir="14049737" sx="125000" sy="125000" algn="tl" rotWithShape="0">
                    <a:srgbClr val="C7DFD3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Predict(预言)</a:t>
            </a:r>
            <a:endParaRPr lang="zh-CN" altLang="en-US" sz="3600">
              <a:ln w="9525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blipFill rotWithShape="0">
                <a:blip r:embed="rId2"/>
              </a:blipFill>
              <a:effectLst>
                <a:outerShdw dist="563971" dir="14049737" sx="125000" sy="125000" algn="tl" rotWithShape="0">
                  <a:srgbClr val="C7DFD3">
                    <a:alpha val="75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199" name="文本框 8198"/>
          <p:cNvSpPr txBox="1"/>
          <p:nvPr/>
        </p:nvSpPr>
        <p:spPr>
          <a:xfrm>
            <a:off x="1042988" y="4005263"/>
            <a:ext cx="2089150" cy="21066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will</a:t>
            </a:r>
            <a:r>
              <a:rPr lang="en-US" altLang="zh-CN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… </a:t>
            </a:r>
            <a:endParaRPr lang="en-US" altLang="zh-CN" dirty="0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won’t</a:t>
            </a:r>
            <a:r>
              <a:rPr lang="en-US" altLang="zh-CN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…</a:t>
            </a:r>
            <a:endParaRPr lang="en-US" altLang="zh-CN" dirty="0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800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800" dirty="0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819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图片 9217" descr="protect_eart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00" y="1700213"/>
            <a:ext cx="5651500" cy="3205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8" name="文本框 9218"/>
          <p:cNvSpPr txBox="1"/>
          <p:nvPr/>
        </p:nvSpPr>
        <p:spPr>
          <a:xfrm>
            <a:off x="0" y="1125538"/>
            <a:ext cx="9144000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0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What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will </a:t>
            </a:r>
            <a:r>
              <a:rPr lang="en-US" altLang="zh-CN" sz="2800" dirty="0">
                <a:solidFill>
                  <a:srgbClr val="6D812B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li</a:t>
            </a:r>
            <a:r>
              <a:rPr lang="zh-CN" altLang="en-US" sz="2800" dirty="0">
                <a:solidFill>
                  <a:srgbClr val="6D812B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</a:t>
            </a:r>
            <a:r>
              <a:rPr lang="en-US" altLang="zh-CN" sz="2800" dirty="0">
                <a:solidFill>
                  <a:srgbClr val="6D812B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 in the future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be like</a:t>
            </a:r>
            <a:r>
              <a:rPr lang="en-US" altLang="zh-CN" sz="2800" dirty="0">
                <a:solidFill>
                  <a:srgbClr val="0000CC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,</a:t>
            </a:r>
            <a:r>
              <a:rPr lang="zh-CN" altLang="en-US" sz="2800" dirty="0">
                <a:solidFill>
                  <a:srgbClr val="0000CC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sz="2800" u="sng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100 years from now?</a:t>
            </a:r>
            <a:endParaRPr lang="en-US" altLang="zh-CN" sz="2800" u="sng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9220" name="文本框 9219"/>
          <p:cNvSpPr txBox="1"/>
          <p:nvPr/>
        </p:nvSpPr>
        <p:spPr>
          <a:xfrm>
            <a:off x="252413" y="5157788"/>
            <a:ext cx="4179887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zh-CN" sz="3200" dirty="0">
                <a:solidFill>
                  <a:srgbClr val="80008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Cars </a:t>
            </a:r>
            <a:r>
              <a:rPr lang="en-US" altLang="zh-CN" sz="3200" dirty="0">
                <a:solidFill>
                  <a:srgbClr val="FF33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will </a:t>
            </a:r>
            <a:r>
              <a:rPr lang="en-US" altLang="zh-CN" sz="3200" dirty="0">
                <a:solidFill>
                  <a:srgbClr val="80008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fly in the sky.</a:t>
            </a:r>
            <a:endParaRPr lang="en-US" altLang="zh-CN" sz="3200" dirty="0">
              <a:solidFill>
                <a:srgbClr val="80008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9221" name="文本框 9220"/>
          <p:cNvSpPr txBox="1"/>
          <p:nvPr/>
        </p:nvSpPr>
        <p:spPr>
          <a:xfrm>
            <a:off x="179388" y="6021388"/>
            <a:ext cx="882015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People </a:t>
            </a:r>
            <a:r>
              <a:rPr lang="en-US" altLang="zh-CN" sz="3200" dirty="0">
                <a:solidFill>
                  <a:srgbClr val="FF33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will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see the doctor at home on computers.</a:t>
            </a:r>
            <a:endParaRPr lang="en-US" altLang="zh-CN" sz="3200" dirty="0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9222" name="文本框 9221"/>
          <p:cNvSpPr txBox="1"/>
          <p:nvPr/>
        </p:nvSpPr>
        <p:spPr>
          <a:xfrm>
            <a:off x="180975" y="4294188"/>
            <a:ext cx="511175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People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will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live in the moon.</a:t>
            </a:r>
            <a:endParaRPr lang="en-US" altLang="zh-CN" sz="3200" dirty="0">
              <a:solidFill>
                <a:schemeClr val="tx1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" name="文本框 9222"/>
          <p:cNvSpPr txBox="1"/>
          <p:nvPr/>
        </p:nvSpPr>
        <p:spPr>
          <a:xfrm>
            <a:off x="539750" y="1700213"/>
            <a:ext cx="8208963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3200" dirty="0">
                <a:solidFill>
                  <a:srgbClr val="99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100年后，未来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生活</a:t>
            </a:r>
            <a:r>
              <a:rPr lang="zh-CN" altLang="en-US" sz="3200" dirty="0">
                <a:solidFill>
                  <a:srgbClr val="99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是什么样的？   </a:t>
            </a:r>
            <a:r>
              <a:rPr lang="zh-CN" altLang="en-US" sz="3200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223" name="图片 9223" descr="BD00028_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288" y="4437063"/>
            <a:ext cx="1412875" cy="138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4" name="文本框 9224"/>
          <p:cNvSpPr txBox="1"/>
          <p:nvPr/>
        </p:nvSpPr>
        <p:spPr>
          <a:xfrm>
            <a:off x="971550" y="333375"/>
            <a:ext cx="6626225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00000"/>
              </a:lnSpc>
            </a:pPr>
            <a:r>
              <a:rPr lang="en-US" altLang="zh-CN" sz="4400" b="0" dirty="0">
                <a:solidFill>
                  <a:srgbClr val="0000CC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Task 2</a:t>
            </a:r>
            <a:r>
              <a:rPr lang="zh-CN" altLang="en-US" sz="4400" b="0" dirty="0">
                <a:solidFill>
                  <a:srgbClr val="0000CC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：预测未来世界</a:t>
            </a:r>
            <a:endParaRPr lang="zh-CN" altLang="en-US" sz="4400" b="0" dirty="0">
              <a:solidFill>
                <a:srgbClr val="0000CC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sp>
        <p:nvSpPr>
          <p:cNvPr id="9225" name="文本框 9225"/>
          <p:cNvSpPr txBox="1"/>
          <p:nvPr/>
        </p:nvSpPr>
        <p:spPr>
          <a:xfrm>
            <a:off x="539750" y="2205038"/>
            <a:ext cx="5761038" cy="1311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00000"/>
              </a:lnSpc>
            </a:pPr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There will be…</a:t>
            </a:r>
            <a:endParaRPr lang="en-US" altLang="zh-CN" sz="32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People will…</a:t>
            </a:r>
            <a:endParaRPr lang="en-US" altLang="zh-CN" sz="32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7" name="文本框 9226"/>
          <p:cNvSpPr txBox="1"/>
          <p:nvPr/>
        </p:nvSpPr>
        <p:spPr>
          <a:xfrm>
            <a:off x="180975" y="3573463"/>
            <a:ext cx="5903913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00000"/>
              </a:lnSpc>
            </a:pPr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There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Arial" panose="020B0604020202020204" pitchFamily="34" charset="0"/>
              </a:rPr>
              <a:t>will </a:t>
            </a:r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be</a:t>
            </a:r>
            <a:r>
              <a:rPr lang="zh-CN" altLang="en-US" sz="3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more cars.</a:t>
            </a:r>
            <a:endParaRPr lang="en-US" altLang="zh-CN" sz="32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2" grpId="0"/>
      <p:bldP spid="9227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 10241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5875" y="1628775"/>
            <a:ext cx="2411413" cy="2952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文本框 10242"/>
          <p:cNvSpPr txBox="1"/>
          <p:nvPr/>
        </p:nvSpPr>
        <p:spPr>
          <a:xfrm>
            <a:off x="107950" y="5410200"/>
            <a:ext cx="9053513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zh-CN" sz="40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People 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will have</a:t>
            </a:r>
            <a:r>
              <a:rPr lang="en-US" altLang="zh-CN" sz="40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robots in their homes.</a:t>
            </a:r>
            <a:endParaRPr lang="en-US" altLang="zh-CN" sz="40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组合 10243"/>
          <p:cNvGrpSpPr/>
          <p:nvPr/>
        </p:nvGrpSpPr>
        <p:grpSpPr>
          <a:xfrm>
            <a:off x="250825" y="260350"/>
            <a:ext cx="4186238" cy="823913"/>
            <a:chOff x="0" y="0"/>
            <a:chExt cx="2637" cy="519"/>
          </a:xfrm>
        </p:grpSpPr>
        <p:sp>
          <p:nvSpPr>
            <p:cNvPr id="10244" name="文本框 10244"/>
            <p:cNvSpPr txBox="1"/>
            <p:nvPr/>
          </p:nvSpPr>
          <p:spPr>
            <a:xfrm>
              <a:off x="0" y="0"/>
              <a:ext cx="2102" cy="5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4800" i="1" dirty="0">
                  <a:solidFill>
                    <a:srgbClr val="9900FF"/>
                  </a:solidFill>
                  <a:latin typeface="Times New Roman" panose="02020603050405020304" pitchFamily="2" charset="0"/>
                  <a:ea typeface="宋体" panose="02010600030101010101" pitchFamily="2" charset="-122"/>
                </a:rPr>
                <a:t>I</a:t>
              </a:r>
              <a:r>
                <a:rPr lang="en-US" altLang="zh-CN" sz="4800" i="1" dirty="0">
                  <a:solidFill>
                    <a:srgbClr val="9900FF"/>
                  </a:solidFill>
                  <a:latin typeface="Times New Roman" panose="02020603050405020304" pitchFamily="2" charset="0"/>
                  <a:ea typeface="宋体" panose="02010600030101010101" pitchFamily="2" charset="-122"/>
                </a:rPr>
                <a:t>n the future</a:t>
              </a:r>
              <a:endParaRPr lang="en-US" altLang="zh-CN" sz="4800" i="1" dirty="0">
                <a:solidFill>
                  <a:srgbClr val="9900FF"/>
                </a:solidFill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  <p:pic>
          <p:nvPicPr>
            <p:cNvPr id="10245" name="图片 10245" descr="EXCLAIM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78" y="46"/>
              <a:ext cx="459" cy="459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0247" name="组合 10246"/>
          <p:cNvGrpSpPr/>
          <p:nvPr/>
        </p:nvGrpSpPr>
        <p:grpSpPr>
          <a:xfrm>
            <a:off x="3962400" y="1628775"/>
            <a:ext cx="5181600" cy="2952750"/>
            <a:chOff x="0" y="0"/>
            <a:chExt cx="3264" cy="1860"/>
          </a:xfrm>
        </p:grpSpPr>
        <p:pic>
          <p:nvPicPr>
            <p:cNvPr id="3" name="图片 10247" descr="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519" cy="186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48" name="文本框 10248"/>
            <p:cNvSpPr txBox="1"/>
            <p:nvPr/>
          </p:nvSpPr>
          <p:spPr>
            <a:xfrm>
              <a:off x="1632" y="576"/>
              <a:ext cx="1632" cy="57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5400" b="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robot</a:t>
              </a:r>
              <a:r>
                <a:rPr lang="en-US" altLang="zh-CN" sz="5400" b="0" dirty="0">
                  <a:solidFill>
                    <a:srgbClr val="A5002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s</a:t>
              </a:r>
              <a:endParaRPr lang="en-US" altLang="zh-CN" sz="5400" b="0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0250" name="图片 10249" descr="clean roo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4675"/>
            <a:ext cx="2501900" cy="2736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图片 11265" descr="2004-10-21_09-41-00_2"/>
          <p:cNvPicPr>
            <a:picLocks noChangeAspect="1"/>
          </p:cNvPicPr>
          <p:nvPr/>
        </p:nvPicPr>
        <p:blipFill>
          <a:blip r:embed="rId1"/>
          <a:srcRect t="18327"/>
          <a:stretch>
            <a:fillRect/>
          </a:stretch>
        </p:blipFill>
        <p:spPr>
          <a:xfrm>
            <a:off x="1835150" y="1270000"/>
            <a:ext cx="5543550" cy="3395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6" name="图片 11266" descr="030213free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3644900"/>
            <a:ext cx="3752850" cy="1371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267" name="组合 11267"/>
          <p:cNvGrpSpPr/>
          <p:nvPr/>
        </p:nvGrpSpPr>
        <p:grpSpPr>
          <a:xfrm>
            <a:off x="250825" y="260350"/>
            <a:ext cx="4186238" cy="823913"/>
            <a:chOff x="0" y="0"/>
            <a:chExt cx="2637" cy="519"/>
          </a:xfrm>
        </p:grpSpPr>
        <p:sp>
          <p:nvSpPr>
            <p:cNvPr id="11268" name="文本框 11268"/>
            <p:cNvSpPr txBox="1"/>
            <p:nvPr/>
          </p:nvSpPr>
          <p:spPr>
            <a:xfrm>
              <a:off x="0" y="0"/>
              <a:ext cx="2102" cy="5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4800" i="1" dirty="0">
                  <a:solidFill>
                    <a:srgbClr val="9900FF"/>
                  </a:solidFill>
                  <a:latin typeface="Times New Roman" panose="02020603050405020304" pitchFamily="2" charset="0"/>
                  <a:ea typeface="宋体" panose="02010600030101010101" pitchFamily="2" charset="-122"/>
                </a:rPr>
                <a:t>I</a:t>
              </a:r>
              <a:r>
                <a:rPr lang="en-US" altLang="zh-CN" sz="4800" i="1" dirty="0">
                  <a:solidFill>
                    <a:srgbClr val="9900FF"/>
                  </a:solidFill>
                  <a:latin typeface="Times New Roman" panose="02020603050405020304" pitchFamily="2" charset="0"/>
                  <a:ea typeface="宋体" panose="02010600030101010101" pitchFamily="2" charset="-122"/>
                </a:rPr>
                <a:t>n the future</a:t>
              </a:r>
              <a:endParaRPr lang="en-US" altLang="zh-CN" sz="4800" i="1" dirty="0">
                <a:solidFill>
                  <a:srgbClr val="9900FF"/>
                </a:solidFill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  <p:pic>
          <p:nvPicPr>
            <p:cNvPr id="11269" name="图片 11269" descr="EXCLAIM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78" y="46"/>
              <a:ext cx="459" cy="45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271" name="文本框 11270"/>
          <p:cNvSpPr txBox="1"/>
          <p:nvPr/>
        </p:nvSpPr>
        <p:spPr>
          <a:xfrm>
            <a:off x="1476375" y="5086350"/>
            <a:ext cx="6650038" cy="13096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zh-CN" sz="40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People </a:t>
            </a:r>
            <a:r>
              <a:rPr lang="en-US" altLang="zh-CN" sz="4000" b="0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won’t use</a:t>
            </a:r>
            <a:r>
              <a:rPr lang="en-US" altLang="zh-CN" sz="40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money. </a:t>
            </a:r>
            <a:endParaRPr lang="en-US" altLang="zh-CN" sz="40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zh-CN" sz="40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Everything </a:t>
            </a:r>
            <a:r>
              <a:rPr lang="en-US" altLang="zh-CN" sz="4000" b="0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will be</a:t>
            </a:r>
            <a:r>
              <a:rPr lang="en-US" altLang="zh-CN" sz="40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free</a:t>
            </a:r>
            <a:r>
              <a:rPr lang="zh-CN" altLang="en-US" sz="40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(免费)</a:t>
            </a:r>
            <a:r>
              <a:rPr lang="en-US" altLang="zh-CN" sz="40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en-US" altLang="zh-CN" sz="40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内容占位符 12289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189038" y="1558925"/>
            <a:ext cx="4465637" cy="2087563"/>
          </a:xfrm>
          <a:ln/>
        </p:spPr>
      </p:pic>
      <p:grpSp>
        <p:nvGrpSpPr>
          <p:cNvPr id="12290" name="组合 12290"/>
          <p:cNvGrpSpPr/>
          <p:nvPr/>
        </p:nvGrpSpPr>
        <p:grpSpPr>
          <a:xfrm>
            <a:off x="250825" y="260350"/>
            <a:ext cx="4186238" cy="823913"/>
            <a:chOff x="0" y="0"/>
            <a:chExt cx="2637" cy="519"/>
          </a:xfrm>
        </p:grpSpPr>
        <p:sp>
          <p:nvSpPr>
            <p:cNvPr id="12291" name="文本框 12291"/>
            <p:cNvSpPr txBox="1"/>
            <p:nvPr/>
          </p:nvSpPr>
          <p:spPr>
            <a:xfrm>
              <a:off x="0" y="0"/>
              <a:ext cx="2102" cy="5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4800" i="1" dirty="0">
                  <a:solidFill>
                    <a:srgbClr val="9900FF"/>
                  </a:solidFill>
                  <a:latin typeface="Times New Roman" panose="02020603050405020304" pitchFamily="2" charset="0"/>
                  <a:ea typeface="宋体" panose="02010600030101010101" pitchFamily="2" charset="-122"/>
                </a:rPr>
                <a:t>I</a:t>
              </a:r>
              <a:r>
                <a:rPr lang="en-US" altLang="zh-CN" sz="4800" i="1" dirty="0">
                  <a:solidFill>
                    <a:srgbClr val="9900FF"/>
                  </a:solidFill>
                  <a:latin typeface="Times New Roman" panose="02020603050405020304" pitchFamily="2" charset="0"/>
                  <a:ea typeface="宋体" panose="02010600030101010101" pitchFamily="2" charset="-122"/>
                </a:rPr>
                <a:t>n the future</a:t>
              </a:r>
              <a:endParaRPr lang="en-US" altLang="zh-CN" sz="4800" i="1" dirty="0">
                <a:solidFill>
                  <a:srgbClr val="9900FF"/>
                </a:solidFill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  <p:pic>
          <p:nvPicPr>
            <p:cNvPr id="12292" name="图片 12292" descr="EXCLAIM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78" y="46"/>
              <a:ext cx="459" cy="45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2294" name="文本框 12293"/>
          <p:cNvSpPr txBox="1"/>
          <p:nvPr/>
        </p:nvSpPr>
        <p:spPr>
          <a:xfrm>
            <a:off x="0" y="4870450"/>
            <a:ext cx="9312275" cy="5778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Books </a:t>
            </a:r>
            <a:r>
              <a:rPr lang="en-US" altLang="zh-CN" sz="3200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will only be</a:t>
            </a:r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on computers, not on paper.</a:t>
            </a:r>
            <a:endParaRPr lang="en-US" altLang="zh-CN" sz="32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2295" name="内容占位符 12294" descr="18books00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341563" y="3070225"/>
            <a:ext cx="3240087" cy="1439863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313" name="组合 13313"/>
          <p:cNvGrpSpPr/>
          <p:nvPr/>
        </p:nvGrpSpPr>
        <p:grpSpPr>
          <a:xfrm>
            <a:off x="250825" y="260350"/>
            <a:ext cx="4186238" cy="823913"/>
            <a:chOff x="0" y="0"/>
            <a:chExt cx="2637" cy="519"/>
          </a:xfrm>
        </p:grpSpPr>
        <p:sp>
          <p:nvSpPr>
            <p:cNvPr id="13314" name="文本框 13314"/>
            <p:cNvSpPr txBox="1"/>
            <p:nvPr/>
          </p:nvSpPr>
          <p:spPr>
            <a:xfrm>
              <a:off x="0" y="0"/>
              <a:ext cx="2102" cy="5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4800" i="1" dirty="0">
                  <a:solidFill>
                    <a:srgbClr val="9900FF"/>
                  </a:solidFill>
                  <a:latin typeface="Times New Roman" panose="02020603050405020304" pitchFamily="2" charset="0"/>
                  <a:ea typeface="宋体" panose="02010600030101010101" pitchFamily="2" charset="-122"/>
                </a:rPr>
                <a:t>I</a:t>
              </a:r>
              <a:r>
                <a:rPr lang="en-US" altLang="zh-CN" sz="4800" i="1" dirty="0">
                  <a:solidFill>
                    <a:srgbClr val="9900FF"/>
                  </a:solidFill>
                  <a:latin typeface="Times New Roman" panose="02020603050405020304" pitchFamily="2" charset="0"/>
                  <a:ea typeface="宋体" panose="02010600030101010101" pitchFamily="2" charset="-122"/>
                </a:rPr>
                <a:t>n the future</a:t>
              </a:r>
              <a:endParaRPr lang="en-US" altLang="zh-CN" sz="4800" i="1" dirty="0">
                <a:solidFill>
                  <a:srgbClr val="9900FF"/>
                </a:solidFill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  <p:pic>
          <p:nvPicPr>
            <p:cNvPr id="13315" name="图片 13315" descr="EXCLAIM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178" y="46"/>
              <a:ext cx="459" cy="459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3317" name="组合 13316"/>
          <p:cNvGrpSpPr/>
          <p:nvPr/>
        </p:nvGrpSpPr>
        <p:grpSpPr>
          <a:xfrm>
            <a:off x="2133600" y="0"/>
            <a:ext cx="5543550" cy="4606925"/>
            <a:chOff x="0" y="0"/>
            <a:chExt cx="3492" cy="2902"/>
          </a:xfrm>
        </p:grpSpPr>
        <p:pic>
          <p:nvPicPr>
            <p:cNvPr id="2" name="图片 13317" descr="gif0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861"/>
              <a:ext cx="2449" cy="20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18" name="云形标注 13318"/>
            <p:cNvSpPr/>
            <p:nvPr/>
          </p:nvSpPr>
          <p:spPr>
            <a:xfrm>
              <a:off x="1565" y="0"/>
              <a:ext cx="1927" cy="1088"/>
            </a:xfrm>
            <a:prstGeom prst="cloudCallout">
              <a:avLst>
                <a:gd name="adj1" fmla="val -77657"/>
                <a:gd name="adj2" fmla="val 76838"/>
              </a:avLst>
            </a:prstGeom>
            <a:noFill/>
            <a:ln w="57150" cap="flat" cmpd="sng">
              <a:solidFill>
                <a:srgbClr val="99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endParaRPr lang="zh-CN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19" name="文本框 13319"/>
            <p:cNvSpPr txBox="1"/>
            <p:nvPr/>
          </p:nvSpPr>
          <p:spPr>
            <a:xfrm>
              <a:off x="1905" y="159"/>
              <a:ext cx="1437" cy="7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40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A B. C dfaoptj.</a:t>
              </a:r>
              <a:endPara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40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12 + =</a:t>
              </a:r>
              <a:r>
                <a:rPr lang="zh-CN" altLang="en-US" sz="240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？</a:t>
              </a:r>
              <a:endPara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240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？。。。</a:t>
              </a:r>
              <a:endPara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3321" name="文本框 13320"/>
          <p:cNvSpPr txBox="1"/>
          <p:nvPr/>
        </p:nvSpPr>
        <p:spPr>
          <a:xfrm>
            <a:off x="228600" y="4508500"/>
            <a:ext cx="8915400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Kids </a:t>
            </a:r>
            <a:r>
              <a:rPr lang="en-US" altLang="zh-CN" sz="3200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won’t</a:t>
            </a:r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go to school. </a:t>
            </a:r>
            <a:endParaRPr lang="en-US" altLang="zh-CN" sz="32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They</a:t>
            </a:r>
            <a:r>
              <a:rPr lang="en-US" altLang="zh-CN" sz="3200" dirty="0">
                <a:solidFill>
                  <a:srgbClr val="A5002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’ll</a:t>
            </a:r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study at home on computers</a:t>
            </a:r>
            <a:r>
              <a:rPr lang="en-US" altLang="zh-CN" sz="32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en-US" altLang="zh-CN" sz="32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</p:bldLst>
  </p:timing>
</p:sld>
</file>

<file path=ppt/theme/theme1.xml><?xml version="1.0" encoding="utf-8"?>
<a:theme xmlns:a="http://schemas.openxmlformats.org/drawingml/2006/main" name="blank_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默认设计模板_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6099</Words>
  <Application>WPS 演示</Application>
  <PresentationFormat>在屏幕上显示</PresentationFormat>
  <Paragraphs>411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35</vt:i4>
      </vt:variant>
    </vt:vector>
  </HeadingPairs>
  <TitlesOfParts>
    <vt:vector size="65" baseType="lpstr">
      <vt:lpstr>Arial</vt:lpstr>
      <vt:lpstr>宋体</vt:lpstr>
      <vt:lpstr>Wingdings</vt:lpstr>
      <vt:lpstr>Times New Roman</vt:lpstr>
      <vt:lpstr>华文彩云</vt:lpstr>
      <vt:lpstr>Arial Narrow</vt:lpstr>
      <vt:lpstr>Edwardian Script ITC</vt:lpstr>
      <vt:lpstr>Segoe Print</vt:lpstr>
      <vt:lpstr>Latha</vt:lpstr>
      <vt:lpstr>Calibri</vt:lpstr>
      <vt:lpstr>华文新魏</vt:lpstr>
      <vt:lpstr>方正舒体</vt:lpstr>
      <vt:lpstr>Comic Sans MS</vt:lpstr>
      <vt:lpstr>Tahoma</vt:lpstr>
      <vt:lpstr>MingLiU</vt:lpstr>
      <vt:lpstr>Microsoft JhengHei</vt:lpstr>
      <vt:lpstr>Microsoft Sans Serif</vt:lpstr>
      <vt:lpstr>MT Extra</vt:lpstr>
      <vt:lpstr>MS PMincho</vt:lpstr>
      <vt:lpstr>Meiryo</vt:lpstr>
      <vt:lpstr>楷体_GB2312</vt:lpstr>
      <vt:lpstr>新宋体</vt:lpstr>
      <vt:lpstr>MS Gothic</vt:lpstr>
      <vt:lpstr>仿宋_GB2312</vt:lpstr>
      <vt:lpstr>仿宋</vt:lpstr>
      <vt:lpstr>微软雅黑</vt:lpstr>
      <vt:lpstr>Arial Unicode MS</vt:lpstr>
      <vt:lpstr>blank_design</vt:lpstr>
      <vt:lpstr>默认设计模板</vt:lpstr>
      <vt:lpstr>默认设计模板_2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海派甜心</cp:lastModifiedBy>
  <cp:revision>339</cp:revision>
  <dcterms:created xsi:type="dcterms:W3CDTF">2005-11-21T12:59:25Z</dcterms:created>
  <dcterms:modified xsi:type="dcterms:W3CDTF">2021-05-02T02:19:57Z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