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59" r:id="rId1"/>
  </p:sldMasterIdLst>
  <p:notesMasterIdLst>
    <p:notesMasterId r:id="rId19"/>
  </p:notesMasterIdLst>
  <p:sldIdLst>
    <p:sldId id="329" r:id="rId2"/>
    <p:sldId id="346" r:id="rId3"/>
    <p:sldId id="349" r:id="rId4"/>
    <p:sldId id="347" r:id="rId5"/>
    <p:sldId id="348" r:id="rId6"/>
    <p:sldId id="340" r:id="rId7"/>
    <p:sldId id="341" r:id="rId8"/>
    <p:sldId id="350" r:id="rId9"/>
    <p:sldId id="351" r:id="rId10"/>
    <p:sldId id="335" r:id="rId11"/>
    <p:sldId id="337" r:id="rId12"/>
    <p:sldId id="338" r:id="rId13"/>
    <p:sldId id="342" r:id="rId14"/>
    <p:sldId id="343" r:id="rId15"/>
    <p:sldId id="332" r:id="rId16"/>
    <p:sldId id="333" r:id="rId17"/>
    <p:sldId id="330" r:id="rId18"/>
  </p:sldIdLst>
  <p:sldSz cx="12192000" cy="6858000"/>
  <p:notesSz cx="7104063" cy="10234613"/>
  <p:custDataLst>
    <p:tags r:id="rId20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4DEFA"/>
    <a:srgbClr val="648BAE"/>
    <a:srgbClr val="C1DEF6"/>
    <a:srgbClr val="C0504D"/>
    <a:srgbClr val="EA6E7E"/>
    <a:srgbClr val="EFA0A7"/>
    <a:srgbClr val="F3EFEE"/>
    <a:srgbClr val="F5F1EE"/>
    <a:srgbClr val="FCF8F7"/>
    <a:srgbClr val="F1ED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主题样式 1 - 强调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主题样式 1 - 强调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主题样式 1 - 强调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775DCB02-9BB8-47FD-8907-85C794F793BA}" styleName="主题样式 1 - 强调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35758FB7-9AC5-4552-8A53-C91805E547FA}" styleName="主题样式 1 - 强调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08FB837D-C827-4EFA-A057-4D05807E0F7C}" styleName="主题样式 1 - 强调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883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24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gs" Target="tags/tag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4023812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  <a:pPr/>
              <a:t>2020/1/14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481584" y="1279287"/>
            <a:ext cx="6140577" cy="3454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710375" y="4925254"/>
            <a:ext cx="5682996" cy="402975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4023812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638795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914400" y="2130427"/>
            <a:ext cx="10363200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09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8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2020/1/14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ransition spd="slow" advTm="3000">
    <p:random/>
    <p:sndAc>
      <p:stSnd>
        <p:snd r:embed="rId1" name="chimes.wav"/>
      </p:stSnd>
    </p:sndAc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2020/1/14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ransition spd="slow" advTm="3000">
    <p:random/>
    <p:sndAc>
      <p:stSnd>
        <p:snd r:embed="rId1" name="chimes.wav"/>
      </p:stSnd>
    </p:sndAc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839200" y="274640"/>
            <a:ext cx="2743200" cy="5851525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274640"/>
            <a:ext cx="8026400" cy="5851525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2020/1/14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ransition spd="slow" advTm="3000">
    <p:random/>
    <p:sndAc>
      <p:stSnd>
        <p:snd r:embed="rId1" name="chimes.wav"/>
      </p:stSnd>
    </p:sndAc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slow" advTm="3000">
    <p:random/>
    <p:sndAc>
      <p:stSnd>
        <p:snd r:embed="rId1" name="chimes.wav"/>
      </p:stSnd>
    </p:sndAc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内容"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/>
          </p:nvPr>
        </p:nvSpPr>
        <p:spPr>
          <a:xfrm>
            <a:off x="609600" y="244476"/>
            <a:ext cx="11184467" cy="5851525"/>
          </a:xfrm>
        </p:spPr>
        <p:txBody>
          <a:bodyPr/>
          <a:lstStyle/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4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4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fld id="{F6A80487-8396-40C6-BC09-6FD83893D563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  <p:transition>
    <p:sndAc>
      <p:stSnd>
        <p:snd r:embed="rId1" name="chimes.wav"/>
      </p:stSnd>
    </p:sndAc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2020/1/14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ransition spd="slow" advTm="3000">
    <p:random/>
    <p:sndAc>
      <p:stSnd>
        <p:snd r:embed="rId1" name="chimes.wav"/>
      </p:stSnd>
    </p:sndAc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5335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665">
                <a:solidFill>
                  <a:schemeClr val="tx1">
                    <a:tint val="75000"/>
                  </a:schemeClr>
                </a:solidFill>
              </a:defRPr>
            </a:lvl1pPr>
            <a:lvl2pPr marL="6096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9200" indent="0">
              <a:buNone/>
              <a:defRPr sz="2135">
                <a:solidFill>
                  <a:schemeClr val="tx1">
                    <a:tint val="75000"/>
                  </a:schemeClr>
                </a:solidFill>
              </a:defRPr>
            </a:lvl3pPr>
            <a:lvl4pPr marL="1828800" indent="0">
              <a:buNone/>
              <a:defRPr sz="1865">
                <a:solidFill>
                  <a:schemeClr val="tx1">
                    <a:tint val="75000"/>
                  </a:schemeClr>
                </a:solidFill>
              </a:defRPr>
            </a:lvl4pPr>
            <a:lvl5pPr marL="2438400" indent="0">
              <a:buNone/>
              <a:defRPr sz="1865">
                <a:solidFill>
                  <a:schemeClr val="tx1">
                    <a:tint val="75000"/>
                  </a:schemeClr>
                </a:solidFill>
              </a:defRPr>
            </a:lvl5pPr>
            <a:lvl6pPr marL="3048000" indent="0">
              <a:buNone/>
              <a:defRPr sz="1865">
                <a:solidFill>
                  <a:schemeClr val="tx1">
                    <a:tint val="75000"/>
                  </a:schemeClr>
                </a:solidFill>
              </a:defRPr>
            </a:lvl6pPr>
            <a:lvl7pPr marL="3657600" indent="0">
              <a:buNone/>
              <a:defRPr sz="1865">
                <a:solidFill>
                  <a:schemeClr val="tx1">
                    <a:tint val="75000"/>
                  </a:schemeClr>
                </a:solidFill>
              </a:defRPr>
            </a:lvl7pPr>
            <a:lvl8pPr marL="4267200" indent="0">
              <a:buNone/>
              <a:defRPr sz="1865">
                <a:solidFill>
                  <a:schemeClr val="tx1">
                    <a:tint val="75000"/>
                  </a:schemeClr>
                </a:solidFill>
              </a:defRPr>
            </a:lvl8pPr>
            <a:lvl9pPr marL="4876800" indent="0">
              <a:buNone/>
              <a:defRPr sz="186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2020/1/14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ransition spd="slow" advTm="3000">
    <p:random/>
    <p:sndAc>
      <p:stSnd>
        <p:snd r:embed="rId1" name="chimes.wav"/>
      </p:stSnd>
    </p:sndAc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3735"/>
            </a:lvl1pPr>
            <a:lvl2pPr>
              <a:defRPr sz="3200"/>
            </a:lvl2pPr>
            <a:lvl3pPr>
              <a:defRPr sz="2665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3735"/>
            </a:lvl1pPr>
            <a:lvl2pPr>
              <a:defRPr sz="3200"/>
            </a:lvl2pPr>
            <a:lvl3pPr>
              <a:defRPr sz="2665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2020/1/14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ransition spd="slow" advTm="3000">
    <p:random/>
    <p:sndAc>
      <p:stSnd>
        <p:snd r:embed="rId1" name="chimes.wav"/>
      </p:stSnd>
    </p:sndAc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600" indent="0">
              <a:buNone/>
              <a:defRPr sz="2665" b="1"/>
            </a:lvl2pPr>
            <a:lvl3pPr marL="1219200" indent="0">
              <a:buNone/>
              <a:defRPr sz="2400" b="1"/>
            </a:lvl3pPr>
            <a:lvl4pPr marL="1828800" indent="0">
              <a:buNone/>
              <a:defRPr sz="2135" b="1"/>
            </a:lvl4pPr>
            <a:lvl5pPr marL="2438400" indent="0">
              <a:buNone/>
              <a:defRPr sz="2135" b="1"/>
            </a:lvl5pPr>
            <a:lvl6pPr marL="3048000" indent="0">
              <a:buNone/>
              <a:defRPr sz="2135" b="1"/>
            </a:lvl6pPr>
            <a:lvl7pPr marL="3657600" indent="0">
              <a:buNone/>
              <a:defRPr sz="2135" b="1"/>
            </a:lvl7pPr>
            <a:lvl8pPr marL="4267200" indent="0">
              <a:buNone/>
              <a:defRPr sz="2135" b="1"/>
            </a:lvl8pPr>
            <a:lvl9pPr marL="4876800" indent="0">
              <a:buNone/>
              <a:defRPr sz="2135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3200"/>
            </a:lvl1pPr>
            <a:lvl2pPr>
              <a:defRPr sz="2665"/>
            </a:lvl2pPr>
            <a:lvl3pPr>
              <a:defRPr sz="2400"/>
            </a:lvl3pPr>
            <a:lvl4pPr>
              <a:defRPr sz="2135"/>
            </a:lvl4pPr>
            <a:lvl5pPr>
              <a:defRPr sz="2135"/>
            </a:lvl5pPr>
            <a:lvl6pPr>
              <a:defRPr sz="2135"/>
            </a:lvl6pPr>
            <a:lvl7pPr>
              <a:defRPr sz="2135"/>
            </a:lvl7pPr>
            <a:lvl8pPr>
              <a:defRPr sz="2135"/>
            </a:lvl8pPr>
            <a:lvl9pPr>
              <a:defRPr sz="2135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93371" y="1535113"/>
            <a:ext cx="5389033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600" indent="0">
              <a:buNone/>
              <a:defRPr sz="2665" b="1"/>
            </a:lvl2pPr>
            <a:lvl3pPr marL="1219200" indent="0">
              <a:buNone/>
              <a:defRPr sz="2400" b="1"/>
            </a:lvl3pPr>
            <a:lvl4pPr marL="1828800" indent="0">
              <a:buNone/>
              <a:defRPr sz="2135" b="1"/>
            </a:lvl4pPr>
            <a:lvl5pPr marL="2438400" indent="0">
              <a:buNone/>
              <a:defRPr sz="2135" b="1"/>
            </a:lvl5pPr>
            <a:lvl6pPr marL="3048000" indent="0">
              <a:buNone/>
              <a:defRPr sz="2135" b="1"/>
            </a:lvl6pPr>
            <a:lvl7pPr marL="3657600" indent="0">
              <a:buNone/>
              <a:defRPr sz="2135" b="1"/>
            </a:lvl7pPr>
            <a:lvl8pPr marL="4267200" indent="0">
              <a:buNone/>
              <a:defRPr sz="2135" b="1"/>
            </a:lvl8pPr>
            <a:lvl9pPr marL="4876800" indent="0">
              <a:buNone/>
              <a:defRPr sz="2135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93371" y="2174875"/>
            <a:ext cx="5389033" cy="3951288"/>
          </a:xfrm>
        </p:spPr>
        <p:txBody>
          <a:bodyPr/>
          <a:lstStyle>
            <a:lvl1pPr>
              <a:defRPr sz="3200"/>
            </a:lvl1pPr>
            <a:lvl2pPr>
              <a:defRPr sz="2665"/>
            </a:lvl2pPr>
            <a:lvl3pPr>
              <a:defRPr sz="2400"/>
            </a:lvl3pPr>
            <a:lvl4pPr>
              <a:defRPr sz="2135"/>
            </a:lvl4pPr>
            <a:lvl5pPr>
              <a:defRPr sz="2135"/>
            </a:lvl5pPr>
            <a:lvl6pPr>
              <a:defRPr sz="2135"/>
            </a:lvl6pPr>
            <a:lvl7pPr>
              <a:defRPr sz="2135"/>
            </a:lvl7pPr>
            <a:lvl8pPr>
              <a:defRPr sz="2135"/>
            </a:lvl8pPr>
            <a:lvl9pPr>
              <a:defRPr sz="2135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2020/1/14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ransition spd="slow" advTm="3000">
    <p:random/>
    <p:sndAc>
      <p:stSnd>
        <p:snd r:embed="rId1" name="chimes.wav"/>
      </p:stSnd>
    </p:sndAc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2020/1/14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ransition spd="slow" advTm="3000">
    <p:random/>
    <p:sndAc>
      <p:stSnd>
        <p:snd r:embed="rId1" name="chimes.wav"/>
      </p:stSnd>
    </p:sndAc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2020/1/14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ransition spd="slow" advTm="3000">
    <p:random/>
    <p:sndAc>
      <p:stSnd>
        <p:snd r:embed="rId1" name="chimes.wav"/>
      </p:stSnd>
    </p:sndAc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3" y="273049"/>
            <a:ext cx="4011084" cy="1162051"/>
          </a:xfrm>
        </p:spPr>
        <p:txBody>
          <a:bodyPr anchor="b"/>
          <a:lstStyle>
            <a:lvl1pPr algn="l">
              <a:defRPr sz="2665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766733" y="273052"/>
            <a:ext cx="6815667" cy="5853113"/>
          </a:xfrm>
        </p:spPr>
        <p:txBody>
          <a:bodyPr/>
          <a:lstStyle>
            <a:lvl1pPr>
              <a:defRPr sz="4265"/>
            </a:lvl1pPr>
            <a:lvl2pPr>
              <a:defRPr sz="3735"/>
            </a:lvl2pPr>
            <a:lvl3pPr>
              <a:defRPr sz="3200"/>
            </a:lvl3pPr>
            <a:lvl4pPr>
              <a:defRPr sz="2665"/>
            </a:lvl4pPr>
            <a:lvl5pPr>
              <a:defRPr sz="2665"/>
            </a:lvl5pPr>
            <a:lvl6pPr>
              <a:defRPr sz="2665"/>
            </a:lvl6pPr>
            <a:lvl7pPr>
              <a:defRPr sz="2665"/>
            </a:lvl7pPr>
            <a:lvl8pPr>
              <a:defRPr sz="2665"/>
            </a:lvl8pPr>
            <a:lvl9pPr>
              <a:defRPr sz="2665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09603" y="1435103"/>
            <a:ext cx="4011084" cy="4691063"/>
          </a:xfrm>
        </p:spPr>
        <p:txBody>
          <a:bodyPr/>
          <a:lstStyle>
            <a:lvl1pPr marL="0" indent="0">
              <a:buNone/>
              <a:defRPr sz="1865"/>
            </a:lvl1pPr>
            <a:lvl2pPr marL="609600" indent="0">
              <a:buNone/>
              <a:defRPr sz="1600"/>
            </a:lvl2pPr>
            <a:lvl3pPr marL="1219200" indent="0">
              <a:buNone/>
              <a:defRPr sz="1335"/>
            </a:lvl3pPr>
            <a:lvl4pPr marL="1828800" indent="0">
              <a:buNone/>
              <a:defRPr sz="1200"/>
            </a:lvl4pPr>
            <a:lvl5pPr marL="2438400" indent="0">
              <a:buNone/>
              <a:defRPr sz="1200"/>
            </a:lvl5pPr>
            <a:lvl6pPr marL="3048000" indent="0">
              <a:buNone/>
              <a:defRPr sz="1200"/>
            </a:lvl6pPr>
            <a:lvl7pPr marL="3657600" indent="0">
              <a:buNone/>
              <a:defRPr sz="1200"/>
            </a:lvl7pPr>
            <a:lvl8pPr marL="4267200" indent="0">
              <a:buNone/>
              <a:defRPr sz="1200"/>
            </a:lvl8pPr>
            <a:lvl9pPr marL="4876800" indent="0">
              <a:buNone/>
              <a:defRPr sz="12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2020/1/14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ransition spd="slow" advTm="3000">
    <p:random/>
    <p:sndAc>
      <p:stSnd>
        <p:snd r:embed="rId1" name="chimes.wav"/>
      </p:stSnd>
    </p:sndAc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9"/>
          </a:xfrm>
        </p:spPr>
        <p:txBody>
          <a:bodyPr anchor="b"/>
          <a:lstStyle>
            <a:lvl1pPr algn="l">
              <a:defRPr sz="2665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4265"/>
            </a:lvl1pPr>
            <a:lvl2pPr marL="609600" indent="0">
              <a:buNone/>
              <a:defRPr sz="3735"/>
            </a:lvl2pPr>
            <a:lvl3pPr marL="1219200" indent="0">
              <a:buNone/>
              <a:defRPr sz="3200"/>
            </a:lvl3pPr>
            <a:lvl4pPr marL="1828800" indent="0">
              <a:buNone/>
              <a:defRPr sz="2665"/>
            </a:lvl4pPr>
            <a:lvl5pPr marL="2438400" indent="0">
              <a:buNone/>
              <a:defRPr sz="2665"/>
            </a:lvl5pPr>
            <a:lvl6pPr marL="3048000" indent="0">
              <a:buNone/>
              <a:defRPr sz="2665"/>
            </a:lvl6pPr>
            <a:lvl7pPr marL="3657600" indent="0">
              <a:buNone/>
              <a:defRPr sz="2665"/>
            </a:lvl7pPr>
            <a:lvl8pPr marL="4267200" indent="0">
              <a:buNone/>
              <a:defRPr sz="2665"/>
            </a:lvl8pPr>
            <a:lvl9pPr marL="4876800" indent="0">
              <a:buNone/>
              <a:defRPr sz="2665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2389717" y="5367339"/>
            <a:ext cx="7315200" cy="804863"/>
          </a:xfrm>
        </p:spPr>
        <p:txBody>
          <a:bodyPr/>
          <a:lstStyle>
            <a:lvl1pPr marL="0" indent="0">
              <a:buNone/>
              <a:defRPr sz="1865"/>
            </a:lvl1pPr>
            <a:lvl2pPr marL="609600" indent="0">
              <a:buNone/>
              <a:defRPr sz="1600"/>
            </a:lvl2pPr>
            <a:lvl3pPr marL="1219200" indent="0">
              <a:buNone/>
              <a:defRPr sz="1335"/>
            </a:lvl3pPr>
            <a:lvl4pPr marL="1828800" indent="0">
              <a:buNone/>
              <a:defRPr sz="1200"/>
            </a:lvl4pPr>
            <a:lvl5pPr marL="2438400" indent="0">
              <a:buNone/>
              <a:defRPr sz="1200"/>
            </a:lvl5pPr>
            <a:lvl6pPr marL="3048000" indent="0">
              <a:buNone/>
              <a:defRPr sz="1200"/>
            </a:lvl6pPr>
            <a:lvl7pPr marL="3657600" indent="0">
              <a:buNone/>
              <a:defRPr sz="1200"/>
            </a:lvl7pPr>
            <a:lvl8pPr marL="4267200" indent="0">
              <a:buNone/>
              <a:defRPr sz="1200"/>
            </a:lvl8pPr>
            <a:lvl9pPr marL="4876800" indent="0">
              <a:buNone/>
              <a:defRPr sz="12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2020/1/14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ransition spd="slow" advTm="3000">
    <p:random/>
    <p:sndAc>
      <p:stSnd>
        <p:snd r:embed="rId1" name="chimes.wav"/>
      </p:stSnd>
    </p:sndAc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audio" Target="../media/audio1.wav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6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609600" y="274637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09600" y="6356352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pPr/>
              <a:t>2020/1/14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165600" y="6356352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737600" y="6356352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  <p:sldLayoutId id="2147483672" r:id="rId13"/>
  </p:sldLayoutIdLst>
  <p:transition spd="slow" advTm="3000">
    <p:random/>
    <p:sndAc>
      <p:stSnd>
        <p:snd r:embed="rId15" name="chimes.wav"/>
      </p:stSnd>
    </p:sndAc>
  </p:transition>
  <p:txStyles>
    <p:titleStyle>
      <a:lvl1pPr algn="ctr" defTabSz="1219200" rtl="0" eaLnBrk="1" latinLnBrk="0" hangingPunct="1">
        <a:spcBef>
          <a:spcPct val="0"/>
        </a:spcBef>
        <a:buNone/>
        <a:defRPr sz="586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200" indent="-457200" algn="l" defTabSz="1219200" rtl="0" eaLnBrk="1" latinLnBrk="0" hangingPunct="1">
        <a:spcBef>
          <a:spcPts val="130"/>
        </a:spcBef>
        <a:buFont typeface="Arial" panose="020B0604020202020204" pitchFamily="34" charset="0"/>
        <a:buChar char="•"/>
        <a:defRPr sz="4265" kern="1200">
          <a:solidFill>
            <a:schemeClr val="tx1"/>
          </a:solidFill>
          <a:latin typeface="+mn-lt"/>
          <a:ea typeface="+mn-ea"/>
          <a:cs typeface="+mn-cs"/>
        </a:defRPr>
      </a:lvl1pPr>
      <a:lvl2pPr marL="990600" indent="-381000" algn="l" defTabSz="1219200" rtl="0" eaLnBrk="1" latinLnBrk="0" hangingPunct="1">
        <a:spcBef>
          <a:spcPts val="130"/>
        </a:spcBef>
        <a:buFont typeface="Arial" panose="020B0604020202020204" pitchFamily="34" charset="0"/>
        <a:buChar char="–"/>
        <a:defRPr sz="3735" kern="1200">
          <a:solidFill>
            <a:schemeClr val="tx1"/>
          </a:solidFill>
          <a:latin typeface="+mn-lt"/>
          <a:ea typeface="+mn-ea"/>
          <a:cs typeface="+mn-cs"/>
        </a:defRPr>
      </a:lvl2pPr>
      <a:lvl3pPr marL="1524000" indent="-304800" algn="l" defTabSz="1219200" rtl="0" eaLnBrk="1" latinLnBrk="0" hangingPunct="1">
        <a:spcBef>
          <a:spcPts val="13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3600" indent="-304800" algn="l" defTabSz="1219200" rtl="0" eaLnBrk="1" latinLnBrk="0" hangingPunct="1">
        <a:spcBef>
          <a:spcPts val="130"/>
        </a:spcBef>
        <a:buFont typeface="Arial" panose="020B0604020202020204" pitchFamily="34" charset="0"/>
        <a:buChar char="–"/>
        <a:defRPr sz="2665" kern="1200">
          <a:solidFill>
            <a:schemeClr val="tx1"/>
          </a:solidFill>
          <a:latin typeface="+mn-lt"/>
          <a:ea typeface="+mn-ea"/>
          <a:cs typeface="+mn-cs"/>
        </a:defRPr>
      </a:lvl4pPr>
      <a:lvl5pPr marL="2743200" indent="-304800" algn="l" defTabSz="1219200" rtl="0" eaLnBrk="1" latinLnBrk="0" hangingPunct="1">
        <a:spcBef>
          <a:spcPts val="130"/>
        </a:spcBef>
        <a:buFont typeface="Arial" panose="020B0604020202020204" pitchFamily="34" charset="0"/>
        <a:buChar char="»"/>
        <a:defRPr sz="2665" kern="1200">
          <a:solidFill>
            <a:schemeClr val="tx1"/>
          </a:solidFill>
          <a:latin typeface="+mn-lt"/>
          <a:ea typeface="+mn-ea"/>
          <a:cs typeface="+mn-cs"/>
        </a:defRPr>
      </a:lvl5pPr>
      <a:lvl6pPr marL="3352800" indent="-304800" algn="l" defTabSz="1219200" rtl="0" eaLnBrk="1" latinLnBrk="0" hangingPunct="1">
        <a:spcBef>
          <a:spcPts val="130"/>
        </a:spcBef>
        <a:buFont typeface="Arial" panose="020B0604020202020204" pitchFamily="34" charset="0"/>
        <a:buChar char="•"/>
        <a:defRPr sz="2665" kern="1200">
          <a:solidFill>
            <a:schemeClr val="tx1"/>
          </a:solidFill>
          <a:latin typeface="+mn-lt"/>
          <a:ea typeface="+mn-ea"/>
          <a:cs typeface="+mn-cs"/>
        </a:defRPr>
      </a:lvl6pPr>
      <a:lvl7pPr marL="3962400" indent="-304800" algn="l" defTabSz="1219200" rtl="0" eaLnBrk="1" latinLnBrk="0" hangingPunct="1">
        <a:spcBef>
          <a:spcPts val="130"/>
        </a:spcBef>
        <a:buFont typeface="Arial" panose="020B0604020202020204" pitchFamily="34" charset="0"/>
        <a:buChar char="•"/>
        <a:defRPr sz="2665" kern="1200">
          <a:solidFill>
            <a:schemeClr val="tx1"/>
          </a:solidFill>
          <a:latin typeface="+mn-lt"/>
          <a:ea typeface="+mn-ea"/>
          <a:cs typeface="+mn-cs"/>
        </a:defRPr>
      </a:lvl7pPr>
      <a:lvl8pPr marL="4572000" indent="-304800" algn="l" defTabSz="1219200" rtl="0" eaLnBrk="1" latinLnBrk="0" hangingPunct="1">
        <a:spcBef>
          <a:spcPts val="130"/>
        </a:spcBef>
        <a:buFont typeface="Arial" panose="020B0604020202020204" pitchFamily="34" charset="0"/>
        <a:buChar char="•"/>
        <a:defRPr sz="2665" kern="1200">
          <a:solidFill>
            <a:schemeClr val="tx1"/>
          </a:solidFill>
          <a:latin typeface="+mn-lt"/>
          <a:ea typeface="+mn-ea"/>
          <a:cs typeface="+mn-cs"/>
        </a:defRPr>
      </a:lvl8pPr>
      <a:lvl9pPr marL="5181600" indent="-304800" algn="l" defTabSz="1219200" rtl="0" eaLnBrk="1" latinLnBrk="0" hangingPunct="1">
        <a:spcBef>
          <a:spcPts val="130"/>
        </a:spcBef>
        <a:buFont typeface="Arial" panose="020B0604020202020204" pitchFamily="34" charset="0"/>
        <a:buChar char="•"/>
        <a:defRPr sz="266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6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2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8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4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80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6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2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8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>
            <a:extLst>
              <a:ext uri="{FF2B5EF4-FFF2-40B4-BE49-F238E27FC236}">
                <a16:creationId xmlns:a16="http://schemas.microsoft.com/office/drawing/2014/main" id="{B96A66E7-EA0D-4C2B-B039-5C13CCBC21F8}"/>
              </a:ext>
            </a:extLst>
          </p:cNvPr>
          <p:cNvSpPr txBox="1"/>
          <p:nvPr/>
        </p:nvSpPr>
        <p:spPr>
          <a:xfrm>
            <a:off x="9658648" y="138072"/>
            <a:ext cx="2533352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b="1" dirty="0">
                <a:solidFill>
                  <a:schemeClr val="accent1"/>
                </a:solidFill>
              </a:rPr>
              <a:t>人教版必修</a:t>
            </a:r>
            <a:r>
              <a:rPr lang="zh-CN" altLang="en-US" b="1" dirty="0" smtClean="0">
                <a:solidFill>
                  <a:schemeClr val="accent1"/>
                </a:solidFill>
              </a:rPr>
              <a:t>第二册</a:t>
            </a:r>
            <a:endParaRPr lang="zh-CN" altLang="en-US" b="1" dirty="0">
              <a:solidFill>
                <a:schemeClr val="accent1"/>
              </a:solidFill>
            </a:endParaRPr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id="{875357D3-E604-4AFB-953D-902558EF8087}"/>
              </a:ext>
            </a:extLst>
          </p:cNvPr>
          <p:cNvSpPr/>
          <p:nvPr/>
        </p:nvSpPr>
        <p:spPr>
          <a:xfrm>
            <a:off x="4117597" y="2646197"/>
            <a:ext cx="480077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4800" b="1" dirty="0" smtClean="0">
                <a:latin typeface="Times New Roman" pitchFamily="18" charset="0"/>
                <a:cs typeface="Times New Roman" pitchFamily="18" charset="0"/>
              </a:rPr>
              <a:t>Unit 5 Music        </a:t>
            </a:r>
          </a:p>
          <a:p>
            <a:r>
              <a:rPr lang="en-US" altLang="zh-CN" sz="4800" b="1" dirty="0" smtClean="0">
                <a:latin typeface="Times New Roman" pitchFamily="18" charset="0"/>
                <a:cs typeface="Times New Roman" pitchFamily="18" charset="0"/>
              </a:rPr>
              <a:t>        Review</a:t>
            </a:r>
            <a:endParaRPr lang="zh-CN" altLang="en-US" sz="4800" dirty="0"/>
          </a:p>
        </p:txBody>
      </p:sp>
    </p:spTree>
    <p:extLst>
      <p:ext uri="{BB962C8B-B14F-4D97-AF65-F5344CB8AC3E}">
        <p14:creationId xmlns:p14="http://schemas.microsoft.com/office/powerpoint/2010/main" val="547406366"/>
      </p:ext>
    </p:extLst>
  </p:cSld>
  <p:clrMapOvr>
    <a:masterClrMapping/>
  </p:clrMapOvr>
  <p:transition spd="med">
    <p:pull dir="u"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核心短语复习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09600" y="1600201"/>
            <a:ext cx="11351046" cy="4525963"/>
          </a:xfrm>
        </p:spPr>
        <p:txBody>
          <a:bodyPr>
            <a:normAutofit fontScale="85000" lnSpcReduction="20000"/>
          </a:bodyPr>
          <a:lstStyle/>
          <a:p>
            <a:pPr marL="742950" indent="-742950">
              <a:buFont typeface="+mj-lt"/>
              <a:buAutoNum type="arabicPeriod"/>
            </a:pPr>
            <a:r>
              <a:rPr lang="zh-CN" altLang="en-US" dirty="0" smtClean="0"/>
              <a:t>履行某人的义务</a:t>
            </a:r>
            <a:r>
              <a:rPr lang="en-US" dirty="0" smtClean="0"/>
              <a:t>/</a:t>
            </a:r>
            <a:r>
              <a:rPr lang="zh-CN" altLang="en-US" dirty="0" smtClean="0"/>
              <a:t>职责</a:t>
            </a:r>
            <a:r>
              <a:rPr lang="en-US" dirty="0" smtClean="0"/>
              <a:t>/</a:t>
            </a:r>
            <a:r>
              <a:rPr lang="zh-CN" altLang="en-US" dirty="0" smtClean="0"/>
              <a:t>履行某人的承诺</a:t>
            </a:r>
          </a:p>
          <a:p>
            <a:pPr marL="742950" indent="-742950">
              <a:buFont typeface="+mj-lt"/>
              <a:buAutoNum type="arabicPeriod"/>
            </a:pPr>
            <a:r>
              <a:rPr lang="zh-CN" altLang="en-US" dirty="0" smtClean="0"/>
              <a:t>使某人能够做某事</a:t>
            </a:r>
          </a:p>
          <a:p>
            <a:pPr marL="742950" indent="-742950">
              <a:buFont typeface="+mj-lt"/>
              <a:buAutoNum type="arabicPeriod"/>
            </a:pPr>
            <a:r>
              <a:rPr lang="zh-CN" altLang="en-US" dirty="0" smtClean="0"/>
              <a:t>能够做某事</a:t>
            </a:r>
          </a:p>
          <a:p>
            <a:pPr marL="742950" indent="-742950">
              <a:buFont typeface="+mj-lt"/>
              <a:buAutoNum type="arabicPeriod"/>
            </a:pPr>
            <a:r>
              <a:rPr lang="zh-CN" altLang="en-US" dirty="0" smtClean="0"/>
              <a:t>把某物颁发给某人</a:t>
            </a:r>
          </a:p>
          <a:p>
            <a:pPr marL="742950" indent="-742950">
              <a:buFont typeface="+mj-lt"/>
              <a:buAutoNum type="arabicPeriod"/>
            </a:pPr>
            <a:r>
              <a:rPr lang="zh-CN" altLang="en-US" dirty="0" smtClean="0"/>
              <a:t>以</a:t>
            </a:r>
            <a:r>
              <a:rPr lang="en-US" dirty="0" smtClean="0"/>
              <a:t>(</a:t>
            </a:r>
            <a:r>
              <a:rPr lang="zh-CN" altLang="en-US" dirty="0" smtClean="0"/>
              <a:t>未经翻译的</a:t>
            </a:r>
            <a:r>
              <a:rPr lang="en-US" dirty="0" smtClean="0"/>
              <a:t>)</a:t>
            </a:r>
            <a:r>
              <a:rPr lang="zh-CN" altLang="en-US" dirty="0" smtClean="0"/>
              <a:t>原语言</a:t>
            </a:r>
          </a:p>
          <a:p>
            <a:pPr marL="742950" indent="-742950">
              <a:buFont typeface="+mj-lt"/>
              <a:buAutoNum type="arabicPeriod"/>
            </a:pPr>
            <a:r>
              <a:rPr lang="zh-CN" altLang="en-US" dirty="0" smtClean="0"/>
              <a:t>如释重负；松了口气</a:t>
            </a:r>
          </a:p>
          <a:p>
            <a:pPr marL="742950" indent="-742950">
              <a:buFont typeface="+mj-lt"/>
              <a:buAutoNum type="arabicPeriod"/>
            </a:pPr>
            <a:r>
              <a:rPr lang="zh-CN" altLang="en-US" dirty="0" smtClean="0"/>
              <a:t>使某人欣慰的是；令某人安心的是</a:t>
            </a:r>
          </a:p>
          <a:p>
            <a:pPr marL="742950" indent="-742950">
              <a:buFont typeface="+mj-lt"/>
              <a:buAutoNum type="arabicPeriod"/>
            </a:pPr>
            <a:r>
              <a:rPr lang="zh-CN" altLang="en-US" dirty="0" smtClean="0"/>
              <a:t>减轻某人的痛苦</a:t>
            </a:r>
            <a:r>
              <a:rPr lang="en-US" dirty="0" smtClean="0"/>
              <a:t>/</a:t>
            </a:r>
            <a:r>
              <a:rPr lang="zh-CN" altLang="en-US" dirty="0" smtClean="0"/>
              <a:t>压力</a:t>
            </a:r>
          </a:p>
          <a:p>
            <a:pPr marL="742950" indent="-742950">
              <a:buFont typeface="+mj-lt"/>
              <a:buAutoNum type="arabicPeriod"/>
            </a:pPr>
            <a:r>
              <a:rPr lang="zh-CN" altLang="en-US" dirty="0" smtClean="0"/>
              <a:t>把</a:t>
            </a:r>
            <a:r>
              <a:rPr lang="en-US" dirty="0" smtClean="0"/>
              <a:t>……</a:t>
            </a:r>
            <a:r>
              <a:rPr lang="zh-CN" altLang="en-US" dirty="0" smtClean="0"/>
              <a:t>吸收进</a:t>
            </a:r>
            <a:r>
              <a:rPr lang="en-US" dirty="0" smtClean="0"/>
              <a:t>……</a:t>
            </a:r>
            <a:endParaRPr lang="zh-CN" altLang="en-US" dirty="0" smtClean="0"/>
          </a:p>
        </p:txBody>
      </p:sp>
      <p:sp>
        <p:nvSpPr>
          <p:cNvPr id="4" name="矩形 3"/>
          <p:cNvSpPr/>
          <p:nvPr/>
        </p:nvSpPr>
        <p:spPr>
          <a:xfrm>
            <a:off x="8178225" y="1925370"/>
            <a:ext cx="385214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perform one' s duty/promise </a:t>
            </a:r>
            <a:endParaRPr lang="zh-CN" altLang="en-US" sz="2400" dirty="0">
              <a:solidFill>
                <a:srgbClr val="FF0000"/>
              </a:solidFill>
            </a:endParaRPr>
          </a:p>
        </p:txBody>
      </p:sp>
      <p:sp>
        <p:nvSpPr>
          <p:cNvPr id="5" name="矩形 4"/>
          <p:cNvSpPr/>
          <p:nvPr/>
        </p:nvSpPr>
        <p:spPr>
          <a:xfrm>
            <a:off x="5341494" y="2056320"/>
            <a:ext cx="278146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enable sb. to do </a:t>
            </a:r>
            <a:r>
              <a:rPr lang="en-US" sz="2400" dirty="0" err="1" smtClean="0">
                <a:solidFill>
                  <a:srgbClr val="FF0000"/>
                </a:solidFill>
              </a:rPr>
              <a:t>sth</a:t>
            </a:r>
            <a:r>
              <a:rPr lang="en-US" sz="2400" dirty="0" smtClean="0">
                <a:solidFill>
                  <a:srgbClr val="FF0000"/>
                </a:solidFill>
              </a:rPr>
              <a:t>. </a:t>
            </a:r>
            <a:endParaRPr lang="zh-CN" altLang="en-US" sz="2400" dirty="0">
              <a:solidFill>
                <a:srgbClr val="FF0000"/>
              </a:solidFill>
            </a:endParaRPr>
          </a:p>
        </p:txBody>
      </p:sp>
      <p:sp>
        <p:nvSpPr>
          <p:cNvPr id="6" name="矩形 5"/>
          <p:cNvSpPr/>
          <p:nvPr/>
        </p:nvSpPr>
        <p:spPr>
          <a:xfrm>
            <a:off x="4578596" y="2531815"/>
            <a:ext cx="242239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be able to do </a:t>
            </a:r>
            <a:r>
              <a:rPr lang="en-US" sz="2400" dirty="0" err="1" smtClean="0">
                <a:solidFill>
                  <a:srgbClr val="FF0000"/>
                </a:solidFill>
              </a:rPr>
              <a:t>sth</a:t>
            </a:r>
            <a:r>
              <a:rPr lang="en-US" sz="2400" dirty="0" smtClean="0">
                <a:solidFill>
                  <a:srgbClr val="FF0000"/>
                </a:solidFill>
              </a:rPr>
              <a:t>. </a:t>
            </a:r>
            <a:endParaRPr lang="zh-CN" altLang="en-US" sz="2400" dirty="0">
              <a:solidFill>
                <a:srgbClr val="FF0000"/>
              </a:solidFill>
            </a:endParaRPr>
          </a:p>
        </p:txBody>
      </p:sp>
      <p:sp>
        <p:nvSpPr>
          <p:cNvPr id="7" name="矩形 6"/>
          <p:cNvSpPr/>
          <p:nvPr/>
        </p:nvSpPr>
        <p:spPr>
          <a:xfrm>
            <a:off x="5262722" y="3018702"/>
            <a:ext cx="669792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award </a:t>
            </a:r>
            <a:r>
              <a:rPr lang="en-US" sz="2400" dirty="0" err="1" smtClean="0">
                <a:solidFill>
                  <a:srgbClr val="FF0000"/>
                </a:solidFill>
              </a:rPr>
              <a:t>sth</a:t>
            </a:r>
            <a:r>
              <a:rPr lang="en-US" sz="2400" dirty="0" smtClean="0">
                <a:solidFill>
                  <a:srgbClr val="FF0000"/>
                </a:solidFill>
              </a:rPr>
              <a:t>. to sb. (for </a:t>
            </a:r>
            <a:r>
              <a:rPr lang="en-US" sz="2400" dirty="0" err="1" smtClean="0">
                <a:solidFill>
                  <a:srgbClr val="FF0000"/>
                </a:solidFill>
              </a:rPr>
              <a:t>sth</a:t>
            </a:r>
            <a:r>
              <a:rPr lang="en-US" sz="2400" dirty="0" smtClean="0">
                <a:solidFill>
                  <a:srgbClr val="FF0000"/>
                </a:solidFill>
              </a:rPr>
              <a:t>.)</a:t>
            </a:r>
            <a:r>
              <a:rPr lang="zh-CN" altLang="en-US" sz="2400" dirty="0" smtClean="0">
                <a:solidFill>
                  <a:srgbClr val="FF0000"/>
                </a:solidFill>
              </a:rPr>
              <a:t>＝</a:t>
            </a:r>
            <a:r>
              <a:rPr lang="en-US" sz="2400" dirty="0" smtClean="0">
                <a:solidFill>
                  <a:srgbClr val="FF0000"/>
                </a:solidFill>
              </a:rPr>
              <a:t> award sb. </a:t>
            </a:r>
            <a:r>
              <a:rPr lang="en-US" sz="2400" dirty="0" err="1" smtClean="0">
                <a:solidFill>
                  <a:srgbClr val="FF0000"/>
                </a:solidFill>
              </a:rPr>
              <a:t>sth</a:t>
            </a:r>
            <a:r>
              <a:rPr lang="en-US" sz="2400" dirty="0" smtClean="0">
                <a:solidFill>
                  <a:srgbClr val="FF0000"/>
                </a:solidFill>
              </a:rPr>
              <a:t>. (for </a:t>
            </a:r>
            <a:r>
              <a:rPr lang="en-US" sz="2400" dirty="0" err="1" smtClean="0">
                <a:solidFill>
                  <a:srgbClr val="FF0000"/>
                </a:solidFill>
              </a:rPr>
              <a:t>sth</a:t>
            </a:r>
            <a:r>
              <a:rPr lang="en-US" sz="2400" dirty="0" smtClean="0">
                <a:solidFill>
                  <a:srgbClr val="FF0000"/>
                </a:solidFill>
              </a:rPr>
              <a:t>.) </a:t>
            </a:r>
            <a:endParaRPr lang="zh-CN" altLang="en-US" sz="2400" dirty="0">
              <a:solidFill>
                <a:srgbClr val="FF0000"/>
              </a:solidFill>
            </a:endParaRPr>
          </a:p>
        </p:txBody>
      </p:sp>
      <p:sp>
        <p:nvSpPr>
          <p:cNvPr id="8" name="矩形 7"/>
          <p:cNvSpPr/>
          <p:nvPr/>
        </p:nvSpPr>
        <p:spPr>
          <a:xfrm>
            <a:off x="5851317" y="3398714"/>
            <a:ext cx="197682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in the original </a:t>
            </a:r>
            <a:endParaRPr lang="zh-CN" altLang="en-US" sz="2400" dirty="0">
              <a:solidFill>
                <a:srgbClr val="FF0000"/>
              </a:solidFill>
            </a:endParaRPr>
          </a:p>
        </p:txBody>
      </p:sp>
      <p:sp>
        <p:nvSpPr>
          <p:cNvPr id="9" name="矩形 8"/>
          <p:cNvSpPr/>
          <p:nvPr/>
        </p:nvSpPr>
        <p:spPr>
          <a:xfrm>
            <a:off x="5689639" y="3766848"/>
            <a:ext cx="187230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in/with relief </a:t>
            </a:r>
            <a:endParaRPr lang="zh-CN" altLang="en-US" sz="2400" dirty="0">
              <a:solidFill>
                <a:srgbClr val="FF0000"/>
              </a:solidFill>
            </a:endParaRPr>
          </a:p>
        </p:txBody>
      </p:sp>
      <p:sp>
        <p:nvSpPr>
          <p:cNvPr id="10" name="矩形 9"/>
          <p:cNvSpPr/>
          <p:nvPr/>
        </p:nvSpPr>
        <p:spPr>
          <a:xfrm>
            <a:off x="8232441" y="4324989"/>
            <a:ext cx="196226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to one's relief </a:t>
            </a:r>
            <a:endParaRPr lang="zh-CN" altLang="en-US" sz="2400" dirty="0">
              <a:solidFill>
                <a:srgbClr val="FF0000"/>
              </a:solidFill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6167310" y="4835627"/>
            <a:ext cx="36369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relieve one's pain/pressure </a:t>
            </a:r>
            <a:endParaRPr lang="zh-CN" altLang="en-US" sz="2400" dirty="0">
              <a:solidFill>
                <a:srgbClr val="FF0000"/>
              </a:solidFill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5348376" y="5381892"/>
            <a:ext cx="227241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absorb ... into ... </a:t>
            </a:r>
            <a:endParaRPr lang="zh-CN" altLang="en-US" sz="2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slow" advTm="3000">
    <p:random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742950" indent="-742950">
              <a:buFont typeface="+mj-lt"/>
              <a:buAutoNum type="arabicPeriod" startAt="10"/>
            </a:pPr>
            <a:r>
              <a:rPr lang="zh-CN" altLang="en-US" dirty="0" smtClean="0"/>
              <a:t>实现目标</a:t>
            </a:r>
          </a:p>
          <a:p>
            <a:pPr marL="742950" indent="-742950">
              <a:buFont typeface="+mj-lt"/>
              <a:buAutoNum type="arabicPeriod" startAt="10"/>
            </a:pPr>
            <a:r>
              <a:rPr lang="zh-CN" altLang="en-US" dirty="0" smtClean="0"/>
              <a:t>企图</a:t>
            </a:r>
            <a:r>
              <a:rPr lang="en-US" dirty="0" smtClean="0"/>
              <a:t>/</a:t>
            </a:r>
            <a:r>
              <a:rPr lang="zh-CN" altLang="en-US" dirty="0" smtClean="0"/>
              <a:t>意欲</a:t>
            </a:r>
            <a:r>
              <a:rPr lang="en-US" dirty="0" smtClean="0"/>
              <a:t>/</a:t>
            </a:r>
            <a:r>
              <a:rPr lang="zh-CN" altLang="en-US" dirty="0" smtClean="0"/>
              <a:t>旨在做某事</a:t>
            </a:r>
          </a:p>
          <a:p>
            <a:pPr marL="742950" indent="-742950">
              <a:buFont typeface="+mj-lt"/>
              <a:buAutoNum type="arabicPeriod" startAt="10"/>
            </a:pPr>
            <a:r>
              <a:rPr lang="zh-CN" altLang="en-US" dirty="0" smtClean="0"/>
              <a:t>旨在</a:t>
            </a:r>
            <a:r>
              <a:rPr lang="en-US" dirty="0" smtClean="0"/>
              <a:t>(</a:t>
            </a:r>
            <a:r>
              <a:rPr lang="zh-CN" altLang="en-US" dirty="0" smtClean="0"/>
              <a:t>做</a:t>
            </a:r>
            <a:r>
              <a:rPr lang="en-US" dirty="0" smtClean="0"/>
              <a:t>)……</a:t>
            </a:r>
            <a:r>
              <a:rPr lang="zh-CN" altLang="en-US" dirty="0" smtClean="0"/>
              <a:t>；</a:t>
            </a:r>
          </a:p>
          <a:p>
            <a:pPr marL="742950" indent="-742950">
              <a:buFont typeface="+mj-lt"/>
              <a:buAutoNum type="arabicPeriod" startAt="10"/>
            </a:pPr>
            <a:r>
              <a:rPr lang="zh-CN" altLang="en-US" dirty="0" smtClean="0"/>
              <a:t>认为，假定</a:t>
            </a:r>
          </a:p>
          <a:p>
            <a:pPr marL="742950" indent="-742950">
              <a:buFont typeface="+mj-lt"/>
              <a:buAutoNum type="arabicPeriod" startAt="10"/>
            </a:pPr>
            <a:r>
              <a:rPr lang="zh-CN" altLang="en-US" dirty="0" smtClean="0"/>
              <a:t>特殊待遇</a:t>
            </a:r>
            <a:r>
              <a:rPr lang="en-US" dirty="0" smtClean="0"/>
              <a:t>/</a:t>
            </a:r>
            <a:r>
              <a:rPr lang="zh-CN" altLang="en-US" dirty="0" smtClean="0"/>
              <a:t>处理</a:t>
            </a:r>
          </a:p>
          <a:p>
            <a:pPr marL="742950" indent="-742950">
              <a:buFont typeface="+mj-lt"/>
              <a:buAutoNum type="arabicPeriod" startAt="10"/>
            </a:pPr>
            <a:r>
              <a:rPr lang="zh-CN" altLang="en-US" dirty="0" smtClean="0"/>
              <a:t>满意地</a:t>
            </a:r>
          </a:p>
          <a:p>
            <a:pPr marL="742950" indent="-742950">
              <a:buFont typeface="+mj-lt"/>
              <a:buAutoNum type="arabicPeriod" startAt="10"/>
            </a:pPr>
            <a:r>
              <a:rPr lang="zh-CN" altLang="en-US" dirty="0" smtClean="0"/>
              <a:t>令某人满意的是</a:t>
            </a:r>
          </a:p>
          <a:p>
            <a:endParaRPr lang="zh-CN" altLang="en-US" dirty="0"/>
          </a:p>
        </p:txBody>
      </p:sp>
      <p:sp>
        <p:nvSpPr>
          <p:cNvPr id="4" name="标题 1"/>
          <p:cNvSpPr txBox="1">
            <a:spLocks/>
          </p:cNvSpPr>
          <p:nvPr/>
        </p:nvSpPr>
        <p:spPr>
          <a:xfrm>
            <a:off x="762000" y="427037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1219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5865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核心短语复习</a:t>
            </a:r>
            <a:endParaRPr kumimoji="0" lang="zh-CN" altLang="en-US" sz="5865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3784413" y="1595090"/>
            <a:ext cx="285321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achieve one's aim </a:t>
            </a:r>
            <a:endParaRPr lang="zh-CN" altLang="en-US" sz="2800" dirty="0">
              <a:solidFill>
                <a:srgbClr val="FF0000"/>
              </a:solidFill>
            </a:endParaRPr>
          </a:p>
        </p:txBody>
      </p:sp>
      <p:sp>
        <p:nvSpPr>
          <p:cNvPr id="6" name="矩形 5"/>
          <p:cNvSpPr/>
          <p:nvPr/>
        </p:nvSpPr>
        <p:spPr>
          <a:xfrm>
            <a:off x="6863859" y="2214500"/>
            <a:ext cx="227382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aim to do </a:t>
            </a:r>
            <a:r>
              <a:rPr lang="en-US" sz="2800" dirty="0" err="1" smtClean="0">
                <a:solidFill>
                  <a:srgbClr val="FF0000"/>
                </a:solidFill>
              </a:rPr>
              <a:t>sth</a:t>
            </a:r>
            <a:r>
              <a:rPr lang="en-US" sz="2800" dirty="0" smtClean="0">
                <a:solidFill>
                  <a:srgbClr val="FF0000"/>
                </a:solidFill>
              </a:rPr>
              <a:t>. </a:t>
            </a:r>
            <a:endParaRPr lang="zh-CN" altLang="en-US" sz="2800" dirty="0">
              <a:solidFill>
                <a:srgbClr val="FF0000"/>
              </a:solidFill>
            </a:endParaRPr>
          </a:p>
        </p:txBody>
      </p:sp>
      <p:sp>
        <p:nvSpPr>
          <p:cNvPr id="7" name="矩形 6"/>
          <p:cNvSpPr/>
          <p:nvPr/>
        </p:nvSpPr>
        <p:spPr>
          <a:xfrm>
            <a:off x="4615677" y="2884754"/>
            <a:ext cx="372954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be aimed at (doing) </a:t>
            </a:r>
            <a:r>
              <a:rPr lang="en-US" sz="2800" dirty="0" err="1" smtClean="0">
                <a:solidFill>
                  <a:srgbClr val="FF0000"/>
                </a:solidFill>
              </a:rPr>
              <a:t>sth</a:t>
            </a:r>
            <a:r>
              <a:rPr lang="en-US" sz="2800" dirty="0" smtClean="0">
                <a:solidFill>
                  <a:srgbClr val="FF0000"/>
                </a:solidFill>
              </a:rPr>
              <a:t>. </a:t>
            </a:r>
            <a:endParaRPr lang="zh-CN" altLang="en-US" sz="2800" dirty="0">
              <a:solidFill>
                <a:srgbClr val="FF0000"/>
              </a:solidFill>
            </a:endParaRPr>
          </a:p>
        </p:txBody>
      </p:sp>
      <p:sp>
        <p:nvSpPr>
          <p:cNvPr id="8" name="矩形 7"/>
          <p:cNvSpPr/>
          <p:nvPr/>
        </p:nvSpPr>
        <p:spPr>
          <a:xfrm>
            <a:off x="4617342" y="3469965"/>
            <a:ext cx="327653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make an assumption </a:t>
            </a:r>
            <a:endParaRPr lang="zh-CN" altLang="en-US" sz="2800" dirty="0">
              <a:solidFill>
                <a:srgbClr val="FF0000"/>
              </a:solidFill>
            </a:endParaRPr>
          </a:p>
        </p:txBody>
      </p:sp>
      <p:sp>
        <p:nvSpPr>
          <p:cNvPr id="9" name="矩形 8"/>
          <p:cNvSpPr/>
          <p:nvPr/>
        </p:nvSpPr>
        <p:spPr>
          <a:xfrm>
            <a:off x="5072467" y="4009454"/>
            <a:ext cx="282141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special treatment </a:t>
            </a:r>
            <a:endParaRPr lang="zh-CN" altLang="en-US" sz="2800" dirty="0">
              <a:solidFill>
                <a:srgbClr val="FF0000"/>
              </a:solidFill>
            </a:endParaRPr>
          </a:p>
        </p:txBody>
      </p:sp>
      <p:sp>
        <p:nvSpPr>
          <p:cNvPr id="10" name="矩形 9"/>
          <p:cNvSpPr/>
          <p:nvPr/>
        </p:nvSpPr>
        <p:spPr>
          <a:xfrm>
            <a:off x="3223792" y="4640387"/>
            <a:ext cx="265085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with satisfaction </a:t>
            </a:r>
            <a:endParaRPr lang="zh-CN" altLang="en-US" sz="2800" dirty="0">
              <a:solidFill>
                <a:srgbClr val="FF0000"/>
              </a:solidFill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5363449" y="5299118"/>
            <a:ext cx="300082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to </a:t>
            </a:r>
            <a:r>
              <a:rPr lang="en-US" sz="2800" dirty="0" err="1" smtClean="0">
                <a:solidFill>
                  <a:srgbClr val="FF0000"/>
                </a:solidFill>
              </a:rPr>
              <a:t>sb.‘s</a:t>
            </a:r>
            <a:r>
              <a:rPr lang="en-US" sz="2800" dirty="0" smtClean="0">
                <a:solidFill>
                  <a:srgbClr val="FF0000"/>
                </a:solidFill>
              </a:rPr>
              <a:t> satisfaction </a:t>
            </a:r>
            <a:endParaRPr lang="zh-CN" altLang="en-US" sz="2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slow" advTm="3000">
    <p:random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742950" indent="-742950">
              <a:buFont typeface="+mj-lt"/>
              <a:buAutoNum type="arabicPeriod" startAt="17"/>
            </a:pPr>
            <a:r>
              <a:rPr lang="zh-CN" altLang="en-US" sz="2800" dirty="0" smtClean="0"/>
              <a:t>对</a:t>
            </a:r>
            <a:r>
              <a:rPr lang="en-US" sz="2800" dirty="0" smtClean="0"/>
              <a:t>……</a:t>
            </a:r>
            <a:r>
              <a:rPr lang="zh-CN" altLang="en-US" sz="2800" dirty="0" smtClean="0"/>
              <a:t>感到满意</a:t>
            </a:r>
          </a:p>
          <a:p>
            <a:pPr marL="742950" indent="-742950">
              <a:buFont typeface="+mj-lt"/>
              <a:buAutoNum type="arabicPeriod" startAt="17"/>
            </a:pPr>
            <a:r>
              <a:rPr lang="zh-CN" altLang="en-US" sz="2800" dirty="0" smtClean="0"/>
              <a:t>由于种种原因</a:t>
            </a:r>
          </a:p>
          <a:p>
            <a:pPr marL="742950" indent="-742950">
              <a:buFont typeface="+mj-lt"/>
              <a:buAutoNum type="arabicPeriod" startAt="17"/>
            </a:pPr>
            <a:r>
              <a:rPr lang="zh-CN" altLang="en-US" sz="2800" dirty="0" smtClean="0"/>
              <a:t>种类繁多的，各种各样的</a:t>
            </a:r>
            <a:endParaRPr lang="en-US" altLang="zh-CN" sz="2800" dirty="0" smtClean="0"/>
          </a:p>
          <a:p>
            <a:pPr marL="742950" indent="-742950">
              <a:buFont typeface="+mj-lt"/>
              <a:buAutoNum type="arabicPeriod" startAt="17"/>
            </a:pPr>
            <a:r>
              <a:rPr lang="zh-CN" altLang="en-US" sz="2800" dirty="0" smtClean="0"/>
              <a:t>从</a:t>
            </a:r>
            <a:r>
              <a:rPr lang="en-US" sz="2800" dirty="0" smtClean="0"/>
              <a:t>……</a:t>
            </a:r>
            <a:r>
              <a:rPr lang="zh-CN" altLang="en-US" sz="2800" dirty="0" smtClean="0"/>
              <a:t>到</a:t>
            </a:r>
            <a:r>
              <a:rPr lang="en-US" sz="2800" dirty="0" smtClean="0"/>
              <a:t>……</a:t>
            </a:r>
            <a:r>
              <a:rPr lang="zh-CN" altLang="en-US" sz="2800" dirty="0" smtClean="0"/>
              <a:t>之变化；在</a:t>
            </a:r>
            <a:r>
              <a:rPr lang="en-US" sz="2800" dirty="0" smtClean="0"/>
              <a:t>……</a:t>
            </a:r>
            <a:r>
              <a:rPr lang="zh-CN" altLang="en-US" sz="2800" dirty="0" smtClean="0"/>
              <a:t>到</a:t>
            </a:r>
            <a:r>
              <a:rPr lang="en-US" sz="2800" dirty="0" smtClean="0"/>
              <a:t>……</a:t>
            </a:r>
            <a:r>
              <a:rPr lang="zh-CN" altLang="en-US" sz="2800" dirty="0" smtClean="0"/>
              <a:t>之间变动</a:t>
            </a:r>
            <a:endParaRPr lang="en-US" altLang="zh-CN" sz="2800" dirty="0" smtClean="0"/>
          </a:p>
          <a:p>
            <a:pPr>
              <a:buNone/>
            </a:pPr>
            <a:r>
              <a:rPr lang="en-US" altLang="zh-CN" sz="2800" dirty="0" smtClean="0"/>
              <a:t>21.</a:t>
            </a:r>
            <a:r>
              <a:rPr lang="zh-CN" altLang="en-US" sz="2800" dirty="0" smtClean="0"/>
              <a:t>反对</a:t>
            </a:r>
            <a:r>
              <a:rPr lang="en-US" sz="2800" dirty="0" smtClean="0"/>
              <a:t>/</a:t>
            </a:r>
            <a:r>
              <a:rPr lang="zh-CN" altLang="en-US" sz="2800" dirty="0" smtClean="0"/>
              <a:t>反抗</a:t>
            </a:r>
            <a:r>
              <a:rPr lang="en-US" sz="2800" dirty="0" smtClean="0"/>
              <a:t>……</a:t>
            </a:r>
            <a:endParaRPr lang="zh-CN" altLang="en-US" sz="2800" dirty="0" smtClean="0"/>
          </a:p>
          <a:p>
            <a:pPr>
              <a:buNone/>
            </a:pPr>
            <a:r>
              <a:rPr lang="en-US" altLang="zh-CN" sz="2800" dirty="0" smtClean="0"/>
              <a:t>22.</a:t>
            </a:r>
            <a:r>
              <a:rPr lang="zh-CN" altLang="en-US" sz="2800" dirty="0" smtClean="0"/>
              <a:t>被放过；逃脱惩罚</a:t>
            </a:r>
          </a:p>
          <a:p>
            <a:pPr>
              <a:buNone/>
            </a:pPr>
            <a:r>
              <a:rPr lang="en-US" altLang="zh-CN" sz="2800" dirty="0" smtClean="0"/>
              <a:t>23.</a:t>
            </a:r>
            <a:r>
              <a:rPr lang="zh-CN" altLang="en-US" sz="2800" dirty="0" smtClean="0"/>
              <a:t>着手认真做某事</a:t>
            </a:r>
          </a:p>
          <a:p>
            <a:pPr>
              <a:buNone/>
            </a:pPr>
            <a:r>
              <a:rPr lang="en-US" altLang="zh-CN" sz="2800" dirty="0" smtClean="0"/>
              <a:t>24.</a:t>
            </a:r>
            <a:r>
              <a:rPr lang="zh-CN" altLang="en-US" sz="2800" dirty="0" smtClean="0"/>
              <a:t>克服；恢复</a:t>
            </a:r>
          </a:p>
          <a:p>
            <a:pPr marL="742950" indent="-742950">
              <a:buFont typeface="+mj-lt"/>
              <a:buAutoNum type="arabicPeriod" startAt="17"/>
            </a:pPr>
            <a:endParaRPr lang="zh-CN" altLang="en-US" sz="2800" dirty="0" smtClean="0"/>
          </a:p>
        </p:txBody>
      </p:sp>
      <p:sp>
        <p:nvSpPr>
          <p:cNvPr id="4" name="标题 1"/>
          <p:cNvSpPr txBox="1">
            <a:spLocks/>
          </p:cNvSpPr>
          <p:nvPr/>
        </p:nvSpPr>
        <p:spPr>
          <a:xfrm>
            <a:off x="762000" y="427037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1219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5865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核心短语复习</a:t>
            </a:r>
            <a:endParaRPr kumimoji="0" lang="zh-CN" altLang="en-US" sz="5865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3876986" y="1592181"/>
            <a:ext cx="265143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be satisfied with </a:t>
            </a:r>
            <a:endParaRPr lang="zh-CN" altLang="en-US" sz="2800" dirty="0">
              <a:solidFill>
                <a:srgbClr val="FF0000"/>
              </a:solidFill>
            </a:endParaRPr>
          </a:p>
        </p:txBody>
      </p:sp>
      <p:sp>
        <p:nvSpPr>
          <p:cNvPr id="6" name="矩形 5"/>
          <p:cNvSpPr/>
          <p:nvPr/>
        </p:nvSpPr>
        <p:spPr>
          <a:xfrm>
            <a:off x="3876986" y="2075133"/>
            <a:ext cx="303006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for various reasons </a:t>
            </a:r>
            <a:endParaRPr lang="zh-CN" altLang="en-US" sz="2800" dirty="0">
              <a:solidFill>
                <a:srgbClr val="FF0000"/>
              </a:solidFill>
            </a:endParaRPr>
          </a:p>
        </p:txBody>
      </p:sp>
      <p:sp>
        <p:nvSpPr>
          <p:cNvPr id="7" name="矩形 6"/>
          <p:cNvSpPr/>
          <p:nvPr/>
        </p:nvSpPr>
        <p:spPr>
          <a:xfrm>
            <a:off x="5490913" y="2441930"/>
            <a:ext cx="578401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a variety of</a:t>
            </a:r>
            <a:r>
              <a:rPr lang="zh-CN" altLang="en-US" sz="2800" dirty="0" smtClean="0">
                <a:solidFill>
                  <a:srgbClr val="FF0000"/>
                </a:solidFill>
              </a:rPr>
              <a:t>＝</a:t>
            </a:r>
            <a:r>
              <a:rPr lang="en-US" sz="2800" dirty="0" smtClean="0">
                <a:solidFill>
                  <a:srgbClr val="FF0000"/>
                </a:solidFill>
              </a:rPr>
              <a:t>varieties of</a:t>
            </a:r>
            <a:r>
              <a:rPr lang="zh-CN" altLang="en-US" sz="2800" dirty="0" smtClean="0">
                <a:solidFill>
                  <a:srgbClr val="FF0000"/>
                </a:solidFill>
              </a:rPr>
              <a:t>＝</a:t>
            </a:r>
            <a:r>
              <a:rPr lang="en-US" sz="2800" dirty="0" smtClean="0">
                <a:solidFill>
                  <a:srgbClr val="FF0000"/>
                </a:solidFill>
              </a:rPr>
              <a:t>all kinds of </a:t>
            </a:r>
            <a:endParaRPr lang="zh-CN" altLang="en-US" sz="2800" dirty="0">
              <a:solidFill>
                <a:srgbClr val="FF0000"/>
              </a:solidFill>
            </a:endParaRPr>
          </a:p>
        </p:txBody>
      </p:sp>
      <p:sp>
        <p:nvSpPr>
          <p:cNvPr id="8" name="矩形 7"/>
          <p:cNvSpPr/>
          <p:nvPr/>
        </p:nvSpPr>
        <p:spPr>
          <a:xfrm>
            <a:off x="7756917" y="2891376"/>
            <a:ext cx="286007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vary from ... to …. </a:t>
            </a:r>
            <a:endParaRPr lang="zh-CN" altLang="en-US" sz="2800" dirty="0">
              <a:solidFill>
                <a:srgbClr val="FF0000"/>
              </a:solidFill>
            </a:endParaRPr>
          </a:p>
        </p:txBody>
      </p:sp>
      <p:sp>
        <p:nvSpPr>
          <p:cNvPr id="9" name="矩形 8"/>
          <p:cNvSpPr/>
          <p:nvPr/>
        </p:nvSpPr>
        <p:spPr>
          <a:xfrm>
            <a:off x="3263001" y="3326683"/>
            <a:ext cx="374371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react against sb./</a:t>
            </a:r>
            <a:r>
              <a:rPr lang="en-US" sz="3200" dirty="0" err="1" smtClean="0">
                <a:solidFill>
                  <a:srgbClr val="FF0000"/>
                </a:solidFill>
              </a:rPr>
              <a:t>sth</a:t>
            </a:r>
            <a:r>
              <a:rPr lang="en-US" sz="3200" dirty="0" smtClean="0">
                <a:solidFill>
                  <a:srgbClr val="FF0000"/>
                </a:solidFill>
              </a:rPr>
              <a:t>. </a:t>
            </a:r>
            <a:endParaRPr lang="zh-CN" altLang="en-US" sz="3200" dirty="0">
              <a:solidFill>
                <a:srgbClr val="FF0000"/>
              </a:solidFill>
            </a:endParaRPr>
          </a:p>
        </p:txBody>
      </p:sp>
      <p:sp>
        <p:nvSpPr>
          <p:cNvPr id="10" name="矩形 9"/>
          <p:cNvSpPr/>
          <p:nvPr/>
        </p:nvSpPr>
        <p:spPr>
          <a:xfrm>
            <a:off x="4088349" y="3712653"/>
            <a:ext cx="259417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get away with </a:t>
            </a:r>
            <a:endParaRPr lang="zh-CN" altLang="en-US" sz="3200" dirty="0">
              <a:solidFill>
                <a:srgbClr val="FF0000"/>
              </a:solidFill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3706844" y="4141648"/>
            <a:ext cx="299171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get down to </a:t>
            </a:r>
            <a:r>
              <a:rPr lang="en-US" sz="3200" dirty="0" err="1" smtClean="0">
                <a:solidFill>
                  <a:srgbClr val="FF0000"/>
                </a:solidFill>
              </a:rPr>
              <a:t>sth</a:t>
            </a:r>
            <a:r>
              <a:rPr lang="en-US" sz="3200" dirty="0" smtClean="0">
                <a:solidFill>
                  <a:srgbClr val="FF0000"/>
                </a:solidFill>
              </a:rPr>
              <a:t>. </a:t>
            </a:r>
            <a:endParaRPr lang="zh-CN" altLang="en-US" sz="3200" dirty="0">
              <a:solidFill>
                <a:srgbClr val="FF0000"/>
              </a:solidFill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3126495" y="4664225"/>
            <a:ext cx="164320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get over </a:t>
            </a:r>
            <a:endParaRPr lang="zh-CN" altLang="en-US" sz="32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slow" advTm="3000">
    <p:random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短语实战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r>
              <a:rPr lang="en-US" dirty="0" smtClean="0"/>
              <a:t>1.The pencil </a:t>
            </a:r>
            <a:r>
              <a:rPr lang="en-US" dirty="0" smtClean="0"/>
              <a:t>______(</a:t>
            </a:r>
            <a:r>
              <a:rPr lang="zh-CN" altLang="en-US" dirty="0" smtClean="0"/>
              <a:t>从</a:t>
            </a:r>
            <a:r>
              <a:rPr lang="en-US" dirty="0" smtClean="0"/>
              <a:t>……</a:t>
            </a:r>
            <a:r>
              <a:rPr lang="zh-CN" altLang="en-US" dirty="0" smtClean="0"/>
              <a:t>掉下来</a:t>
            </a:r>
            <a:r>
              <a:rPr lang="en-US" dirty="0" smtClean="0"/>
              <a:t>) the table and went rolling across the floor.  </a:t>
            </a:r>
            <a:endParaRPr lang="zh-CN" altLang="en-US" dirty="0" smtClean="0"/>
          </a:p>
          <a:p>
            <a:r>
              <a:rPr lang="en-US" dirty="0" smtClean="0"/>
              <a:t>2. </a:t>
            </a:r>
            <a:r>
              <a:rPr lang="en-US" dirty="0" smtClean="0"/>
              <a:t>____________(</a:t>
            </a:r>
            <a:r>
              <a:rPr lang="zh-CN" altLang="en-US" dirty="0" smtClean="0"/>
              <a:t>除了</a:t>
            </a:r>
            <a:r>
              <a:rPr lang="en-US" dirty="0" smtClean="0"/>
              <a:t>) being used in industry, laser can be applied to operations in the hospital.  </a:t>
            </a:r>
            <a:endParaRPr lang="zh-CN" altLang="en-US" dirty="0" smtClean="0"/>
          </a:p>
          <a:p>
            <a:r>
              <a:rPr lang="en-US" dirty="0" smtClean="0"/>
              <a:t>3. I think </a:t>
            </a:r>
            <a:r>
              <a:rPr lang="en-US" dirty="0" smtClean="0"/>
              <a:t>______________      (</a:t>
            </a:r>
            <a:r>
              <a:rPr lang="zh-CN" altLang="en-US" dirty="0" smtClean="0"/>
              <a:t>在</a:t>
            </a:r>
            <a:r>
              <a:rPr lang="en-US" dirty="0" smtClean="0"/>
              <a:t>……</a:t>
            </a:r>
            <a:r>
              <a:rPr lang="zh-CN" altLang="en-US" dirty="0" smtClean="0"/>
              <a:t>的开头</a:t>
            </a:r>
            <a:r>
              <a:rPr lang="en-US" dirty="0" smtClean="0"/>
              <a:t>) each book a brief introduction to it is necessary.  </a:t>
            </a:r>
            <a:endParaRPr lang="zh-CN" altLang="en-US" dirty="0" smtClean="0"/>
          </a:p>
          <a:p>
            <a:r>
              <a:rPr lang="en-US" dirty="0" smtClean="0"/>
              <a:t>4. </a:t>
            </a:r>
            <a:r>
              <a:rPr lang="en-US" dirty="0" smtClean="0"/>
              <a:t>_____________the </a:t>
            </a:r>
            <a:r>
              <a:rPr lang="en-US" dirty="0" smtClean="0"/>
              <a:t>job left her with very little free time. </a:t>
            </a:r>
            <a:r>
              <a:rPr lang="zh-CN" altLang="en-US" dirty="0" smtClean="0"/>
              <a:t>（她投身于）</a:t>
            </a:r>
          </a:p>
          <a:p>
            <a:r>
              <a:rPr lang="en-US" dirty="0" smtClean="0"/>
              <a:t>5. The elderly need special care in winter, as __________________(</a:t>
            </a:r>
            <a:r>
              <a:rPr lang="zh-CN" altLang="en-US" dirty="0" smtClean="0"/>
              <a:t>对</a:t>
            </a:r>
            <a:r>
              <a:rPr lang="en-US" dirty="0" smtClean="0"/>
              <a:t>……</a:t>
            </a:r>
            <a:r>
              <a:rPr lang="zh-CN" altLang="en-US" dirty="0" smtClean="0"/>
              <a:t>敏感</a:t>
            </a:r>
            <a:r>
              <a:rPr lang="en-US" dirty="0" smtClean="0"/>
              <a:t>) the sudden changes of weather.  </a:t>
            </a:r>
            <a:endParaRPr lang="zh-CN" altLang="en-US" dirty="0" smtClean="0"/>
          </a:p>
          <a:p>
            <a:endParaRPr lang="zh-CN" altLang="en-US" dirty="0"/>
          </a:p>
        </p:txBody>
      </p:sp>
      <p:sp>
        <p:nvSpPr>
          <p:cNvPr id="4" name="矩形 3"/>
          <p:cNvSpPr/>
          <p:nvPr/>
        </p:nvSpPr>
        <p:spPr>
          <a:xfrm>
            <a:off x="3135105" y="1512748"/>
            <a:ext cx="123315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u="sng" dirty="0" smtClean="0">
                <a:solidFill>
                  <a:srgbClr val="FF0000"/>
                </a:solidFill>
              </a:rPr>
              <a:t>fell off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endParaRPr lang="zh-CN" altLang="en-US" sz="2800" dirty="0">
              <a:solidFill>
                <a:srgbClr val="FF0000"/>
              </a:solidFill>
            </a:endParaRPr>
          </a:p>
        </p:txBody>
      </p:sp>
      <p:sp>
        <p:nvSpPr>
          <p:cNvPr id="5" name="矩形 4"/>
          <p:cNvSpPr/>
          <p:nvPr/>
        </p:nvSpPr>
        <p:spPr>
          <a:xfrm>
            <a:off x="1534837" y="2225460"/>
            <a:ext cx="228107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u="sng" dirty="0" smtClean="0">
                <a:solidFill>
                  <a:srgbClr val="FF0000"/>
                </a:solidFill>
              </a:rPr>
              <a:t>In addition to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endParaRPr lang="zh-CN" altLang="en-US" sz="2800" dirty="0">
              <a:solidFill>
                <a:srgbClr val="FF0000"/>
              </a:solidFill>
            </a:endParaRPr>
          </a:p>
        </p:txBody>
      </p:sp>
      <p:sp>
        <p:nvSpPr>
          <p:cNvPr id="6" name="矩形 5"/>
          <p:cNvSpPr/>
          <p:nvPr/>
        </p:nvSpPr>
        <p:spPr>
          <a:xfrm>
            <a:off x="2675374" y="2994955"/>
            <a:ext cx="308276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u="sng" dirty="0" smtClean="0">
                <a:solidFill>
                  <a:srgbClr val="FF0000"/>
                </a:solidFill>
              </a:rPr>
              <a:t>at the beginning </a:t>
            </a:r>
            <a:r>
              <a:rPr lang="en-US" sz="2800" b="1" u="sng" dirty="0" smtClean="0">
                <a:solidFill>
                  <a:srgbClr val="FF0000"/>
                </a:solidFill>
              </a:rPr>
              <a:t>of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endParaRPr lang="zh-CN" altLang="en-US" sz="2800" dirty="0">
              <a:solidFill>
                <a:srgbClr val="FF0000"/>
              </a:solidFill>
            </a:endParaRPr>
          </a:p>
        </p:txBody>
      </p:sp>
      <p:sp>
        <p:nvSpPr>
          <p:cNvPr id="7" name="矩形 6"/>
          <p:cNvSpPr/>
          <p:nvPr/>
        </p:nvSpPr>
        <p:spPr>
          <a:xfrm>
            <a:off x="1522388" y="3754976"/>
            <a:ext cx="256454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Her devotion </a:t>
            </a:r>
            <a:r>
              <a:rPr lang="en-US" sz="2800" b="1" u="sng" dirty="0" smtClean="0">
                <a:solidFill>
                  <a:srgbClr val="FF0000"/>
                </a:solidFill>
              </a:rPr>
              <a:t>to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endParaRPr lang="zh-CN" altLang="en-US" sz="2800" dirty="0">
              <a:solidFill>
                <a:srgbClr val="FF0000"/>
              </a:solidFill>
            </a:endParaRPr>
          </a:p>
        </p:txBody>
      </p:sp>
      <p:sp>
        <p:nvSpPr>
          <p:cNvPr id="8" name="矩形 7"/>
          <p:cNvSpPr/>
          <p:nvPr/>
        </p:nvSpPr>
        <p:spPr>
          <a:xfrm>
            <a:off x="1337764" y="4800005"/>
            <a:ext cx="318189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they </a:t>
            </a:r>
            <a:r>
              <a:rPr lang="en-US" sz="2800" b="1" u="sng" dirty="0" smtClean="0">
                <a:solidFill>
                  <a:srgbClr val="FF0000"/>
                </a:solidFill>
              </a:rPr>
              <a:t>are sensitive to</a:t>
            </a:r>
            <a:endParaRPr lang="zh-CN" altLang="en-US" sz="2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slow" advTm="3000">
    <p:random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短语实战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r>
              <a:rPr lang="en-US" dirty="0" smtClean="0"/>
              <a:t>6. His face ________________(</a:t>
            </a:r>
            <a:r>
              <a:rPr lang="zh-CN" altLang="en-US" dirty="0" smtClean="0"/>
              <a:t>对</a:t>
            </a:r>
            <a:r>
              <a:rPr lang="en-US" dirty="0" smtClean="0"/>
              <a:t>……</a:t>
            </a:r>
            <a:r>
              <a:rPr lang="zh-CN" altLang="en-US" dirty="0" smtClean="0"/>
              <a:t>看起来熟悉</a:t>
            </a:r>
            <a:r>
              <a:rPr lang="en-US" dirty="0" smtClean="0"/>
              <a:t>) me, but I just couldn’t remember where we met.  </a:t>
            </a:r>
            <a:endParaRPr lang="zh-CN" altLang="en-US" dirty="0" smtClean="0"/>
          </a:p>
          <a:p>
            <a:r>
              <a:rPr lang="en-US" dirty="0" smtClean="0"/>
              <a:t>7. The detective, pretending to be reading a newspaper, ______________(</a:t>
            </a:r>
            <a:r>
              <a:rPr lang="zh-CN" altLang="en-US" dirty="0" smtClean="0"/>
              <a:t>匆匆瞥一眼</a:t>
            </a:r>
            <a:r>
              <a:rPr lang="en-US" dirty="0" smtClean="0"/>
              <a:t>) the man seated next to a woman.  </a:t>
            </a:r>
            <a:endParaRPr lang="zh-CN" altLang="en-US" dirty="0" smtClean="0"/>
          </a:p>
          <a:p>
            <a:r>
              <a:rPr lang="en-US" dirty="0" smtClean="0"/>
              <a:t>8. ______________(</a:t>
            </a:r>
            <a:r>
              <a:rPr lang="zh-CN" altLang="en-US" dirty="0" smtClean="0"/>
              <a:t>从那时起</a:t>
            </a:r>
            <a:r>
              <a:rPr lang="en-US" dirty="0" smtClean="0"/>
              <a:t>),  I made up my mind never to smoke again.  </a:t>
            </a:r>
            <a:endParaRPr lang="zh-CN" altLang="en-US" dirty="0" smtClean="0"/>
          </a:p>
          <a:p>
            <a:r>
              <a:rPr lang="en-US" dirty="0" smtClean="0"/>
              <a:t>9. The boy ________________(</a:t>
            </a:r>
            <a:r>
              <a:rPr lang="zh-CN" altLang="en-US" dirty="0" smtClean="0"/>
              <a:t>对</a:t>
            </a:r>
            <a:r>
              <a:rPr lang="en-US" dirty="0" smtClean="0"/>
              <a:t>……</a:t>
            </a:r>
            <a:r>
              <a:rPr lang="zh-CN" altLang="en-US" dirty="0" smtClean="0"/>
              <a:t>有天赋</a:t>
            </a:r>
            <a:r>
              <a:rPr lang="en-US" dirty="0" smtClean="0"/>
              <a:t>)dancing and singing.  </a:t>
            </a:r>
            <a:endParaRPr lang="zh-CN" altLang="en-US" dirty="0" smtClean="0"/>
          </a:p>
          <a:p>
            <a:r>
              <a:rPr lang="en-US" dirty="0" smtClean="0"/>
              <a:t>10. They ____________(</a:t>
            </a:r>
            <a:r>
              <a:rPr lang="zh-CN" altLang="en-US" dirty="0" smtClean="0"/>
              <a:t>相爱</a:t>
            </a:r>
            <a:r>
              <a:rPr lang="en-US" dirty="0" smtClean="0"/>
              <a:t>) with each other at first sight.  </a:t>
            </a:r>
            <a:endParaRPr lang="zh-CN" altLang="en-US" dirty="0" smtClean="0"/>
          </a:p>
          <a:p>
            <a:endParaRPr lang="zh-CN" altLang="en-US" dirty="0"/>
          </a:p>
        </p:txBody>
      </p:sp>
      <p:sp>
        <p:nvSpPr>
          <p:cNvPr id="4" name="矩形 3"/>
          <p:cNvSpPr/>
          <p:nvPr/>
        </p:nvSpPr>
        <p:spPr>
          <a:xfrm>
            <a:off x="3517911" y="1581789"/>
            <a:ext cx="290188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u="sng" dirty="0" smtClean="0">
                <a:solidFill>
                  <a:srgbClr val="FF0000"/>
                </a:solidFill>
              </a:rPr>
              <a:t>looked familiar to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endParaRPr lang="zh-CN" altLang="en-US" sz="2800" dirty="0">
              <a:solidFill>
                <a:srgbClr val="FF0000"/>
              </a:solidFill>
            </a:endParaRPr>
          </a:p>
        </p:txBody>
      </p:sp>
      <p:sp>
        <p:nvSpPr>
          <p:cNvPr id="5" name="矩形 4"/>
          <p:cNvSpPr/>
          <p:nvPr/>
        </p:nvSpPr>
        <p:spPr>
          <a:xfrm>
            <a:off x="1270421" y="2757447"/>
            <a:ext cx="180036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u="sng" dirty="0" smtClean="0">
                <a:solidFill>
                  <a:srgbClr val="FF0000"/>
                </a:solidFill>
              </a:rPr>
              <a:t>glanced at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endParaRPr lang="zh-CN" altLang="en-US" sz="2800" dirty="0">
              <a:solidFill>
                <a:srgbClr val="FF0000"/>
              </a:solidFill>
            </a:endParaRPr>
          </a:p>
        </p:txBody>
      </p:sp>
      <p:sp>
        <p:nvSpPr>
          <p:cNvPr id="6" name="矩形 5"/>
          <p:cNvSpPr/>
          <p:nvPr/>
        </p:nvSpPr>
        <p:spPr>
          <a:xfrm>
            <a:off x="1935482" y="3553093"/>
            <a:ext cx="227863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u="sng" dirty="0" smtClean="0">
                <a:solidFill>
                  <a:srgbClr val="FF0000"/>
                </a:solidFill>
              </a:rPr>
              <a:t>From then on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endParaRPr lang="zh-CN" altLang="en-US" sz="2800" dirty="0">
              <a:solidFill>
                <a:srgbClr val="FF0000"/>
              </a:solidFill>
            </a:endParaRPr>
          </a:p>
        </p:txBody>
      </p:sp>
      <p:sp>
        <p:nvSpPr>
          <p:cNvPr id="7" name="矩形 6"/>
          <p:cNvSpPr/>
          <p:nvPr/>
        </p:nvSpPr>
        <p:spPr>
          <a:xfrm>
            <a:off x="3594034" y="4431867"/>
            <a:ext cx="251434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u="sng" dirty="0" smtClean="0">
                <a:solidFill>
                  <a:srgbClr val="FF0000"/>
                </a:solidFill>
              </a:rPr>
              <a:t>has a talent for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endParaRPr lang="zh-CN" altLang="en-US" sz="2800" dirty="0">
              <a:solidFill>
                <a:srgbClr val="FF0000"/>
              </a:solidFill>
            </a:endParaRPr>
          </a:p>
        </p:txBody>
      </p:sp>
      <p:sp>
        <p:nvSpPr>
          <p:cNvPr id="8" name="矩形 7"/>
          <p:cNvSpPr/>
          <p:nvPr/>
        </p:nvSpPr>
        <p:spPr>
          <a:xfrm>
            <a:off x="3217142" y="5156262"/>
            <a:ext cx="180267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u="sng" dirty="0" smtClean="0">
                <a:solidFill>
                  <a:srgbClr val="FF0000"/>
                </a:solidFill>
              </a:rPr>
              <a:t>fell in love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endParaRPr lang="zh-CN" altLang="en-US" sz="2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slow" advTm="3000">
    <p:random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60218" y="429017"/>
            <a:ext cx="10972800" cy="1143000"/>
          </a:xfrm>
        </p:spPr>
        <p:txBody>
          <a:bodyPr/>
          <a:lstStyle/>
          <a:p>
            <a:r>
              <a:rPr lang="zh-CN" altLang="en-US" dirty="0" smtClean="0"/>
              <a:t>核心句型复习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77091" y="1493323"/>
            <a:ext cx="11740738" cy="4525963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n-US" sz="3200" dirty="0" smtClean="0"/>
              <a:t>1</a:t>
            </a:r>
            <a:r>
              <a:rPr lang="zh-CN" altLang="en-US" sz="3200" dirty="0" smtClean="0"/>
              <a:t>．</a:t>
            </a:r>
            <a:r>
              <a:rPr lang="en-US" sz="3200" dirty="0" smtClean="0"/>
              <a:t>This will help you</a:t>
            </a:r>
            <a:r>
              <a:rPr lang="en-US" sz="3200" dirty="0" smtClean="0"/>
              <a:t>__________________.(</a:t>
            </a:r>
            <a:r>
              <a:rPr lang="zh-CN" altLang="en-US" sz="3200" dirty="0" smtClean="0"/>
              <a:t>教材</a:t>
            </a:r>
            <a:r>
              <a:rPr lang="en-US" sz="3200" dirty="0" smtClean="0"/>
              <a:t>P50)</a:t>
            </a:r>
            <a:endParaRPr lang="zh-CN" altLang="en-US" sz="3200" dirty="0" smtClean="0"/>
          </a:p>
          <a:p>
            <a:r>
              <a:rPr lang="zh-CN" altLang="en-US" sz="3200" dirty="0" smtClean="0"/>
              <a:t>这将有助于你传达自己的意思。</a:t>
            </a:r>
          </a:p>
          <a:p>
            <a:r>
              <a:rPr lang="en-US" sz="3200" dirty="0" smtClean="0"/>
              <a:t>2</a:t>
            </a:r>
            <a:r>
              <a:rPr lang="zh-CN" altLang="en-US" sz="3200" dirty="0" smtClean="0"/>
              <a:t>．</a:t>
            </a:r>
            <a:r>
              <a:rPr lang="en-US" sz="3200" dirty="0" smtClean="0"/>
              <a:t>Imagine </a:t>
            </a:r>
            <a:r>
              <a:rPr lang="en-US" sz="3200" dirty="0" smtClean="0"/>
              <a:t>________________ sing </a:t>
            </a:r>
            <a:r>
              <a:rPr lang="en-US" sz="3200" dirty="0" smtClean="0"/>
              <a:t>together with hundreds of other people while you are at home alone.(</a:t>
            </a:r>
            <a:r>
              <a:rPr lang="zh-CN" altLang="en-US" sz="3200" dirty="0" smtClean="0"/>
              <a:t>教材</a:t>
            </a:r>
            <a:r>
              <a:rPr lang="en-US" sz="3200" dirty="0" smtClean="0"/>
              <a:t>P52)</a:t>
            </a:r>
            <a:endParaRPr lang="zh-CN" altLang="en-US" sz="3200" dirty="0" smtClean="0"/>
          </a:p>
          <a:p>
            <a:r>
              <a:rPr lang="zh-CN" altLang="en-US" sz="3200" dirty="0" smtClean="0"/>
              <a:t>想象一下你有机会和数百人合唱，然而你其实是独自在家的。</a:t>
            </a:r>
          </a:p>
          <a:p>
            <a:r>
              <a:rPr lang="en-US" sz="3200" dirty="0" smtClean="0"/>
              <a:t>3</a:t>
            </a:r>
            <a:r>
              <a:rPr lang="zh-CN" altLang="en-US" sz="3200" dirty="0" smtClean="0"/>
              <a:t>．</a:t>
            </a:r>
            <a:r>
              <a:rPr lang="en-US" altLang="zh-CN" sz="3200" dirty="0" smtClean="0"/>
              <a:t>___________ </a:t>
            </a:r>
            <a:r>
              <a:rPr lang="en-US" sz="3200" dirty="0" smtClean="0"/>
              <a:t>Mozart's </a:t>
            </a:r>
            <a:r>
              <a:rPr lang="en-US" sz="3200" dirty="0" smtClean="0"/>
              <a:t>classical music when he sang for the university choir. (</a:t>
            </a:r>
            <a:r>
              <a:rPr lang="zh-CN" altLang="en-US" sz="3200" dirty="0" smtClean="0"/>
              <a:t>教材</a:t>
            </a:r>
            <a:r>
              <a:rPr lang="en-US" sz="3200" dirty="0" smtClean="0"/>
              <a:t>P52)</a:t>
            </a:r>
            <a:endParaRPr lang="zh-CN" altLang="en-US" sz="3200" dirty="0" smtClean="0"/>
          </a:p>
          <a:p>
            <a:r>
              <a:rPr lang="zh-CN" altLang="en-US" sz="3200" dirty="0" smtClean="0"/>
              <a:t>当他在大学合唱团唱歌的时候，他就爱上了莫扎特的古典音乐。</a:t>
            </a:r>
          </a:p>
          <a:p>
            <a:endParaRPr lang="zh-CN" altLang="en-US" sz="3200" dirty="0"/>
          </a:p>
        </p:txBody>
      </p:sp>
      <p:sp>
        <p:nvSpPr>
          <p:cNvPr id="4" name="矩形 3"/>
          <p:cNvSpPr/>
          <p:nvPr/>
        </p:nvSpPr>
        <p:spPr>
          <a:xfrm>
            <a:off x="4330157" y="1593665"/>
            <a:ext cx="375314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make it easier to understand</a:t>
            </a:r>
            <a:endParaRPr lang="zh-CN" altLang="en-US" sz="2400" dirty="0">
              <a:solidFill>
                <a:srgbClr val="FF0000"/>
              </a:solidFill>
            </a:endParaRPr>
          </a:p>
        </p:txBody>
      </p:sp>
      <p:sp>
        <p:nvSpPr>
          <p:cNvPr id="5" name="矩形 4"/>
          <p:cNvSpPr/>
          <p:nvPr/>
        </p:nvSpPr>
        <p:spPr>
          <a:xfrm>
            <a:off x="2851781" y="2575167"/>
            <a:ext cx="345466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having the opportunity to </a:t>
            </a:r>
            <a:endParaRPr lang="zh-CN" altLang="en-US" sz="2400" dirty="0">
              <a:solidFill>
                <a:srgbClr val="FF0000"/>
              </a:solidFill>
            </a:endParaRPr>
          </a:p>
        </p:txBody>
      </p:sp>
      <p:sp>
        <p:nvSpPr>
          <p:cNvPr id="6" name="矩形 5"/>
          <p:cNvSpPr/>
          <p:nvPr/>
        </p:nvSpPr>
        <p:spPr>
          <a:xfrm>
            <a:off x="1336891" y="4101138"/>
            <a:ext cx="256589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He fell in love with </a:t>
            </a:r>
            <a:endParaRPr lang="zh-CN" altLang="en-US" sz="2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slow" advTm="3000">
    <p:random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29590" y="393390"/>
            <a:ext cx="10972800" cy="1143000"/>
          </a:xfrm>
        </p:spPr>
        <p:txBody>
          <a:bodyPr/>
          <a:lstStyle/>
          <a:p>
            <a:r>
              <a:rPr lang="zh-CN" altLang="en-US" dirty="0" smtClean="0"/>
              <a:t>核心句型复习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r>
              <a:rPr lang="en-US" dirty="0" smtClean="0"/>
              <a:t>4</a:t>
            </a:r>
            <a:r>
              <a:rPr lang="zh-CN" altLang="en-US" dirty="0" smtClean="0"/>
              <a:t>．</a:t>
            </a:r>
            <a:r>
              <a:rPr lang="en-US" altLang="zh-CN" dirty="0" smtClean="0"/>
              <a:t>____________  </a:t>
            </a:r>
            <a:r>
              <a:rPr lang="en-US" dirty="0" smtClean="0"/>
              <a:t>, </a:t>
            </a:r>
            <a:r>
              <a:rPr lang="en-US" dirty="0" smtClean="0"/>
              <a:t>he said, “It was like seeing color for the first time.”(</a:t>
            </a:r>
            <a:r>
              <a:rPr lang="zh-CN" altLang="en-US" dirty="0" smtClean="0"/>
              <a:t>教材</a:t>
            </a:r>
            <a:r>
              <a:rPr lang="en-US" dirty="0" smtClean="0"/>
              <a:t>P52)</a:t>
            </a:r>
            <a:endParaRPr lang="zh-CN" altLang="en-US" dirty="0" smtClean="0"/>
          </a:p>
          <a:p>
            <a:r>
              <a:rPr lang="zh-CN" altLang="en-US" dirty="0" smtClean="0"/>
              <a:t>惠塔克被这种音乐所感动，他说</a:t>
            </a:r>
            <a:r>
              <a:rPr lang="en-US" dirty="0" smtClean="0"/>
              <a:t>“</a:t>
            </a:r>
            <a:r>
              <a:rPr lang="zh-CN" altLang="en-US" dirty="0" smtClean="0"/>
              <a:t>那种</a:t>
            </a:r>
            <a:r>
              <a:rPr lang="en-US" dirty="0" smtClean="0"/>
              <a:t>(</a:t>
            </a:r>
            <a:r>
              <a:rPr lang="zh-CN" altLang="en-US" dirty="0" smtClean="0"/>
              <a:t>兴奋的</a:t>
            </a:r>
            <a:r>
              <a:rPr lang="en-US" dirty="0" smtClean="0"/>
              <a:t>)</a:t>
            </a:r>
            <a:r>
              <a:rPr lang="zh-CN" altLang="en-US" dirty="0" smtClean="0"/>
              <a:t>感觉就如同是第一次看到色彩一样。</a:t>
            </a:r>
            <a:r>
              <a:rPr lang="en-US" dirty="0" smtClean="0"/>
              <a:t>”</a:t>
            </a:r>
            <a:endParaRPr lang="zh-CN" altLang="en-US" dirty="0" smtClean="0"/>
          </a:p>
          <a:p>
            <a:r>
              <a:rPr lang="en-US" dirty="0" smtClean="0"/>
              <a:t>5</a:t>
            </a:r>
            <a:r>
              <a:rPr lang="zh-CN" altLang="en-US" dirty="0" smtClean="0"/>
              <a:t>．</a:t>
            </a:r>
            <a:r>
              <a:rPr lang="en-US" altLang="zh-CN" dirty="0" smtClean="0"/>
              <a:t>_______</a:t>
            </a:r>
            <a:r>
              <a:rPr lang="en-US" dirty="0" smtClean="0"/>
              <a:t>, 2,292 young people from 80 countries joined in to sing </a:t>
            </a:r>
            <a:r>
              <a:rPr lang="en-US" dirty="0" err="1" smtClean="0"/>
              <a:t>Whitacre's</a:t>
            </a:r>
            <a:r>
              <a:rPr lang="en-US" dirty="0" smtClean="0"/>
              <a:t> song “What If”</a:t>
            </a:r>
            <a:r>
              <a:rPr lang="zh-CN" altLang="en-US" dirty="0" smtClean="0"/>
              <a:t>．</a:t>
            </a:r>
            <a:r>
              <a:rPr lang="en-US" dirty="0" smtClean="0"/>
              <a:t>(</a:t>
            </a:r>
            <a:r>
              <a:rPr lang="zh-CN" altLang="en-US" dirty="0" smtClean="0"/>
              <a:t>教材</a:t>
            </a:r>
            <a:r>
              <a:rPr lang="en-US" dirty="0" smtClean="0"/>
              <a:t>P52)</a:t>
            </a:r>
            <a:endParaRPr lang="zh-CN" altLang="en-US" dirty="0" smtClean="0"/>
          </a:p>
          <a:p>
            <a:r>
              <a:rPr lang="zh-CN" altLang="en-US" dirty="0" smtClean="0"/>
              <a:t>总共有来自</a:t>
            </a:r>
            <a:r>
              <a:rPr lang="en-US" dirty="0" smtClean="0"/>
              <a:t>80</a:t>
            </a:r>
            <a:r>
              <a:rPr lang="zh-CN" altLang="en-US" dirty="0" smtClean="0"/>
              <a:t>个国家的</a:t>
            </a:r>
            <a:r>
              <a:rPr lang="en-US" dirty="0" smtClean="0"/>
              <a:t>2,292</a:t>
            </a:r>
            <a:r>
              <a:rPr lang="zh-CN" altLang="en-US" dirty="0" smtClean="0"/>
              <a:t>名青年参与演唱惠塔克的歌曲</a:t>
            </a:r>
            <a:r>
              <a:rPr lang="en-US" altLang="zh-CN" dirty="0" smtClean="0"/>
              <a:t>《</a:t>
            </a:r>
            <a:r>
              <a:rPr lang="zh-CN" altLang="en-US" dirty="0" smtClean="0"/>
              <a:t>假如</a:t>
            </a:r>
            <a:r>
              <a:rPr lang="en-US" altLang="zh-CN" dirty="0" smtClean="0"/>
              <a:t>》</a:t>
            </a:r>
            <a:r>
              <a:rPr lang="zh-CN" altLang="en-US" dirty="0" smtClean="0"/>
              <a:t>。</a:t>
            </a:r>
          </a:p>
          <a:p>
            <a:endParaRPr lang="zh-CN" altLang="en-US" dirty="0"/>
          </a:p>
        </p:txBody>
      </p:sp>
      <p:sp>
        <p:nvSpPr>
          <p:cNvPr id="4" name="矩形 3"/>
          <p:cNvSpPr/>
          <p:nvPr/>
        </p:nvSpPr>
        <p:spPr>
          <a:xfrm>
            <a:off x="1838708" y="1600201"/>
            <a:ext cx="318343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Moved by this music</a:t>
            </a:r>
            <a:endParaRPr lang="zh-CN" altLang="en-US" sz="2800" dirty="0">
              <a:solidFill>
                <a:srgbClr val="FF0000"/>
              </a:solidFill>
            </a:endParaRPr>
          </a:p>
        </p:txBody>
      </p:sp>
      <p:sp>
        <p:nvSpPr>
          <p:cNvPr id="5" name="矩形 4"/>
          <p:cNvSpPr/>
          <p:nvPr/>
        </p:nvSpPr>
        <p:spPr>
          <a:xfrm>
            <a:off x="1838708" y="3507967"/>
            <a:ext cx="173438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Altogether</a:t>
            </a:r>
            <a:endParaRPr lang="zh-CN" altLang="en-US" sz="2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slow" advTm="3000">
    <p:random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>
            <a:extLst>
              <a:ext uri="{FF2B5EF4-FFF2-40B4-BE49-F238E27FC236}">
                <a16:creationId xmlns:a16="http://schemas.microsoft.com/office/drawing/2014/main" id="{353A73E8-4B8C-4FFA-B060-0FC19DF49468}"/>
              </a:ext>
            </a:extLst>
          </p:cNvPr>
          <p:cNvSpPr txBox="1"/>
          <p:nvPr/>
        </p:nvSpPr>
        <p:spPr>
          <a:xfrm>
            <a:off x="9609083" y="193251"/>
            <a:ext cx="2187987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b="1" dirty="0">
                <a:solidFill>
                  <a:schemeClr val="accent1"/>
                </a:solidFill>
              </a:rPr>
              <a:t>人教版必修</a:t>
            </a:r>
            <a:r>
              <a:rPr lang="zh-CN" altLang="en-US" b="1" dirty="0" smtClean="0">
                <a:solidFill>
                  <a:schemeClr val="accent1"/>
                </a:solidFill>
              </a:rPr>
              <a:t>第二册</a:t>
            </a:r>
            <a:endParaRPr lang="zh-CN" altLang="en-US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3406407"/>
      </p:ext>
    </p:extLst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核心词汇复习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09600" y="1600201"/>
            <a:ext cx="5031179" cy="4525963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zh-CN" altLang="en-US" sz="2800" dirty="0" smtClean="0"/>
              <a:t>现在</a:t>
            </a:r>
            <a:r>
              <a:rPr lang="en-US" sz="2800" dirty="0" smtClean="0"/>
              <a:t>:</a:t>
            </a:r>
            <a:r>
              <a:rPr lang="zh-CN" altLang="en-US" sz="2800" dirty="0" smtClean="0"/>
              <a:t>目前</a:t>
            </a:r>
            <a:r>
              <a:rPr lang="en-US" sz="2800" dirty="0" smtClean="0"/>
              <a:t>adv</a:t>
            </a:r>
            <a:endParaRPr lang="zh-CN" altLang="en-US" sz="2800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adj.</a:t>
            </a:r>
            <a:r>
              <a:rPr lang="zh-CN" altLang="en-US" sz="2800" dirty="0" smtClean="0"/>
              <a:t>逐渐的</a:t>
            </a:r>
            <a:r>
              <a:rPr lang="en-US" sz="2800" dirty="0" smtClean="0"/>
              <a:t>:</a:t>
            </a:r>
            <a:r>
              <a:rPr lang="zh-CN" altLang="en-US" sz="2800" dirty="0" smtClean="0"/>
              <a:t>渐进的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adj.</a:t>
            </a:r>
            <a:r>
              <a:rPr lang="zh-CN" altLang="en-US" sz="2800" dirty="0" smtClean="0"/>
              <a:t>有能力的</a:t>
            </a:r>
            <a:r>
              <a:rPr lang="en-US" sz="2800" dirty="0" smtClean="0"/>
              <a:t>;</a:t>
            </a:r>
            <a:r>
              <a:rPr lang="zh-CN" altLang="en-US" sz="2800" dirty="0" smtClean="0"/>
              <a:t>有才能的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n. (</a:t>
            </a:r>
            <a:r>
              <a:rPr lang="zh-CN" altLang="en-US" sz="2800" dirty="0" smtClean="0"/>
              <a:t>焦虑、痛苦的</a:t>
            </a:r>
            <a:r>
              <a:rPr lang="en-US" sz="2800" dirty="0" smtClean="0"/>
              <a:t>)</a:t>
            </a:r>
            <a:r>
              <a:rPr lang="zh-CN" altLang="en-US" sz="2800" dirty="0" smtClean="0"/>
              <a:t>减轻或消除</a:t>
            </a:r>
            <a:r>
              <a:rPr lang="en-US" sz="2800" dirty="0" smtClean="0"/>
              <a:t>;</a:t>
            </a:r>
            <a:endParaRPr lang="zh-CN" altLang="en-US" sz="2800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v.</a:t>
            </a:r>
            <a:r>
              <a:rPr lang="zh-CN" altLang="en-US" sz="2800" dirty="0" smtClean="0"/>
              <a:t>治愈</a:t>
            </a:r>
            <a:r>
              <a:rPr lang="en-US" sz="2800" dirty="0" smtClean="0"/>
              <a:t>;</a:t>
            </a:r>
            <a:r>
              <a:rPr lang="zh-CN" altLang="en-US" sz="2800" dirty="0" smtClean="0"/>
              <a:t>治好</a:t>
            </a:r>
            <a:r>
              <a:rPr lang="en-US" sz="2800" dirty="0" smtClean="0"/>
              <a:t>(</a:t>
            </a:r>
            <a:r>
              <a:rPr lang="zh-CN" altLang="en-US" sz="2800" dirty="0" smtClean="0"/>
              <a:t>疾病</a:t>
            </a:r>
            <a:r>
              <a:rPr lang="en-US" sz="2800" dirty="0" smtClean="0"/>
              <a:t>);</a:t>
            </a:r>
            <a:r>
              <a:rPr lang="zh-CN" altLang="en-US" sz="2800" dirty="0" smtClean="0"/>
              <a:t>解决</a:t>
            </a:r>
            <a:r>
              <a:rPr lang="en-US" sz="2800" dirty="0" smtClean="0"/>
              <a:t>(</a:t>
            </a:r>
            <a:r>
              <a:rPr lang="zh-CN" altLang="en-US" sz="2800" dirty="0" smtClean="0"/>
              <a:t>问题</a:t>
            </a:r>
            <a:r>
              <a:rPr lang="en-US" sz="2800" dirty="0" smtClean="0"/>
              <a:t>)n.</a:t>
            </a:r>
            <a:r>
              <a:rPr lang="zh-CN" altLang="en-US" sz="2800" dirty="0" smtClean="0"/>
              <a:t>药物</a:t>
            </a:r>
            <a:r>
              <a:rPr lang="en-US" sz="2800" dirty="0" smtClean="0"/>
              <a:t>;</a:t>
            </a:r>
            <a:r>
              <a:rPr lang="zh-CN" altLang="en-US" sz="2800" dirty="0" smtClean="0"/>
              <a:t>治疗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adj.</a:t>
            </a:r>
            <a:r>
              <a:rPr lang="zh-CN" altLang="en-US" sz="2800" dirty="0" smtClean="0"/>
              <a:t>古典的</a:t>
            </a:r>
            <a:r>
              <a:rPr lang="en-US" sz="2800" dirty="0" smtClean="0"/>
              <a:t>:</a:t>
            </a:r>
            <a:r>
              <a:rPr lang="zh-CN" altLang="en-US" sz="2800" dirty="0" smtClean="0"/>
              <a:t>经典的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n. </a:t>
            </a:r>
            <a:r>
              <a:rPr lang="zh-CN" altLang="en-US" sz="2800" dirty="0" smtClean="0"/>
              <a:t>能源</a:t>
            </a:r>
            <a:r>
              <a:rPr lang="en-US" sz="2800" dirty="0" smtClean="0"/>
              <a:t>:</a:t>
            </a:r>
            <a:r>
              <a:rPr lang="zh-CN" altLang="en-US" sz="2800" dirty="0" smtClean="0"/>
              <a:t>能量</a:t>
            </a:r>
            <a:r>
              <a:rPr lang="en-US" sz="2800" dirty="0" smtClean="0"/>
              <a:t>:</a:t>
            </a:r>
            <a:r>
              <a:rPr lang="zh-CN" altLang="en-US" sz="2800" dirty="0" smtClean="0"/>
              <a:t>精力</a:t>
            </a:r>
            <a:r>
              <a:rPr lang="en-US" sz="2800" dirty="0" smtClean="0"/>
              <a:t>.</a:t>
            </a:r>
            <a:endParaRPr lang="zh-CN" altLang="en-US" sz="2800" dirty="0" smtClean="0"/>
          </a:p>
        </p:txBody>
      </p:sp>
      <p:sp>
        <p:nvSpPr>
          <p:cNvPr id="4" name="内容占位符 2"/>
          <p:cNvSpPr txBox="1">
            <a:spLocks/>
          </p:cNvSpPr>
          <p:nvPr/>
        </p:nvSpPr>
        <p:spPr>
          <a:xfrm>
            <a:off x="6604659" y="1586346"/>
            <a:ext cx="5031179" cy="4525963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/>
          <a:p>
            <a:pPr marL="457200" marR="0" lvl="0" indent="-457200" algn="l" defTabSz="1219200" rtl="0" eaLnBrk="1" fontAlgn="auto" latinLnBrk="0" hangingPunct="1">
              <a:lnSpc>
                <a:spcPct val="100000"/>
              </a:lnSpc>
              <a:spcBef>
                <a:spcPts val="13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Nowadays</a:t>
            </a:r>
            <a:endParaRPr kumimoji="0" lang="zh-CN" altLang="en-US" sz="3600" b="0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57200" marR="0" lvl="0" indent="-457200" algn="l" defTabSz="1219200" rtl="0" eaLnBrk="1" fontAlgn="auto" latinLnBrk="0" hangingPunct="1">
              <a:lnSpc>
                <a:spcPct val="100000"/>
              </a:lnSpc>
              <a:spcBef>
                <a:spcPts val="13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gradual</a:t>
            </a:r>
            <a:endParaRPr kumimoji="0" lang="zh-CN" altLang="en-US" sz="3600" b="0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57200" marR="0" lvl="0" indent="-457200" algn="l" defTabSz="1219200" rtl="0" eaLnBrk="1" fontAlgn="auto" latinLnBrk="0" hangingPunct="1">
              <a:lnSpc>
                <a:spcPct val="100000"/>
              </a:lnSpc>
              <a:spcBef>
                <a:spcPts val="13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capable  </a:t>
            </a:r>
            <a:endParaRPr kumimoji="0" lang="zh-CN" altLang="en-US" sz="3600" b="0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57200" marR="0" lvl="0" indent="-457200" algn="l" defTabSz="1219200" rtl="0" eaLnBrk="1" fontAlgn="auto" latinLnBrk="0" hangingPunct="1">
              <a:lnSpc>
                <a:spcPct val="100000"/>
              </a:lnSpc>
              <a:spcBef>
                <a:spcPts val="13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relief</a:t>
            </a:r>
            <a:endParaRPr kumimoji="0" lang="zh-CN" altLang="en-US" sz="3600" b="0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57200" marR="0" lvl="0" indent="-457200" algn="l" defTabSz="1219200" rtl="0" eaLnBrk="1" fontAlgn="auto" latinLnBrk="0" hangingPunct="1">
              <a:lnSpc>
                <a:spcPct val="100000"/>
              </a:lnSpc>
              <a:spcBef>
                <a:spcPts val="13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cure</a:t>
            </a:r>
            <a:endParaRPr kumimoji="0" lang="zh-CN" altLang="en-US" sz="3600" b="0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57200" marR="0" lvl="0" indent="-457200" algn="l" defTabSz="1219200" rtl="0" eaLnBrk="1" fontAlgn="auto" latinLnBrk="0" hangingPunct="1">
              <a:lnSpc>
                <a:spcPct val="100000"/>
              </a:lnSpc>
              <a:spcBef>
                <a:spcPts val="13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classical</a:t>
            </a:r>
            <a:endParaRPr kumimoji="0" lang="zh-CN" altLang="en-US" sz="3600" b="0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57200" marR="0" lvl="0" indent="-457200" algn="l" defTabSz="1219200" rtl="0" eaLnBrk="1" fontAlgn="auto" latinLnBrk="0" hangingPunct="1">
              <a:lnSpc>
                <a:spcPct val="100000"/>
              </a:lnSpc>
              <a:spcBef>
                <a:spcPts val="13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energy  </a:t>
            </a:r>
            <a:endParaRPr kumimoji="0" lang="zh-CN" altLang="en-US" sz="3600" b="0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slow" advTm="3000">
    <p:random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2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2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2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2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2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核心词汇复习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09600" y="1600201"/>
            <a:ext cx="4095404" cy="4525963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pPr marL="742950" indent="-742950">
              <a:buFont typeface="+mj-lt"/>
              <a:buAutoNum type="arabicPeriod" startAt="8"/>
            </a:pPr>
            <a:r>
              <a:rPr lang="en-US" dirty="0" smtClean="0"/>
              <a:t>n.</a:t>
            </a:r>
            <a:r>
              <a:rPr lang="zh-CN" altLang="en-US" dirty="0" smtClean="0"/>
              <a:t>机会</a:t>
            </a:r>
            <a:r>
              <a:rPr lang="en-US" dirty="0" smtClean="0"/>
              <a:t>:</a:t>
            </a:r>
            <a:r>
              <a:rPr lang="zh-CN" altLang="en-US" dirty="0" smtClean="0"/>
              <a:t>时机</a:t>
            </a:r>
          </a:p>
          <a:p>
            <a:pPr marL="742950" indent="-742950">
              <a:buFont typeface="+mj-lt"/>
              <a:buAutoNum type="arabicPeriod" startAt="8"/>
            </a:pPr>
            <a:r>
              <a:rPr lang="en-US" dirty="0" smtClean="0"/>
              <a:t>n.</a:t>
            </a:r>
            <a:r>
              <a:rPr lang="zh-CN" altLang="en-US" dirty="0" smtClean="0"/>
              <a:t>目的</a:t>
            </a:r>
            <a:r>
              <a:rPr lang="en-US" dirty="0" smtClean="0"/>
              <a:t>:</a:t>
            </a:r>
            <a:r>
              <a:rPr lang="zh-CN" altLang="en-US" dirty="0" smtClean="0"/>
              <a:t>目标</a:t>
            </a:r>
            <a:r>
              <a:rPr lang="en-US" dirty="0" err="1" smtClean="0"/>
              <a:t>vt</a:t>
            </a:r>
            <a:r>
              <a:rPr lang="en-US" dirty="0" smtClean="0"/>
              <a:t> </a:t>
            </a:r>
            <a:r>
              <a:rPr lang="zh-CN" altLang="en-US" dirty="0" smtClean="0"/>
              <a:t>瞄准</a:t>
            </a:r>
            <a:endParaRPr lang="zh-CN" altLang="en-US" dirty="0" smtClean="0"/>
          </a:p>
          <a:p>
            <a:pPr marL="742950" indent="-742950">
              <a:buFont typeface="+mj-lt"/>
              <a:buAutoNum type="arabicPeriod" startAt="8"/>
            </a:pPr>
            <a:r>
              <a:rPr lang="en-US" dirty="0" smtClean="0"/>
              <a:t>vi &amp;r.</a:t>
            </a:r>
            <a:r>
              <a:rPr lang="zh-CN" altLang="en-US" dirty="0" smtClean="0"/>
              <a:t>表演</a:t>
            </a:r>
            <a:r>
              <a:rPr lang="en-US" dirty="0" smtClean="0"/>
              <a:t>:</a:t>
            </a:r>
            <a:r>
              <a:rPr lang="zh-CN" altLang="en-US" dirty="0" smtClean="0"/>
              <a:t>履行</a:t>
            </a:r>
            <a:r>
              <a:rPr lang="en-US" dirty="0" smtClean="0"/>
              <a:t>:</a:t>
            </a:r>
            <a:r>
              <a:rPr lang="zh-CN" altLang="en-US" dirty="0" smtClean="0"/>
              <a:t>执行</a:t>
            </a:r>
            <a:r>
              <a:rPr lang="en-US" dirty="0" smtClean="0"/>
              <a:t>v.&amp;1.</a:t>
            </a:r>
            <a:r>
              <a:rPr lang="zh-CN" altLang="en-US" dirty="0" smtClean="0"/>
              <a:t>力求达到</a:t>
            </a:r>
            <a:r>
              <a:rPr lang="en-US" dirty="0" smtClean="0"/>
              <a:t>:</a:t>
            </a:r>
            <a:r>
              <a:rPr lang="zh-CN" altLang="en-US" dirty="0" smtClean="0"/>
              <a:t>力争做到</a:t>
            </a:r>
            <a:r>
              <a:rPr lang="en-US" dirty="0" smtClean="0"/>
              <a:t>;</a:t>
            </a:r>
            <a:endParaRPr lang="zh-CN" altLang="en-US" dirty="0" smtClean="0"/>
          </a:p>
          <a:p>
            <a:pPr marL="742950" indent="-742950">
              <a:buFont typeface="+mj-lt"/>
              <a:buAutoNum type="arabicPeriod" startAt="8"/>
            </a:pPr>
            <a:r>
              <a:rPr lang="en-US" dirty="0" smtClean="0"/>
              <a:t>n.</a:t>
            </a:r>
            <a:r>
              <a:rPr lang="zh-CN" altLang="en-US" dirty="0" smtClean="0"/>
              <a:t>表演</a:t>
            </a:r>
            <a:r>
              <a:rPr lang="en-US" dirty="0" smtClean="0"/>
              <a:t>;</a:t>
            </a:r>
            <a:r>
              <a:rPr lang="zh-CN" altLang="en-US" dirty="0" smtClean="0"/>
              <a:t>演技</a:t>
            </a:r>
            <a:r>
              <a:rPr lang="en-US" dirty="0" smtClean="0"/>
              <a:t>:</a:t>
            </a:r>
            <a:r>
              <a:rPr lang="zh-CN" altLang="en-US" dirty="0" smtClean="0"/>
              <a:t>表现</a:t>
            </a:r>
            <a:r>
              <a:rPr lang="en-US" dirty="0" smtClean="0"/>
              <a:t>v.</a:t>
            </a:r>
            <a:r>
              <a:rPr lang="zh-CN" altLang="en-US" dirty="0" smtClean="0"/>
              <a:t>目的是</a:t>
            </a:r>
            <a:r>
              <a:rPr lang="en-US" dirty="0" smtClean="0"/>
              <a:t>;</a:t>
            </a:r>
            <a:r>
              <a:rPr lang="zh-CN" altLang="en-US" dirty="0" smtClean="0"/>
              <a:t>旨在</a:t>
            </a:r>
          </a:p>
          <a:p>
            <a:pPr marL="742950" indent="-742950">
              <a:buFont typeface="+mj-lt"/>
              <a:buAutoNum type="arabicPeriod" startAt="8"/>
            </a:pPr>
            <a:r>
              <a:rPr lang="en-US" dirty="0" smtClean="0"/>
              <a:t>n. </a:t>
            </a:r>
            <a:r>
              <a:rPr lang="zh-CN" altLang="en-US" dirty="0" smtClean="0"/>
              <a:t>表演者</a:t>
            </a:r>
            <a:r>
              <a:rPr lang="en-US" dirty="0" smtClean="0"/>
              <a:t>:</a:t>
            </a:r>
            <a:r>
              <a:rPr lang="zh-CN" altLang="en-US" dirty="0" smtClean="0"/>
              <a:t>演员</a:t>
            </a:r>
          </a:p>
          <a:p>
            <a:pPr marL="742950" indent="-742950">
              <a:buFont typeface="+mj-lt"/>
              <a:buAutoNum type="arabicPeriod" startAt="8"/>
            </a:pPr>
            <a:r>
              <a:rPr lang="en-US" dirty="0" smtClean="0"/>
              <a:t>n.</a:t>
            </a:r>
            <a:r>
              <a:rPr lang="zh-CN" altLang="en-US" dirty="0" smtClean="0"/>
              <a:t>设备</a:t>
            </a:r>
            <a:r>
              <a:rPr lang="en-US" dirty="0" smtClean="0"/>
              <a:t>;</a:t>
            </a:r>
            <a:r>
              <a:rPr lang="zh-CN" altLang="en-US" dirty="0" smtClean="0"/>
              <a:t>装备</a:t>
            </a:r>
            <a:endParaRPr lang="zh-CN" altLang="en-US" dirty="0"/>
          </a:p>
        </p:txBody>
      </p:sp>
      <p:sp>
        <p:nvSpPr>
          <p:cNvPr id="4" name="内容占位符 2"/>
          <p:cNvSpPr txBox="1">
            <a:spLocks/>
          </p:cNvSpPr>
          <p:nvPr/>
        </p:nvSpPr>
        <p:spPr>
          <a:xfrm>
            <a:off x="6212773" y="1455718"/>
            <a:ext cx="4807528" cy="4525963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/>
          <a:p>
            <a:pPr marL="742950" marR="0" lvl="0" indent="-742950" algn="l" defTabSz="1219200" rtl="0" eaLnBrk="1" fontAlgn="auto" latinLnBrk="0" hangingPunct="1">
              <a:lnSpc>
                <a:spcPct val="100000"/>
              </a:lnSpc>
              <a:spcBef>
                <a:spcPts val="130"/>
              </a:spcBef>
              <a:spcAft>
                <a:spcPts val="0"/>
              </a:spcAft>
              <a:buClrTx/>
              <a:buSzTx/>
              <a:buFont typeface="+mj-lt"/>
              <a:buAutoNum type="arabicPeriod" startAt="8"/>
              <a:tabLst/>
              <a:defRPr/>
            </a:pPr>
            <a:r>
              <a:rPr kumimoji="0" lang="en-US" sz="4265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opportunity</a:t>
            </a:r>
            <a:endParaRPr kumimoji="0" lang="zh-CN" altLang="en-US" sz="4265" b="0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42950" marR="0" lvl="0" indent="-742950" algn="l" defTabSz="1219200" rtl="0" eaLnBrk="1" fontAlgn="auto" latinLnBrk="0" hangingPunct="1">
              <a:lnSpc>
                <a:spcPct val="100000"/>
              </a:lnSpc>
              <a:spcBef>
                <a:spcPts val="130"/>
              </a:spcBef>
              <a:spcAft>
                <a:spcPts val="0"/>
              </a:spcAft>
              <a:buClrTx/>
              <a:buSzTx/>
              <a:buFont typeface="+mj-lt"/>
              <a:buAutoNum type="arabicPeriod" startAt="8"/>
              <a:tabLst/>
              <a:defRPr/>
            </a:pPr>
            <a:r>
              <a:rPr kumimoji="0" lang="en-US" altLang="zh-CN" sz="4265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</a:t>
            </a:r>
            <a:r>
              <a:rPr kumimoji="0" lang="en-US" sz="4265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im</a:t>
            </a:r>
            <a:endParaRPr kumimoji="0" lang="zh-CN" altLang="en-US" sz="4265" b="0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42950" marR="0" lvl="0" indent="-742950" algn="l" defTabSz="1219200" rtl="0" eaLnBrk="1" fontAlgn="auto" latinLnBrk="0" hangingPunct="1">
              <a:lnSpc>
                <a:spcPct val="100000"/>
              </a:lnSpc>
              <a:spcBef>
                <a:spcPts val="130"/>
              </a:spcBef>
              <a:spcAft>
                <a:spcPts val="0"/>
              </a:spcAft>
              <a:buClrTx/>
              <a:buSzTx/>
              <a:buFont typeface="+mj-lt"/>
              <a:buAutoNum type="arabicPeriod" startAt="8"/>
              <a:tabLst/>
              <a:defRPr/>
            </a:pPr>
            <a:r>
              <a:rPr kumimoji="0" lang="en-US" altLang="zh-CN" sz="4265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Perform</a:t>
            </a:r>
            <a:endParaRPr kumimoji="0" lang="en-US" sz="4265" b="0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42950" marR="0" lvl="0" indent="-742950" algn="l" defTabSz="1219200" rtl="0" eaLnBrk="1" fontAlgn="auto" latinLnBrk="0" hangingPunct="1">
              <a:lnSpc>
                <a:spcPct val="100000"/>
              </a:lnSpc>
              <a:spcBef>
                <a:spcPts val="130"/>
              </a:spcBef>
              <a:spcAft>
                <a:spcPts val="0"/>
              </a:spcAft>
              <a:buClrTx/>
              <a:buSzTx/>
              <a:buFont typeface="+mj-lt"/>
              <a:buAutoNum type="arabicPeriod" startAt="8"/>
              <a:tabLst/>
              <a:defRPr/>
            </a:pPr>
            <a:r>
              <a:rPr kumimoji="0" lang="en-US" sz="4265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performance</a:t>
            </a:r>
          </a:p>
          <a:p>
            <a:pPr marL="742950" marR="0" lvl="0" indent="-742950" algn="l" defTabSz="1219200" rtl="0" eaLnBrk="1" fontAlgn="auto" latinLnBrk="0" hangingPunct="1">
              <a:lnSpc>
                <a:spcPct val="100000"/>
              </a:lnSpc>
              <a:spcBef>
                <a:spcPts val="130"/>
              </a:spcBef>
              <a:spcAft>
                <a:spcPts val="0"/>
              </a:spcAft>
              <a:buClrTx/>
              <a:buSzTx/>
              <a:buFont typeface="+mj-lt"/>
              <a:buAutoNum type="arabicPeriod" startAt="8"/>
              <a:tabLst/>
              <a:defRPr/>
            </a:pPr>
            <a:r>
              <a:rPr kumimoji="0" lang="en-US" sz="4265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performer</a:t>
            </a:r>
            <a:endParaRPr kumimoji="0" lang="zh-CN" altLang="en-US" sz="4265" b="0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42950" marR="0" lvl="0" indent="-742950" algn="l" defTabSz="1219200" rtl="0" eaLnBrk="1" fontAlgn="auto" latinLnBrk="0" hangingPunct="1">
              <a:lnSpc>
                <a:spcPct val="100000"/>
              </a:lnSpc>
              <a:spcBef>
                <a:spcPts val="130"/>
              </a:spcBef>
              <a:spcAft>
                <a:spcPts val="0"/>
              </a:spcAft>
              <a:buClrTx/>
              <a:buSzTx/>
              <a:buFont typeface="+mj-lt"/>
              <a:buAutoNum type="arabicPeriod" startAt="8"/>
              <a:tabLst/>
              <a:defRPr/>
            </a:pPr>
            <a:r>
              <a:rPr kumimoji="0" lang="en-US" sz="4265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equipment</a:t>
            </a:r>
            <a:endParaRPr kumimoji="0" lang="zh-CN" altLang="en-US" sz="4265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slow" advTm="3000">
    <p:random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核心词汇复习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09600" y="1600201"/>
            <a:ext cx="6396842" cy="4525963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marL="742950" indent="-742950">
              <a:buFont typeface="+mj-lt"/>
              <a:buAutoNum type="arabicPeriod" startAt="14"/>
            </a:pPr>
            <a:r>
              <a:rPr lang="en-US" dirty="0" smtClean="0"/>
              <a:t>adj. </a:t>
            </a:r>
            <a:r>
              <a:rPr lang="zh-CN" altLang="en-US" dirty="0" smtClean="0"/>
              <a:t>普通的</a:t>
            </a:r>
            <a:r>
              <a:rPr lang="en-US" dirty="0" smtClean="0"/>
              <a:t>:</a:t>
            </a:r>
            <a:r>
              <a:rPr lang="zh-CN" altLang="en-US" dirty="0" smtClean="0"/>
              <a:t>平凡的</a:t>
            </a:r>
          </a:p>
          <a:p>
            <a:pPr marL="742950" indent="-742950">
              <a:buFont typeface="+mj-lt"/>
              <a:buAutoNum type="arabicPeriod" startAt="14"/>
            </a:pPr>
            <a:r>
              <a:rPr lang="en-US" dirty="0" smtClean="0"/>
              <a:t>v.</a:t>
            </a:r>
            <a:r>
              <a:rPr lang="zh-CN" altLang="en-US" dirty="0" smtClean="0"/>
              <a:t>使能够</a:t>
            </a:r>
            <a:r>
              <a:rPr lang="en-US" dirty="0" smtClean="0"/>
              <a:t>;</a:t>
            </a:r>
            <a:r>
              <a:rPr lang="zh-CN" altLang="en-US" dirty="0" smtClean="0"/>
              <a:t>使可能</a:t>
            </a:r>
          </a:p>
          <a:p>
            <a:pPr marL="742950" indent="-742950">
              <a:buFont typeface="+mj-lt"/>
              <a:buAutoNum type="arabicPeriod" startAt="14"/>
            </a:pPr>
            <a:r>
              <a:rPr lang="en-US" dirty="0" smtClean="0"/>
              <a:t>v.</a:t>
            </a:r>
            <a:r>
              <a:rPr lang="zh-CN" altLang="en-US" dirty="0" smtClean="0"/>
              <a:t>以为</a:t>
            </a:r>
            <a:r>
              <a:rPr lang="en-US" dirty="0" smtClean="0"/>
              <a:t>;</a:t>
            </a:r>
            <a:r>
              <a:rPr lang="zh-CN" altLang="en-US" dirty="0" smtClean="0"/>
              <a:t>假设</a:t>
            </a:r>
          </a:p>
          <a:p>
            <a:pPr marL="742950" indent="-742950">
              <a:buFont typeface="+mj-lt"/>
              <a:buAutoNum type="arabicPeriod" startAt="14"/>
            </a:pPr>
            <a:r>
              <a:rPr lang="en-US" dirty="0" smtClean="0"/>
              <a:t>n.</a:t>
            </a:r>
            <a:r>
              <a:rPr lang="zh-CN" altLang="en-US" dirty="0" smtClean="0"/>
              <a:t>添加</a:t>
            </a:r>
            <a:r>
              <a:rPr lang="en-US" dirty="0" smtClean="0"/>
              <a:t>;</a:t>
            </a:r>
            <a:r>
              <a:rPr lang="zh-CN" altLang="en-US" dirty="0" smtClean="0"/>
              <a:t>加法</a:t>
            </a:r>
            <a:r>
              <a:rPr lang="en-US" dirty="0" smtClean="0"/>
              <a:t>;</a:t>
            </a:r>
            <a:r>
              <a:rPr lang="zh-CN" altLang="en-US" dirty="0" smtClean="0"/>
              <a:t>增加物</a:t>
            </a:r>
          </a:p>
          <a:p>
            <a:pPr marL="742950" indent="-742950">
              <a:buFont typeface="+mj-lt"/>
              <a:buAutoNum type="arabicPeriod" startAt="14"/>
            </a:pPr>
            <a:r>
              <a:rPr lang="en-US" dirty="0" err="1" smtClean="0"/>
              <a:t>vt</a:t>
            </a:r>
            <a:r>
              <a:rPr lang="zh-CN" altLang="en-US" dirty="0" smtClean="0"/>
              <a:t>授予</a:t>
            </a:r>
          </a:p>
          <a:p>
            <a:pPr marL="742950" indent="-742950">
              <a:buFont typeface="+mj-lt"/>
              <a:buAutoNum type="arabicPeriod" startAt="14"/>
            </a:pPr>
            <a:r>
              <a:rPr lang="en-US" dirty="0" smtClean="0"/>
              <a:t>n.</a:t>
            </a:r>
            <a:r>
              <a:rPr lang="zh-CN" altLang="en-US" dirty="0" smtClean="0"/>
              <a:t>治疗</a:t>
            </a:r>
            <a:r>
              <a:rPr lang="en-US" dirty="0" smtClean="0"/>
              <a:t>;</a:t>
            </a:r>
            <a:r>
              <a:rPr lang="zh-CN" altLang="en-US" dirty="0" smtClean="0"/>
              <a:t>对待</a:t>
            </a:r>
            <a:r>
              <a:rPr lang="en-US" dirty="0" smtClean="0"/>
              <a:t>;</a:t>
            </a:r>
            <a:r>
              <a:rPr lang="zh-CN" altLang="en-US" dirty="0" smtClean="0"/>
              <a:t>处理</a:t>
            </a:r>
          </a:p>
          <a:p>
            <a:pPr marL="742950" indent="-742950">
              <a:buFont typeface="+mj-lt"/>
              <a:buAutoNum type="arabicPeriod" startAt="14"/>
            </a:pPr>
            <a:r>
              <a:rPr lang="en-US" dirty="0" smtClean="0"/>
              <a:t>vi</a:t>
            </a:r>
            <a:r>
              <a:rPr lang="zh-CN" altLang="en-US" dirty="0" smtClean="0"/>
              <a:t>依靠</a:t>
            </a:r>
            <a:r>
              <a:rPr lang="en-US" dirty="0" smtClean="0"/>
              <a:t>;</a:t>
            </a:r>
            <a:r>
              <a:rPr lang="zh-CN" altLang="en-US" dirty="0" smtClean="0"/>
              <a:t>倾斜</a:t>
            </a:r>
            <a:endParaRPr lang="zh-CN" altLang="en-US" dirty="0"/>
          </a:p>
        </p:txBody>
      </p:sp>
      <p:sp>
        <p:nvSpPr>
          <p:cNvPr id="4" name="内容占位符 2"/>
          <p:cNvSpPr txBox="1">
            <a:spLocks/>
          </p:cNvSpPr>
          <p:nvPr/>
        </p:nvSpPr>
        <p:spPr>
          <a:xfrm>
            <a:off x="7756566" y="1610098"/>
            <a:ext cx="3750624" cy="4525963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 lnSpcReduction="10000"/>
          </a:bodyPr>
          <a:lstStyle/>
          <a:p>
            <a:pPr marL="742950" marR="0" lvl="0" indent="-742950" algn="l" defTabSz="1219200" rtl="0" eaLnBrk="1" fontAlgn="auto" latinLnBrk="0" hangingPunct="1">
              <a:lnSpc>
                <a:spcPct val="100000"/>
              </a:lnSpc>
              <a:spcBef>
                <a:spcPts val="130"/>
              </a:spcBef>
              <a:spcAft>
                <a:spcPts val="0"/>
              </a:spcAft>
              <a:buClrTx/>
              <a:buSzTx/>
              <a:buFont typeface="+mj-lt"/>
              <a:buAutoNum type="arabicPeriod" startAt="14"/>
              <a:tabLst/>
              <a:defRPr/>
            </a:pPr>
            <a:r>
              <a:rPr kumimoji="0" lang="en-US" sz="4265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ordinary</a:t>
            </a:r>
            <a:endParaRPr kumimoji="0" lang="zh-CN" altLang="en-US" sz="4265" b="0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42950" marR="0" lvl="0" indent="-742950" algn="l" defTabSz="1219200" rtl="0" eaLnBrk="1" fontAlgn="auto" latinLnBrk="0" hangingPunct="1">
              <a:lnSpc>
                <a:spcPct val="100000"/>
              </a:lnSpc>
              <a:spcBef>
                <a:spcPts val="130"/>
              </a:spcBef>
              <a:spcAft>
                <a:spcPts val="0"/>
              </a:spcAft>
              <a:buClrTx/>
              <a:buSzTx/>
              <a:buFont typeface="+mj-lt"/>
              <a:buAutoNum type="arabicPeriod" startAt="14"/>
              <a:tabLst/>
              <a:defRPr/>
            </a:pPr>
            <a:r>
              <a:rPr kumimoji="0" lang="en-US" sz="4265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enable</a:t>
            </a:r>
            <a:endParaRPr kumimoji="0" lang="zh-CN" altLang="en-US" sz="4265" b="0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42950" marR="0" lvl="0" indent="-742950" algn="l" defTabSz="1219200" rtl="0" eaLnBrk="1" fontAlgn="auto" latinLnBrk="0" hangingPunct="1">
              <a:lnSpc>
                <a:spcPct val="100000"/>
              </a:lnSpc>
              <a:spcBef>
                <a:spcPts val="130"/>
              </a:spcBef>
              <a:spcAft>
                <a:spcPts val="0"/>
              </a:spcAft>
              <a:buClrTx/>
              <a:buSzTx/>
              <a:buFont typeface="+mj-lt"/>
              <a:buAutoNum type="arabicPeriod" startAt="14"/>
              <a:tabLst/>
              <a:defRPr/>
            </a:pPr>
            <a:r>
              <a:rPr kumimoji="0" lang="en-US" sz="4265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assume  </a:t>
            </a:r>
            <a:endParaRPr kumimoji="0" lang="zh-CN" altLang="en-US" sz="4265" b="0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42950" marR="0" lvl="0" indent="-742950" algn="l" defTabSz="1219200" rtl="0" eaLnBrk="1" fontAlgn="auto" latinLnBrk="0" hangingPunct="1">
              <a:lnSpc>
                <a:spcPct val="100000"/>
              </a:lnSpc>
              <a:spcBef>
                <a:spcPts val="130"/>
              </a:spcBef>
              <a:spcAft>
                <a:spcPts val="0"/>
              </a:spcAft>
              <a:buClrTx/>
              <a:buSzTx/>
              <a:buFont typeface="+mj-lt"/>
              <a:buAutoNum type="arabicPeriod" startAt="14"/>
              <a:tabLst/>
              <a:defRPr/>
            </a:pPr>
            <a:r>
              <a:rPr kumimoji="0" lang="en-US" sz="4265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addition</a:t>
            </a:r>
            <a:endParaRPr kumimoji="0" lang="zh-CN" altLang="en-US" sz="4265" b="0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42950" marR="0" lvl="0" indent="-742950" algn="l" defTabSz="1219200" rtl="0" eaLnBrk="1" fontAlgn="auto" latinLnBrk="0" hangingPunct="1">
              <a:lnSpc>
                <a:spcPct val="100000"/>
              </a:lnSpc>
              <a:spcBef>
                <a:spcPts val="130"/>
              </a:spcBef>
              <a:spcAft>
                <a:spcPts val="0"/>
              </a:spcAft>
              <a:buClrTx/>
              <a:buSzTx/>
              <a:buFont typeface="+mj-lt"/>
              <a:buAutoNum type="arabicPeriod" startAt="14"/>
              <a:tabLst/>
              <a:defRPr/>
            </a:pPr>
            <a:r>
              <a:rPr kumimoji="0" lang="en-US" sz="4265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award</a:t>
            </a:r>
            <a:endParaRPr kumimoji="0" lang="zh-CN" altLang="en-US" sz="4265" b="0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42950" marR="0" lvl="0" indent="-742950" algn="l" defTabSz="1219200" rtl="0" eaLnBrk="1" fontAlgn="auto" latinLnBrk="0" hangingPunct="1">
              <a:lnSpc>
                <a:spcPct val="100000"/>
              </a:lnSpc>
              <a:spcBef>
                <a:spcPts val="130"/>
              </a:spcBef>
              <a:spcAft>
                <a:spcPts val="0"/>
              </a:spcAft>
              <a:buClrTx/>
              <a:buSzTx/>
              <a:buFont typeface="+mj-lt"/>
              <a:buAutoNum type="arabicPeriod" startAt="14"/>
              <a:tabLst/>
              <a:defRPr/>
            </a:pPr>
            <a:r>
              <a:rPr kumimoji="0" lang="en-US" sz="4265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treatment</a:t>
            </a:r>
            <a:endParaRPr kumimoji="0" lang="zh-CN" altLang="en-US" sz="4265" b="0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42950" marR="0" lvl="0" indent="-742950" algn="l" defTabSz="1219200" rtl="0" eaLnBrk="1" fontAlgn="auto" latinLnBrk="0" hangingPunct="1">
              <a:lnSpc>
                <a:spcPct val="100000"/>
              </a:lnSpc>
              <a:spcBef>
                <a:spcPts val="130"/>
              </a:spcBef>
              <a:spcAft>
                <a:spcPts val="0"/>
              </a:spcAft>
              <a:buClrTx/>
              <a:buSzTx/>
              <a:buFont typeface="+mj-lt"/>
              <a:buAutoNum type="arabicPeriod" startAt="14"/>
              <a:tabLst/>
              <a:defRPr/>
            </a:pPr>
            <a:r>
              <a:rPr kumimoji="0" lang="en-US" sz="4265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lean</a:t>
            </a:r>
            <a:endParaRPr kumimoji="0" lang="zh-CN" altLang="en-US" sz="4265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slow" advTm="3000">
    <p:random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核心词汇复习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01827" y="1563130"/>
            <a:ext cx="5309287" cy="4525963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pPr marL="742950" indent="-742950">
              <a:buFont typeface="+mj-lt"/>
              <a:buAutoNum type="arabicPeriod" startAt="21"/>
            </a:pPr>
            <a:r>
              <a:rPr lang="en-US" dirty="0" smtClean="0"/>
              <a:t>adj.</a:t>
            </a:r>
            <a:r>
              <a:rPr lang="zh-CN" altLang="en-US" dirty="0" smtClean="0"/>
              <a:t>原来的</a:t>
            </a:r>
            <a:r>
              <a:rPr lang="en-US" dirty="0" smtClean="0"/>
              <a:t>:</a:t>
            </a:r>
            <a:r>
              <a:rPr lang="zh-CN" altLang="en-US" dirty="0" smtClean="0"/>
              <a:t>独创的</a:t>
            </a:r>
            <a:r>
              <a:rPr lang="en-US" dirty="0" smtClean="0"/>
              <a:t>; </a:t>
            </a:r>
            <a:r>
              <a:rPr lang="zh-CN" altLang="en-US" dirty="0" smtClean="0"/>
              <a:t>原作的</a:t>
            </a:r>
            <a:r>
              <a:rPr lang="en-US" dirty="0" smtClean="0"/>
              <a:t>n.</a:t>
            </a:r>
            <a:r>
              <a:rPr lang="zh-CN" altLang="en-US" dirty="0" smtClean="0"/>
              <a:t>原件</a:t>
            </a:r>
            <a:r>
              <a:rPr lang="en-US" dirty="0" smtClean="0"/>
              <a:t>;</a:t>
            </a:r>
            <a:r>
              <a:rPr lang="zh-CN" altLang="en-US" dirty="0" smtClean="0"/>
              <a:t>原作</a:t>
            </a:r>
          </a:p>
          <a:p>
            <a:pPr marL="742950" indent="-742950">
              <a:buFont typeface="+mj-lt"/>
              <a:buAutoNum type="arabicPeriod" startAt="21"/>
            </a:pPr>
            <a:r>
              <a:rPr lang="en-US" dirty="0" smtClean="0"/>
              <a:t>adv.</a:t>
            </a:r>
            <a:r>
              <a:rPr lang="zh-CN" altLang="en-US" dirty="0" smtClean="0"/>
              <a:t>而且</a:t>
            </a:r>
            <a:r>
              <a:rPr lang="en-US" dirty="0" smtClean="0"/>
              <a:t>;</a:t>
            </a:r>
            <a:r>
              <a:rPr lang="zh-CN" altLang="en-US" dirty="0" smtClean="0"/>
              <a:t>此外</a:t>
            </a:r>
          </a:p>
          <a:p>
            <a:pPr marL="742950" indent="-742950">
              <a:buFont typeface="+mj-lt"/>
              <a:buAutoNum type="arabicPeriod" startAt="21"/>
            </a:pPr>
            <a:r>
              <a:rPr lang="en-US" dirty="0" smtClean="0"/>
              <a:t>n.</a:t>
            </a:r>
            <a:r>
              <a:rPr lang="zh-CN" altLang="en-US" dirty="0" smtClean="0"/>
              <a:t>满足</a:t>
            </a:r>
            <a:r>
              <a:rPr lang="en-US" dirty="0" smtClean="0"/>
              <a:t>;</a:t>
            </a:r>
            <a:r>
              <a:rPr lang="zh-CN" altLang="en-US" dirty="0" smtClean="0"/>
              <a:t>满意</a:t>
            </a:r>
            <a:r>
              <a:rPr lang="en-US" dirty="0" smtClean="0"/>
              <a:t>;</a:t>
            </a:r>
            <a:r>
              <a:rPr lang="zh-CN" altLang="en-US" dirty="0" smtClean="0"/>
              <a:t>欣财</a:t>
            </a:r>
          </a:p>
          <a:p>
            <a:pPr marL="742950" indent="-742950">
              <a:buFont typeface="+mj-lt"/>
              <a:buAutoNum type="arabicPeriod" startAt="21"/>
            </a:pPr>
            <a:r>
              <a:rPr lang="en-US" dirty="0" smtClean="0"/>
              <a:t>adj.</a:t>
            </a:r>
            <a:r>
              <a:rPr lang="zh-CN" altLang="en-US" dirty="0" smtClean="0"/>
              <a:t>各种不同的</a:t>
            </a:r>
            <a:r>
              <a:rPr lang="en-US" dirty="0" smtClean="0"/>
              <a:t>:</a:t>
            </a:r>
            <a:r>
              <a:rPr lang="zh-CN" altLang="en-US" dirty="0" smtClean="0"/>
              <a:t>各种各样的</a:t>
            </a:r>
          </a:p>
          <a:p>
            <a:pPr marL="742950" indent="-742950">
              <a:buFont typeface="+mj-lt"/>
              <a:buAutoNum type="arabicPeriod" startAt="21"/>
            </a:pPr>
            <a:r>
              <a:rPr lang="en-US" dirty="0" smtClean="0"/>
              <a:t>adv.</a:t>
            </a:r>
            <a:r>
              <a:rPr lang="zh-CN" altLang="en-US" dirty="0" smtClean="0"/>
              <a:t>用以强调</a:t>
            </a:r>
            <a:r>
              <a:rPr lang="en-US" dirty="0" smtClean="0"/>
              <a:t>)</a:t>
            </a:r>
            <a:r>
              <a:rPr lang="zh-CN" altLang="en-US" dirty="0" smtClean="0"/>
              <a:t>全部</a:t>
            </a:r>
            <a:r>
              <a:rPr lang="en-US" dirty="0" smtClean="0"/>
              <a:t>;</a:t>
            </a:r>
            <a:r>
              <a:rPr lang="zh-CN" altLang="en-US" dirty="0" smtClean="0"/>
              <a:t>总共</a:t>
            </a:r>
          </a:p>
          <a:p>
            <a:pPr marL="742950" indent="-742950">
              <a:buFont typeface="+mj-lt"/>
              <a:buAutoNum type="arabicPeriod" startAt="21"/>
            </a:pPr>
            <a:r>
              <a:rPr lang="en-US" dirty="0" smtClean="0"/>
              <a:t>adv.</a:t>
            </a:r>
            <a:r>
              <a:rPr lang="zh-CN" altLang="en-US" dirty="0" smtClean="0"/>
              <a:t>以某种方式</a:t>
            </a:r>
            <a:r>
              <a:rPr lang="en-US" dirty="0" smtClean="0"/>
              <a:t>(</a:t>
            </a:r>
            <a:r>
              <a:rPr lang="zh-CN" altLang="en-US" dirty="0" smtClean="0"/>
              <a:t>或方法</a:t>
            </a:r>
            <a:r>
              <a:rPr lang="en-US" dirty="0" smtClean="0"/>
              <a:t>) ;</a:t>
            </a:r>
            <a:r>
              <a:rPr lang="zh-CN" altLang="en-US" dirty="0" smtClean="0"/>
              <a:t>不知怎么地</a:t>
            </a:r>
          </a:p>
          <a:p>
            <a:pPr marL="742950" indent="-742950">
              <a:buFont typeface="+mj-lt"/>
              <a:buAutoNum type="arabicPeriod" startAt="21"/>
            </a:pPr>
            <a:r>
              <a:rPr lang="en-US" dirty="0" smtClean="0"/>
              <a:t>adv.</a:t>
            </a:r>
            <a:r>
              <a:rPr lang="zh-CN" altLang="en-US" dirty="0" smtClean="0"/>
              <a:t>如此</a:t>
            </a:r>
            <a:r>
              <a:rPr lang="en-US" dirty="0" smtClean="0"/>
              <a:t>;</a:t>
            </a:r>
            <a:r>
              <a:rPr lang="zh-CN" altLang="en-US" dirty="0" smtClean="0"/>
              <a:t>因此</a:t>
            </a:r>
          </a:p>
          <a:p>
            <a:pPr marL="742950" indent="-742950">
              <a:buFont typeface="+mj-lt"/>
              <a:buAutoNum type="arabicPeriod" startAt="21"/>
            </a:pPr>
            <a:r>
              <a:rPr lang="en-US" dirty="0" smtClean="0"/>
              <a:t>n.</a:t>
            </a:r>
            <a:r>
              <a:rPr lang="zh-CN" altLang="en-US" dirty="0" smtClean="0"/>
              <a:t>拟人</a:t>
            </a:r>
            <a:r>
              <a:rPr lang="en-US" dirty="0" smtClean="0"/>
              <a:t>:</a:t>
            </a:r>
            <a:r>
              <a:rPr lang="zh-CN" altLang="en-US" dirty="0" smtClean="0"/>
              <a:t>人格化</a:t>
            </a:r>
            <a:r>
              <a:rPr lang="en-US" dirty="0" smtClean="0"/>
              <a:t>;</a:t>
            </a:r>
            <a:r>
              <a:rPr lang="zh-CN" altLang="en-US" dirty="0" smtClean="0"/>
              <a:t>化身</a:t>
            </a:r>
          </a:p>
          <a:p>
            <a:pPr marL="742950" indent="-742950">
              <a:buFont typeface="+mj-lt"/>
              <a:buAutoNum type="arabicPeriod" startAt="21"/>
            </a:pPr>
            <a:endParaRPr lang="zh-CN" altLang="en-US" dirty="0"/>
          </a:p>
        </p:txBody>
      </p:sp>
      <p:sp>
        <p:nvSpPr>
          <p:cNvPr id="4" name="内容占位符 2"/>
          <p:cNvSpPr txBox="1">
            <a:spLocks/>
          </p:cNvSpPr>
          <p:nvPr/>
        </p:nvSpPr>
        <p:spPr>
          <a:xfrm>
            <a:off x="6329441" y="1545104"/>
            <a:ext cx="4733227" cy="4525963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 fontScale="92500" lnSpcReduction="10000"/>
          </a:bodyPr>
          <a:lstStyle/>
          <a:p>
            <a:pPr marL="742950" marR="0" lvl="0" indent="-742950" algn="l" defTabSz="1219200" rtl="0" eaLnBrk="1" fontAlgn="auto" latinLnBrk="0" hangingPunct="1">
              <a:lnSpc>
                <a:spcPct val="100000"/>
              </a:lnSpc>
              <a:spcBef>
                <a:spcPts val="130"/>
              </a:spcBef>
              <a:spcAft>
                <a:spcPts val="0"/>
              </a:spcAft>
              <a:buClrTx/>
              <a:buSzTx/>
              <a:buFont typeface="+mj-lt"/>
              <a:buAutoNum type="arabicPeriod" startAt="21"/>
              <a:tabLst/>
              <a:defRPr/>
            </a:pPr>
            <a:r>
              <a:rPr kumimoji="0" lang="en-US" sz="4265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original</a:t>
            </a:r>
            <a:endParaRPr kumimoji="0" lang="zh-CN" altLang="en-US" sz="4265" b="0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42950" marR="0" lvl="0" indent="-742950" algn="l" defTabSz="1219200" rtl="0" eaLnBrk="1" fontAlgn="auto" latinLnBrk="0" hangingPunct="1">
              <a:lnSpc>
                <a:spcPct val="100000"/>
              </a:lnSpc>
              <a:spcBef>
                <a:spcPts val="130"/>
              </a:spcBef>
              <a:spcAft>
                <a:spcPts val="0"/>
              </a:spcAft>
              <a:buClrTx/>
              <a:buSzTx/>
              <a:buFont typeface="+mj-lt"/>
              <a:buAutoNum type="arabicPeriod" startAt="21"/>
              <a:tabLst/>
              <a:defRPr/>
            </a:pPr>
            <a:r>
              <a:rPr kumimoji="0" lang="en-US" sz="4265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moreover</a:t>
            </a:r>
            <a:endParaRPr kumimoji="0" lang="zh-CN" altLang="en-US" sz="4265" b="0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42950" marR="0" lvl="0" indent="-742950" algn="l" defTabSz="1219200" rtl="0" eaLnBrk="1" fontAlgn="auto" latinLnBrk="0" hangingPunct="1">
              <a:lnSpc>
                <a:spcPct val="100000"/>
              </a:lnSpc>
              <a:spcBef>
                <a:spcPts val="130"/>
              </a:spcBef>
              <a:spcAft>
                <a:spcPts val="0"/>
              </a:spcAft>
              <a:buClrTx/>
              <a:buSzTx/>
              <a:buFont typeface="+mj-lt"/>
              <a:buAutoNum type="arabicPeriod" startAt="21"/>
              <a:tabLst/>
              <a:defRPr/>
            </a:pPr>
            <a:r>
              <a:rPr kumimoji="0" lang="en-US" sz="4265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satisfaction</a:t>
            </a:r>
            <a:endParaRPr kumimoji="0" lang="zh-CN" altLang="en-US" sz="4265" b="0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42950" marR="0" lvl="0" indent="-742950" algn="l" defTabSz="1219200" rtl="0" eaLnBrk="1" fontAlgn="auto" latinLnBrk="0" hangingPunct="1">
              <a:lnSpc>
                <a:spcPct val="100000"/>
              </a:lnSpc>
              <a:spcBef>
                <a:spcPts val="130"/>
              </a:spcBef>
              <a:spcAft>
                <a:spcPts val="0"/>
              </a:spcAft>
              <a:buClrTx/>
              <a:buSzTx/>
              <a:buFont typeface="+mj-lt"/>
              <a:buAutoNum type="arabicPeriod" startAt="21"/>
              <a:tabLst/>
              <a:defRPr/>
            </a:pPr>
            <a:r>
              <a:rPr kumimoji="0" lang="en-US" sz="4265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various</a:t>
            </a:r>
            <a:endParaRPr kumimoji="0" lang="zh-CN" altLang="en-US" sz="4265" b="0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42950" marR="0" lvl="0" indent="-742950" algn="l" defTabSz="1219200" rtl="0" eaLnBrk="1" fontAlgn="auto" latinLnBrk="0" hangingPunct="1">
              <a:lnSpc>
                <a:spcPct val="100000"/>
              </a:lnSpc>
              <a:spcBef>
                <a:spcPts val="130"/>
              </a:spcBef>
              <a:spcAft>
                <a:spcPts val="0"/>
              </a:spcAft>
              <a:buClrTx/>
              <a:buSzTx/>
              <a:buFont typeface="+mj-lt"/>
              <a:buAutoNum type="arabicPeriod" startAt="21"/>
              <a:tabLst/>
              <a:defRPr/>
            </a:pPr>
            <a:r>
              <a:rPr kumimoji="0" lang="en-US" sz="4265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altogether</a:t>
            </a:r>
            <a:endParaRPr kumimoji="0" lang="zh-CN" altLang="en-US" sz="4265" b="0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42950" marR="0" lvl="0" indent="-742950" algn="l" defTabSz="1219200" rtl="0" eaLnBrk="1" fontAlgn="auto" latinLnBrk="0" hangingPunct="1">
              <a:lnSpc>
                <a:spcPct val="100000"/>
              </a:lnSpc>
              <a:spcBef>
                <a:spcPts val="130"/>
              </a:spcBef>
              <a:spcAft>
                <a:spcPts val="0"/>
              </a:spcAft>
              <a:buClrTx/>
              <a:buSzTx/>
              <a:buFont typeface="+mj-lt"/>
              <a:buAutoNum type="arabicPeriod" startAt="21"/>
              <a:tabLst/>
              <a:defRPr/>
            </a:pPr>
            <a:r>
              <a:rPr kumimoji="0" lang="en-US" sz="4265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somehow</a:t>
            </a:r>
            <a:endParaRPr kumimoji="0" lang="zh-CN" altLang="en-US" sz="4265" b="0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42950" marR="0" lvl="0" indent="-742950" algn="l" defTabSz="1219200" rtl="0" eaLnBrk="1" fontAlgn="auto" latinLnBrk="0" hangingPunct="1">
              <a:lnSpc>
                <a:spcPct val="100000"/>
              </a:lnSpc>
              <a:spcBef>
                <a:spcPts val="130"/>
              </a:spcBef>
              <a:spcAft>
                <a:spcPts val="0"/>
              </a:spcAft>
              <a:buClrTx/>
              <a:buSzTx/>
              <a:buFont typeface="+mj-lt"/>
              <a:buAutoNum type="arabicPeriod" startAt="21"/>
              <a:tabLst/>
              <a:defRPr/>
            </a:pPr>
            <a:r>
              <a:rPr kumimoji="0" lang="en-US" sz="4265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thus</a:t>
            </a:r>
            <a:endParaRPr kumimoji="0" lang="zh-CN" altLang="en-US" sz="4265" b="0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42950" marR="0" lvl="0" indent="-742950" algn="l" defTabSz="1219200" rtl="0" eaLnBrk="1" fontAlgn="auto" latinLnBrk="0" hangingPunct="1">
              <a:lnSpc>
                <a:spcPct val="100000"/>
              </a:lnSpc>
              <a:spcBef>
                <a:spcPts val="130"/>
              </a:spcBef>
              <a:spcAft>
                <a:spcPts val="0"/>
              </a:spcAft>
              <a:buClrTx/>
              <a:buSzTx/>
              <a:buFont typeface="+mj-lt"/>
              <a:buAutoNum type="arabicPeriod" startAt="21"/>
              <a:tabLst/>
              <a:defRPr/>
            </a:pPr>
            <a:r>
              <a:rPr kumimoji="0" lang="en-US" sz="4265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personification</a:t>
            </a:r>
            <a:endParaRPr kumimoji="0" lang="zh-CN" altLang="en-US" sz="4265" b="0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42950" marR="0" lvl="0" indent="-742950" algn="l" defTabSz="1219200" rtl="0" eaLnBrk="1" fontAlgn="auto" latinLnBrk="0" hangingPunct="1">
              <a:lnSpc>
                <a:spcPct val="100000"/>
              </a:lnSpc>
              <a:spcBef>
                <a:spcPts val="130"/>
              </a:spcBef>
              <a:spcAft>
                <a:spcPts val="0"/>
              </a:spcAft>
              <a:buClrTx/>
              <a:buSzTx/>
              <a:buFont typeface="+mj-lt"/>
              <a:buAutoNum type="arabicPeriod" startAt="21"/>
              <a:tabLst/>
              <a:defRPr/>
            </a:pPr>
            <a:endParaRPr kumimoji="0" lang="zh-CN" altLang="en-US" sz="4265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slow" advTm="3000">
    <p:random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2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2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2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2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2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4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4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4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词汇拓展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07719" y="1457697"/>
            <a:ext cx="10972800" cy="4525963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 smtClean="0"/>
              <a:t> </a:t>
            </a:r>
            <a:endParaRPr lang="zh-CN" altLang="en-US" dirty="0" smtClean="0"/>
          </a:p>
          <a:p>
            <a:r>
              <a:rPr lang="en-US" dirty="0" smtClean="0"/>
              <a:t>1</a:t>
            </a:r>
            <a:r>
              <a:rPr lang="zh-CN" altLang="en-US" dirty="0" smtClean="0"/>
              <a:t>．</a:t>
            </a:r>
            <a:r>
              <a:rPr lang="en-US" dirty="0" smtClean="0"/>
              <a:t>perform </a:t>
            </a:r>
            <a:r>
              <a:rPr lang="en-US" i="1" dirty="0" smtClean="0"/>
              <a:t>vi</a:t>
            </a:r>
            <a:r>
              <a:rPr lang="en-US" dirty="0" smtClean="0"/>
              <a:t>.&amp; </a:t>
            </a:r>
            <a:r>
              <a:rPr lang="en-US" i="1" dirty="0" err="1" smtClean="0"/>
              <a:t>vt</a:t>
            </a:r>
            <a:r>
              <a:rPr lang="en-US" dirty="0" smtClean="0"/>
              <a:t>. </a:t>
            </a:r>
            <a:r>
              <a:rPr lang="zh-CN" altLang="en-US" dirty="0" smtClean="0"/>
              <a:t>表演；履行；执行</a:t>
            </a:r>
            <a:r>
              <a:rPr lang="en-US" dirty="0" smtClean="0"/>
              <a:t>→______________</a:t>
            </a:r>
            <a:r>
              <a:rPr lang="en-US" i="1" dirty="0" smtClean="0"/>
              <a:t>n</a:t>
            </a:r>
            <a:r>
              <a:rPr lang="en-US" dirty="0" smtClean="0"/>
              <a:t>. </a:t>
            </a:r>
            <a:r>
              <a:rPr lang="zh-CN" altLang="en-US" dirty="0" smtClean="0"/>
              <a:t>表演；演技；表现</a:t>
            </a:r>
            <a:r>
              <a:rPr lang="en-US" dirty="0" smtClean="0"/>
              <a:t>→__________</a:t>
            </a:r>
            <a:r>
              <a:rPr lang="en-US" i="1" dirty="0" smtClean="0"/>
              <a:t>n</a:t>
            </a:r>
            <a:r>
              <a:rPr lang="en-US" dirty="0" smtClean="0"/>
              <a:t>. </a:t>
            </a:r>
            <a:r>
              <a:rPr lang="zh-CN" altLang="en-US" dirty="0" smtClean="0"/>
              <a:t>表演者；演员</a:t>
            </a:r>
          </a:p>
          <a:p>
            <a:r>
              <a:rPr lang="en-US" dirty="0" smtClean="0"/>
              <a:t>2</a:t>
            </a:r>
            <a:r>
              <a:rPr lang="zh-CN" altLang="en-US" dirty="0" smtClean="0"/>
              <a:t>．</a:t>
            </a:r>
            <a:r>
              <a:rPr lang="en-US" dirty="0" smtClean="0"/>
              <a:t>able </a:t>
            </a:r>
            <a:r>
              <a:rPr lang="en-US" i="1" dirty="0" smtClean="0"/>
              <a:t>adj</a:t>
            </a:r>
            <a:r>
              <a:rPr lang="en-US" dirty="0" smtClean="0"/>
              <a:t>. </a:t>
            </a:r>
            <a:r>
              <a:rPr lang="zh-CN" altLang="en-US" dirty="0" smtClean="0"/>
              <a:t>能；能够 </a:t>
            </a:r>
            <a:r>
              <a:rPr lang="en-US" dirty="0" smtClean="0"/>
              <a:t>→____________</a:t>
            </a:r>
            <a:r>
              <a:rPr lang="zh-CN" altLang="en-US" dirty="0" smtClean="0"/>
              <a:t>使能够；使可能</a:t>
            </a:r>
          </a:p>
          <a:p>
            <a:r>
              <a:rPr lang="en-US" dirty="0" smtClean="0"/>
              <a:t>3</a:t>
            </a:r>
            <a:r>
              <a:rPr lang="zh-CN" altLang="en-US" dirty="0" smtClean="0"/>
              <a:t>．</a:t>
            </a:r>
            <a:r>
              <a:rPr lang="en-US" dirty="0" smtClean="0"/>
              <a:t>original </a:t>
            </a:r>
            <a:r>
              <a:rPr lang="en-US" i="1" dirty="0" smtClean="0"/>
              <a:t>adj</a:t>
            </a:r>
            <a:r>
              <a:rPr lang="en-US" dirty="0" smtClean="0"/>
              <a:t>. </a:t>
            </a:r>
            <a:r>
              <a:rPr lang="zh-CN" altLang="en-US" dirty="0" smtClean="0"/>
              <a:t>原来的；独创的；原作的　</a:t>
            </a:r>
            <a:r>
              <a:rPr lang="en-US" i="1" dirty="0" smtClean="0"/>
              <a:t>n</a:t>
            </a:r>
            <a:r>
              <a:rPr lang="en-US" dirty="0" smtClean="0"/>
              <a:t>. </a:t>
            </a:r>
            <a:r>
              <a:rPr lang="zh-CN" altLang="en-US" dirty="0" smtClean="0"/>
              <a:t>原件；原作</a:t>
            </a:r>
            <a:r>
              <a:rPr lang="en-US" dirty="0" smtClean="0"/>
              <a:t>→______</a:t>
            </a:r>
            <a:r>
              <a:rPr lang="en-US" i="1" dirty="0" smtClean="0"/>
              <a:t>n</a:t>
            </a:r>
            <a:r>
              <a:rPr lang="en-US" dirty="0" smtClean="0"/>
              <a:t>. </a:t>
            </a:r>
            <a:r>
              <a:rPr lang="zh-CN" altLang="en-US" dirty="0" smtClean="0"/>
              <a:t>起源；源头；起因</a:t>
            </a:r>
            <a:r>
              <a:rPr lang="en-US" dirty="0" smtClean="0"/>
              <a:t>→___________</a:t>
            </a:r>
            <a:r>
              <a:rPr lang="en-US" i="1" dirty="0" smtClean="0"/>
              <a:t>n</a:t>
            </a:r>
            <a:r>
              <a:rPr lang="en-US" dirty="0" smtClean="0"/>
              <a:t>. </a:t>
            </a:r>
            <a:r>
              <a:rPr lang="zh-CN" altLang="en-US" dirty="0" smtClean="0"/>
              <a:t>独创性；创意；独特构思</a:t>
            </a:r>
          </a:p>
          <a:p>
            <a:r>
              <a:rPr lang="en-US" dirty="0" smtClean="0"/>
              <a:t>4</a:t>
            </a:r>
            <a:r>
              <a:rPr lang="zh-CN" altLang="en-US" dirty="0" smtClean="0"/>
              <a:t>．</a:t>
            </a:r>
            <a:r>
              <a:rPr lang="en-US" dirty="0" smtClean="0"/>
              <a:t>relief </a:t>
            </a:r>
            <a:r>
              <a:rPr lang="en-US" i="1" dirty="0" smtClean="0"/>
              <a:t>n</a:t>
            </a:r>
            <a:r>
              <a:rPr lang="en-US" dirty="0" smtClean="0"/>
              <a:t>. (</a:t>
            </a:r>
            <a:r>
              <a:rPr lang="zh-CN" altLang="en-US" dirty="0" smtClean="0"/>
              <a:t>焦虑、痛苦的</a:t>
            </a:r>
            <a:r>
              <a:rPr lang="en-US" dirty="0" smtClean="0"/>
              <a:t>)</a:t>
            </a:r>
            <a:r>
              <a:rPr lang="zh-CN" altLang="en-US" dirty="0" smtClean="0"/>
              <a:t>减轻或消除；</a:t>
            </a:r>
            <a:r>
              <a:rPr lang="en-US" dirty="0" smtClean="0"/>
              <a:t>(</a:t>
            </a:r>
            <a:r>
              <a:rPr lang="zh-CN" altLang="en-US" dirty="0" smtClean="0"/>
              <a:t>不快过后的</a:t>
            </a:r>
            <a:r>
              <a:rPr lang="en-US" dirty="0" smtClean="0"/>
              <a:t>)</a:t>
            </a:r>
            <a:r>
              <a:rPr lang="zh-CN" altLang="en-US" dirty="0" smtClean="0"/>
              <a:t>宽慰、轻松或解脱</a:t>
            </a:r>
            <a:r>
              <a:rPr lang="en-US" dirty="0" smtClean="0"/>
              <a:t>→_____________</a:t>
            </a:r>
            <a:r>
              <a:rPr lang="en-US" i="1" dirty="0" smtClean="0"/>
              <a:t>v</a:t>
            </a:r>
            <a:r>
              <a:rPr lang="en-US" dirty="0" smtClean="0"/>
              <a:t>. </a:t>
            </a:r>
            <a:r>
              <a:rPr lang="zh-CN" altLang="en-US" dirty="0" smtClean="0"/>
              <a:t>减轻，缓和</a:t>
            </a:r>
          </a:p>
          <a:p>
            <a:endParaRPr lang="zh-CN" altLang="en-US" dirty="0"/>
          </a:p>
        </p:txBody>
      </p:sp>
      <p:sp>
        <p:nvSpPr>
          <p:cNvPr id="4" name="矩形 3"/>
          <p:cNvSpPr/>
          <p:nvPr/>
        </p:nvSpPr>
        <p:spPr>
          <a:xfrm>
            <a:off x="8594538" y="2080554"/>
            <a:ext cx="293387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Performance</a:t>
            </a:r>
            <a:endParaRPr lang="zh-CN" altLang="en-US" sz="2800" dirty="0">
              <a:solidFill>
                <a:srgbClr val="FF0000"/>
              </a:solidFill>
            </a:endParaRPr>
          </a:p>
        </p:txBody>
      </p:sp>
      <p:sp>
        <p:nvSpPr>
          <p:cNvPr id="5" name="矩形 4"/>
          <p:cNvSpPr/>
          <p:nvPr/>
        </p:nvSpPr>
        <p:spPr>
          <a:xfrm>
            <a:off x="1554841" y="2258683"/>
            <a:ext cx="239614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performer</a:t>
            </a:r>
            <a:endParaRPr lang="zh-CN" altLang="en-US" sz="2800" dirty="0">
              <a:solidFill>
                <a:srgbClr val="FF0000"/>
              </a:solidFill>
            </a:endParaRPr>
          </a:p>
        </p:txBody>
      </p:sp>
      <p:sp>
        <p:nvSpPr>
          <p:cNvPr id="6" name="矩形 5"/>
          <p:cNvSpPr/>
          <p:nvPr/>
        </p:nvSpPr>
        <p:spPr>
          <a:xfrm>
            <a:off x="6468444" y="2935577"/>
            <a:ext cx="166945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enable</a:t>
            </a:r>
            <a:endParaRPr lang="zh-CN" altLang="en-US" sz="2800" dirty="0" smtClean="0">
              <a:solidFill>
                <a:srgbClr val="FF0000"/>
              </a:solidFill>
            </a:endParaRPr>
          </a:p>
        </p:txBody>
      </p:sp>
      <p:sp>
        <p:nvSpPr>
          <p:cNvPr id="7" name="矩形 6"/>
          <p:cNvSpPr/>
          <p:nvPr/>
        </p:nvSpPr>
        <p:spPr>
          <a:xfrm>
            <a:off x="1337143" y="3871357"/>
            <a:ext cx="107354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Origin</a:t>
            </a:r>
            <a:endParaRPr lang="zh-CN" altLang="en-US" sz="2800" dirty="0">
              <a:solidFill>
                <a:srgbClr val="FF0000"/>
              </a:solidFill>
            </a:endParaRPr>
          </a:p>
        </p:txBody>
      </p:sp>
      <p:sp>
        <p:nvSpPr>
          <p:cNvPr id="8" name="矩形 7"/>
          <p:cNvSpPr/>
          <p:nvPr/>
        </p:nvSpPr>
        <p:spPr>
          <a:xfrm>
            <a:off x="6948757" y="3802475"/>
            <a:ext cx="233157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originality</a:t>
            </a:r>
            <a:endParaRPr lang="zh-CN" altLang="en-US" sz="2800" dirty="0">
              <a:solidFill>
                <a:srgbClr val="FF0000"/>
              </a:solidFill>
            </a:endParaRPr>
          </a:p>
        </p:txBody>
      </p:sp>
      <p:sp>
        <p:nvSpPr>
          <p:cNvPr id="9" name="矩形 8"/>
          <p:cNvSpPr/>
          <p:nvPr/>
        </p:nvSpPr>
        <p:spPr>
          <a:xfrm>
            <a:off x="4881158" y="5085011"/>
            <a:ext cx="165064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relieve</a:t>
            </a:r>
            <a:endParaRPr lang="zh-CN" altLang="en-US" sz="2800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slow" advTm="3000">
    <p:random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034638" y="524019"/>
            <a:ext cx="7358743" cy="1143000"/>
          </a:xfrm>
        </p:spPr>
        <p:txBody>
          <a:bodyPr/>
          <a:lstStyle/>
          <a:p>
            <a:r>
              <a:rPr lang="zh-CN" altLang="en-US" dirty="0" smtClean="0"/>
              <a:t>词汇拓展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68975" y="1600201"/>
            <a:ext cx="10972800" cy="4525963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r>
              <a:rPr lang="en-US" dirty="0" smtClean="0"/>
              <a:t> 5</a:t>
            </a:r>
            <a:r>
              <a:rPr lang="zh-CN" altLang="en-US" dirty="0" smtClean="0"/>
              <a:t>．</a:t>
            </a:r>
            <a:r>
              <a:rPr lang="en-US" dirty="0" smtClean="0"/>
              <a:t>assume </a:t>
            </a:r>
            <a:r>
              <a:rPr lang="en-US" i="1" dirty="0" err="1" smtClean="0"/>
              <a:t>vt</a:t>
            </a:r>
            <a:r>
              <a:rPr lang="en-US" dirty="0" smtClean="0"/>
              <a:t>. </a:t>
            </a:r>
            <a:r>
              <a:rPr lang="zh-CN" altLang="en-US" dirty="0" smtClean="0"/>
              <a:t>以为；假设</a:t>
            </a:r>
            <a:r>
              <a:rPr lang="en-US" dirty="0" smtClean="0"/>
              <a:t>→____________</a:t>
            </a:r>
            <a:r>
              <a:rPr lang="en-US" i="1" dirty="0" smtClean="0"/>
              <a:t>n</a:t>
            </a:r>
            <a:r>
              <a:rPr lang="en-US" dirty="0" smtClean="0"/>
              <a:t>. </a:t>
            </a:r>
            <a:r>
              <a:rPr lang="zh-CN" altLang="en-US" dirty="0" smtClean="0"/>
              <a:t>假定；假设</a:t>
            </a:r>
          </a:p>
          <a:p>
            <a:r>
              <a:rPr lang="en-US" dirty="0" smtClean="0"/>
              <a:t>6</a:t>
            </a:r>
            <a:r>
              <a:rPr lang="zh-CN" altLang="en-US" dirty="0" smtClean="0"/>
              <a:t>．</a:t>
            </a:r>
            <a:r>
              <a:rPr lang="en-US" dirty="0" smtClean="0"/>
              <a:t>treat </a:t>
            </a:r>
            <a:r>
              <a:rPr lang="en-US" i="1" dirty="0" smtClean="0"/>
              <a:t>v</a:t>
            </a:r>
            <a:r>
              <a:rPr lang="en-US" dirty="0" smtClean="0"/>
              <a:t>. </a:t>
            </a:r>
            <a:r>
              <a:rPr lang="zh-CN" altLang="en-US" dirty="0" smtClean="0"/>
              <a:t>治疗；对待；处理</a:t>
            </a:r>
            <a:r>
              <a:rPr lang="en-US" dirty="0" smtClean="0"/>
              <a:t>→_____________</a:t>
            </a:r>
            <a:r>
              <a:rPr lang="en-US" i="1" dirty="0" smtClean="0"/>
              <a:t>n</a:t>
            </a:r>
            <a:r>
              <a:rPr lang="en-US" dirty="0" smtClean="0"/>
              <a:t>. </a:t>
            </a:r>
            <a:r>
              <a:rPr lang="zh-CN" altLang="en-US" dirty="0" smtClean="0"/>
              <a:t>治疗；对待；处理</a:t>
            </a:r>
          </a:p>
          <a:p>
            <a:r>
              <a:rPr lang="en-US" dirty="0" smtClean="0"/>
              <a:t>7</a:t>
            </a:r>
            <a:r>
              <a:rPr lang="zh-CN" altLang="en-US" dirty="0" smtClean="0"/>
              <a:t>．</a:t>
            </a:r>
            <a:r>
              <a:rPr lang="en-US" dirty="0" smtClean="0"/>
              <a:t>satisfy </a:t>
            </a:r>
            <a:r>
              <a:rPr lang="en-US" i="1" dirty="0" err="1" smtClean="0"/>
              <a:t>vt</a:t>
            </a:r>
            <a:r>
              <a:rPr lang="en-US" dirty="0" smtClean="0"/>
              <a:t>. </a:t>
            </a:r>
            <a:r>
              <a:rPr lang="zh-CN" altLang="en-US" dirty="0" smtClean="0"/>
              <a:t>使满意；使满足</a:t>
            </a:r>
            <a:r>
              <a:rPr lang="en-US" dirty="0" smtClean="0"/>
              <a:t>→_________ </a:t>
            </a:r>
            <a:r>
              <a:rPr lang="en-US" i="1" dirty="0" smtClean="0"/>
              <a:t>adj</a:t>
            </a:r>
            <a:r>
              <a:rPr lang="en-US" dirty="0" smtClean="0"/>
              <a:t>. (</a:t>
            </a:r>
            <a:r>
              <a:rPr lang="zh-CN" altLang="en-US" dirty="0" smtClean="0"/>
              <a:t>感到</a:t>
            </a:r>
            <a:r>
              <a:rPr lang="en-US" dirty="0" smtClean="0"/>
              <a:t>)</a:t>
            </a:r>
            <a:r>
              <a:rPr lang="zh-CN" altLang="en-US" dirty="0" smtClean="0"/>
              <a:t>满意的，满足的 </a:t>
            </a:r>
            <a:r>
              <a:rPr lang="en-US" dirty="0" smtClean="0"/>
              <a:t>→__________</a:t>
            </a:r>
            <a:r>
              <a:rPr lang="en-US" i="1" dirty="0" smtClean="0"/>
              <a:t>adj</a:t>
            </a:r>
            <a:r>
              <a:rPr lang="en-US" dirty="0" smtClean="0"/>
              <a:t>. </a:t>
            </a:r>
            <a:r>
              <a:rPr lang="zh-CN" altLang="en-US" dirty="0" smtClean="0"/>
              <a:t>令人满意的</a:t>
            </a:r>
            <a:r>
              <a:rPr lang="en-US" dirty="0" smtClean="0"/>
              <a:t>→______________</a:t>
            </a:r>
            <a:r>
              <a:rPr lang="en-US" i="1" dirty="0" smtClean="0"/>
              <a:t>n</a:t>
            </a:r>
            <a:r>
              <a:rPr lang="en-US" dirty="0" smtClean="0"/>
              <a:t>. </a:t>
            </a:r>
            <a:r>
              <a:rPr lang="zh-CN" altLang="en-US" dirty="0" smtClean="0"/>
              <a:t>满足；满意；欣慰</a:t>
            </a:r>
          </a:p>
          <a:p>
            <a:r>
              <a:rPr lang="en-US" dirty="0" smtClean="0"/>
              <a:t>8</a:t>
            </a:r>
            <a:r>
              <a:rPr lang="zh-CN" altLang="en-US" dirty="0" smtClean="0"/>
              <a:t>．</a:t>
            </a:r>
            <a:r>
              <a:rPr lang="en-US" dirty="0" smtClean="0"/>
              <a:t>vary </a:t>
            </a:r>
            <a:r>
              <a:rPr lang="en-US" i="1" dirty="0" err="1" smtClean="0"/>
              <a:t>vt</a:t>
            </a:r>
            <a:r>
              <a:rPr lang="en-US" dirty="0" smtClean="0"/>
              <a:t>.&amp; </a:t>
            </a:r>
            <a:r>
              <a:rPr lang="en-US" i="1" dirty="0" smtClean="0"/>
              <a:t>vi</a:t>
            </a:r>
            <a:r>
              <a:rPr lang="en-US" dirty="0" smtClean="0"/>
              <a:t>. </a:t>
            </a:r>
            <a:r>
              <a:rPr lang="zh-CN" altLang="en-US" dirty="0" smtClean="0"/>
              <a:t>改变；变化</a:t>
            </a:r>
            <a:r>
              <a:rPr lang="en-US" dirty="0" smtClean="0"/>
              <a:t>→________</a:t>
            </a:r>
            <a:r>
              <a:rPr lang="en-US" i="1" dirty="0" smtClean="0"/>
              <a:t>n</a:t>
            </a:r>
            <a:r>
              <a:rPr lang="en-US" dirty="0" smtClean="0"/>
              <a:t>. </a:t>
            </a:r>
            <a:r>
              <a:rPr lang="zh-CN" altLang="en-US" dirty="0" smtClean="0"/>
              <a:t>不同种类，多种式样；变化；多样化</a:t>
            </a:r>
            <a:r>
              <a:rPr lang="en-US" dirty="0" smtClean="0"/>
              <a:t>→_____________</a:t>
            </a:r>
            <a:r>
              <a:rPr lang="en-US" i="1" dirty="0" smtClean="0"/>
              <a:t>adj</a:t>
            </a:r>
            <a:r>
              <a:rPr lang="en-US" dirty="0" smtClean="0"/>
              <a:t>. </a:t>
            </a:r>
            <a:r>
              <a:rPr lang="zh-CN" altLang="en-US" dirty="0" smtClean="0"/>
              <a:t>各种不同的；各种各样的</a:t>
            </a:r>
          </a:p>
          <a:p>
            <a:r>
              <a:rPr lang="en-US" dirty="0" smtClean="0"/>
              <a:t>9</a:t>
            </a:r>
            <a:r>
              <a:rPr lang="zh-CN" altLang="en-US" dirty="0" smtClean="0"/>
              <a:t>．</a:t>
            </a:r>
            <a:r>
              <a:rPr lang="en-US" dirty="0" smtClean="0"/>
              <a:t>react </a:t>
            </a:r>
            <a:r>
              <a:rPr lang="en-US" i="1" dirty="0" smtClean="0"/>
              <a:t>v</a:t>
            </a:r>
            <a:r>
              <a:rPr lang="en-US" dirty="0" smtClean="0"/>
              <a:t>. (</a:t>
            </a:r>
            <a:r>
              <a:rPr lang="zh-CN" altLang="en-US" dirty="0" smtClean="0"/>
              <a:t>对</a:t>
            </a:r>
            <a:r>
              <a:rPr lang="en-US" dirty="0" smtClean="0"/>
              <a:t>……)</a:t>
            </a:r>
            <a:r>
              <a:rPr lang="zh-CN" altLang="en-US" dirty="0" smtClean="0"/>
              <a:t>作出反应；回应 </a:t>
            </a:r>
            <a:r>
              <a:rPr lang="en-US" dirty="0" smtClean="0"/>
              <a:t>→_____________</a:t>
            </a:r>
            <a:r>
              <a:rPr lang="en-US" i="1" dirty="0" smtClean="0"/>
              <a:t>n</a:t>
            </a:r>
            <a:r>
              <a:rPr lang="en-US" dirty="0" smtClean="0"/>
              <a:t>. </a:t>
            </a:r>
            <a:r>
              <a:rPr lang="zh-CN" altLang="en-US" dirty="0" smtClean="0"/>
              <a:t>反应；回应</a:t>
            </a:r>
          </a:p>
          <a:p>
            <a:endParaRPr lang="zh-CN" altLang="en-US" dirty="0"/>
          </a:p>
        </p:txBody>
      </p:sp>
      <p:sp>
        <p:nvSpPr>
          <p:cNvPr id="4" name="矩形 3"/>
          <p:cNvSpPr/>
          <p:nvPr/>
        </p:nvSpPr>
        <p:spPr>
          <a:xfrm>
            <a:off x="5997487" y="1516820"/>
            <a:ext cx="188224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assumption</a:t>
            </a:r>
            <a:endParaRPr lang="zh-CN" altLang="en-US" sz="2800" dirty="0" smtClean="0">
              <a:solidFill>
                <a:srgbClr val="FF0000"/>
              </a:solidFill>
            </a:endParaRPr>
          </a:p>
        </p:txBody>
      </p:sp>
      <p:sp>
        <p:nvSpPr>
          <p:cNvPr id="5" name="矩形 4"/>
          <p:cNvSpPr/>
          <p:nvPr/>
        </p:nvSpPr>
        <p:spPr>
          <a:xfrm>
            <a:off x="6454258" y="1961798"/>
            <a:ext cx="166244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treatment</a:t>
            </a:r>
            <a:endParaRPr lang="zh-CN" altLang="en-US" sz="2800" dirty="0" smtClean="0">
              <a:solidFill>
                <a:srgbClr val="FF0000"/>
              </a:solidFill>
            </a:endParaRPr>
          </a:p>
        </p:txBody>
      </p:sp>
      <p:sp>
        <p:nvSpPr>
          <p:cNvPr id="6" name="矩形 5"/>
          <p:cNvSpPr/>
          <p:nvPr/>
        </p:nvSpPr>
        <p:spPr>
          <a:xfrm>
            <a:off x="2921637" y="3054328"/>
            <a:ext cx="156953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Satisfying</a:t>
            </a:r>
            <a:endParaRPr lang="zh-CN" altLang="en-US" sz="2800" dirty="0">
              <a:solidFill>
                <a:srgbClr val="FF0000"/>
              </a:solidFill>
            </a:endParaRPr>
          </a:p>
        </p:txBody>
      </p:sp>
      <p:sp>
        <p:nvSpPr>
          <p:cNvPr id="7" name="矩形 6"/>
          <p:cNvSpPr/>
          <p:nvPr/>
        </p:nvSpPr>
        <p:spPr>
          <a:xfrm>
            <a:off x="7799295" y="3054328"/>
            <a:ext cx="183973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satisfaction</a:t>
            </a:r>
            <a:endParaRPr lang="zh-CN" altLang="en-US" sz="2800" dirty="0" smtClean="0">
              <a:solidFill>
                <a:srgbClr val="FF0000"/>
              </a:solidFill>
            </a:endParaRPr>
          </a:p>
        </p:txBody>
      </p:sp>
      <p:sp>
        <p:nvSpPr>
          <p:cNvPr id="8" name="矩形 7"/>
          <p:cNvSpPr/>
          <p:nvPr/>
        </p:nvSpPr>
        <p:spPr>
          <a:xfrm>
            <a:off x="6316085" y="2603066"/>
            <a:ext cx="139147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satisfied</a:t>
            </a:r>
            <a:endParaRPr lang="zh-CN" altLang="en-US" sz="2800" dirty="0">
              <a:solidFill>
                <a:srgbClr val="FF0000"/>
              </a:solidFill>
            </a:endParaRPr>
          </a:p>
        </p:txBody>
      </p:sp>
      <p:sp>
        <p:nvSpPr>
          <p:cNvPr id="9" name="矩形 8"/>
          <p:cNvSpPr/>
          <p:nvPr/>
        </p:nvSpPr>
        <p:spPr>
          <a:xfrm>
            <a:off x="6161739" y="3695596"/>
            <a:ext cx="120468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Variety</a:t>
            </a:r>
            <a:endParaRPr lang="zh-CN" altLang="en-US" sz="2800" dirty="0">
              <a:solidFill>
                <a:srgbClr val="FF0000"/>
              </a:solidFill>
            </a:endParaRPr>
          </a:p>
        </p:txBody>
      </p:sp>
      <p:sp>
        <p:nvSpPr>
          <p:cNvPr id="10" name="矩形 9"/>
          <p:cNvSpPr/>
          <p:nvPr/>
        </p:nvSpPr>
        <p:spPr>
          <a:xfrm>
            <a:off x="4085301" y="4123107"/>
            <a:ext cx="123899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various</a:t>
            </a:r>
            <a:endParaRPr lang="zh-CN" altLang="en-US" sz="2800" dirty="0">
              <a:solidFill>
                <a:srgbClr val="FF0000"/>
              </a:solidFill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7718368" y="4574370"/>
            <a:ext cx="138698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reaction</a:t>
            </a:r>
            <a:endParaRPr lang="zh-CN" altLang="en-US" sz="2800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slow" advTm="3000">
    <p:random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7" dur="1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2" dur="1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单词语境填空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endParaRPr lang="en-US" dirty="0" smtClean="0"/>
          </a:p>
          <a:p>
            <a:r>
              <a:rPr lang="en-US" dirty="0" smtClean="0"/>
              <a:t>1.This evening's  _________________        (performer) will begin at 8</a:t>
            </a:r>
            <a:r>
              <a:rPr lang="zh-CN" altLang="en-US" dirty="0" smtClean="0"/>
              <a:t>：</a:t>
            </a:r>
            <a:r>
              <a:rPr lang="en-US" dirty="0" smtClean="0"/>
              <a:t>00 pm.</a:t>
            </a:r>
            <a:endParaRPr lang="zh-CN" altLang="en-US" dirty="0" smtClean="0"/>
          </a:p>
          <a:p>
            <a:r>
              <a:rPr lang="en-US" dirty="0" smtClean="0"/>
              <a:t>2</a:t>
            </a:r>
            <a:r>
              <a:rPr lang="zh-CN" altLang="en-US" dirty="0" smtClean="0"/>
              <a:t>．</a:t>
            </a:r>
            <a:r>
              <a:rPr lang="en-US" dirty="0" smtClean="0"/>
              <a:t>The loan       _____________   (enable) Jan to buy the house. </a:t>
            </a:r>
            <a:endParaRPr lang="zh-CN" altLang="en-US" dirty="0" smtClean="0"/>
          </a:p>
          <a:p>
            <a:r>
              <a:rPr lang="en-US" dirty="0" smtClean="0"/>
              <a:t>3</a:t>
            </a:r>
            <a:r>
              <a:rPr lang="zh-CN" altLang="en-US" dirty="0" smtClean="0"/>
              <a:t>．</a:t>
            </a:r>
            <a:r>
              <a:rPr lang="en-US" dirty="0" smtClean="0"/>
              <a:t>My immediate       _____________   (react) was to back down.</a:t>
            </a:r>
            <a:endParaRPr lang="zh-CN" altLang="en-US" dirty="0" smtClean="0"/>
          </a:p>
          <a:p>
            <a:r>
              <a:rPr lang="en-US" dirty="0" smtClean="0"/>
              <a:t>4</a:t>
            </a:r>
            <a:r>
              <a:rPr lang="zh-CN" altLang="en-US" dirty="0" smtClean="0"/>
              <a:t>．</a:t>
            </a:r>
            <a:r>
              <a:rPr lang="en-US" dirty="0" smtClean="0"/>
              <a:t>There are       _____________   (variety) ways to answer your question. </a:t>
            </a:r>
            <a:endParaRPr lang="zh-CN" altLang="en-US" dirty="0" smtClean="0"/>
          </a:p>
          <a:p>
            <a:r>
              <a:rPr lang="en-US" dirty="0" smtClean="0"/>
              <a:t>5</a:t>
            </a:r>
            <a:r>
              <a:rPr lang="zh-CN" altLang="en-US" dirty="0" smtClean="0"/>
              <a:t>．</a:t>
            </a:r>
            <a:r>
              <a:rPr lang="en-US" dirty="0" smtClean="0"/>
              <a:t>She got great     _____________     (satisfy) from helping people to learn.</a:t>
            </a:r>
            <a:endParaRPr lang="zh-CN" altLang="en-US" dirty="0" smtClean="0"/>
          </a:p>
          <a:p>
            <a:endParaRPr lang="zh-CN" altLang="en-US" dirty="0"/>
          </a:p>
        </p:txBody>
      </p:sp>
      <p:sp>
        <p:nvSpPr>
          <p:cNvPr id="4" name="矩形 3"/>
          <p:cNvSpPr/>
          <p:nvPr/>
        </p:nvSpPr>
        <p:spPr>
          <a:xfrm>
            <a:off x="4220503" y="1736168"/>
            <a:ext cx="207024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performance</a:t>
            </a:r>
            <a:endParaRPr lang="zh-CN" altLang="en-US" sz="2800" dirty="0" smtClean="0">
              <a:solidFill>
                <a:srgbClr val="FF0000"/>
              </a:solidFill>
            </a:endParaRPr>
          </a:p>
        </p:txBody>
      </p:sp>
      <p:sp>
        <p:nvSpPr>
          <p:cNvPr id="5" name="矩形 4"/>
          <p:cNvSpPr/>
          <p:nvPr/>
        </p:nvSpPr>
        <p:spPr>
          <a:xfrm>
            <a:off x="4020587" y="2472439"/>
            <a:ext cx="136127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enabled</a:t>
            </a:r>
            <a:endParaRPr lang="zh-CN" altLang="en-US" sz="2800" dirty="0" smtClean="0">
              <a:solidFill>
                <a:srgbClr val="FF0000"/>
              </a:solidFill>
            </a:endParaRPr>
          </a:p>
        </p:txBody>
      </p:sp>
      <p:sp>
        <p:nvSpPr>
          <p:cNvPr id="6" name="矩形 5"/>
          <p:cNvSpPr/>
          <p:nvPr/>
        </p:nvSpPr>
        <p:spPr>
          <a:xfrm>
            <a:off x="5129557" y="3089955"/>
            <a:ext cx="138698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reaction</a:t>
            </a:r>
            <a:endParaRPr lang="zh-CN" altLang="en-US" sz="2800" dirty="0" smtClean="0">
              <a:solidFill>
                <a:srgbClr val="FF0000"/>
              </a:solidFill>
            </a:endParaRPr>
          </a:p>
        </p:txBody>
      </p:sp>
      <p:sp>
        <p:nvSpPr>
          <p:cNvPr id="7" name="矩形 6"/>
          <p:cNvSpPr/>
          <p:nvPr/>
        </p:nvSpPr>
        <p:spPr>
          <a:xfrm>
            <a:off x="4477196" y="3434340"/>
            <a:ext cx="123899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various</a:t>
            </a:r>
            <a:endParaRPr lang="zh-CN" altLang="en-US" sz="2800" dirty="0" smtClean="0">
              <a:solidFill>
                <a:srgbClr val="FF0000"/>
              </a:solidFill>
            </a:endParaRPr>
          </a:p>
        </p:txBody>
      </p:sp>
      <p:sp>
        <p:nvSpPr>
          <p:cNvPr id="8" name="矩形 7"/>
          <p:cNvSpPr/>
          <p:nvPr/>
        </p:nvSpPr>
        <p:spPr>
          <a:xfrm>
            <a:off x="4466280" y="4206236"/>
            <a:ext cx="183973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s</a:t>
            </a:r>
            <a:r>
              <a:rPr lang="en-US" sz="2800" dirty="0" smtClean="0">
                <a:solidFill>
                  <a:srgbClr val="FF0000"/>
                </a:solidFill>
              </a:rPr>
              <a:t>atisfaction</a:t>
            </a:r>
            <a:endParaRPr lang="zh-CN" altLang="en-US" sz="2800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slow" advTm="3000">
    <p:random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单词语境填空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r>
              <a:rPr lang="en-US" dirty="0" smtClean="0"/>
              <a:t>6</a:t>
            </a:r>
            <a:r>
              <a:rPr lang="zh-CN" altLang="en-US" dirty="0" smtClean="0"/>
              <a:t>．</a:t>
            </a:r>
            <a:r>
              <a:rPr lang="en-US" dirty="0" smtClean="0"/>
              <a:t>There have been great advances in the    _____________      (treat) of diseases.</a:t>
            </a:r>
            <a:endParaRPr lang="zh-CN" altLang="en-US" dirty="0" smtClean="0"/>
          </a:p>
          <a:p>
            <a:r>
              <a:rPr lang="en-US" dirty="0" smtClean="0"/>
              <a:t>7</a:t>
            </a:r>
            <a:r>
              <a:rPr lang="zh-CN" altLang="en-US" dirty="0" smtClean="0"/>
              <a:t>．</a:t>
            </a:r>
            <a:r>
              <a:rPr lang="en-US" dirty="0" smtClean="0"/>
              <a:t>It was impossible to make    _____________      (assume) about people's reaction.</a:t>
            </a:r>
            <a:endParaRPr lang="zh-CN" altLang="en-US" dirty="0" smtClean="0"/>
          </a:p>
          <a:p>
            <a:r>
              <a:rPr lang="en-US" dirty="0" smtClean="0"/>
              <a:t>8</a:t>
            </a:r>
            <a:r>
              <a:rPr lang="zh-CN" altLang="en-US" dirty="0" smtClean="0"/>
              <a:t>．</a:t>
            </a:r>
            <a:r>
              <a:rPr lang="en-US" dirty="0" smtClean="0"/>
              <a:t>hey were completely      _____________    (absorb) in each other. </a:t>
            </a:r>
            <a:endParaRPr lang="zh-CN" altLang="en-US" dirty="0" smtClean="0"/>
          </a:p>
          <a:p>
            <a:r>
              <a:rPr lang="en-US" altLang="zh-CN" dirty="0" smtClean="0"/>
              <a:t>9</a:t>
            </a:r>
            <a:r>
              <a:rPr lang="zh-CN" altLang="en-US" dirty="0" smtClean="0"/>
              <a:t>．</a:t>
            </a:r>
            <a:r>
              <a:rPr lang="en-US" dirty="0" smtClean="0"/>
              <a:t>We all breathed a sigh of     _____________     (relieve) when he left.</a:t>
            </a:r>
            <a:endParaRPr lang="zh-CN" altLang="en-US" dirty="0" smtClean="0"/>
          </a:p>
          <a:p>
            <a:endParaRPr lang="zh-CN" altLang="en-US" dirty="0"/>
          </a:p>
        </p:txBody>
      </p:sp>
      <p:sp>
        <p:nvSpPr>
          <p:cNvPr id="4" name="矩形 3"/>
          <p:cNvSpPr/>
          <p:nvPr/>
        </p:nvSpPr>
        <p:spPr>
          <a:xfrm>
            <a:off x="2464157" y="2080552"/>
            <a:ext cx="187730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treatment</a:t>
            </a:r>
            <a:endParaRPr lang="zh-CN" altLang="en-US" sz="3200" dirty="0" smtClean="0">
              <a:solidFill>
                <a:srgbClr val="FF0000"/>
              </a:solidFill>
            </a:endParaRPr>
          </a:p>
        </p:txBody>
      </p:sp>
      <p:sp>
        <p:nvSpPr>
          <p:cNvPr id="5" name="矩形 4"/>
          <p:cNvSpPr/>
          <p:nvPr/>
        </p:nvSpPr>
        <p:spPr>
          <a:xfrm>
            <a:off x="7693536" y="2745570"/>
            <a:ext cx="228761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assumptions</a:t>
            </a:r>
            <a:endParaRPr lang="zh-CN" altLang="en-US" sz="3200" dirty="0" smtClean="0">
              <a:solidFill>
                <a:srgbClr val="FF0000"/>
              </a:solidFill>
            </a:endParaRPr>
          </a:p>
        </p:txBody>
      </p:sp>
      <p:sp>
        <p:nvSpPr>
          <p:cNvPr id="6" name="矩形 5"/>
          <p:cNvSpPr/>
          <p:nvPr/>
        </p:nvSpPr>
        <p:spPr>
          <a:xfrm>
            <a:off x="7818927" y="3849976"/>
            <a:ext cx="175201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absorbed</a:t>
            </a:r>
            <a:endParaRPr lang="zh-CN" altLang="en-US" sz="3200" dirty="0" smtClean="0">
              <a:solidFill>
                <a:srgbClr val="FF0000"/>
              </a:solidFill>
            </a:endParaRPr>
          </a:p>
        </p:txBody>
      </p:sp>
      <p:sp>
        <p:nvSpPr>
          <p:cNvPr id="7" name="矩形 6"/>
          <p:cNvSpPr/>
          <p:nvPr/>
        </p:nvSpPr>
        <p:spPr>
          <a:xfrm>
            <a:off x="7900102" y="4895004"/>
            <a:ext cx="103970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relief</a:t>
            </a:r>
            <a:endParaRPr lang="zh-CN" altLang="en-US" sz="3200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slow" advTm="3000">
    <p:random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PRESENTATION_TITLE" val="毕业活动策划"/>
  <p:tag name="KSO_WM_DOC_GUID" val="{42bd8650-b790-4050-be52-eb8cba04ccd4}"/>
</p:tagLst>
</file>

<file path=ppt/theme/theme1.xml><?xml version="1.0" encoding="utf-8"?>
<a:theme xmlns:a="http://schemas.openxmlformats.org/drawingml/2006/main" name="1_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860</TotalTime>
  <Words>998</Words>
  <Application>Microsoft Office PowerPoint</Application>
  <PresentationFormat>宽屏</PresentationFormat>
  <Paragraphs>201</Paragraphs>
  <Slides>17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17</vt:i4>
      </vt:variant>
    </vt:vector>
  </HeadingPairs>
  <TitlesOfParts>
    <vt:vector size="22" baseType="lpstr">
      <vt:lpstr>宋体</vt:lpstr>
      <vt:lpstr>Arial</vt:lpstr>
      <vt:lpstr>Calibri</vt:lpstr>
      <vt:lpstr>Times New Roman</vt:lpstr>
      <vt:lpstr>1_Office 主题</vt:lpstr>
      <vt:lpstr>PowerPoint 演示文稿</vt:lpstr>
      <vt:lpstr>核心词汇复习</vt:lpstr>
      <vt:lpstr>核心词汇复习</vt:lpstr>
      <vt:lpstr>核心词汇复习</vt:lpstr>
      <vt:lpstr>核心词汇复习</vt:lpstr>
      <vt:lpstr>词汇拓展</vt:lpstr>
      <vt:lpstr>词汇拓展</vt:lpstr>
      <vt:lpstr>单词语境填空</vt:lpstr>
      <vt:lpstr>单词语境填空</vt:lpstr>
      <vt:lpstr>核心短语复习</vt:lpstr>
      <vt:lpstr>PowerPoint 演示文稿</vt:lpstr>
      <vt:lpstr>PowerPoint 演示文稿</vt:lpstr>
      <vt:lpstr>短语实战</vt:lpstr>
      <vt:lpstr>短语实战</vt:lpstr>
      <vt:lpstr>核心句型复习</vt:lpstr>
      <vt:lpstr>核心句型复习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毕业活动策划</dc:title>
  <dc:creator>Administrator</dc:creator>
  <cp:lastModifiedBy>Administrator</cp:lastModifiedBy>
  <cp:revision>198</cp:revision>
  <dcterms:created xsi:type="dcterms:W3CDTF">2019-01-12T04:39:00Z</dcterms:created>
  <dcterms:modified xsi:type="dcterms:W3CDTF">2020-01-14T03:11:40Z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2052-11.1.0.8527</vt:lpwstr>
  </property>
</Properties>
</file>