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25" r:id="rId3"/>
    <p:sldId id="337" r:id="rId4"/>
    <p:sldId id="338" r:id="rId5"/>
    <p:sldId id="339" r:id="rId6"/>
    <p:sldId id="340" r:id="rId7"/>
    <p:sldId id="341" r:id="rId8"/>
    <p:sldId id="314" r:id="rId9"/>
    <p:sldId id="342" r:id="rId10"/>
    <p:sldId id="343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12" r:id="rId21"/>
    <p:sldId id="333" r:id="rId22"/>
    <p:sldId id="332" r:id="rId23"/>
    <p:sldId id="336" r:id="rId24"/>
    <p:sldId id="335" r:id="rId25"/>
    <p:sldId id="287" r:id="rId26"/>
    <p:sldId id="286" r:id="rId27"/>
    <p:sldId id="288" r:id="rId28"/>
    <p:sldId id="270" r:id="rId29"/>
    <p:sldId id="352" r:id="rId30"/>
    <p:sldId id="347" r:id="rId31"/>
    <p:sldId id="348" r:id="rId32"/>
    <p:sldId id="350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5050"/>
    <a:srgbClr val="FFFF99"/>
    <a:srgbClr val="FF99FF"/>
    <a:srgbClr val="DDDDDD"/>
    <a:srgbClr val="CCECFF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4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Times New Roman" panose="02020603050405020304" pitchFamily="2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Times New Roman" panose="02020603050405020304" pitchFamily="2" charset="0"/>
              </a:rPr>
            </a:fld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GIF"/><Relationship Id="rId8" Type="http://schemas.openxmlformats.org/officeDocument/2006/relationships/image" Target="../media/image32.GIF"/><Relationship Id="rId7" Type="http://schemas.openxmlformats.org/officeDocument/2006/relationships/image" Target="../media/image31.GIF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slide" Target="slide27.xml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11" Type="http://schemas.openxmlformats.org/officeDocument/2006/relationships/image" Target="../media/image35.GIF"/><Relationship Id="rId10" Type="http://schemas.openxmlformats.org/officeDocument/2006/relationships/image" Target="../media/image34.GIF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GIF"/><Relationship Id="rId8" Type="http://schemas.openxmlformats.org/officeDocument/2006/relationships/image" Target="../media/image32.GIF"/><Relationship Id="rId7" Type="http://schemas.openxmlformats.org/officeDocument/2006/relationships/image" Target="../media/image31.GIF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slide" Target="slide27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35.GIF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GIF"/><Relationship Id="rId8" Type="http://schemas.openxmlformats.org/officeDocument/2006/relationships/slide" Target="slide14.xml"/><Relationship Id="rId7" Type="http://schemas.openxmlformats.org/officeDocument/2006/relationships/image" Target="../media/image31.GIF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slide" Target="slide27.xml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11" Type="http://schemas.openxmlformats.org/officeDocument/2006/relationships/image" Target="../media/image35.GIF"/><Relationship Id="rId10" Type="http://schemas.openxmlformats.org/officeDocument/2006/relationships/image" Target="../media/image33.GIF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GIF"/><Relationship Id="rId8" Type="http://schemas.openxmlformats.org/officeDocument/2006/relationships/image" Target="../media/image32.GIF"/><Relationship Id="rId7" Type="http://schemas.openxmlformats.org/officeDocument/2006/relationships/image" Target="../media/image31.GIF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slide" Target="slide27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35.GIF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6.xml"/><Relationship Id="rId8" Type="http://schemas.openxmlformats.org/officeDocument/2006/relationships/image" Target="../media/image32.GIF"/><Relationship Id="rId7" Type="http://schemas.openxmlformats.org/officeDocument/2006/relationships/image" Target="../media/image31.GIF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slide" Target="slide27.xml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3.wav"/><Relationship Id="rId11" Type="http://schemas.openxmlformats.org/officeDocument/2006/relationships/image" Target="../media/image35.GIF"/><Relationship Id="rId10" Type="http://schemas.openxmlformats.org/officeDocument/2006/relationships/image" Target="../media/image33.GIF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GIF"/><Relationship Id="rId8" Type="http://schemas.openxmlformats.org/officeDocument/2006/relationships/image" Target="../media/image32.GIF"/><Relationship Id="rId7" Type="http://schemas.openxmlformats.org/officeDocument/2006/relationships/image" Target="../media/image31.GIF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slide" Target="slide27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35.GIF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GIF"/><Relationship Id="rId8" Type="http://schemas.openxmlformats.org/officeDocument/2006/relationships/image" Target="../media/image32.GIF"/><Relationship Id="rId7" Type="http://schemas.openxmlformats.org/officeDocument/2006/relationships/image" Target="../media/image31.GIF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slide" Target="slide27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35.GIF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6.wav"/><Relationship Id="rId6" Type="http://schemas.openxmlformats.org/officeDocument/2006/relationships/audio" Target="../media/audio7.wav"/><Relationship Id="rId5" Type="http://schemas.openxmlformats.org/officeDocument/2006/relationships/image" Target="../media/image56.png"/><Relationship Id="rId4" Type="http://schemas.microsoft.com/office/2007/relationships/media" Target="file:///I:\SectionA%202a.mp3" TargetMode="External"/><Relationship Id="rId3" Type="http://schemas.openxmlformats.org/officeDocument/2006/relationships/audio" Target="file:///I:\SectionA%202a.mp3" TargetMode="Externa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audio" Target="../media/audio9.wav"/><Relationship Id="rId7" Type="http://schemas.openxmlformats.org/officeDocument/2006/relationships/audio" Target="../media/audio6.wav"/><Relationship Id="rId6" Type="http://schemas.openxmlformats.org/officeDocument/2006/relationships/audio" Target="../media/audio8.wav"/><Relationship Id="rId5" Type="http://schemas.openxmlformats.org/officeDocument/2006/relationships/image" Target="../media/image56.png"/><Relationship Id="rId4" Type="http://schemas.microsoft.com/office/2007/relationships/media" Target="file:///I:\SectionA%202b.mp3" TargetMode="External"/><Relationship Id="rId3" Type="http://schemas.openxmlformats.org/officeDocument/2006/relationships/audio" Target="file:///I:\SectionA%202b.mp3" TargetMode="External"/><Relationship Id="rId2" Type="http://schemas.openxmlformats.org/officeDocument/2006/relationships/image" Target="../media/image58.wmf"/><Relationship Id="rId1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1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60.GI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audio" Target="../media/audio3.wav"/><Relationship Id="rId2" Type="http://schemas.openxmlformats.org/officeDocument/2006/relationships/image" Target="../media/image5.GIF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audio" Target="../media/audio4.wav"/><Relationship Id="rId2" Type="http://schemas.openxmlformats.org/officeDocument/2006/relationships/image" Target="../media/image5.GIF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3" Type="http://schemas.openxmlformats.org/officeDocument/2006/relationships/image" Target="../media/image5.GIF"/><Relationship Id="rId2" Type="http://schemas.openxmlformats.org/officeDocument/2006/relationships/slide" Target="slide27.xml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5.GIF"/><Relationship Id="rId1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矩形 3073"/>
          <p:cNvSpPr/>
          <p:nvPr/>
        </p:nvSpPr>
        <p:spPr>
          <a:xfrm>
            <a:off x="611188" y="476250"/>
            <a:ext cx="7735887" cy="259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>
                        <a:alpha val="100000"/>
                      </a:srgbClr>
                    </a:gs>
                    <a:gs pos="20000">
                      <a:srgbClr val="000040">
                        <a:alpha val="94000"/>
                      </a:srgbClr>
                    </a:gs>
                    <a:gs pos="50000">
                      <a:srgbClr val="400040">
                        <a:alpha val="85000"/>
                      </a:srgbClr>
                    </a:gs>
                    <a:gs pos="75000">
                      <a:srgbClr val="8F0040">
                        <a:alpha val="77500"/>
                      </a:srgbClr>
                    </a:gs>
                    <a:gs pos="89999">
                      <a:srgbClr val="F27300">
                        <a:alpha val="73000"/>
                      </a:srgbClr>
                    </a:gs>
                    <a:gs pos="100000">
                      <a:srgbClr val="FFBF00">
                        <a:alpha val="70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2" charset="0"/>
                <a:ea typeface="Comic Sans MS" panose="030F0702030302020204" pitchFamily="2" charset="0"/>
              </a:rPr>
              <a:t>Unit 10 </a:t>
            </a:r>
            <a:endParaRPr lang="zh-CN" altLang="en-US" sz="3600" b="1">
              <a:ln w="1270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>
                      <a:alpha val="100000"/>
                    </a:srgbClr>
                  </a:gs>
                  <a:gs pos="20000">
                    <a:srgbClr val="000040">
                      <a:alpha val="94000"/>
                    </a:srgbClr>
                  </a:gs>
                  <a:gs pos="50000">
                    <a:srgbClr val="400040">
                      <a:alpha val="85000"/>
                    </a:srgbClr>
                  </a:gs>
                  <a:gs pos="75000">
                    <a:srgbClr val="8F0040">
                      <a:alpha val="77500"/>
                    </a:srgbClr>
                  </a:gs>
                  <a:gs pos="89999">
                    <a:srgbClr val="F27300">
                      <a:alpha val="73000"/>
                    </a:srgbClr>
                  </a:gs>
                  <a:gs pos="100000">
                    <a:srgbClr val="FFBF00">
                      <a:alpha val="70000"/>
                    </a:srgbClr>
                  </a:gs>
                </a:gsLst>
                <a:lin ang="27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2" charset="0"/>
              <a:ea typeface="Comic Sans MS" panose="030F0702030302020204" pitchFamily="2" charset="0"/>
            </a:endParaRPr>
          </a:p>
          <a:p>
            <a:pPr algn="ctr"/>
            <a:r>
              <a:rPr lang="zh-CN" altLang="en-US" sz="3600" b="1">
                <a:ln w="1270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>
                        <a:alpha val="100000"/>
                      </a:srgbClr>
                    </a:gs>
                    <a:gs pos="20000">
                      <a:srgbClr val="000040">
                        <a:alpha val="94000"/>
                      </a:srgbClr>
                    </a:gs>
                    <a:gs pos="50000">
                      <a:srgbClr val="400040">
                        <a:alpha val="85000"/>
                      </a:srgbClr>
                    </a:gs>
                    <a:gs pos="75000">
                      <a:srgbClr val="8F0040">
                        <a:alpha val="77500"/>
                      </a:srgbClr>
                    </a:gs>
                    <a:gs pos="89999">
                      <a:srgbClr val="F27300">
                        <a:alpha val="73000"/>
                      </a:srgbClr>
                    </a:gs>
                    <a:gs pos="100000">
                      <a:srgbClr val="FFBF00">
                        <a:alpha val="70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2" charset="0"/>
                <a:ea typeface="Comic Sans MS" panose="030F0702030302020204" pitchFamily="2" charset="0"/>
              </a:rPr>
              <a:t>If you go to the party,</a:t>
            </a:r>
            <a:endParaRPr lang="zh-CN" altLang="en-US" sz="3600" b="1">
              <a:ln w="1270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>
                      <a:alpha val="100000"/>
                    </a:srgbClr>
                  </a:gs>
                  <a:gs pos="20000">
                    <a:srgbClr val="000040">
                      <a:alpha val="94000"/>
                    </a:srgbClr>
                  </a:gs>
                  <a:gs pos="50000">
                    <a:srgbClr val="400040">
                      <a:alpha val="85000"/>
                    </a:srgbClr>
                  </a:gs>
                  <a:gs pos="75000">
                    <a:srgbClr val="8F0040">
                      <a:alpha val="77500"/>
                    </a:srgbClr>
                  </a:gs>
                  <a:gs pos="89999">
                    <a:srgbClr val="F27300">
                      <a:alpha val="73000"/>
                    </a:srgbClr>
                  </a:gs>
                  <a:gs pos="100000">
                    <a:srgbClr val="FFBF00">
                      <a:alpha val="70000"/>
                    </a:srgbClr>
                  </a:gs>
                </a:gsLst>
                <a:lin ang="27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2" charset="0"/>
              <a:ea typeface="Comic Sans MS" panose="030F0702030302020204" pitchFamily="2" charset="0"/>
            </a:endParaRPr>
          </a:p>
          <a:p>
            <a:pPr algn="ctr"/>
            <a:r>
              <a:rPr lang="zh-CN" altLang="en-US" sz="3600" b="1">
                <a:ln w="1270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>
                        <a:alpha val="100000"/>
                      </a:srgbClr>
                    </a:gs>
                    <a:gs pos="20000">
                      <a:srgbClr val="000040">
                        <a:alpha val="94000"/>
                      </a:srgbClr>
                    </a:gs>
                    <a:gs pos="50000">
                      <a:srgbClr val="400040">
                        <a:alpha val="85000"/>
                      </a:srgbClr>
                    </a:gs>
                    <a:gs pos="75000">
                      <a:srgbClr val="8F0040">
                        <a:alpha val="77500"/>
                      </a:srgbClr>
                    </a:gs>
                    <a:gs pos="89999">
                      <a:srgbClr val="F27300">
                        <a:alpha val="73000"/>
                      </a:srgbClr>
                    </a:gs>
                    <a:gs pos="100000">
                      <a:srgbClr val="FFBF00">
                        <a:alpha val="70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2" charset="0"/>
                <a:ea typeface="Comic Sans MS" panose="030F0702030302020204" pitchFamily="2" charset="0"/>
              </a:rPr>
              <a:t> you'll have a great time!</a:t>
            </a:r>
            <a:endParaRPr lang="zh-CN" altLang="en-US" sz="3600" b="1">
              <a:ln w="1270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>
                      <a:alpha val="100000"/>
                    </a:srgbClr>
                  </a:gs>
                  <a:gs pos="20000">
                    <a:srgbClr val="000040">
                      <a:alpha val="94000"/>
                    </a:srgbClr>
                  </a:gs>
                  <a:gs pos="50000">
                    <a:srgbClr val="400040">
                      <a:alpha val="85000"/>
                    </a:srgbClr>
                  </a:gs>
                  <a:gs pos="75000">
                    <a:srgbClr val="8F0040">
                      <a:alpha val="77500"/>
                    </a:srgbClr>
                  </a:gs>
                  <a:gs pos="89999">
                    <a:srgbClr val="F27300">
                      <a:alpha val="73000"/>
                    </a:srgbClr>
                  </a:gs>
                  <a:gs pos="100000">
                    <a:srgbClr val="FFBF00">
                      <a:alpha val="70000"/>
                    </a:srgbClr>
                  </a:gs>
                </a:gsLst>
                <a:lin ang="27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2" charset="0"/>
              <a:ea typeface="Comic Sans MS" panose="030F0702030302020204" pitchFamily="2" charset="0"/>
            </a:endParaRPr>
          </a:p>
        </p:txBody>
      </p:sp>
      <p:pic>
        <p:nvPicPr>
          <p:cNvPr id="3075" name="图片 3074" descr="gif0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663" y="3573463"/>
            <a:ext cx="1412875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075" descr="RX_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3644900"/>
            <a:ext cx="1143000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gif0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581525"/>
            <a:ext cx="36576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 descr="78203_2_small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1331913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4859338" y="404813"/>
            <a:ext cx="36099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i="1">
                <a:solidFill>
                  <a:srgbClr val="9900CC"/>
                </a:solidFill>
                <a:latin typeface="Arial Narrow" panose="020B0606020202030204" pitchFamily="2" charset="0"/>
              </a:rPr>
              <a:t>If it </a:t>
            </a:r>
            <a:r>
              <a:rPr lang="en-US" altLang="zh-CN" sz="3200" i="1">
                <a:solidFill>
                  <a:srgbClr val="FF6600"/>
                </a:solidFill>
                <a:latin typeface="Arial Narrow" panose="020B0606020202030204" pitchFamily="2" charset="0"/>
              </a:rPr>
              <a:t>is</a:t>
            </a:r>
            <a:r>
              <a:rPr lang="en-US" altLang="zh-CN" sz="3200" i="1">
                <a:solidFill>
                  <a:srgbClr val="9900CC"/>
                </a:solidFill>
                <a:latin typeface="Arial Narrow" panose="020B0606020202030204" pitchFamily="2" charset="0"/>
              </a:rPr>
              <a:t> sunny tomorrow, </a:t>
            </a:r>
            <a:endParaRPr lang="en-US" altLang="zh-CN" sz="3200" i="1">
              <a:solidFill>
                <a:srgbClr val="9900CC"/>
              </a:solidFill>
              <a:latin typeface="Arial Narrow" panose="020B0606020202030204" pitchFamily="2" charset="0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4859338" y="2133600"/>
            <a:ext cx="39274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i="1">
                <a:solidFill>
                  <a:srgbClr val="9900CC"/>
                </a:solidFill>
                <a:latin typeface="Arial Narrow" panose="020B0606020202030204" pitchFamily="2" charset="0"/>
              </a:rPr>
              <a:t>If it </a:t>
            </a:r>
            <a:r>
              <a:rPr lang="en-US" altLang="zh-CN" sz="3200" i="1">
                <a:solidFill>
                  <a:srgbClr val="FF6600"/>
                </a:solidFill>
                <a:latin typeface="Arial Narrow" panose="020B0606020202030204" pitchFamily="2" charset="0"/>
              </a:rPr>
              <a:t>is</a:t>
            </a:r>
            <a:r>
              <a:rPr lang="en-US" altLang="zh-CN" sz="3200" i="1">
                <a:solidFill>
                  <a:srgbClr val="9900CC"/>
                </a:solidFill>
                <a:latin typeface="Arial Narrow" panose="020B0606020202030204" pitchFamily="2" charset="0"/>
              </a:rPr>
              <a:t> rainy tomorrow,</a:t>
            </a:r>
            <a:endParaRPr lang="en-US" altLang="zh-CN" sz="3200" i="1">
              <a:solidFill>
                <a:srgbClr val="9900CC"/>
              </a:solidFill>
              <a:latin typeface="Arial Narrow" panose="020B0606020202030204" pitchFamily="2" charset="0"/>
            </a:endParaRPr>
          </a:p>
          <a:p>
            <a:endParaRPr lang="en-US" altLang="zh-CN" sz="3200" i="1">
              <a:solidFill>
                <a:srgbClr val="9900CC"/>
              </a:solidFill>
              <a:latin typeface="Arial Narrow" panose="020B0606020202030204" pitchFamily="2" charset="0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5076825" y="4800600"/>
            <a:ext cx="38719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i="1">
                <a:solidFill>
                  <a:srgbClr val="9900CC"/>
                </a:solidFill>
                <a:latin typeface="Arial Narrow" panose="020B0606020202030204" pitchFamily="2" charset="0"/>
              </a:rPr>
              <a:t>If I </a:t>
            </a:r>
            <a:r>
              <a:rPr lang="en-US" altLang="zh-CN" sz="3200" i="1">
                <a:solidFill>
                  <a:srgbClr val="FF6600"/>
                </a:solidFill>
                <a:latin typeface="Arial Narrow" panose="020B0606020202030204" pitchFamily="2" charset="0"/>
              </a:rPr>
              <a:t>have</a:t>
            </a:r>
            <a:r>
              <a:rPr lang="en-US" altLang="zh-CN" sz="3200" i="1">
                <a:solidFill>
                  <a:srgbClr val="9900CC"/>
                </a:solidFill>
                <a:latin typeface="Arial Narrow" panose="020B0606020202030204" pitchFamily="2" charset="0"/>
              </a:rPr>
              <a:t> much money,</a:t>
            </a:r>
            <a:endParaRPr lang="en-US" altLang="zh-CN" sz="3200" i="1">
              <a:solidFill>
                <a:srgbClr val="9900CC"/>
              </a:solidFill>
              <a:latin typeface="Arial Narrow" panose="020B0606020202030204" pitchFamily="2" charset="0"/>
            </a:endParaRPr>
          </a:p>
        </p:txBody>
      </p:sp>
      <p:grpSp>
        <p:nvGrpSpPr>
          <p:cNvPr id="12294" name="组合 12293"/>
          <p:cNvGrpSpPr/>
          <p:nvPr/>
        </p:nvGrpSpPr>
        <p:grpSpPr>
          <a:xfrm>
            <a:off x="0" y="1943100"/>
            <a:ext cx="4722813" cy="1866900"/>
            <a:chOff x="0" y="0"/>
            <a:chExt cx="2975" cy="1176"/>
          </a:xfrm>
        </p:grpSpPr>
        <p:pic>
          <p:nvPicPr>
            <p:cNvPr id="12295" name="图片 12294" descr="TQ_0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9"/>
              <a:ext cx="1381" cy="8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6" name="图片 12295" descr="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1039315" flipV="1">
              <a:off x="1559" y="0"/>
              <a:ext cx="1203" cy="10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7" name="文本框 12296"/>
            <p:cNvSpPr txBox="1"/>
            <p:nvPr/>
          </p:nvSpPr>
          <p:spPr>
            <a:xfrm>
              <a:off x="192" y="849"/>
              <a:ext cx="8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 be rainy</a:t>
              </a:r>
              <a:endParaRPr lang="en-US" altLang="zh-CN" sz="2800">
                <a:solidFill>
                  <a:srgbClr val="CC00FF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12298" name="文本框 12297"/>
            <p:cNvSpPr txBox="1"/>
            <p:nvPr/>
          </p:nvSpPr>
          <p:spPr>
            <a:xfrm>
              <a:off x="1536" y="849"/>
              <a:ext cx="143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 </a:t>
              </a:r>
              <a:r>
                <a:rPr lang="en-US" altLang="zh-CN" sz="2800">
                  <a:solidFill>
                    <a:srgbClr val="A50021"/>
                  </a:solidFill>
                  <a:latin typeface="Times New Roman" panose="02020603050405020304" pitchFamily="2" charset="0"/>
                </a:rPr>
                <a:t>play the piano</a:t>
              </a:r>
              <a:endParaRPr lang="en-US" altLang="zh-CN" sz="2800">
                <a:solidFill>
                  <a:srgbClr val="A50021"/>
                </a:solidFill>
                <a:latin typeface="Times New Roman" panose="02020603050405020304" pitchFamily="2" charset="0"/>
              </a:endParaRPr>
            </a:p>
          </p:txBody>
        </p:sp>
      </p:grpSp>
      <p:grpSp>
        <p:nvGrpSpPr>
          <p:cNvPr id="12299" name="组合 12298"/>
          <p:cNvGrpSpPr/>
          <p:nvPr/>
        </p:nvGrpSpPr>
        <p:grpSpPr>
          <a:xfrm>
            <a:off x="-133350" y="3900488"/>
            <a:ext cx="5237163" cy="3868737"/>
            <a:chOff x="0" y="0"/>
            <a:chExt cx="3299" cy="2437"/>
          </a:xfrm>
        </p:grpSpPr>
        <p:pic>
          <p:nvPicPr>
            <p:cNvPr id="12300" name="图片 12299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" y="371"/>
              <a:ext cx="2880" cy="20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1" name="图片 12300" descr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" y="375"/>
              <a:ext cx="1213" cy="10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2" name="文本框 12301"/>
            <p:cNvSpPr txBox="1"/>
            <p:nvPr/>
          </p:nvSpPr>
          <p:spPr>
            <a:xfrm>
              <a:off x="84" y="0"/>
              <a:ext cx="121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in the future</a:t>
              </a:r>
              <a:endParaRPr lang="en-US" altLang="zh-CN" sz="2800">
                <a:solidFill>
                  <a:srgbClr val="CC00FF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12303" name="文本框 12302"/>
            <p:cNvSpPr txBox="1"/>
            <p:nvPr/>
          </p:nvSpPr>
          <p:spPr>
            <a:xfrm>
              <a:off x="0" y="1440"/>
              <a:ext cx="18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 have much money</a:t>
              </a:r>
              <a:endParaRPr lang="en-US" altLang="zh-CN" sz="2800">
                <a:solidFill>
                  <a:srgbClr val="CC00FF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12304" name="文本框 12303"/>
            <p:cNvSpPr txBox="1"/>
            <p:nvPr/>
          </p:nvSpPr>
          <p:spPr>
            <a:xfrm>
              <a:off x="1716" y="1431"/>
              <a:ext cx="158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 </a:t>
              </a:r>
              <a:r>
                <a:rPr lang="en-US" altLang="zh-CN" sz="2800">
                  <a:solidFill>
                    <a:srgbClr val="A50021"/>
                  </a:solidFill>
                  <a:latin typeface="Times New Roman" panose="02020603050405020304" pitchFamily="2" charset="0"/>
                </a:rPr>
                <a:t>buy a big house</a:t>
              </a:r>
              <a:endParaRPr lang="en-US" altLang="zh-CN" sz="2800">
                <a:solidFill>
                  <a:srgbClr val="A50021"/>
                </a:solidFill>
                <a:latin typeface="Times New Roman" panose="02020603050405020304" pitchFamily="2" charset="0"/>
              </a:endParaRPr>
            </a:p>
          </p:txBody>
        </p:sp>
      </p:grpSp>
      <p:grpSp>
        <p:nvGrpSpPr>
          <p:cNvPr id="12305" name="组合 12304"/>
          <p:cNvGrpSpPr/>
          <p:nvPr/>
        </p:nvGrpSpPr>
        <p:grpSpPr>
          <a:xfrm>
            <a:off x="0" y="-76200"/>
            <a:ext cx="4530725" cy="2043113"/>
            <a:chOff x="0" y="0"/>
            <a:chExt cx="2854" cy="1287"/>
          </a:xfrm>
        </p:grpSpPr>
        <p:sp>
          <p:nvSpPr>
            <p:cNvPr id="12306" name="文本框 12305"/>
            <p:cNvSpPr txBox="1"/>
            <p:nvPr/>
          </p:nvSpPr>
          <p:spPr>
            <a:xfrm>
              <a:off x="0" y="0"/>
              <a:ext cx="100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tomorrow</a:t>
              </a:r>
              <a:endParaRPr lang="en-US" altLang="zh-CN" sz="2800">
                <a:solidFill>
                  <a:srgbClr val="CC00FF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12307" name="太阳形 12306"/>
            <p:cNvSpPr/>
            <p:nvPr/>
          </p:nvSpPr>
          <p:spPr>
            <a:xfrm>
              <a:off x="144" y="240"/>
              <a:ext cx="1200" cy="816"/>
            </a:xfrm>
            <a:prstGeom prst="sun">
              <a:avLst>
                <a:gd name="adj" fmla="val 32833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2308" name="图片 12307" descr="TZ_0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8" y="240"/>
              <a:ext cx="912" cy="7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9" name="文本框 12308"/>
            <p:cNvSpPr txBox="1"/>
            <p:nvPr/>
          </p:nvSpPr>
          <p:spPr>
            <a:xfrm>
              <a:off x="192" y="960"/>
              <a:ext cx="97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 be sunny</a:t>
              </a:r>
              <a:endParaRPr lang="en-US" altLang="zh-CN" sz="2800">
                <a:solidFill>
                  <a:srgbClr val="CC00FF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12310" name="文本框 12309"/>
            <p:cNvSpPr txBox="1"/>
            <p:nvPr/>
          </p:nvSpPr>
          <p:spPr>
            <a:xfrm>
              <a:off x="1670" y="912"/>
              <a:ext cx="11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>
                  <a:solidFill>
                    <a:srgbClr val="CC00FF"/>
                  </a:solidFill>
                  <a:latin typeface="Times New Roman" panose="02020603050405020304" pitchFamily="2" charset="0"/>
                </a:rPr>
                <a:t> </a:t>
              </a:r>
              <a:r>
                <a:rPr lang="en-US" altLang="zh-CN" sz="2800">
                  <a:solidFill>
                    <a:srgbClr val="A50021"/>
                  </a:solidFill>
                  <a:latin typeface="Times New Roman" panose="02020603050405020304" pitchFamily="2" charset="0"/>
                </a:rPr>
                <a:t>play soccer</a:t>
              </a:r>
              <a:endParaRPr lang="en-US" altLang="zh-CN" sz="2800">
                <a:solidFill>
                  <a:srgbClr val="A50021"/>
                </a:solidFill>
                <a:latin typeface="Times New Roman" panose="02020603050405020304" pitchFamily="2" charset="0"/>
              </a:endParaRPr>
            </a:p>
          </p:txBody>
        </p:sp>
      </p:grpSp>
      <p:sp>
        <p:nvSpPr>
          <p:cNvPr id="12311" name="文本框 12310"/>
          <p:cNvSpPr txBox="1"/>
          <p:nvPr/>
        </p:nvSpPr>
        <p:spPr>
          <a:xfrm>
            <a:off x="4787900" y="1052513"/>
            <a:ext cx="3457575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i="1">
                <a:solidFill>
                  <a:srgbClr val="9900CC"/>
                </a:solidFill>
                <a:latin typeface="Times New Roman" panose="02020603050405020304" pitchFamily="2" charset="0"/>
              </a:rPr>
              <a:t> I </a:t>
            </a:r>
            <a:r>
              <a:rPr lang="en-US" altLang="zh-CN" sz="3200" i="1">
                <a:solidFill>
                  <a:srgbClr val="FF5050"/>
                </a:solidFill>
                <a:latin typeface="Times New Roman" panose="02020603050405020304" pitchFamily="2" charset="0"/>
              </a:rPr>
              <a:t>will </a:t>
            </a:r>
            <a:r>
              <a:rPr lang="en-US" altLang="zh-CN" sz="3200" i="1">
                <a:solidFill>
                  <a:srgbClr val="9900CC"/>
                </a:solidFill>
                <a:latin typeface="Times New Roman" panose="02020603050405020304" pitchFamily="2" charset="0"/>
              </a:rPr>
              <a:t>play soccer</a:t>
            </a:r>
            <a:r>
              <a:rPr lang="en-US" altLang="zh-CN" i="1">
                <a:solidFill>
                  <a:srgbClr val="9900CC"/>
                </a:solidFill>
                <a:latin typeface="Times New Roman" panose="02020603050405020304" pitchFamily="2" charset="0"/>
              </a:rPr>
              <a:t>.</a:t>
            </a:r>
            <a:endParaRPr lang="en-US" altLang="zh-CN" i="1">
              <a:solidFill>
                <a:srgbClr val="9900CC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en-US" altLang="zh-CN">
              <a:latin typeface="Times New Roman" panose="02020603050405020304" pitchFamily="2" charset="0"/>
            </a:endParaRPr>
          </a:p>
        </p:txBody>
      </p:sp>
      <p:sp>
        <p:nvSpPr>
          <p:cNvPr id="12312" name="文本框 12311"/>
          <p:cNvSpPr txBox="1"/>
          <p:nvPr/>
        </p:nvSpPr>
        <p:spPr>
          <a:xfrm>
            <a:off x="4787900" y="2708275"/>
            <a:ext cx="43561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i="1">
                <a:solidFill>
                  <a:srgbClr val="9900CC"/>
                </a:solidFill>
                <a:latin typeface="Times New Roman" panose="02020603050405020304" pitchFamily="2" charset="0"/>
              </a:rPr>
              <a:t> I </a:t>
            </a:r>
            <a:r>
              <a:rPr lang="en-US" altLang="zh-CN" sz="3200" i="1">
                <a:solidFill>
                  <a:srgbClr val="FF5050"/>
                </a:solidFill>
                <a:latin typeface="Times New Roman" panose="02020603050405020304" pitchFamily="2" charset="0"/>
              </a:rPr>
              <a:t>will </a:t>
            </a:r>
            <a:r>
              <a:rPr lang="en-US" altLang="zh-CN" sz="3200" i="1">
                <a:solidFill>
                  <a:srgbClr val="9900CC"/>
                </a:solidFill>
                <a:latin typeface="Times New Roman" panose="02020603050405020304" pitchFamily="2" charset="0"/>
              </a:rPr>
              <a:t>play the piano.</a:t>
            </a:r>
            <a:endParaRPr lang="en-US" altLang="zh-CN" sz="3200" i="1">
              <a:solidFill>
                <a:srgbClr val="9900CC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en-US" altLang="zh-CN">
              <a:latin typeface="Times New Roman" panose="02020603050405020304" pitchFamily="2" charset="0"/>
            </a:endParaRPr>
          </a:p>
        </p:txBody>
      </p:sp>
      <p:sp>
        <p:nvSpPr>
          <p:cNvPr id="12313" name="文本框 12312"/>
          <p:cNvSpPr txBox="1"/>
          <p:nvPr/>
        </p:nvSpPr>
        <p:spPr>
          <a:xfrm>
            <a:off x="4932363" y="5300663"/>
            <a:ext cx="48958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i="1">
                <a:solidFill>
                  <a:srgbClr val="9900CC"/>
                </a:solidFill>
                <a:latin typeface="Times New Roman" panose="02020603050405020304" pitchFamily="2" charset="0"/>
              </a:rPr>
              <a:t>  I </a:t>
            </a:r>
            <a:r>
              <a:rPr lang="en-US" altLang="zh-CN" sz="3200" i="1">
                <a:solidFill>
                  <a:srgbClr val="FF5050"/>
                </a:solidFill>
                <a:latin typeface="Times New Roman" panose="02020603050405020304" pitchFamily="2" charset="0"/>
              </a:rPr>
              <a:t>will </a:t>
            </a:r>
            <a:r>
              <a:rPr lang="en-US" altLang="zh-CN" sz="3200" i="1">
                <a:solidFill>
                  <a:srgbClr val="9900CC"/>
                </a:solidFill>
                <a:latin typeface="Times New Roman" panose="02020603050405020304" pitchFamily="2" charset="0"/>
              </a:rPr>
              <a:t>buy a big house.</a:t>
            </a:r>
            <a:endParaRPr lang="en-US" altLang="zh-CN" sz="3200" i="1">
              <a:solidFill>
                <a:srgbClr val="9900CC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en-US" altLang="zh-CN" sz="3200">
              <a:latin typeface="Times New Roman" panose="02020603050405020304" pitchFamily="2" charset="0"/>
            </a:endParaRPr>
          </a:p>
        </p:txBody>
      </p:sp>
      <p:pic>
        <p:nvPicPr>
          <p:cNvPr id="12314" name="图片 12313" descr="装饰(2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25" y="-315912"/>
            <a:ext cx="1801813" cy="177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230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" fill="hold"/>
                                        <p:tgtEl>
                                          <p:spTgt spid="1229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311" grpId="0"/>
      <p:bldP spid="12312" grpId="0"/>
      <p:bldP spid="123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FR_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9144000" cy="754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矩形 13314"/>
          <p:cNvSpPr/>
          <p:nvPr/>
        </p:nvSpPr>
        <p:spPr>
          <a:xfrm>
            <a:off x="2051050" y="836613"/>
            <a:ext cx="5689600" cy="1711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9900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Competition</a:t>
            </a:r>
            <a:endParaRPr lang="zh-CN" altLang="en-US" sz="3600">
              <a:ln w="9525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  <a:solidFill>
                <a:srgbClr val="CC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6" name="图片 13315" descr="RX_0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362200"/>
            <a:ext cx="1620838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RX_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15748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矩形 13317"/>
          <p:cNvSpPr/>
          <p:nvPr/>
        </p:nvSpPr>
        <p:spPr>
          <a:xfrm>
            <a:off x="3563938" y="3357563"/>
            <a:ext cx="182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VS</a:t>
            </a:r>
            <a:endParaRPr lang="zh-CN" altLang="en-US" sz="48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_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 descr="ZW_07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 descr="SU_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SU_0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SU_0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 descr="SU_0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14343" descr="SU_0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066800"/>
            <a:ext cx="7318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图片 14344" descr="SU_0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1066800"/>
            <a:ext cx="731838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文本框 14345"/>
          <p:cNvSpPr txBox="1"/>
          <p:nvPr/>
        </p:nvSpPr>
        <p:spPr>
          <a:xfrm>
            <a:off x="838200" y="2362200"/>
            <a:ext cx="7370763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        if                        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will </a:t>
            </a:r>
            <a:endParaRPr lang="en-US" altLang="zh-CN" sz="4000" b="1">
              <a:solidFill>
                <a:srgbClr val="A50021"/>
              </a:solidFill>
              <a:latin typeface="Times New Roman" panose="02020603050405020304" pitchFamily="2" charset="0"/>
            </a:endParaRPr>
          </a:p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she, call me,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    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I, tell her about it</a:t>
            </a:r>
            <a:endParaRPr lang="en-US" altLang="zh-CN" sz="4000" b="1">
              <a:solidFill>
                <a:srgbClr val="A50021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7" name="文本框 14346"/>
          <p:cNvSpPr txBox="1"/>
          <p:nvPr/>
        </p:nvSpPr>
        <p:spPr>
          <a:xfrm>
            <a:off x="457200" y="4038600"/>
            <a:ext cx="82200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If she calls me, I will tell her about it.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4348" name="图片 14347" descr="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125" y="4941888"/>
            <a:ext cx="979488" cy="1277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椭圆 14348"/>
          <p:cNvSpPr/>
          <p:nvPr/>
        </p:nvSpPr>
        <p:spPr>
          <a:xfrm>
            <a:off x="6011863" y="5157788"/>
            <a:ext cx="649287" cy="11509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50" name="椭圆 14349"/>
          <p:cNvSpPr/>
          <p:nvPr/>
        </p:nvSpPr>
        <p:spPr>
          <a:xfrm>
            <a:off x="5076825" y="4797425"/>
            <a:ext cx="574675" cy="8636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51" name="矩形 14350"/>
          <p:cNvSpPr/>
          <p:nvPr/>
        </p:nvSpPr>
        <p:spPr>
          <a:xfrm>
            <a:off x="5148263" y="4868863"/>
            <a:ext cx="457200" cy="6175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endParaRPr lang="zh-CN" altLang="en-US" sz="360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52" name="矩形 14351"/>
          <p:cNvSpPr/>
          <p:nvPr/>
        </p:nvSpPr>
        <p:spPr>
          <a:xfrm>
            <a:off x="6156325" y="5445125"/>
            <a:ext cx="457200" cy="617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油</a:t>
            </a:r>
            <a:endParaRPr lang="zh-CN" altLang="en-US" sz="360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53" name="图片 14352" descr="hudi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50" y="549275"/>
            <a:ext cx="1223963" cy="776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5362" descr="ZW_07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文本框 15363"/>
          <p:cNvSpPr txBox="1"/>
          <p:nvPr/>
        </p:nvSpPr>
        <p:spPr>
          <a:xfrm>
            <a:off x="457200" y="2514600"/>
            <a:ext cx="834231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 he ,come, next weekend,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   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I ,tell you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206375" y="3886200"/>
            <a:ext cx="89376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If he comes next weekend, I will tell you.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5366" name="图片 15365" descr="SU_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15366" descr="SU_0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5367" descr="SU_0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15368" descr="SU_0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图片 15369" descr="SU_0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066800"/>
            <a:ext cx="7318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图片 15370" descr="SU_0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1066800"/>
            <a:ext cx="7318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图片 15371" descr="hudi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" y="549275"/>
            <a:ext cx="1223963" cy="776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6386"/>
          <p:cNvSpPr txBox="1"/>
          <p:nvPr/>
        </p:nvSpPr>
        <p:spPr>
          <a:xfrm>
            <a:off x="457200" y="2590800"/>
            <a:ext cx="82470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 not rain 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go hiking ,this afternoon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1295400" y="3733800"/>
            <a:ext cx="67373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If it doesn’t rain,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 will go hiking this afternoon.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6389" name="图片 16388" descr="ZW_07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 descr="SU_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 descr="SU_0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 descr="SU_0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6392" descr="SU_0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图片 16393" descr="SU_0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1066800"/>
            <a:ext cx="7318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16394" descr="SU_0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0" y="1066800"/>
            <a:ext cx="7318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16395" descr="hudi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50" y="549275"/>
            <a:ext cx="1223963" cy="776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7410" descr="ZW_07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17411"/>
          <p:cNvSpPr txBox="1"/>
          <p:nvPr/>
        </p:nvSpPr>
        <p:spPr>
          <a:xfrm>
            <a:off x="533400" y="2743200"/>
            <a:ext cx="82438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 no war,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   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the world, more beautiful,</a:t>
            </a:r>
            <a:endParaRPr lang="en-US" altLang="zh-CN" sz="4000" b="1">
              <a:solidFill>
                <a:srgbClr val="A50021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1447800" y="4168775"/>
            <a:ext cx="72707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If there is no war,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the world will be more beautiful.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7414" name="图片 17413" descr="SU_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7414" descr="SU_0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图片 17415" descr="SU_0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图片 17416" descr="SU_0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7417" descr="SU_0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066800"/>
            <a:ext cx="7318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17418" descr="SU_0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1066800"/>
            <a:ext cx="7318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图片 17419" descr="hudi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825" y="404813"/>
            <a:ext cx="960438" cy="122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18434" descr="ZW_07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文本框 18435"/>
          <p:cNvSpPr txBox="1"/>
          <p:nvPr/>
        </p:nvSpPr>
        <p:spPr>
          <a:xfrm>
            <a:off x="838200" y="2895600"/>
            <a:ext cx="76501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 she, not exercise enough,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 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heavier</a:t>
            </a:r>
            <a:endParaRPr lang="en-US" altLang="zh-CN" sz="4000" b="1">
              <a:solidFill>
                <a:srgbClr val="A50021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1066800" y="4114800"/>
            <a:ext cx="7032625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If  she doesn’t exercise enough,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she will be heavier.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8438" name="图片 18437" descr="SU_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 descr="SU_0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18439" descr="SU_0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图片 18440" descr="SU_0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18441" descr="SU_0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066800"/>
            <a:ext cx="7318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图片 18442" descr="SU_0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0" y="1066800"/>
            <a:ext cx="7318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图片 18443" descr="hudi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288" y="188913"/>
            <a:ext cx="960437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9458"/>
          <p:cNvSpPr txBox="1"/>
          <p:nvPr/>
        </p:nvSpPr>
        <p:spPr>
          <a:xfrm>
            <a:off x="685800" y="2895600"/>
            <a:ext cx="80041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 he,have free time,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go to Shanghai 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2209800" y="4114800"/>
            <a:ext cx="5337175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If he has free time,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he will  go to Shanghai. 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9461" name="图片 19460" descr="ZW_07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19461" descr="SU_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19462" descr="SU_0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图片 19463" descr="SU_0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图片 19464" descr="SU_0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图片 19465" descr="SU_0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066800"/>
            <a:ext cx="7318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图片 19466" descr="SU_0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1066800"/>
            <a:ext cx="7318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图片 19467" descr="hudi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825" y="404813"/>
            <a:ext cx="960438" cy="122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381000" y="3276600"/>
            <a:ext cx="84709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00FF"/>
                </a:solidFill>
                <a:latin typeface="Times New Roman" panose="02020603050405020304" pitchFamily="2" charset="0"/>
              </a:rPr>
              <a:t>you,eat too much,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4000" b="1">
                <a:solidFill>
                  <a:srgbClr val="A50021"/>
                </a:solidFill>
                <a:latin typeface="Times New Roman" panose="02020603050405020304" pitchFamily="2" charset="0"/>
              </a:rPr>
              <a:t>have a stomachache</a:t>
            </a:r>
            <a:endParaRPr lang="en-US" altLang="zh-CN" sz="4000" b="1">
              <a:solidFill>
                <a:srgbClr val="A50021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1676400" y="4495800"/>
            <a:ext cx="6465888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If you eat too much,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you will have a stomachache.</a:t>
            </a:r>
            <a:endParaRPr lang="en-US" altLang="zh-CN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pic>
        <p:nvPicPr>
          <p:cNvPr id="20485" name="图片 20484" descr="ZW_07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20485" descr="SU_0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20486" descr="SU_0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20487" descr="SU_0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20488" descr="SU_0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38" y="1066800"/>
            <a:ext cx="731837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图片 20489" descr="SU_0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066800"/>
            <a:ext cx="7318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图片 20490" descr="SU_0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1066800"/>
            <a:ext cx="7318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图片 20491" descr="hudi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" y="476250"/>
            <a:ext cx="960438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矩形 21506"/>
          <p:cNvSpPr/>
          <p:nvPr/>
        </p:nvSpPr>
        <p:spPr>
          <a:xfrm>
            <a:off x="3492500" y="692150"/>
            <a:ext cx="2514600" cy="457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competition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qybj_65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85800"/>
            <a:ext cx="3471863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爆炸形 1 4098"/>
          <p:cNvSpPr/>
          <p:nvPr/>
        </p:nvSpPr>
        <p:spPr>
          <a:xfrm>
            <a:off x="4343400" y="838200"/>
            <a:ext cx="4343400" cy="4191000"/>
          </a:xfrm>
          <a:prstGeom prst="irregularSeal1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9600" b="1">
                <a:solidFill>
                  <a:srgbClr val="FF0066"/>
                </a:solidFill>
                <a:latin typeface="Times New Roman" panose="02020603050405020304" pitchFamily="2" charset="0"/>
              </a:rPr>
              <a:t>happy</a:t>
            </a:r>
            <a:endParaRPr lang="en-US" altLang="zh-CN" sz="96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4100" name="图片 4099" descr="7.gif (6210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3" y="5516563"/>
            <a:ext cx="989012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4100"/>
          <p:cNvSpPr txBox="1"/>
          <p:nvPr/>
        </p:nvSpPr>
        <p:spPr>
          <a:xfrm>
            <a:off x="0" y="5081588"/>
            <a:ext cx="9144000" cy="1776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A:What will you do if you are happy?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B:I will… if I am happy. 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41438"/>
          </a:xfrm>
          <a:ln/>
        </p:spPr>
        <p:txBody>
          <a:bodyPr anchor="ctr"/>
          <a:p>
            <a:r>
              <a:rPr lang="en-US" altLang="zh-CN" b="1">
                <a:solidFill>
                  <a:srgbClr val="990099"/>
                </a:solidFill>
              </a:rPr>
              <a:t>Patterns</a:t>
            </a:r>
            <a:endParaRPr lang="en-US" altLang="zh-CN" b="1">
              <a:solidFill>
                <a:srgbClr val="990099"/>
              </a:solidFill>
            </a:endParaRPr>
          </a:p>
        </p:txBody>
      </p:sp>
      <p:pic>
        <p:nvPicPr>
          <p:cNvPr id="22531" name="图片 22530" descr="m12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3213100"/>
            <a:ext cx="386715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22531" descr="m123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652963"/>
            <a:ext cx="1703387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22532" descr="m12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3625850"/>
            <a:ext cx="3024187" cy="266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2533" descr="m12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341438"/>
            <a:ext cx="4824412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41438"/>
          </a:xfrm>
          <a:ln/>
        </p:spPr>
        <p:txBody>
          <a:bodyPr anchor="ctr"/>
          <a:p>
            <a:r>
              <a:rPr lang="en-US" altLang="zh-CN" b="1">
                <a:solidFill>
                  <a:srgbClr val="990099"/>
                </a:solidFill>
              </a:rPr>
              <a:t>Patterns</a:t>
            </a:r>
            <a:endParaRPr lang="en-US" altLang="zh-CN" b="1">
              <a:solidFill>
                <a:srgbClr val="990099"/>
              </a:solidFill>
            </a:endParaRPr>
          </a:p>
        </p:txBody>
      </p:sp>
      <p:pic>
        <p:nvPicPr>
          <p:cNvPr id="23555" name="图片 23554" descr="m123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0" y="1773238"/>
            <a:ext cx="3724275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3555" descr="m12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628775"/>
            <a:ext cx="2805112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23556" descr="m12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1125538"/>
            <a:ext cx="6265862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23557" descr="m12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2997200"/>
            <a:ext cx="4038600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en-US" altLang="zh-CN" b="1">
                <a:solidFill>
                  <a:srgbClr val="990099"/>
                </a:solidFill>
              </a:rPr>
              <a:t>Patterns</a:t>
            </a:r>
            <a:endParaRPr lang="en-US" altLang="zh-CN" b="1">
              <a:solidFill>
                <a:srgbClr val="990099"/>
              </a:solidFill>
            </a:endParaRPr>
          </a:p>
        </p:txBody>
      </p:sp>
      <p:pic>
        <p:nvPicPr>
          <p:cNvPr id="24579" name="图片 24578" descr="m12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487488"/>
            <a:ext cx="7127875" cy="160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m12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4292600"/>
            <a:ext cx="4103687" cy="180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24580" descr="m124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3357563"/>
            <a:ext cx="2232025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24581" descr="m12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3025775"/>
            <a:ext cx="3673475" cy="313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en-US" altLang="zh-CN" b="1">
                <a:solidFill>
                  <a:srgbClr val="00CC00"/>
                </a:solidFill>
              </a:rPr>
              <a:t>Patterns</a:t>
            </a:r>
            <a:endParaRPr lang="en-US" altLang="zh-CN" b="1">
              <a:solidFill>
                <a:srgbClr val="00CC00"/>
              </a:solidFill>
            </a:endParaRPr>
          </a:p>
        </p:txBody>
      </p:sp>
      <p:pic>
        <p:nvPicPr>
          <p:cNvPr id="25603" name="图片 25602" descr="m124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2133600"/>
            <a:ext cx="5381625" cy="158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5603" descr="m123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716338"/>
            <a:ext cx="4176712" cy="2471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25604" descr="m12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2924175"/>
            <a:ext cx="1871663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25605" descr="m124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4017963"/>
            <a:ext cx="3343275" cy="216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6626" name="图片 26625" descr="gifmb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5408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文本框 26626"/>
          <p:cNvSpPr txBox="1"/>
          <p:nvPr/>
        </p:nvSpPr>
        <p:spPr>
          <a:xfrm>
            <a:off x="684213" y="476250"/>
            <a:ext cx="82311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2" charset="0"/>
              </a:rPr>
              <a:t> Match the statements with responses.</a:t>
            </a:r>
            <a:endParaRPr lang="en-US" altLang="zh-CN" sz="2800" b="1">
              <a:latin typeface="Times New Roman" panose="02020603050405020304" pitchFamily="2" charset="0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900113" y="1412875"/>
            <a:ext cx="3959225" cy="4578350"/>
          </a:xfrm>
          <a:prstGeom prst="rect">
            <a:avLst/>
          </a:prstGeom>
          <a:pattFill prst="wdUpDiag">
            <a:fgClr>
              <a:srgbClr val="FFFFCC"/>
            </a:fgClr>
            <a:bgClr>
              <a:srgbClr val="FFFFFF"/>
            </a:bgClr>
          </a:patt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1. I think I’m going to go to the party with Karen and Ann.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2. I think I’m going to wear jeans to the party.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3. I think I’m going to take the bus to the party.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4. I think I’m going to stay at home.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5435600" y="1412875"/>
            <a:ext cx="3240088" cy="4578350"/>
          </a:xfrm>
          <a:prstGeom prst="rect">
            <a:avLst/>
          </a:prstGeom>
          <a:pattFill prst="dkHorz">
            <a:fgClr>
              <a:srgbClr val="FFFFCC"/>
            </a:fgClr>
            <a:bgClr>
              <a:srgbClr val="FFFFFF"/>
            </a:bgClr>
          </a:patt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a. If you do, the teachers won’t let you in.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b. If you do, you’ll be late.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c. If you do, you’ll be sorry.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2" charset="0"/>
              </a:rPr>
              <a:t>d. If you do, you’ll have a great time.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30" name="直接连接符 26629"/>
          <p:cNvSpPr/>
          <p:nvPr/>
        </p:nvSpPr>
        <p:spPr>
          <a:xfrm>
            <a:off x="3657600" y="2501900"/>
            <a:ext cx="1981200" cy="2971800"/>
          </a:xfrm>
          <a:prstGeom prst="line">
            <a:avLst/>
          </a:prstGeom>
          <a:ln w="762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6631" name="直接连接符 26630"/>
          <p:cNvSpPr/>
          <p:nvPr/>
        </p:nvSpPr>
        <p:spPr>
          <a:xfrm flipV="1">
            <a:off x="3962400" y="2044700"/>
            <a:ext cx="1676400" cy="1447800"/>
          </a:xfrm>
          <a:prstGeom prst="line">
            <a:avLst/>
          </a:prstGeom>
          <a:ln w="76200" cap="flat" cmpd="sng">
            <a:solidFill>
              <a:srgbClr val="FF00FF"/>
            </a:solidFill>
            <a:prstDash val="lgDashDotDot"/>
            <a:headEnd type="none" w="med" len="med"/>
            <a:tailEnd type="none" w="med" len="med"/>
          </a:ln>
        </p:spPr>
      </p:sp>
      <p:sp>
        <p:nvSpPr>
          <p:cNvPr id="26632" name="直接连接符 26631"/>
          <p:cNvSpPr/>
          <p:nvPr/>
        </p:nvSpPr>
        <p:spPr>
          <a:xfrm flipV="1">
            <a:off x="3886200" y="3568700"/>
            <a:ext cx="1752600" cy="914400"/>
          </a:xfrm>
          <a:prstGeom prst="line">
            <a:avLst/>
          </a:prstGeom>
          <a:ln w="76200" cap="flat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6633" name="直接连接符 26632"/>
          <p:cNvSpPr/>
          <p:nvPr/>
        </p:nvSpPr>
        <p:spPr>
          <a:xfrm>
            <a:off x="3810000" y="54737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4" name="直接连接符 26633"/>
          <p:cNvSpPr/>
          <p:nvPr/>
        </p:nvSpPr>
        <p:spPr>
          <a:xfrm flipV="1">
            <a:off x="3779838" y="4589463"/>
            <a:ext cx="1944687" cy="1144587"/>
          </a:xfrm>
          <a:prstGeom prst="line">
            <a:avLst/>
          </a:prstGeom>
          <a:ln w="76200" cap="flat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random/>
    <p:sndAc>
      <p:stSnd>
        <p:snd r:embed="rId2" name="Dow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27649" descr="056730de1dea9e260fb57856fe88d950_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27650"/>
          <p:cNvSpPr txBox="1"/>
          <p:nvPr/>
        </p:nvSpPr>
        <p:spPr>
          <a:xfrm>
            <a:off x="0" y="366713"/>
            <a:ext cx="9144000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      2a  Listen and number these phrases in   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            the order you hear them.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27652" name="文本框 27651"/>
          <p:cNvSpPr txBox="1"/>
          <p:nvPr/>
        </p:nvSpPr>
        <p:spPr>
          <a:xfrm>
            <a:off x="504825" y="2366963"/>
            <a:ext cx="8604250" cy="4238625"/>
          </a:xfrm>
          <a:prstGeom prst="rect">
            <a:avLst/>
          </a:prstGeom>
          <a:solidFill>
            <a:srgbClr val="DDDDDD">
              <a:alpha val="3700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2" charset="0"/>
              </a:rPr>
              <a:t>a. </a:t>
            </a:r>
            <a:r>
              <a:rPr lang="en-US" altLang="zh-CN" sz="3200" b="1" u="sng">
                <a:latin typeface="Times New Roman" panose="02020603050405020304" pitchFamily="2" charset="0"/>
              </a:rPr>
              <a:t>             </a:t>
            </a:r>
            <a:r>
              <a:rPr lang="en-US" altLang="zh-CN" sz="3200" b="1">
                <a:latin typeface="Times New Roman" panose="02020603050405020304" pitchFamily="2" charset="0"/>
              </a:rPr>
              <a:t> study for the test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2" charset="0"/>
              </a:rPr>
              <a:t>b. </a:t>
            </a:r>
            <a:r>
              <a:rPr lang="en-US" altLang="zh-CN" sz="3200" b="1" u="sng">
                <a:latin typeface="Times New Roman" panose="02020603050405020304" pitchFamily="2" charset="0"/>
              </a:rPr>
              <a:t>             </a:t>
            </a:r>
            <a:r>
              <a:rPr lang="en-US" altLang="zh-CN" sz="3200" b="1">
                <a:latin typeface="Times New Roman" panose="02020603050405020304" pitchFamily="2" charset="0"/>
              </a:rPr>
              <a:t> help me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organize</a:t>
            </a:r>
            <a:r>
              <a:rPr lang="en-US" altLang="zh-CN" sz="3200" b="1">
                <a:latin typeface="Times New Roman" panose="02020603050405020304" pitchFamily="2" charset="0"/>
              </a:rPr>
              <a:t> it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2" charset="0"/>
              </a:rPr>
              <a:t>c. </a:t>
            </a:r>
            <a:r>
              <a:rPr lang="en-US" altLang="zh-CN" sz="3200" b="1" u="sng">
                <a:latin typeface="Times New Roman" panose="02020603050405020304" pitchFamily="2" charset="0"/>
              </a:rPr>
              <a:t>             </a:t>
            </a:r>
            <a:r>
              <a:rPr lang="en-US" altLang="zh-CN" sz="3200" b="1">
                <a:latin typeface="Times New Roman" panose="02020603050405020304" pitchFamily="2" charset="0"/>
              </a:rPr>
              <a:t> too early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2" charset="0"/>
              </a:rPr>
              <a:t>d. </a:t>
            </a:r>
            <a:r>
              <a:rPr lang="en-US" altLang="zh-CN" sz="3200" b="1" u="sng">
                <a:latin typeface="Times New Roman" panose="02020603050405020304" pitchFamily="2" charset="0"/>
              </a:rPr>
              <a:t>             </a:t>
            </a:r>
            <a:r>
              <a:rPr lang="en-US" altLang="zh-CN" sz="3200" b="1">
                <a:latin typeface="Times New Roman" panose="02020603050405020304" pitchFamily="2" charset="0"/>
              </a:rPr>
              <a:t> make some food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2" charset="0"/>
              </a:rPr>
              <a:t>e. </a:t>
            </a:r>
            <a:r>
              <a:rPr lang="en-US" altLang="zh-CN" sz="3200" b="1" u="sng">
                <a:latin typeface="Times New Roman" panose="02020603050405020304" pitchFamily="2" charset="0"/>
              </a:rPr>
              <a:t>             </a:t>
            </a:r>
            <a:r>
              <a:rPr lang="en-US" altLang="zh-CN" sz="3200" b="1">
                <a:latin typeface="Times New Roman" panose="02020603050405020304" pitchFamily="2" charset="0"/>
              </a:rPr>
              <a:t> Saturday afternoon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2" charset="0"/>
              </a:rPr>
              <a:t>f. </a:t>
            </a:r>
            <a:r>
              <a:rPr lang="en-US" altLang="zh-CN" sz="3200" b="1" u="sng">
                <a:latin typeface="Times New Roman" panose="02020603050405020304" pitchFamily="2" charset="0"/>
              </a:rPr>
              <a:t>             </a:t>
            </a:r>
            <a:r>
              <a:rPr lang="en-US" altLang="zh-CN" sz="3200" b="1">
                <a:latin typeface="Times New Roman" panose="02020603050405020304" pitchFamily="2" charset="0"/>
              </a:rPr>
              <a:t>  play party games</a:t>
            </a:r>
            <a:endParaRPr lang="en-US" altLang="zh-CN" sz="3200" b="1">
              <a:latin typeface="Times New Roman" panose="02020603050405020304" pitchFamily="2" charset="0"/>
            </a:endParaRPr>
          </a:p>
        </p:txBody>
      </p:sp>
      <p:sp>
        <p:nvSpPr>
          <p:cNvPr id="27653" name="文本框 27652"/>
          <p:cNvSpPr txBox="1"/>
          <p:nvPr/>
        </p:nvSpPr>
        <p:spPr>
          <a:xfrm>
            <a:off x="1403350" y="2943225"/>
            <a:ext cx="793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1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1403350" y="3713163"/>
            <a:ext cx="793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1403350" y="2333625"/>
            <a:ext cx="793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1403350" y="5081588"/>
            <a:ext cx="793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4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1403350" y="5873750"/>
            <a:ext cx="793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5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8" name="文本框 27657"/>
          <p:cNvSpPr txBox="1"/>
          <p:nvPr/>
        </p:nvSpPr>
        <p:spPr>
          <a:xfrm>
            <a:off x="1403350" y="4433888"/>
            <a:ext cx="793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6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27659" name="图片 27658" descr="Z3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42"/>
          <a:stretch>
            <a:fillRect/>
          </a:stretch>
        </p:blipFill>
        <p:spPr>
          <a:xfrm>
            <a:off x="6732588" y="5084763"/>
            <a:ext cx="1296987" cy="177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SectionA 2a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5825" y="54451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  <p:sndAc>
      <p:stSnd>
        <p:snd r:embed="rId6" name="S_0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547" fill="hold"/>
                                        <p:tgtEl>
                                          <p:spTgt spid="27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0"/>
                </p:tgtEl>
              </p:cMediaNode>
            </p:audio>
          </p:childTnLst>
        </p:cTn>
      </p:par>
    </p:tnLst>
    <p:bldLst>
      <p:bldP spid="27653" grpId="0"/>
      <p:bldP spid="27654" grpId="0"/>
      <p:bldP spid="27656" grpId="0"/>
      <p:bldP spid="27657" grpId="0"/>
      <p:bldP spid="276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28673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标题 28674"/>
          <p:cNvSpPr>
            <a:spLocks noGrp="1"/>
          </p:cNvSpPr>
          <p:nvPr>
            <p:ph type="title"/>
          </p:nvPr>
        </p:nvSpPr>
        <p:spPr>
          <a:xfrm>
            <a:off x="0" y="301625"/>
            <a:ext cx="9140825" cy="895350"/>
          </a:xfrm>
          <a:ln/>
        </p:spPr>
        <p:txBody>
          <a:bodyPr anchor="ctr"/>
          <a:p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2b  Listen again and answer the questions.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graphicFrame>
        <p:nvGraphicFramePr>
          <p:cNvPr id="28676" name="内容占位符 28675"/>
          <p:cNvGraphicFramePr/>
          <p:nvPr>
            <p:ph idx="1"/>
          </p:nvPr>
        </p:nvGraphicFramePr>
        <p:xfrm>
          <a:off x="250825" y="1473200"/>
          <a:ext cx="8713788" cy="4835525"/>
        </p:xfrm>
        <a:graphic>
          <a:graphicData uri="http://schemas.openxmlformats.org/drawingml/2006/table">
            <a:tbl>
              <a:tblPr/>
              <a:tblGrid>
                <a:gridCol w="4608513"/>
                <a:gridCol w="4105275"/>
              </a:tblGrid>
              <a:tr h="9445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What will happen if they have the party today?</a:t>
                      </a:r>
                      <a:endParaRPr lang="zh-CN" altLang="en-US" b="1"/>
                    </a:p>
                  </a:txBody>
                  <a:tcPr vert="horz" anchor="ctr">
                    <a:lnL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i="1">
                          <a:latin typeface="Arial" panose="020B0604020202020204" pitchFamily="34" charset="0"/>
                        </a:rPr>
                        <a:t>Half the class won’t come.</a:t>
                      </a:r>
                      <a:endParaRPr lang="zh-CN" altLang="en-US" sz="2400" b="1" i="1">
                        <a:latin typeface="Arial" panose="020B0604020202020204" pitchFamily="3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94456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What will happen if they have the party tomorrow?</a:t>
                      </a:r>
                      <a:endParaRPr lang="zh-CN" altLang="en-US" b="1"/>
                    </a:p>
                  </a:txBody>
                  <a:tcPr vert="horz" anchor="ctr">
                    <a:lnL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chemeClr val="hlink"/>
                        </a:solidFill>
                        <a:latin typeface="Tahoma" panose="020B0604030504040204" pitchFamily="2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9461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What will happen if they watch a video at the party?</a:t>
                      </a:r>
                      <a:endParaRPr lang="zh-CN" altLang="en-US" b="1"/>
                    </a:p>
                  </a:txBody>
                  <a:tcPr vert="horz" anchor="ctr">
                    <a:lnL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chemeClr val="hlink"/>
                        </a:solidFill>
                        <a:latin typeface="Tahoma" panose="020B0604030504040204" pitchFamily="2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9715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What is Mark going to organize?</a:t>
                      </a:r>
                      <a:endParaRPr lang="zh-CN" altLang="en-US" b="1"/>
                    </a:p>
                  </a:txBody>
                  <a:tcPr vert="horz" anchor="ctr">
                    <a:lnL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chemeClr val="hlink"/>
                        </a:solidFill>
                        <a:latin typeface="Tahoma" panose="020B0604030504040204" pitchFamily="2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10287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What is Andrea going to do</a:t>
                      </a:r>
                      <a:r>
                        <a:rPr lang="en-US" altLang="zh-CN"/>
                        <a:t>?</a:t>
                      </a:r>
                      <a:endParaRPr lang="zh-CN" altLang="en-US"/>
                    </a:p>
                  </a:txBody>
                  <a:tcPr vert="horz" anchor="ctr">
                    <a:lnL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>
                        <a:solidFill>
                          <a:schemeClr val="hlink"/>
                        </a:solidFill>
                        <a:latin typeface="Tahoma" panose="020B0604030504040204" pitchFamily="2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>
                        <a:solidFill>
                          <a:schemeClr val="hlink"/>
                        </a:solidFill>
                        <a:latin typeface="Tahoma" panose="020B0604030504040204" pitchFamily="2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2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33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96" name="文本框 28695"/>
          <p:cNvSpPr txBox="1"/>
          <p:nvPr/>
        </p:nvSpPr>
        <p:spPr>
          <a:xfrm>
            <a:off x="4859338" y="2522538"/>
            <a:ext cx="3886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SzPct val="85000"/>
            </a:pPr>
            <a:r>
              <a:rPr lang="en-US" altLang="zh-CN" b="1" i="1">
                <a:solidFill>
                  <a:srgbClr val="FF0000"/>
                </a:solidFill>
                <a:latin typeface="Arial" panose="020B0604020202020204" pitchFamily="34" charset="0"/>
              </a:rPr>
              <a:t>Students will leave early to study for their tests.</a:t>
            </a:r>
            <a:endParaRPr lang="en-US" altLang="zh-CN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97" name="文本框 28696"/>
          <p:cNvSpPr txBox="1"/>
          <p:nvPr/>
        </p:nvSpPr>
        <p:spPr>
          <a:xfrm>
            <a:off x="4859338" y="3459163"/>
            <a:ext cx="3886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SzPct val="85000"/>
            </a:pPr>
            <a:r>
              <a:rPr lang="en-US" altLang="zh-CN" b="1" i="1">
                <a:latin typeface="Arial" panose="020B0604020202020204" pitchFamily="34" charset="0"/>
              </a:rPr>
              <a:t>Some students will be bored.</a:t>
            </a:r>
            <a:endParaRPr lang="en-US" altLang="zh-CN" b="1" i="1">
              <a:latin typeface="Arial" panose="020B0604020202020204" pitchFamily="34" charset="0"/>
            </a:endParaRPr>
          </a:p>
        </p:txBody>
      </p:sp>
      <p:sp>
        <p:nvSpPr>
          <p:cNvPr id="28698" name="文本框 28697"/>
          <p:cNvSpPr txBox="1"/>
          <p:nvPr/>
        </p:nvSpPr>
        <p:spPr>
          <a:xfrm>
            <a:off x="4837113" y="4394200"/>
            <a:ext cx="430688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SzPct val="85000"/>
            </a:pPr>
            <a:r>
              <a:rPr lang="en-US" altLang="zh-CN" b="1" i="1">
                <a:solidFill>
                  <a:srgbClr val="FF0000"/>
                </a:solidFill>
                <a:latin typeface="Arial" panose="020B0604020202020204" pitchFamily="34" charset="0"/>
              </a:rPr>
              <a:t>Mark is going to organize the party games.</a:t>
            </a:r>
            <a:endParaRPr lang="en-US" altLang="zh-CN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99" name="文本框 28698"/>
          <p:cNvSpPr txBox="1"/>
          <p:nvPr/>
        </p:nvSpPr>
        <p:spPr>
          <a:xfrm>
            <a:off x="4859338" y="5360988"/>
            <a:ext cx="3810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SzPct val="85000"/>
            </a:pPr>
            <a:r>
              <a:rPr lang="en-US" altLang="zh-CN" b="1" i="1">
                <a:latin typeface="Arial" panose="020B0604020202020204" pitchFamily="34" charset="0"/>
              </a:rPr>
              <a:t>Andrea is going to make some food.</a:t>
            </a:r>
            <a:endParaRPr lang="en-US" altLang="zh-CN" b="1" i="1">
              <a:latin typeface="Arial" panose="020B0604020202020204" pitchFamily="34" charset="0"/>
            </a:endParaRPr>
          </a:p>
        </p:txBody>
      </p:sp>
      <p:pic>
        <p:nvPicPr>
          <p:cNvPr id="28700" name="图片 286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825" y="5707063"/>
            <a:ext cx="1019175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1" name="SectionA 2b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813" y="57340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  <p:sndAc>
      <p:stSnd>
        <p:snd r:embed="rId6" name="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1994" fill="hold"/>
                                        <p:tgtEl>
                                          <p:spTgt spid="28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1"/>
                </p:tgtEl>
              </p:cMediaNode>
            </p:audio>
          </p:childTnLst>
        </p:cTn>
      </p:par>
    </p:tnLst>
    <p:bldLst>
      <p:bldP spid="28696" grpId="0"/>
      <p:bldP spid="28697" grpId="0"/>
      <p:bldP spid="28698" grpId="0"/>
      <p:bldP spid="286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9698" name="内容占位符 29697"/>
          <p:cNvGraphicFramePr>
            <a:graphicFrameLocks noChangeAspect="1"/>
          </p:cNvGraphicFramePr>
          <p:nvPr>
            <p:ph idx="4294967295"/>
          </p:nvPr>
        </p:nvGraphicFramePr>
        <p:xfrm>
          <a:off x="2771775" y="2636838"/>
          <a:ext cx="3616325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885950" imgH="1343025" progId="PBrush">
                  <p:embed/>
                </p:oleObj>
              </mc:Choice>
              <mc:Fallback>
                <p:oleObj name="" r:id="rId1" imgW="1885950" imgH="134302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71775" y="2636838"/>
                        <a:ext cx="3616325" cy="2574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椭圆形标注 29698"/>
          <p:cNvSpPr/>
          <p:nvPr/>
        </p:nvSpPr>
        <p:spPr>
          <a:xfrm>
            <a:off x="250825" y="692150"/>
            <a:ext cx="3889375" cy="2232025"/>
          </a:xfrm>
          <a:prstGeom prst="wedgeEllipseCallout">
            <a:avLst>
              <a:gd name="adj1" fmla="val 37060"/>
              <a:gd name="adj2" fmla="val 48792"/>
            </a:avLst>
          </a:prstGeom>
          <a:gradFill rotWithShape="1">
            <a:gsLst>
              <a:gs pos="0">
                <a:srgbClr val="FFFFFF"/>
              </a:gs>
              <a:gs pos="100000">
                <a:srgbClr val="0033CC">
                  <a:alpha val="48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800" b="1">
                <a:latin typeface="Tahoma" panose="020B0604030504040204" pitchFamily="2" charset="0"/>
              </a:rPr>
              <a:t>OK, when is 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2" charset="0"/>
              </a:rPr>
              <a:t>a good time to</a:t>
            </a:r>
            <a:r>
              <a:rPr lang="en-US" altLang="zh-CN" sz="2800" b="1">
                <a:latin typeface="Tahoma" panose="020B0604030504040204" pitchFamily="2" charset="0"/>
              </a:rPr>
              <a:t> have the party?</a:t>
            </a:r>
            <a:endParaRPr lang="en-US" altLang="zh-CN" sz="2800" b="1">
              <a:latin typeface="Tahoma" panose="020B0604030504040204" pitchFamily="2" charset="0"/>
            </a:endParaRPr>
          </a:p>
        </p:txBody>
      </p:sp>
      <p:sp>
        <p:nvSpPr>
          <p:cNvPr id="29700" name="椭圆形标注 29699"/>
          <p:cNvSpPr/>
          <p:nvPr/>
        </p:nvSpPr>
        <p:spPr>
          <a:xfrm>
            <a:off x="4500563" y="692150"/>
            <a:ext cx="4392612" cy="1584325"/>
          </a:xfrm>
          <a:prstGeom prst="wedgeEllipseCallout">
            <a:avLst>
              <a:gd name="adj1" fmla="val -30556"/>
              <a:gd name="adj2" fmla="val 93588"/>
            </a:avLst>
          </a:prstGeom>
          <a:gradFill rotWithShape="1">
            <a:gsLst>
              <a:gs pos="0">
                <a:srgbClr val="FFFFFF"/>
              </a:gs>
              <a:gs pos="100000">
                <a:srgbClr val="0033CC">
                  <a:alpha val="48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200" b="1">
                <a:latin typeface="Tahoma" panose="020B0604030504040204" pitchFamily="2" charset="0"/>
              </a:rPr>
              <a:t>Let’s have it today.</a:t>
            </a:r>
            <a:endParaRPr lang="en-US" altLang="zh-CN" sz="3200" b="1">
              <a:latin typeface="Tahoma" panose="020B0604030504040204" pitchFamily="2" charset="0"/>
            </a:endParaRPr>
          </a:p>
        </p:txBody>
      </p:sp>
      <p:sp>
        <p:nvSpPr>
          <p:cNvPr id="29701" name="椭圆形标注 29700"/>
          <p:cNvSpPr/>
          <p:nvPr/>
        </p:nvSpPr>
        <p:spPr>
          <a:xfrm>
            <a:off x="0" y="5410200"/>
            <a:ext cx="6324600" cy="1447800"/>
          </a:xfrm>
          <a:prstGeom prst="wedgeEllipseCallout">
            <a:avLst>
              <a:gd name="adj1" fmla="val 20532"/>
              <a:gd name="adj2" fmla="val -77741"/>
            </a:avLst>
          </a:prstGeom>
          <a:gradFill rotWithShape="1">
            <a:gsLst>
              <a:gs pos="0">
                <a:srgbClr val="FFFFFF"/>
              </a:gs>
              <a:gs pos="100000">
                <a:srgbClr val="0033CC">
                  <a:alpha val="48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2800" b="1">
                <a:latin typeface="Tahoma" panose="020B0604030504040204" pitchFamily="2" charset="0"/>
              </a:rPr>
              <a:t>If we have it today, </a:t>
            </a:r>
            <a:r>
              <a:rPr lang="en-US" altLang="zh-CN" sz="2800" b="1">
                <a:solidFill>
                  <a:srgbClr val="FF0000"/>
                </a:solidFill>
                <a:latin typeface="Tahoma" panose="020B0604030504040204" pitchFamily="2" charset="0"/>
              </a:rPr>
              <a:t>half the class</a:t>
            </a:r>
            <a:r>
              <a:rPr lang="en-US" altLang="zh-CN" sz="2800" b="1">
                <a:latin typeface="Tahoma" panose="020B0604030504040204" pitchFamily="2" charset="0"/>
              </a:rPr>
              <a:t> won’t come.</a:t>
            </a:r>
            <a:endParaRPr lang="en-US" altLang="zh-CN" sz="2800" b="1">
              <a:latin typeface="Tahoma" panose="020B0604030504040204" pitchFamily="2" charset="0"/>
            </a:endParaRPr>
          </a:p>
        </p:txBody>
      </p:sp>
      <p:sp>
        <p:nvSpPr>
          <p:cNvPr id="29702" name="文本框 29701"/>
          <p:cNvSpPr txBox="1"/>
          <p:nvPr/>
        </p:nvSpPr>
        <p:spPr>
          <a:xfrm>
            <a:off x="3203575" y="0"/>
            <a:ext cx="2352675" cy="669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8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Pair work</a:t>
            </a:r>
            <a:endParaRPr lang="zh-CN" altLang="en-US" sz="38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703" name="直接连接符 29702"/>
          <p:cNvSpPr/>
          <p:nvPr/>
        </p:nvSpPr>
        <p:spPr>
          <a:xfrm>
            <a:off x="3132138" y="1484313"/>
            <a:ext cx="2873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直接连接符 29703"/>
          <p:cNvSpPr/>
          <p:nvPr/>
        </p:nvSpPr>
        <p:spPr>
          <a:xfrm>
            <a:off x="1042988" y="1916113"/>
            <a:ext cx="223361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5" name="直接连接符 29704"/>
          <p:cNvSpPr/>
          <p:nvPr/>
        </p:nvSpPr>
        <p:spPr>
          <a:xfrm>
            <a:off x="4643438" y="6092825"/>
            <a:ext cx="6492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6" name="直接连接符 29705"/>
          <p:cNvSpPr/>
          <p:nvPr/>
        </p:nvSpPr>
        <p:spPr>
          <a:xfrm>
            <a:off x="1258888" y="6524625"/>
            <a:ext cx="15843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810500" cy="647700"/>
          </a:xfrm>
          <a:ln/>
        </p:spPr>
        <p:txBody>
          <a:bodyPr anchor="ctr"/>
          <a:p>
            <a:pPr algn="l"/>
            <a:r>
              <a:rPr lang="en-US" altLang="zh-CN" sz="3600" b="1">
                <a:solidFill>
                  <a:srgbClr val="FF9900"/>
                </a:solidFill>
              </a:rPr>
              <a:t>Rules</a:t>
            </a:r>
            <a:endParaRPr lang="en-US" altLang="zh-CN" sz="3600" b="1">
              <a:solidFill>
                <a:srgbClr val="FF9900"/>
              </a:solidFill>
            </a:endParaRPr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515350" cy="5721350"/>
          </a:xfrm>
          <a:ln/>
        </p:spPr>
        <p:txBody>
          <a:bodyPr/>
          <a:p>
            <a:pPr marL="1905" indent="-344805" algn="ctr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Our  Class Rules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1.Don’t wear your own clothes to school. If you do, we won’t let you in.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2.Don’t bring snacks or drinks to class.If you do, the teachers will call your parents to school.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3.Don’t bring your mobile phones to school. If  you do ,the teachers will take them away.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4.Don’t talk in class. If you do, you’l l have to stay in the classroom after school .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5.Please clean the classroom every day.If you don’t , you will be laughed at.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6.Please work hard! If you don’t do this,  you won’t pass the exams.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7.Please don’t be late.If you are late, you’l l have to ask your parents to come to school.</a:t>
            </a:r>
            <a:endParaRPr lang="zh-CN" altLang="en-US" sz="2400" b="1" i="1" dirty="0">
              <a:solidFill>
                <a:srgbClr val="9933FF"/>
              </a:solidFill>
            </a:endParaRPr>
          </a:p>
          <a:p>
            <a:pPr marL="1905" indent="-1905">
              <a:lnSpc>
                <a:spcPct val="80000"/>
              </a:lnSpc>
              <a:buNone/>
            </a:pPr>
            <a:r>
              <a:rPr lang="zh-CN" altLang="en-US" sz="2400" b="1" i="1" dirty="0">
                <a:solidFill>
                  <a:srgbClr val="9933FF"/>
                </a:solidFill>
              </a:rPr>
              <a:t>  </a:t>
            </a:r>
            <a:r>
              <a:rPr lang="zh-CN" altLang="en-US" sz="2400" b="1" i="1" dirty="0">
                <a:solidFill>
                  <a:srgbClr val="9933FF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2400" b="1" i="1" dirty="0">
                <a:solidFill>
                  <a:srgbClr val="9933FF"/>
                </a:solidFill>
              </a:rPr>
              <a:t>Please love your class and your teachers!</a:t>
            </a:r>
            <a:endParaRPr lang="zh-CN" altLang="en-US" sz="2400" b="1" i="1" dirty="0">
              <a:solidFill>
                <a:srgbClr val="9933FF"/>
              </a:solidFill>
            </a:endParaRPr>
          </a:p>
        </p:txBody>
      </p:sp>
      <p:pic>
        <p:nvPicPr>
          <p:cNvPr id="30724" name="图片 30723" descr="hud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5113" y="0"/>
            <a:ext cx="960437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30724" descr="hud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5113" y="2636838"/>
            <a:ext cx="960437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30725" descr="hud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388" y="5445125"/>
            <a:ext cx="960437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30726" descr="hud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663" y="0"/>
            <a:ext cx="960437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7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charRg st="17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charRg st="17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90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charRg st="90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charRg st="90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8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charRg st="18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charRg st="18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278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charRg st="278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charRg st="278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365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charRg st="365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charRg st="365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443" end="5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charRg st="443" end="5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charRg st="443" end="5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512" end="6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charRg st="512" end="6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charRg st="512" end="6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604" end="6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charRg st="604" end="6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charRg st="604" end="6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533400" y="922338"/>
            <a:ext cx="8504238" cy="5853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(     )1.I think I’m going to stay at home. If                you ______, you’ll be sorry.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zh-CN" altLang="en-US" sz="3600" b="1" dirty="0">
                <a:latin typeface="Times New Roman" panose="02020603050405020304" pitchFamily="2" charset="0"/>
              </a:rPr>
              <a:t>will do    B. do     C. did     D. does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(     )2.I’ll go with you if I____ free.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zh-CN" altLang="en-US" sz="3600" b="1" dirty="0">
                <a:latin typeface="Times New Roman" panose="02020603050405020304" pitchFamily="2" charset="0"/>
              </a:rPr>
              <a:t>will be  B. would be  C. am  D. was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(     )3.We____ go to the park if it  doesn’t   rain.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</a:rPr>
              <a:t>A./        B. will       C. should      D. can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31747" name="矩形 31746"/>
          <p:cNvSpPr/>
          <p:nvPr/>
        </p:nvSpPr>
        <p:spPr>
          <a:xfrm>
            <a:off x="2057400" y="762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8" name="矩形 31747"/>
          <p:cNvSpPr/>
          <p:nvPr/>
        </p:nvSpPr>
        <p:spPr>
          <a:xfrm>
            <a:off x="838200" y="48768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9" name="矩形 31748"/>
          <p:cNvSpPr/>
          <p:nvPr/>
        </p:nvSpPr>
        <p:spPr>
          <a:xfrm>
            <a:off x="838200" y="9906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0" name="矩形 31749"/>
          <p:cNvSpPr/>
          <p:nvPr/>
        </p:nvSpPr>
        <p:spPr>
          <a:xfrm>
            <a:off x="838200" y="32004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51" name="图片 31750" descr="kt4.gif (19538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-171450"/>
            <a:ext cx="1295400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3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85800"/>
            <a:ext cx="38862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爆炸形 1 5122"/>
          <p:cNvSpPr/>
          <p:nvPr/>
        </p:nvSpPr>
        <p:spPr>
          <a:xfrm>
            <a:off x="4495800" y="762000"/>
            <a:ext cx="4267200" cy="4038600"/>
          </a:xfrm>
          <a:prstGeom prst="irregularSeal1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9600" b="1">
                <a:solidFill>
                  <a:srgbClr val="FF0066"/>
                </a:solidFill>
                <a:latin typeface="Times New Roman" panose="02020603050405020304" pitchFamily="2" charset="0"/>
              </a:rPr>
              <a:t>angry</a:t>
            </a:r>
            <a:endParaRPr lang="en-US" altLang="zh-CN" sz="96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5124" name="图片 5123" descr="7.gif (6210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3" y="5516563"/>
            <a:ext cx="989012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5124"/>
          <p:cNvSpPr txBox="1"/>
          <p:nvPr/>
        </p:nvSpPr>
        <p:spPr>
          <a:xfrm>
            <a:off x="0" y="5081588"/>
            <a:ext cx="9144000" cy="1776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A:What will you do if you are angry?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B: I will… if I am angry. 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矩形 32769"/>
          <p:cNvSpPr/>
          <p:nvPr/>
        </p:nvSpPr>
        <p:spPr>
          <a:xfrm>
            <a:off x="2057400" y="5334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228600" y="2041525"/>
            <a:ext cx="8880475" cy="4054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2" charset="0"/>
              </a:rPr>
              <a:t>(     )4.If he ___ fishing tomorrow, I’ll go with him.</a:t>
            </a:r>
            <a:endParaRPr lang="zh-CN" altLang="en-US" sz="40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2" charset="0"/>
              </a:rPr>
              <a:t>A.go    B. going     C. goes     D. went</a:t>
            </a:r>
            <a:endParaRPr lang="zh-CN" altLang="en-US" sz="40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2" charset="0"/>
              </a:rPr>
              <a:t>(     )5.Have a rest____ you are tired.</a:t>
            </a:r>
            <a:endParaRPr lang="zh-CN" altLang="en-US" sz="4000" b="1" dirty="0"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2" charset="0"/>
              </a:rPr>
              <a:t>A. if    B. unless    C. where  D. whether</a:t>
            </a:r>
            <a:endParaRPr lang="zh-CN" altLang="en-US" sz="4000" b="1" dirty="0">
              <a:latin typeface="Times New Roman" panose="02020603050405020304" pitchFamily="2" charset="0"/>
            </a:endParaRPr>
          </a:p>
        </p:txBody>
      </p:sp>
      <p:sp>
        <p:nvSpPr>
          <p:cNvPr id="32772" name="矩形 32771"/>
          <p:cNvSpPr/>
          <p:nvPr/>
        </p:nvSpPr>
        <p:spPr>
          <a:xfrm>
            <a:off x="609600" y="45720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3" name="矩形 32772"/>
          <p:cNvSpPr/>
          <p:nvPr/>
        </p:nvSpPr>
        <p:spPr>
          <a:xfrm>
            <a:off x="609600" y="21336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4" name="图片 32773" descr="kt4.gif (19538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76250"/>
            <a:ext cx="1295400" cy="149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beach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矩形 33794"/>
          <p:cNvSpPr/>
          <p:nvPr/>
        </p:nvSpPr>
        <p:spPr>
          <a:xfrm>
            <a:off x="1600200" y="381000"/>
            <a:ext cx="61198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2" charset="0"/>
              </a:rPr>
              <a:t>What are you doing for vacation ?</a:t>
            </a:r>
            <a:endParaRPr lang="en-US" altLang="zh-CN" sz="3200" b="1">
              <a:solidFill>
                <a:srgbClr val="FFFFFF"/>
              </a:solidFill>
              <a:latin typeface="Times New Roman" panose="02020603050405020304" pitchFamily="2" charset="0"/>
            </a:endParaRPr>
          </a:p>
        </p:txBody>
      </p:sp>
      <p:pic>
        <p:nvPicPr>
          <p:cNvPr id="33796" name="图片 33795" descr="BJ_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412" y="0"/>
            <a:ext cx="93964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33796" descr="笔和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8175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矩形 33797"/>
          <p:cNvSpPr/>
          <p:nvPr/>
        </p:nvSpPr>
        <p:spPr>
          <a:xfrm>
            <a:off x="1600200" y="304800"/>
            <a:ext cx="55626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4472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9" name="矩形 33798"/>
          <p:cNvSpPr/>
          <p:nvPr/>
        </p:nvSpPr>
        <p:spPr>
          <a:xfrm>
            <a:off x="250825" y="2852738"/>
            <a:ext cx="8424863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2" charset="0"/>
              </a:rPr>
              <a:t>Write a short passage.</a:t>
            </a:r>
            <a:endParaRPr lang="en-US" altLang="zh-CN" sz="5400" b="1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endParaRPr lang="en-US" altLang="zh-CN" sz="5400" b="1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2" charset="0"/>
              </a:rPr>
              <a:t>    If I am a teacher,I will…</a:t>
            </a:r>
            <a:endParaRPr lang="en-US" altLang="zh-CN" sz="54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tired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0"/>
            <a:ext cx="4191000" cy="376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爆炸形 1 6146"/>
          <p:cNvSpPr/>
          <p:nvPr/>
        </p:nvSpPr>
        <p:spPr>
          <a:xfrm>
            <a:off x="4648200" y="990600"/>
            <a:ext cx="4267200" cy="4419600"/>
          </a:xfrm>
          <a:prstGeom prst="irregularSeal1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9600" b="1">
                <a:solidFill>
                  <a:srgbClr val="FF0066"/>
                </a:solidFill>
                <a:latin typeface="Times New Roman" panose="02020603050405020304" pitchFamily="2" charset="0"/>
              </a:rPr>
              <a:t>tired</a:t>
            </a:r>
            <a:endParaRPr lang="en-US" altLang="zh-CN" sz="96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6148" name="图片 6147" descr="7.gif (6210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3" y="5516563"/>
            <a:ext cx="989012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6148"/>
          <p:cNvSpPr txBox="1"/>
          <p:nvPr/>
        </p:nvSpPr>
        <p:spPr>
          <a:xfrm>
            <a:off x="0" y="5081588"/>
            <a:ext cx="9144000" cy="1776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A:What will you do if you are tired?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B: I will… if I am tired.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92150"/>
            <a:ext cx="4267200" cy="397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爆炸形 1 7170"/>
          <p:cNvSpPr/>
          <p:nvPr/>
        </p:nvSpPr>
        <p:spPr>
          <a:xfrm>
            <a:off x="4648200" y="609600"/>
            <a:ext cx="4191000" cy="4297363"/>
          </a:xfrm>
          <a:prstGeom prst="irregularSeal1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9600" b="1">
                <a:solidFill>
                  <a:srgbClr val="FF0066"/>
                </a:solidFill>
                <a:latin typeface="Times New Roman" panose="02020603050405020304" pitchFamily="2" charset="0"/>
              </a:rPr>
              <a:t>excited</a:t>
            </a:r>
            <a:endParaRPr lang="en-US" altLang="zh-CN" sz="96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7172" name="图片 7171" descr="7.gif (6210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3" y="5516563"/>
            <a:ext cx="989012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7172"/>
          <p:cNvSpPr txBox="1"/>
          <p:nvPr/>
        </p:nvSpPr>
        <p:spPr>
          <a:xfrm>
            <a:off x="0" y="5232400"/>
            <a:ext cx="9144000" cy="1625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2" charset="0"/>
              </a:rPr>
              <a:t>Ａ</a:t>
            </a:r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2" charset="0"/>
              </a:rPr>
              <a:t>: What will you do if you are excited?</a:t>
            </a:r>
            <a:endParaRPr lang="en-US" altLang="zh-CN" sz="40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2" charset="0"/>
              </a:rPr>
              <a:t> B: I will…if I am excited.</a:t>
            </a:r>
            <a:endParaRPr lang="en-US" altLang="zh-CN" sz="40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emot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914400"/>
            <a:ext cx="44196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爆炸形 1 8194"/>
          <p:cNvSpPr/>
          <p:nvPr/>
        </p:nvSpPr>
        <p:spPr>
          <a:xfrm>
            <a:off x="4724400" y="1143000"/>
            <a:ext cx="4419600" cy="3581400"/>
          </a:xfrm>
          <a:prstGeom prst="irregularSeal1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9600" b="1">
                <a:solidFill>
                  <a:srgbClr val="FF0066"/>
                </a:solidFill>
                <a:latin typeface="Times New Roman" panose="02020603050405020304" pitchFamily="2" charset="0"/>
                <a:hlinkClick r:id="rId2" action="ppaction://hlinksldjump"/>
              </a:rPr>
              <a:t>sad</a:t>
            </a:r>
            <a:endParaRPr lang="en-US" altLang="zh-CN" sz="96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8196" name="图片 8195" descr="7.gif (6210 bytes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13" y="5516563"/>
            <a:ext cx="989012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8196"/>
          <p:cNvSpPr txBox="1"/>
          <p:nvPr/>
        </p:nvSpPr>
        <p:spPr>
          <a:xfrm>
            <a:off x="0" y="5081588"/>
            <a:ext cx="9144000" cy="1776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66"/>
                </a:solidFill>
                <a:latin typeface="Times New Roman" panose="02020603050405020304" pitchFamily="2" charset="0"/>
              </a:rPr>
              <a:t>Ａ</a:t>
            </a: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: What will you do if you are sad?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latin typeface="Times New Roman" panose="02020603050405020304" pitchFamily="2" charset="0"/>
              </a:rPr>
              <a:t> B: I will… if I am sad. </a:t>
            </a:r>
            <a:endParaRPr lang="en-US" altLang="zh-CN" sz="44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机器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1981200"/>
            <a:ext cx="3097213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9218"/>
          <p:cNvSpPr txBox="1"/>
          <p:nvPr/>
        </p:nvSpPr>
        <p:spPr>
          <a:xfrm>
            <a:off x="0" y="333375"/>
            <a:ext cx="892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A:</a:t>
            </a:r>
            <a:r>
              <a:rPr lang="en-US" altLang="zh-CN" sz="3600" b="1">
                <a:solidFill>
                  <a:srgbClr val="0033CC"/>
                </a:solidFill>
                <a:latin typeface="Arial" panose="020B0604020202020204" pitchFamily="34" charset="0"/>
              </a:rPr>
              <a:t> If you have a robot, what will you do?</a:t>
            </a:r>
            <a:endParaRPr lang="en-US" altLang="zh-CN" sz="36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0" y="1219200"/>
            <a:ext cx="6483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B:</a:t>
            </a:r>
            <a:r>
              <a:rPr lang="en-US" altLang="zh-CN" sz="3600" b="1"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33CC"/>
                </a:solidFill>
                <a:latin typeface="Arial" panose="020B0604020202020204" pitchFamily="34" charset="0"/>
              </a:rPr>
              <a:t>If I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have</a:t>
            </a:r>
            <a:r>
              <a:rPr lang="en-US" altLang="zh-CN" sz="3600" b="1">
                <a:solidFill>
                  <a:srgbClr val="0033CC"/>
                </a:solidFill>
                <a:latin typeface="Arial" panose="020B0604020202020204" pitchFamily="34" charset="0"/>
              </a:rPr>
              <a:t> a robot, I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will</a:t>
            </a:r>
            <a:r>
              <a:rPr lang="en-US" altLang="zh-CN" sz="3600" b="1">
                <a:solidFill>
                  <a:srgbClr val="0033CC"/>
                </a:solidFill>
                <a:latin typeface="Arial" panose="020B0604020202020204" pitchFamily="34" charset="0"/>
              </a:rPr>
              <a:t> let it</a:t>
            </a:r>
            <a:endParaRPr lang="en-US" altLang="zh-CN" sz="36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228600" y="2209800"/>
            <a:ext cx="55816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90807"/>
                </a:solidFill>
                <a:latin typeface="Arial" panose="020B0604020202020204" pitchFamily="34" charset="0"/>
              </a:rPr>
              <a:t>help with the housework</a:t>
            </a:r>
            <a:r>
              <a:rPr lang="en-US" altLang="zh-CN" sz="1800">
                <a:latin typeface="Arial" panose="020B0604020202020204" pitchFamily="34" charset="0"/>
              </a:rPr>
              <a:t>.</a:t>
            </a:r>
            <a:endParaRPr lang="en-US" altLang="zh-CN" sz="1800">
              <a:latin typeface="Arial" panose="020B0604020202020204" pitchFamily="34" charset="0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457200" y="3124200"/>
            <a:ext cx="4781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90807"/>
                </a:solidFill>
                <a:latin typeface="Arial" panose="020B0604020202020204" pitchFamily="34" charset="0"/>
              </a:rPr>
              <a:t>babysit my daughter.</a:t>
            </a:r>
            <a:endParaRPr lang="en-US" altLang="zh-CN" sz="3600" b="1">
              <a:solidFill>
                <a:srgbClr val="090807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533400" y="4114800"/>
            <a:ext cx="4648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90807"/>
                </a:solidFill>
                <a:latin typeface="Arial" panose="020B0604020202020204" pitchFamily="34" charset="0"/>
              </a:rPr>
              <a:t>wake me up in the morning</a:t>
            </a:r>
            <a:r>
              <a:rPr lang="en-US" altLang="zh-CN" sz="1800">
                <a:solidFill>
                  <a:srgbClr val="090807"/>
                </a:solidFill>
                <a:latin typeface="Arial" panose="020B0604020202020204" pitchFamily="34" charset="0"/>
              </a:rPr>
              <a:t>.</a:t>
            </a:r>
            <a:endParaRPr lang="en-US" altLang="zh-CN" sz="1800">
              <a:solidFill>
                <a:srgbClr val="090807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539750" y="5589588"/>
            <a:ext cx="792163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>
                <a:latin typeface="Arial" panose="020B0604020202020204" pitchFamily="34" charset="0"/>
              </a:rPr>
              <a:t>…</a:t>
            </a:r>
            <a:endParaRPr lang="en-US" altLang="zh-CN" sz="4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0241"/>
          <p:cNvSpPr txBox="1"/>
          <p:nvPr/>
        </p:nvSpPr>
        <p:spPr>
          <a:xfrm>
            <a:off x="1066800" y="476250"/>
            <a:ext cx="8137525" cy="172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Georgia" panose="02040502050405020303" pitchFamily="2" charset="0"/>
              </a:rPr>
              <a:t>*     </a:t>
            </a:r>
            <a:r>
              <a:rPr lang="en-US" altLang="zh-CN" sz="3200" b="1" u="sng">
                <a:latin typeface="Georgia" panose="02040502050405020303" pitchFamily="2" charset="0"/>
              </a:rPr>
              <a:t>What </a:t>
            </a:r>
            <a:r>
              <a:rPr lang="en-US" altLang="zh-CN" sz="3200" b="1" u="sng">
                <a:solidFill>
                  <a:schemeClr val="tx2"/>
                </a:solidFill>
                <a:latin typeface="Georgia" panose="02040502050405020303" pitchFamily="2" charset="0"/>
              </a:rPr>
              <a:t>will</a:t>
            </a:r>
            <a:r>
              <a:rPr lang="en-US" altLang="zh-CN" sz="3200" b="1" u="sng">
                <a:latin typeface="Georgia" panose="02040502050405020303" pitchFamily="2" charset="0"/>
              </a:rPr>
              <a:t> you do</a:t>
            </a:r>
            <a:r>
              <a:rPr lang="en-US" altLang="zh-CN" sz="3200" b="1">
                <a:latin typeface="Georgia" panose="02040502050405020303" pitchFamily="2" charset="0"/>
              </a:rPr>
              <a:t> </a:t>
            </a:r>
            <a:r>
              <a:rPr lang="en-US" altLang="zh-CN" sz="3200" b="1">
                <a:solidFill>
                  <a:srgbClr val="FF0066"/>
                </a:solidFill>
                <a:latin typeface="Georgia" panose="02040502050405020303" pitchFamily="2" charset="0"/>
              </a:rPr>
              <a:t>if</a:t>
            </a:r>
            <a:r>
              <a:rPr lang="en-US" altLang="zh-CN" sz="3200" b="1">
                <a:latin typeface="Georgia" panose="02040502050405020303" pitchFamily="2" charset="0"/>
              </a:rPr>
              <a:t> </a:t>
            </a:r>
            <a:r>
              <a:rPr lang="en-US" altLang="zh-CN" sz="3200" b="1" u="sng">
                <a:latin typeface="Georgia" panose="02040502050405020303" pitchFamily="2" charset="0"/>
              </a:rPr>
              <a:t>you </a:t>
            </a:r>
            <a:r>
              <a:rPr lang="en-US" altLang="zh-CN" sz="3200" b="1" u="sng">
                <a:solidFill>
                  <a:schemeClr val="tx2"/>
                </a:solidFill>
                <a:latin typeface="Georgia" panose="02040502050405020303" pitchFamily="2" charset="0"/>
              </a:rPr>
              <a:t>are</a:t>
            </a:r>
            <a:r>
              <a:rPr lang="en-US" altLang="zh-CN" sz="3200" b="1" u="sng">
                <a:latin typeface="Georgia" panose="02040502050405020303" pitchFamily="2" charset="0"/>
              </a:rPr>
              <a:t> happy</a:t>
            </a:r>
            <a:r>
              <a:rPr lang="en-US" altLang="zh-CN" sz="3200" b="1">
                <a:latin typeface="Georgia" panose="02040502050405020303" pitchFamily="2" charset="0"/>
              </a:rPr>
              <a:t>?</a:t>
            </a:r>
            <a:endParaRPr lang="en-US" altLang="zh-CN" sz="3200" b="1">
              <a:latin typeface="Georgia" panose="02040502050405020303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Georgia" panose="02040502050405020303" pitchFamily="2" charset="0"/>
              </a:rPr>
              <a:t>  </a:t>
            </a:r>
            <a:endParaRPr lang="en-US" altLang="zh-CN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800">
              <a:latin typeface="Arial" panose="020B0604020202020204" pitchFamily="34" charset="0"/>
            </a:endParaRPr>
          </a:p>
        </p:txBody>
      </p:sp>
      <p:pic>
        <p:nvPicPr>
          <p:cNvPr id="10243" name="图片 10242" descr="girl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81200"/>
            <a:ext cx="2195513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girl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39975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girl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087" y="3505200"/>
            <a:ext cx="2405062" cy="208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图片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163" y="5335588"/>
            <a:ext cx="3963987" cy="182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文本框 10246"/>
          <p:cNvSpPr txBox="1"/>
          <p:nvPr/>
        </p:nvSpPr>
        <p:spPr>
          <a:xfrm>
            <a:off x="1385888" y="1125538"/>
            <a:ext cx="7131050" cy="88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Georgia" panose="02040502050405020303" pitchFamily="2" charset="0"/>
              </a:rPr>
              <a:t>     </a:t>
            </a:r>
            <a:r>
              <a:rPr lang="en-US" altLang="zh-CN" sz="3200" b="1" u="sng">
                <a:latin typeface="Georgia" panose="02040502050405020303" pitchFamily="2" charset="0"/>
              </a:rPr>
              <a:t>I </a:t>
            </a:r>
            <a:r>
              <a:rPr lang="en-US" altLang="zh-CN" sz="3200" b="1" u="sng">
                <a:solidFill>
                  <a:schemeClr val="tx2"/>
                </a:solidFill>
                <a:latin typeface="Georgia" panose="02040502050405020303" pitchFamily="2" charset="0"/>
              </a:rPr>
              <a:t>will </a:t>
            </a:r>
            <a:r>
              <a:rPr lang="en-US" altLang="zh-CN" sz="3200" b="1" u="sng">
                <a:latin typeface="Georgia" panose="02040502050405020303" pitchFamily="2" charset="0"/>
              </a:rPr>
              <a:t>sing a song</a:t>
            </a:r>
            <a:r>
              <a:rPr lang="en-US" altLang="zh-CN" sz="3200" b="1">
                <a:latin typeface="Georgia" panose="02040502050405020303" pitchFamily="2" charset="0"/>
              </a:rPr>
              <a:t> </a:t>
            </a:r>
            <a:r>
              <a:rPr lang="en-US" altLang="zh-CN" sz="3200" b="1">
                <a:solidFill>
                  <a:srgbClr val="FF0066"/>
                </a:solidFill>
                <a:latin typeface="Georgia" panose="02040502050405020303" pitchFamily="2" charset="0"/>
              </a:rPr>
              <a:t>if</a:t>
            </a:r>
            <a:r>
              <a:rPr lang="en-US" altLang="zh-CN" sz="3200" b="1">
                <a:latin typeface="Georgia" panose="02040502050405020303" pitchFamily="2" charset="0"/>
              </a:rPr>
              <a:t> </a:t>
            </a:r>
            <a:r>
              <a:rPr lang="en-US" altLang="zh-CN" sz="3200" b="1" u="sng">
                <a:latin typeface="Georgia" panose="02040502050405020303" pitchFamily="2" charset="0"/>
              </a:rPr>
              <a:t>I </a:t>
            </a:r>
            <a:r>
              <a:rPr lang="en-US" altLang="zh-CN" sz="3200" b="1" u="sng">
                <a:solidFill>
                  <a:srgbClr val="FFCC00"/>
                </a:solidFill>
                <a:latin typeface="Georgia" panose="02040502050405020303" pitchFamily="2" charset="0"/>
              </a:rPr>
              <a:t>am</a:t>
            </a:r>
            <a:r>
              <a:rPr lang="en-US" altLang="zh-CN" sz="3200" b="1" u="sng">
                <a:latin typeface="Georgia" panose="02040502050405020303" pitchFamily="2" charset="0"/>
              </a:rPr>
              <a:t> happy</a:t>
            </a:r>
            <a:r>
              <a:rPr lang="en-US" altLang="zh-CN" sz="3200" b="1">
                <a:latin typeface="Georgia" panose="02040502050405020303" pitchFamily="2" charset="0"/>
              </a:rPr>
              <a:t>.</a:t>
            </a:r>
            <a:endParaRPr lang="en-US" altLang="zh-CN" sz="3200" b="1">
              <a:latin typeface="Georgia" panose="02040502050405020303" pitchFamily="2" charset="0"/>
            </a:endParaRPr>
          </a:p>
          <a:p>
            <a:endParaRPr lang="en-US" altLang="zh-CN" sz="2000">
              <a:latin typeface="Georgia" panose="02040502050405020303" pitchFamily="2" charset="0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971550" y="1989138"/>
            <a:ext cx="769937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66"/>
                </a:solidFill>
                <a:latin typeface="Georgia" panose="02040502050405020303" pitchFamily="2" charset="0"/>
              </a:rPr>
              <a:t>*</a:t>
            </a:r>
            <a:r>
              <a:rPr lang="en-US" altLang="zh-CN" sz="2000">
                <a:latin typeface="Arial" panose="020B0604020202020204" pitchFamily="34" charset="0"/>
              </a:rPr>
              <a:t>          </a:t>
            </a:r>
            <a:r>
              <a:rPr lang="en-US" altLang="zh-CN" sz="3200" b="1">
                <a:latin typeface="Georgia" panose="02040502050405020303" pitchFamily="2" charset="0"/>
              </a:rPr>
              <a:t>What </a:t>
            </a:r>
            <a:r>
              <a:rPr lang="en-US" altLang="zh-CN" sz="3200" b="1">
                <a:solidFill>
                  <a:srgbClr val="FFCC00"/>
                </a:solidFill>
                <a:latin typeface="Georgia" panose="02040502050405020303" pitchFamily="2" charset="0"/>
              </a:rPr>
              <a:t>will</a:t>
            </a:r>
            <a:r>
              <a:rPr lang="en-US" altLang="zh-CN" sz="3200" b="1">
                <a:latin typeface="Georgia" panose="02040502050405020303" pitchFamily="2" charset="0"/>
              </a:rPr>
              <a:t> you do</a:t>
            </a:r>
            <a:r>
              <a:rPr lang="en-US" altLang="zh-CN" sz="3200" b="1">
                <a:solidFill>
                  <a:srgbClr val="FF6699"/>
                </a:solidFill>
                <a:latin typeface="Georgia" panose="02040502050405020303" pitchFamily="2" charset="0"/>
              </a:rPr>
              <a:t> </a:t>
            </a:r>
            <a:r>
              <a:rPr lang="en-US" altLang="zh-CN" sz="3200" b="1">
                <a:solidFill>
                  <a:srgbClr val="FF0066"/>
                </a:solidFill>
                <a:latin typeface="Georgia" panose="02040502050405020303" pitchFamily="2" charset="0"/>
              </a:rPr>
              <a:t>if</a:t>
            </a:r>
            <a:r>
              <a:rPr lang="en-US" altLang="zh-CN" sz="3200" b="1">
                <a:latin typeface="Georgia" panose="02040502050405020303" pitchFamily="2" charset="0"/>
              </a:rPr>
              <a:t> you</a:t>
            </a:r>
            <a:r>
              <a:rPr lang="en-US" altLang="zh-CN" sz="3200" b="1">
                <a:solidFill>
                  <a:schemeClr val="tx2"/>
                </a:solidFill>
                <a:latin typeface="Georgia" panose="02040502050405020303" pitchFamily="2" charset="0"/>
              </a:rPr>
              <a:t> </a:t>
            </a:r>
            <a:r>
              <a:rPr lang="en-US" altLang="zh-CN" sz="3200" b="1">
                <a:solidFill>
                  <a:srgbClr val="FFCC00"/>
                </a:solidFill>
                <a:latin typeface="Georgia" panose="02040502050405020303" pitchFamily="2" charset="0"/>
              </a:rPr>
              <a:t>are </a:t>
            </a:r>
            <a:r>
              <a:rPr lang="en-US" altLang="zh-CN" sz="3200" b="1">
                <a:latin typeface="Georgia" panose="02040502050405020303" pitchFamily="2" charset="0"/>
              </a:rPr>
              <a:t>sad?</a:t>
            </a:r>
            <a:endParaRPr lang="en-US" altLang="zh-CN" sz="3200" b="1">
              <a:latin typeface="Georgia" panose="02040502050405020303" pitchFamily="2" charset="0"/>
            </a:endParaRPr>
          </a:p>
          <a:p>
            <a:endParaRPr lang="en-US" altLang="zh-CN" sz="3200">
              <a:latin typeface="Georgia" panose="02040502050405020303" pitchFamily="2" charset="0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1371600" y="2697163"/>
            <a:ext cx="53387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Georgia" panose="02040502050405020303" pitchFamily="2" charset="0"/>
              </a:rPr>
              <a:t>      I  </a:t>
            </a:r>
            <a:r>
              <a:rPr lang="en-US" altLang="zh-CN" sz="3200" b="1">
                <a:solidFill>
                  <a:srgbClr val="FFCC00"/>
                </a:solidFill>
                <a:latin typeface="Georgia" panose="02040502050405020303" pitchFamily="2" charset="0"/>
              </a:rPr>
              <a:t>will</a:t>
            </a:r>
            <a:r>
              <a:rPr lang="en-US" altLang="zh-CN" sz="3200" b="1">
                <a:solidFill>
                  <a:schemeClr val="tx2"/>
                </a:solidFill>
                <a:latin typeface="Georgia" panose="02040502050405020303" pitchFamily="2" charset="0"/>
              </a:rPr>
              <a:t>  </a:t>
            </a:r>
            <a:r>
              <a:rPr lang="en-US" altLang="zh-CN" sz="3200" b="1">
                <a:latin typeface="Georgia" panose="02040502050405020303" pitchFamily="2" charset="0"/>
              </a:rPr>
              <a:t>cry </a:t>
            </a:r>
            <a:r>
              <a:rPr lang="en-US" altLang="zh-CN" sz="3200" b="1">
                <a:solidFill>
                  <a:srgbClr val="FF0066"/>
                </a:solidFill>
                <a:latin typeface="Georgia" panose="02040502050405020303" pitchFamily="2" charset="0"/>
              </a:rPr>
              <a:t>if</a:t>
            </a:r>
            <a:r>
              <a:rPr lang="en-US" altLang="zh-CN" sz="3200" b="1">
                <a:latin typeface="Georgia" panose="02040502050405020303" pitchFamily="2" charset="0"/>
              </a:rPr>
              <a:t> I </a:t>
            </a:r>
            <a:r>
              <a:rPr lang="en-US" altLang="zh-CN" sz="3200" b="1">
                <a:solidFill>
                  <a:schemeClr val="tx2"/>
                </a:solidFill>
                <a:latin typeface="Georgia" panose="02040502050405020303" pitchFamily="2" charset="0"/>
              </a:rPr>
              <a:t> </a:t>
            </a:r>
            <a:r>
              <a:rPr lang="en-US" altLang="zh-CN" sz="3200" b="1">
                <a:solidFill>
                  <a:srgbClr val="FFCC00"/>
                </a:solidFill>
                <a:latin typeface="Georgia" panose="02040502050405020303" pitchFamily="2" charset="0"/>
              </a:rPr>
              <a:t>am</a:t>
            </a:r>
            <a:r>
              <a:rPr lang="en-US" altLang="zh-CN" sz="3200" b="1">
                <a:latin typeface="Georgia" panose="02040502050405020303" pitchFamily="2" charset="0"/>
              </a:rPr>
              <a:t> sad.</a:t>
            </a:r>
            <a:endParaRPr lang="en-US" altLang="zh-CN" sz="3200" b="1">
              <a:latin typeface="Georgia" panose="02040502050405020303" pitchFamily="2" charset="0"/>
            </a:endParaRPr>
          </a:p>
        </p:txBody>
      </p:sp>
      <p:sp>
        <p:nvSpPr>
          <p:cNvPr id="10250" name="文本框 10249"/>
          <p:cNvSpPr txBox="1"/>
          <p:nvPr/>
        </p:nvSpPr>
        <p:spPr>
          <a:xfrm>
            <a:off x="1196975" y="3733800"/>
            <a:ext cx="794702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Georgia" panose="02040502050405020303" pitchFamily="2" charset="0"/>
              </a:rPr>
              <a:t>       What </a:t>
            </a:r>
            <a:r>
              <a:rPr lang="en-US" altLang="zh-CN" sz="3200" b="1">
                <a:solidFill>
                  <a:schemeClr val="tx2"/>
                </a:solidFill>
                <a:latin typeface="Georgia" panose="02040502050405020303" pitchFamily="2" charset="0"/>
              </a:rPr>
              <a:t>will</a:t>
            </a:r>
            <a:r>
              <a:rPr lang="en-US" altLang="zh-CN" sz="3200" b="1">
                <a:latin typeface="Georgia" panose="02040502050405020303" pitchFamily="2" charset="0"/>
              </a:rPr>
              <a:t> you do</a:t>
            </a:r>
            <a:r>
              <a:rPr lang="en-US" altLang="zh-CN" sz="3200" b="1">
                <a:solidFill>
                  <a:srgbClr val="000066"/>
                </a:solidFill>
                <a:latin typeface="Georgia" panose="02040502050405020303" pitchFamily="2" charset="0"/>
              </a:rPr>
              <a:t> </a:t>
            </a:r>
            <a:r>
              <a:rPr lang="en-US" altLang="zh-CN" sz="3200" b="1">
                <a:solidFill>
                  <a:srgbClr val="FF0066"/>
                </a:solidFill>
                <a:latin typeface="Georgia" panose="02040502050405020303" pitchFamily="2" charset="0"/>
              </a:rPr>
              <a:t>if</a:t>
            </a:r>
            <a:r>
              <a:rPr lang="en-US" altLang="zh-CN" sz="3200" b="1">
                <a:latin typeface="Georgia" panose="02040502050405020303" pitchFamily="2" charset="0"/>
              </a:rPr>
              <a:t> you </a:t>
            </a:r>
            <a:r>
              <a:rPr lang="en-US" altLang="zh-CN" sz="3200" b="1">
                <a:solidFill>
                  <a:schemeClr val="tx2"/>
                </a:solidFill>
                <a:latin typeface="Georgia" panose="02040502050405020303" pitchFamily="2" charset="0"/>
              </a:rPr>
              <a:t>are</a:t>
            </a:r>
            <a:r>
              <a:rPr lang="en-US" altLang="zh-CN" sz="3200" b="1">
                <a:latin typeface="Georgia" panose="02040502050405020303" pitchFamily="2" charset="0"/>
              </a:rPr>
              <a:t> tired?</a:t>
            </a:r>
            <a:endParaRPr lang="en-US" altLang="zh-CN" sz="3200" b="1">
              <a:latin typeface="Georgia" panose="02040502050405020303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Georgia" panose="02040502050405020303" pitchFamily="2" charset="0"/>
              </a:rPr>
              <a:t>        I </a:t>
            </a:r>
            <a:r>
              <a:rPr lang="en-US" altLang="zh-CN" sz="3200" b="1">
                <a:solidFill>
                  <a:srgbClr val="FFCC00"/>
                </a:solidFill>
                <a:latin typeface="Georgia" panose="02040502050405020303" pitchFamily="2" charset="0"/>
              </a:rPr>
              <a:t>will </a:t>
            </a:r>
            <a:r>
              <a:rPr lang="en-US" altLang="zh-CN" sz="3200" b="1">
                <a:latin typeface="Georgia" panose="02040502050405020303" pitchFamily="2" charset="0"/>
              </a:rPr>
              <a:t>have a rest </a:t>
            </a:r>
            <a:r>
              <a:rPr lang="en-US" altLang="zh-CN" sz="3200" b="1">
                <a:solidFill>
                  <a:srgbClr val="FF0066"/>
                </a:solidFill>
                <a:latin typeface="Georgia" panose="02040502050405020303" pitchFamily="2" charset="0"/>
              </a:rPr>
              <a:t>if</a:t>
            </a:r>
            <a:r>
              <a:rPr lang="en-US" altLang="zh-CN" sz="3200" b="1">
                <a:latin typeface="Georgia" panose="02040502050405020303" pitchFamily="2" charset="0"/>
              </a:rPr>
              <a:t> I </a:t>
            </a:r>
            <a:r>
              <a:rPr lang="en-US" altLang="zh-CN" sz="3200" b="1">
                <a:solidFill>
                  <a:srgbClr val="FFCC00"/>
                </a:solidFill>
                <a:latin typeface="Georgia" panose="02040502050405020303" pitchFamily="2" charset="0"/>
              </a:rPr>
              <a:t>am</a:t>
            </a:r>
            <a:r>
              <a:rPr lang="en-US" altLang="zh-CN" sz="3200" b="1">
                <a:latin typeface="Georgia" panose="02040502050405020303" pitchFamily="2" charset="0"/>
              </a:rPr>
              <a:t> tired.</a:t>
            </a:r>
            <a:endParaRPr lang="en-US" altLang="zh-CN" sz="3200" b="1">
              <a:latin typeface="Georgia" panose="02040502050405020303" pitchFamily="2" charset="0"/>
            </a:endParaRPr>
          </a:p>
          <a:p>
            <a:endParaRPr lang="en-US" altLang="zh-CN" sz="2000">
              <a:latin typeface="Arial" panose="020B0604020202020204" pitchFamily="34" charset="0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1692275" y="5302250"/>
            <a:ext cx="3124200" cy="161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主句时态: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5167313" y="5257800"/>
            <a:ext cx="2986087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一般将来时</a:t>
            </a:r>
            <a:endParaRPr lang="zh-CN" altLang="en-US" sz="4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1692275" y="6092825"/>
            <a:ext cx="297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从句时态: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5181600" y="6096000"/>
            <a:ext cx="3657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一般现在时</a:t>
            </a:r>
            <a:endParaRPr lang="zh-CN" altLang="en-US" sz="4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矩形 10254"/>
          <p:cNvSpPr/>
          <p:nvPr/>
        </p:nvSpPr>
        <p:spPr>
          <a:xfrm>
            <a:off x="3419475" y="11588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CBCBCB">
                        <a:alpha val="100000"/>
                      </a:srgbClr>
                    </a:gs>
                    <a:gs pos="13000">
                      <a:srgbClr val="5F5F5F">
                        <a:alpha val="100000"/>
                      </a:srgbClr>
                    </a:gs>
                    <a:gs pos="21001">
                      <a:srgbClr val="5F5F5F">
                        <a:alpha val="100000"/>
                      </a:srgbClr>
                    </a:gs>
                    <a:gs pos="63000">
                      <a:srgbClr val="FFFFFF">
                        <a:alpha val="100000"/>
                      </a:srgbClr>
                    </a:gs>
                    <a:gs pos="67000">
                      <a:srgbClr val="B2B2B2">
                        <a:alpha val="100000"/>
                      </a:srgbClr>
                    </a:gs>
                    <a:gs pos="69000">
                      <a:srgbClr val="292929">
                        <a:alpha val="100000"/>
                      </a:srgbClr>
                    </a:gs>
                    <a:gs pos="82001">
                      <a:srgbClr val="777777">
                        <a:alpha val="100000"/>
                      </a:srgbClr>
                    </a:gs>
                    <a:gs pos="100000">
                      <a:srgbClr val="EAEAEA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主句</a:t>
            </a:r>
            <a:endParaRPr lang="zh-CN" altLang="en-US" sz="3600">
              <a:gradFill rotWithShape="0">
                <a:gsLst>
                  <a:gs pos="0">
                    <a:srgbClr val="CBCBCB">
                      <a:alpha val="100000"/>
                    </a:srgbClr>
                  </a:gs>
                  <a:gs pos="13000">
                    <a:srgbClr val="5F5F5F">
                      <a:alpha val="100000"/>
                    </a:srgbClr>
                  </a:gs>
                  <a:gs pos="21001">
                    <a:srgbClr val="5F5F5F">
                      <a:alpha val="100000"/>
                    </a:srgbClr>
                  </a:gs>
                  <a:gs pos="63000">
                    <a:srgbClr val="FFFFFF">
                      <a:alpha val="100000"/>
                    </a:srgbClr>
                  </a:gs>
                  <a:gs pos="67000">
                    <a:srgbClr val="B2B2B2">
                      <a:alpha val="100000"/>
                    </a:srgbClr>
                  </a:gs>
                  <a:gs pos="69000">
                    <a:srgbClr val="292929">
                      <a:alpha val="100000"/>
                    </a:srgbClr>
                  </a:gs>
                  <a:gs pos="82001">
                    <a:srgbClr val="777777">
                      <a:alpha val="100000"/>
                    </a:srgbClr>
                  </a:gs>
                  <a:gs pos="100000">
                    <a:srgbClr val="EAEAEA">
                      <a:alpha val="100000"/>
                    </a:srgbClr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6" name="矩形 10255"/>
          <p:cNvSpPr/>
          <p:nvPr/>
        </p:nvSpPr>
        <p:spPr>
          <a:xfrm>
            <a:off x="6372225" y="11588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CBCBCB">
                        <a:alpha val="100000"/>
                      </a:srgbClr>
                    </a:gs>
                    <a:gs pos="13000">
                      <a:srgbClr val="5F5F5F">
                        <a:alpha val="100000"/>
                      </a:srgbClr>
                    </a:gs>
                    <a:gs pos="21001">
                      <a:srgbClr val="5F5F5F">
                        <a:alpha val="100000"/>
                      </a:srgbClr>
                    </a:gs>
                    <a:gs pos="63000">
                      <a:srgbClr val="FFFFFF">
                        <a:alpha val="100000"/>
                      </a:srgbClr>
                    </a:gs>
                    <a:gs pos="67000">
                      <a:srgbClr val="B2B2B2">
                        <a:alpha val="100000"/>
                      </a:srgbClr>
                    </a:gs>
                    <a:gs pos="69000">
                      <a:srgbClr val="292929">
                        <a:alpha val="100000"/>
                      </a:srgbClr>
                    </a:gs>
                    <a:gs pos="82001">
                      <a:srgbClr val="777777">
                        <a:alpha val="100000"/>
                      </a:srgbClr>
                    </a:gs>
                    <a:gs pos="100000">
                      <a:srgbClr val="EAEAEA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endParaRPr lang="zh-CN" altLang="en-US" sz="3600">
              <a:gradFill rotWithShape="0">
                <a:gsLst>
                  <a:gs pos="0">
                    <a:srgbClr val="CBCBCB">
                      <a:alpha val="100000"/>
                    </a:srgbClr>
                  </a:gs>
                  <a:gs pos="13000">
                    <a:srgbClr val="5F5F5F">
                      <a:alpha val="100000"/>
                    </a:srgbClr>
                  </a:gs>
                  <a:gs pos="21001">
                    <a:srgbClr val="5F5F5F">
                      <a:alpha val="100000"/>
                    </a:srgbClr>
                  </a:gs>
                  <a:gs pos="63000">
                    <a:srgbClr val="FFFFFF">
                      <a:alpha val="100000"/>
                    </a:srgbClr>
                  </a:gs>
                  <a:gs pos="67000">
                    <a:srgbClr val="B2B2B2">
                      <a:alpha val="100000"/>
                    </a:srgbClr>
                  </a:gs>
                  <a:gs pos="69000">
                    <a:srgbClr val="292929">
                      <a:alpha val="100000"/>
                    </a:srgbClr>
                  </a:gs>
                  <a:gs pos="82001">
                    <a:srgbClr val="777777">
                      <a:alpha val="100000"/>
                    </a:srgbClr>
                  </a:gs>
                  <a:gs pos="100000">
                    <a:srgbClr val="EAEAEA">
                      <a:alpha val="100000"/>
                    </a:srgbClr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  <p:bldP spid="10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1265"/>
          <p:cNvSpPr txBox="1"/>
          <p:nvPr/>
        </p:nvSpPr>
        <p:spPr>
          <a:xfrm>
            <a:off x="323850" y="2009775"/>
            <a:ext cx="8351838" cy="179863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if  “如果, 假如”, 引导一个条件状语从句。要求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2" charset="0"/>
              </a:rPr>
              <a:t>主句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用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2" charset="0"/>
              </a:rPr>
              <a:t>一般将来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时态，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2" charset="0"/>
              </a:rPr>
              <a:t>从句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用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2" charset="0"/>
              </a:rPr>
              <a:t>一般现在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时态。</a:t>
            </a:r>
            <a:endParaRPr lang="zh-CN" altLang="en-US" sz="3200" b="1" dirty="0">
              <a:solidFill>
                <a:srgbClr val="0066CC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66CC"/>
                </a:solidFill>
                <a:latin typeface="Times New Roman" panose="02020603050405020304" pitchFamily="2" charset="0"/>
              </a:rPr>
              <a:t>    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2209800" y="219075"/>
            <a:ext cx="59436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800" b="1">
                <a:solidFill>
                  <a:schemeClr val="tx2"/>
                </a:solidFill>
                <a:latin typeface="Comic Sans MS" panose="030F0702030302020204" pitchFamily="2" charset="0"/>
                <a:hlinkClick r:id="rId1" action="ppaction://hlinksldjump"/>
              </a:rPr>
              <a:t>Grammar</a:t>
            </a:r>
            <a:endParaRPr lang="en-US" altLang="zh-CN" sz="8800" b="1">
              <a:solidFill>
                <a:schemeClr val="tx2"/>
              </a:solidFill>
              <a:latin typeface="Comic Sans MS" panose="030F0702030302020204" pitchFamily="2" charset="0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381000" y="3789363"/>
            <a:ext cx="7542213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>
                <a:solidFill>
                  <a:schemeClr val="tx2"/>
                </a:solidFill>
                <a:latin typeface="Comic Sans MS" panose="030F0702030302020204" pitchFamily="2" charset="0"/>
              </a:rPr>
              <a:t>   </a:t>
            </a:r>
            <a:r>
              <a:rPr lang="zh-CN" altLang="en-US" sz="7200" b="1">
                <a:solidFill>
                  <a:schemeClr val="tx2"/>
                </a:solidFill>
                <a:latin typeface="Comic Sans MS" panose="030F0702030302020204" pitchFamily="2" charset="0"/>
              </a:rPr>
              <a:t>主 将 </a:t>
            </a:r>
            <a:r>
              <a:rPr lang="en-US" altLang="zh-CN" sz="7200" b="1">
                <a:solidFill>
                  <a:srgbClr val="FF0066"/>
                </a:solidFill>
                <a:latin typeface="Comic Sans MS" panose="030F0702030302020204" pitchFamily="2" charset="0"/>
              </a:rPr>
              <a:t>if</a:t>
            </a:r>
            <a:r>
              <a:rPr lang="en-US" altLang="zh-CN" sz="7200" b="1">
                <a:solidFill>
                  <a:schemeClr val="tx2"/>
                </a:solidFill>
                <a:latin typeface="Comic Sans MS" panose="030F0702030302020204" pitchFamily="2" charset="0"/>
              </a:rPr>
              <a:t> </a:t>
            </a:r>
            <a:r>
              <a:rPr lang="zh-CN" altLang="en-US" sz="7200" b="1">
                <a:solidFill>
                  <a:schemeClr val="tx2"/>
                </a:solidFill>
                <a:latin typeface="Comic Sans MS" panose="030F0702030302020204" pitchFamily="2" charset="0"/>
              </a:rPr>
              <a:t>从 现</a:t>
            </a:r>
            <a:endParaRPr lang="zh-CN" altLang="en-US" sz="7200" b="1">
              <a:solidFill>
                <a:schemeClr val="tx2"/>
              </a:solidFill>
              <a:latin typeface="Comic Sans MS" panose="030F0702030302020204" pitchFamily="2" charset="0"/>
            </a:endParaRPr>
          </a:p>
        </p:txBody>
      </p:sp>
      <p:pic>
        <p:nvPicPr>
          <p:cNvPr id="11269" name="图片 11268" descr="7.gif (7651 字节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13"/>
            <a:ext cx="2051050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文本框 11269"/>
          <p:cNvSpPr txBox="1"/>
          <p:nvPr/>
        </p:nvSpPr>
        <p:spPr>
          <a:xfrm>
            <a:off x="1042988" y="5229225"/>
            <a:ext cx="64817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Times New Roman" panose="02020603050405020304" pitchFamily="2" charset="0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685800" y="5013325"/>
            <a:ext cx="8207375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2" charset="0"/>
              </a:rPr>
              <a:t>e.g. If it              (rain), he           (stay) at home.</a:t>
            </a:r>
            <a:endParaRPr lang="zh-CN" altLang="en-US" sz="3200" dirty="0">
              <a:latin typeface="Times New Roman" panose="02020603050405020304" pitchFamily="2" charset="0"/>
            </a:endParaRPr>
          </a:p>
        </p:txBody>
      </p:sp>
      <p:sp>
        <p:nvSpPr>
          <p:cNvPr id="11272" name="直接连接符 11271"/>
          <p:cNvSpPr/>
          <p:nvPr/>
        </p:nvSpPr>
        <p:spPr>
          <a:xfrm>
            <a:off x="2195513" y="5445125"/>
            <a:ext cx="10096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3" name="直接连接符 11272"/>
          <p:cNvSpPr/>
          <p:nvPr/>
        </p:nvSpPr>
        <p:spPr>
          <a:xfrm>
            <a:off x="5003800" y="5445125"/>
            <a:ext cx="8651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11268" grpId="0"/>
      <p:bldP spid="11271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4314</Words>
  <Application>WPS 演示</Application>
  <PresentationFormat/>
  <Paragraphs>275</Paragraphs>
  <Slides>31</Slides>
  <Notes>2</Notes>
  <HiddenSlides>0</HiddenSlides>
  <MMClips>2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Gulim</vt:lpstr>
      <vt:lpstr>Georgia</vt:lpstr>
      <vt:lpstr>Comic Sans MS</vt:lpstr>
      <vt:lpstr>Arial Narrow</vt:lpstr>
      <vt:lpstr>Tahoma</vt:lpstr>
      <vt:lpstr>楷体_GB2312</vt:lpstr>
      <vt:lpstr>新宋体</vt:lpstr>
      <vt:lpstr>微软雅黑</vt:lpstr>
      <vt:lpstr>Arial Unicode MS</vt:lpstr>
      <vt:lpstr>默认设计模板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106</cp:revision>
  <dcterms:created xsi:type="dcterms:W3CDTF">2015-06-29T07:59:14Z</dcterms:created>
  <dcterms:modified xsi:type="dcterms:W3CDTF">2021-05-07T06:00:55Z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