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5" r:id="rId5"/>
    <p:sldId id="258" r:id="rId6"/>
    <p:sldId id="266" r:id="rId7"/>
    <p:sldId id="267" r:id="rId8"/>
    <p:sldId id="268" r:id="rId9"/>
    <p:sldId id="259" r:id="rId10"/>
    <p:sldId id="260" r:id="rId11"/>
    <p:sldId id="261" r:id="rId12"/>
    <p:sldId id="262" r:id="rId13"/>
    <p:sldId id="264" r:id="rId14"/>
    <p:sldId id="270" r:id="rId15"/>
    <p:sldId id="272" r:id="rId16"/>
    <p:sldId id="271" r:id="rId17"/>
    <p:sldId id="273" r:id="rId18"/>
    <p:sldId id="274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0" r:id="rId28"/>
    <p:sldId id="265" r:id="rId29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66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slide" Target="slide1.xml"/><Relationship Id="rId2" Type="http://schemas.openxmlformats.org/officeDocument/2006/relationships/image" Target="../media/image13.GIF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9" name="Picture 2" descr="20110517074902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" name="Picture 3" descr="img00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200400"/>
            <a:ext cx="5441950" cy="3371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10"/>
          <p:cNvSpPr/>
          <p:nvPr/>
        </p:nvSpPr>
        <p:spPr>
          <a:xfrm>
            <a:off x="76200" y="609600"/>
            <a:ext cx="8915400" cy="11890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2" charset="0"/>
                <a:ea typeface="华文新魏" panose="02010800040101010101" pitchFamily="2" charset="-122"/>
              </a:rPr>
              <a:t>Unit 3   </a:t>
            </a:r>
            <a:endParaRPr lang="en-US" altLang="zh-CN" sz="3600" b="1" dirty="0">
              <a:solidFill>
                <a:srgbClr val="FF0066"/>
              </a:solidFill>
              <a:latin typeface="Times New Roman" panose="02020603050405020304" pitchFamily="2" charset="0"/>
              <a:ea typeface="华文新魏" panose="02010800040101010101" pitchFamily="2" charset="-122"/>
            </a:endParaRPr>
          </a:p>
          <a:p>
            <a:pPr algn="ctr"/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2" charset="0"/>
                <a:ea typeface="华文新魏" panose="02010800040101010101" pitchFamily="2" charset="-122"/>
              </a:rPr>
              <a:t>I’m more outgoing than my sister.</a:t>
            </a:r>
            <a:endParaRPr lang="en-US" altLang="zh-CN" sz="3600" b="1" dirty="0">
              <a:solidFill>
                <a:srgbClr val="FF0066"/>
              </a:solidFill>
              <a:latin typeface="Times New Roman" panose="02020603050405020304" pitchFamily="2" charset="0"/>
              <a:ea typeface="华文新魏" panose="02010800040101010101" pitchFamily="2" charset="-122"/>
            </a:endParaRPr>
          </a:p>
        </p:txBody>
      </p:sp>
      <p:sp>
        <p:nvSpPr>
          <p:cNvPr id="2052" name="Rectangle 11"/>
          <p:cNvSpPr/>
          <p:nvPr/>
        </p:nvSpPr>
        <p:spPr>
          <a:xfrm>
            <a:off x="2286000" y="1830388"/>
            <a:ext cx="4114800" cy="1066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第一课时</a:t>
            </a:r>
            <a:endParaRPr lang="en-US" altLang="zh-CN" sz="3200" b="1" dirty="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Section A  (1a-2d)</a:t>
            </a:r>
            <a:endParaRPr lang="en-US" altLang="zh-CN" sz="3200" b="1" dirty="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Picture 2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923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6" name="Picture 3" descr="03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850" y="0"/>
            <a:ext cx="1327150" cy="1497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5" descr="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2425" y="5534025"/>
            <a:ext cx="1171575" cy="13239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293" name="Group 6"/>
          <p:cNvGrpSpPr/>
          <p:nvPr/>
        </p:nvGrpSpPr>
        <p:grpSpPr>
          <a:xfrm>
            <a:off x="3352800" y="838200"/>
            <a:ext cx="5791200" cy="1905000"/>
            <a:chOff x="0" y="0"/>
            <a:chExt cx="2592" cy="528"/>
          </a:xfrm>
        </p:grpSpPr>
        <p:sp>
          <p:nvSpPr>
            <p:cNvPr id="11269" name="AutoShape 7"/>
            <p:cNvSpPr/>
            <p:nvPr/>
          </p:nvSpPr>
          <p:spPr>
            <a:xfrm>
              <a:off x="0" y="0"/>
              <a:ext cx="2592" cy="528"/>
            </a:xfrm>
            <a:prstGeom prst="wedgeEllipseCallout">
              <a:avLst>
                <a:gd name="adj1" fmla="val -15083"/>
                <a:gd name="adj2" fmla="val 100759"/>
              </a:avLst>
            </a:prstGeom>
            <a:solidFill>
              <a:srgbClr val="F7CDE3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endParaRPr lang="zh-CN" altLang="en-US" sz="2400" dirty="0">
                <a:latin typeface="Tahoma" panose="020B060403050404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11270" name="Text Box 8"/>
            <p:cNvSpPr txBox="1"/>
            <p:nvPr/>
          </p:nvSpPr>
          <p:spPr>
            <a:xfrm>
              <a:off x="144" y="115"/>
              <a:ext cx="2304" cy="2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3200" i="1" dirty="0">
                  <a:solidFill>
                    <a:srgbClr val="FF0066"/>
                  </a:solidFill>
                  <a:latin typeface="Tahoma" panose="020B0604030504040204" pitchFamily="2" charset="0"/>
                  <a:ea typeface="宋体" panose="02010600030101010101" pitchFamily="2" charset="-122"/>
                </a:rPr>
                <a:t>No, it isn</a:t>
              </a:r>
              <a:r>
                <a:rPr lang="en-US" altLang="zh-CN" sz="3200" i="1" dirty="0">
                  <a:solidFill>
                    <a:srgbClr val="FF0066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’</a:t>
              </a:r>
              <a:r>
                <a:rPr lang="en-US" altLang="zh-CN" sz="3200" i="1" dirty="0">
                  <a:solidFill>
                    <a:srgbClr val="FF0066"/>
                  </a:solidFill>
                  <a:latin typeface="Tahoma" panose="020B0604030504040204" pitchFamily="2" charset="0"/>
                  <a:ea typeface="宋体" panose="02010600030101010101" pitchFamily="2" charset="-122"/>
                </a:rPr>
                <a:t>t. It</a:t>
              </a:r>
              <a:r>
                <a:rPr lang="en-US" altLang="zh-CN" sz="3200" i="1" dirty="0">
                  <a:solidFill>
                    <a:srgbClr val="FF0066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’</a:t>
              </a:r>
              <a:r>
                <a:rPr lang="en-US" altLang="zh-CN" sz="3200" i="1" dirty="0">
                  <a:solidFill>
                    <a:srgbClr val="FF0066"/>
                  </a:solidFill>
                  <a:latin typeface="Tahoma" panose="020B0604030504040204" pitchFamily="2" charset="0"/>
                  <a:ea typeface="宋体" panose="02010600030101010101" pitchFamily="2" charset="-122"/>
                </a:rPr>
                <a:t>s Tina. Tara</a:t>
              </a:r>
              <a:r>
                <a:rPr lang="en-US" altLang="zh-CN" sz="3200" i="1" dirty="0">
                  <a:solidFill>
                    <a:srgbClr val="FF0066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’</a:t>
              </a:r>
              <a:r>
                <a:rPr lang="en-US" altLang="zh-CN" sz="3200" i="1" dirty="0">
                  <a:solidFill>
                    <a:srgbClr val="FF0066"/>
                  </a:solidFill>
                  <a:latin typeface="Tahoma" panose="020B0604030504040204" pitchFamily="2" charset="0"/>
                  <a:ea typeface="宋体" panose="02010600030101010101" pitchFamily="2" charset="-122"/>
                </a:rPr>
                <a:t>s shorter than Tina.</a:t>
              </a:r>
              <a:endParaRPr lang="en-US" altLang="zh-CN" sz="3200" i="1" dirty="0">
                <a:solidFill>
                  <a:srgbClr val="FF0066"/>
                </a:solidFill>
                <a:latin typeface="Tahoma" panose="020B0604030504040204" pitchFamily="2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1271" name="Picture 9" descr="6-013-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3810000"/>
            <a:ext cx="2274888" cy="2359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10" descr="6-001-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3276600"/>
            <a:ext cx="1708150" cy="3124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298" name="Group 11"/>
          <p:cNvGrpSpPr/>
          <p:nvPr/>
        </p:nvGrpSpPr>
        <p:grpSpPr>
          <a:xfrm>
            <a:off x="304800" y="2362200"/>
            <a:ext cx="3581400" cy="1295400"/>
            <a:chOff x="0" y="0"/>
            <a:chExt cx="2400" cy="1056"/>
          </a:xfrm>
        </p:grpSpPr>
        <p:sp>
          <p:nvSpPr>
            <p:cNvPr id="11274" name="AutoShape 12"/>
            <p:cNvSpPr/>
            <p:nvPr/>
          </p:nvSpPr>
          <p:spPr>
            <a:xfrm rot="-5400000">
              <a:off x="672" y="-672"/>
              <a:ext cx="1056" cy="2400"/>
            </a:xfrm>
            <a:prstGeom prst="wedgeEllipseCallout">
              <a:avLst>
                <a:gd name="adj1" fmla="val -58523"/>
                <a:gd name="adj2" fmla="val 49787"/>
              </a:avLst>
            </a:pr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anchor="t"/>
            <a:p>
              <a:pPr algn="ctr"/>
              <a:endParaRPr lang="zh-CN" altLang="en-US" sz="2400" dirty="0">
                <a:latin typeface="Tahoma" panose="020B060403050404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11275" name="Text Box 13"/>
            <p:cNvSpPr txBox="1"/>
            <p:nvPr/>
          </p:nvSpPr>
          <p:spPr>
            <a:xfrm>
              <a:off x="240" y="144"/>
              <a:ext cx="1993" cy="47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3200" i="1" dirty="0">
                  <a:solidFill>
                    <a:srgbClr val="336600"/>
                  </a:solidFill>
                  <a:latin typeface="Tahoma" panose="020B0604030504040204" pitchFamily="2" charset="0"/>
                  <a:ea typeface="宋体" panose="02010600030101010101" pitchFamily="2" charset="-122"/>
                </a:rPr>
                <a:t>Is that Tara?</a:t>
              </a:r>
              <a:endParaRPr lang="en-US" altLang="zh-CN" sz="3200" i="1" dirty="0">
                <a:solidFill>
                  <a:srgbClr val="336600"/>
                </a:solidFill>
                <a:latin typeface="Tahoma" panose="020B0604030504040204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276" name="WordArt 14"/>
          <p:cNvSpPr>
            <a:spLocks noTextEdit="1"/>
          </p:cNvSpPr>
          <p:nvPr/>
        </p:nvSpPr>
        <p:spPr>
          <a:xfrm>
            <a:off x="609600" y="381000"/>
            <a:ext cx="2438400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3600" spc="-360">
                <a:ln w="12700" cap="flat" cmpd="sng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Monotype Corsiva" panose="03010101010201010101" charset="0"/>
                <a:ea typeface="Monotype Corsiva" panose="03010101010201010101" charset="0"/>
              </a:rPr>
              <a:t>Pair work</a:t>
            </a:r>
            <a:endParaRPr lang="zh-CN" altLang="en-US" sz="3600" spc="-360">
              <a:ln w="127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Monotype Corsiva" panose="03010101010201010101" charset="0"/>
              <a:ea typeface="Monotype Corsiva" panose="0301010101020101010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Picture 2" descr="20110517074902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TextBox 1"/>
          <p:cNvSpPr txBox="1"/>
          <p:nvPr/>
        </p:nvSpPr>
        <p:spPr>
          <a:xfrm>
            <a:off x="457200" y="1219200"/>
            <a:ext cx="8382000" cy="4968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用所给词的适当形式填空。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Her twin sister is ___________than her.  </a:t>
            </a:r>
            <a:endParaRPr lang="en-US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(athletic)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2.Dave looks a little ______ than before. </a:t>
            </a:r>
            <a:endParaRPr lang="en-US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(calm)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3.This piece of paper feels much _____(thin) </a:t>
            </a:r>
            <a:endParaRPr lang="en-US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than that piece. 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4.These pants are ______(new) than those .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5.It seems ____________(serious)than you </a:t>
            </a:r>
            <a:endParaRPr lang="en-US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thought.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6" name="TextBox 2"/>
          <p:cNvSpPr txBox="1"/>
          <p:nvPr/>
        </p:nvSpPr>
        <p:spPr>
          <a:xfrm>
            <a:off x="3962400" y="1676400"/>
            <a:ext cx="3276600" cy="5857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more athletic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7" name="TextBox 3"/>
          <p:cNvSpPr txBox="1"/>
          <p:nvPr/>
        </p:nvSpPr>
        <p:spPr>
          <a:xfrm>
            <a:off x="4114800" y="2703513"/>
            <a:ext cx="3276600" cy="5857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calmer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8" name="TextBox 4"/>
          <p:cNvSpPr txBox="1"/>
          <p:nvPr/>
        </p:nvSpPr>
        <p:spPr>
          <a:xfrm>
            <a:off x="6324600" y="3657600"/>
            <a:ext cx="3276600" cy="5857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thinner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9" name="TextBox 5"/>
          <p:cNvSpPr txBox="1"/>
          <p:nvPr/>
        </p:nvSpPr>
        <p:spPr>
          <a:xfrm>
            <a:off x="3886200" y="4660900"/>
            <a:ext cx="32766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newer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0" name="TextBox 6"/>
          <p:cNvSpPr txBox="1"/>
          <p:nvPr/>
        </p:nvSpPr>
        <p:spPr>
          <a:xfrm>
            <a:off x="2514600" y="5141913"/>
            <a:ext cx="3276600" cy="5857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more serious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18" grpId="0"/>
      <p:bldP spid="13319" grpId="0"/>
      <p:bldP spid="133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Picture 2" descr="20110517074902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4572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Text Box 3"/>
          <p:cNvSpPr txBox="1"/>
          <p:nvPr/>
        </p:nvSpPr>
        <p:spPr>
          <a:xfrm>
            <a:off x="0" y="685800"/>
            <a:ext cx="9144000" cy="1136650"/>
          </a:xfrm>
          <a:prstGeom prst="rect">
            <a:avLst/>
          </a:prstGeom>
          <a:solidFill>
            <a:srgbClr val="CCFFCC">
              <a:alpha val="50000"/>
            </a:srgbClr>
          </a:solidFill>
          <a:ln w="9525" cap="flat" cmpd="sng">
            <a:solidFill>
              <a:srgbClr val="CCFF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r>
              <a:rPr lang="en-US" altLang="zh-CN" sz="3600" dirty="0">
                <a:solidFill>
                  <a:srgbClr val="D6009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2a</a:t>
            </a:r>
            <a:r>
              <a:rPr lang="zh-CN" altLang="en-US" sz="3600" dirty="0">
                <a:solidFill>
                  <a:srgbClr val="D6009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dirty="0">
                <a:solidFill>
                  <a:srgbClr val="D6009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dirty="0">
                <a:solidFill>
                  <a:srgbClr val="D6009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Listen. Are the words in the box used</a:t>
            </a:r>
            <a:endParaRPr lang="en-US" altLang="zh-CN" sz="3200" dirty="0">
              <a:solidFill>
                <a:srgbClr val="D60093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200" dirty="0">
                <a:solidFill>
                  <a:srgbClr val="D6009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With </a:t>
            </a:r>
            <a:r>
              <a:rPr lang="en-US" altLang="zh-CN" sz="3200" i="1" dirty="0">
                <a:solidFill>
                  <a:srgbClr val="D6009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</a:t>
            </a:r>
            <a:r>
              <a:rPr lang="zh-CN" altLang="en-US" sz="3200" i="1" dirty="0">
                <a:solidFill>
                  <a:srgbClr val="D6009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(i)</a:t>
            </a:r>
            <a:r>
              <a:rPr lang="en-US" altLang="zh-CN" sz="3200" i="1" dirty="0">
                <a:solidFill>
                  <a:srgbClr val="D6009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er</a:t>
            </a:r>
            <a:r>
              <a:rPr lang="zh-CN" altLang="en-US" sz="3200" dirty="0">
                <a:solidFill>
                  <a:srgbClr val="D6009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dirty="0">
                <a:solidFill>
                  <a:srgbClr val="D6009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or </a:t>
            </a:r>
            <a:r>
              <a:rPr lang="en-US" altLang="zh-CN" sz="3200" i="1" dirty="0">
                <a:solidFill>
                  <a:srgbClr val="D6009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more</a:t>
            </a:r>
            <a:r>
              <a:rPr lang="en-US" altLang="zh-CN" sz="3200" dirty="0">
                <a:solidFill>
                  <a:srgbClr val="D6009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? Complete the chart.</a:t>
            </a:r>
            <a:endParaRPr lang="en-US" altLang="zh-CN" sz="3200" dirty="0">
              <a:solidFill>
                <a:srgbClr val="D60093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0" name="Text Box 5"/>
          <p:cNvSpPr txBox="1"/>
          <p:nvPr/>
        </p:nvSpPr>
        <p:spPr>
          <a:xfrm>
            <a:off x="76200" y="1887538"/>
            <a:ext cx="2743200" cy="4887912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3040"/>
              </a:lnSpc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2" charset="0"/>
                <a:ea typeface="宋体" panose="02010600030101010101" pitchFamily="2" charset="-122"/>
              </a:rPr>
              <a:t>funny	</a:t>
            </a:r>
            <a:endParaRPr lang="en-US" altLang="zh-CN" sz="320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ts val="3040"/>
              </a:lnSpc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2" charset="0"/>
                <a:ea typeface="宋体" panose="02010600030101010101" pitchFamily="2" charset="-122"/>
              </a:rPr>
              <a:t>(run) fast</a:t>
            </a:r>
            <a:endParaRPr lang="en-US" altLang="zh-CN" sz="320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ts val="3040"/>
              </a:lnSpc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2" charset="0"/>
                <a:ea typeface="宋体" panose="02010600030101010101" pitchFamily="2" charset="-122"/>
              </a:rPr>
              <a:t>friendly	</a:t>
            </a:r>
            <a:endParaRPr lang="en-US" altLang="zh-CN" sz="320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ts val="3040"/>
              </a:lnSpc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2" charset="0"/>
                <a:ea typeface="宋体" panose="02010600030101010101" pitchFamily="2" charset="-122"/>
              </a:rPr>
              <a:t>(jump) high</a:t>
            </a:r>
            <a:endParaRPr lang="en-US" altLang="zh-CN" sz="320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ts val="3040"/>
              </a:lnSpc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2" charset="0"/>
                <a:ea typeface="宋体" panose="02010600030101010101" pitchFamily="2" charset="-122"/>
              </a:rPr>
              <a:t>hard-working</a:t>
            </a:r>
            <a:endParaRPr lang="en-US" altLang="zh-CN" sz="320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ts val="3040"/>
              </a:lnSpc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2" charset="0"/>
                <a:ea typeface="宋体" panose="02010600030101010101" pitchFamily="2" charset="-122"/>
              </a:rPr>
              <a:t>(get up) early</a:t>
            </a:r>
            <a:endParaRPr lang="en-US" altLang="zh-CN" sz="320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ts val="3040"/>
              </a:lnSpc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2" charset="0"/>
                <a:ea typeface="宋体" panose="02010600030101010101" pitchFamily="2" charset="-122"/>
              </a:rPr>
              <a:t>smart    </a:t>
            </a:r>
            <a:endParaRPr lang="en-US" altLang="zh-CN" sz="320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ts val="3040"/>
              </a:lnSpc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2" charset="0"/>
                <a:ea typeface="宋体" panose="02010600030101010101" pitchFamily="2" charset="-122"/>
              </a:rPr>
              <a:t>lazy</a:t>
            </a:r>
            <a:endParaRPr lang="en-US" altLang="zh-CN" sz="32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341" name="Text Box 6"/>
          <p:cNvSpPr txBox="1"/>
          <p:nvPr/>
        </p:nvSpPr>
        <p:spPr>
          <a:xfrm>
            <a:off x="2895600" y="1828800"/>
            <a:ext cx="6172200" cy="4948238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D6009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-er/ier</a:t>
            </a:r>
            <a:r>
              <a:rPr lang="en-US" altLang="zh-CN" sz="3600" dirty="0">
                <a:latin typeface="Times New Roman" panose="02020603050405020304" pitchFamily="2" charset="0"/>
                <a:ea typeface="宋体" panose="02010600030101010101" pitchFamily="2" charset="-122"/>
              </a:rPr>
              <a:t> 		    </a:t>
            </a:r>
            <a:r>
              <a:rPr lang="zh-CN" altLang="en-US" sz="3600" dirty="0">
                <a:latin typeface="Times New Roman" panose="02020603050405020304" pitchFamily="2" charset="0"/>
                <a:ea typeface="宋体" panose="02010600030101010101" pitchFamily="2" charset="-122"/>
              </a:rPr>
              <a:t>   </a:t>
            </a:r>
            <a:r>
              <a:rPr lang="en-US" altLang="zh-CN" sz="3200" dirty="0">
                <a:solidFill>
                  <a:srgbClr val="D6009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more</a:t>
            </a:r>
            <a:endParaRPr lang="en-US" altLang="zh-CN" sz="3200" dirty="0">
              <a:solidFill>
                <a:srgbClr val="D60093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3200" dirty="0">
              <a:solidFill>
                <a:srgbClr val="D60093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3200" dirty="0">
              <a:solidFill>
                <a:srgbClr val="D60093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ts val="2540"/>
              </a:lnSpc>
              <a:spcBef>
                <a:spcPct val="50000"/>
              </a:spcBef>
            </a:pPr>
            <a:endParaRPr lang="en-US" altLang="zh-CN" sz="3200" dirty="0">
              <a:solidFill>
                <a:srgbClr val="D60093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ts val="2825"/>
              </a:lnSpc>
              <a:spcBef>
                <a:spcPct val="50000"/>
              </a:spcBef>
            </a:pPr>
            <a:r>
              <a:rPr lang="en-US" altLang="zh-CN" sz="3600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endParaRPr lang="en-US" altLang="zh-CN" sz="360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360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36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342" name="TextBox 4"/>
          <p:cNvSpPr txBox="1"/>
          <p:nvPr/>
        </p:nvSpPr>
        <p:spPr>
          <a:xfrm>
            <a:off x="3200400" y="2438400"/>
            <a:ext cx="2133600" cy="42370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friendly</a:t>
            </a:r>
            <a:endParaRPr lang="en-US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funny </a:t>
            </a:r>
            <a:endParaRPr lang="en-US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higher</a:t>
            </a:r>
            <a:endParaRPr lang="en-US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earlier</a:t>
            </a:r>
            <a:endParaRPr lang="en-US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smarter</a:t>
            </a:r>
            <a:endParaRPr lang="en-US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lazier</a:t>
            </a:r>
            <a:endParaRPr lang="en-US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3" name="TextBox 5"/>
          <p:cNvSpPr txBox="1"/>
          <p:nvPr/>
        </p:nvSpPr>
        <p:spPr>
          <a:xfrm>
            <a:off x="5715000" y="2209800"/>
            <a:ext cx="32766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hard</a:t>
            </a:r>
            <a:r>
              <a:rPr lang="en-US" altLang="zh-CN" sz="4000" dirty="0">
                <a:latin typeface="Times New Roman" panose="02020603050405020304" pitchFamily="2" charset="0"/>
                <a:ea typeface="宋体" panose="02010600030101010101" pitchFamily="2" charset="-122"/>
              </a:rPr>
              <a:t>-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working</a:t>
            </a:r>
            <a:endParaRPr lang="en-US" altLang="zh-CN" sz="3200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3319" name="Text Box 4"/>
          <p:cNvSpPr txBox="1"/>
          <p:nvPr/>
        </p:nvSpPr>
        <p:spPr>
          <a:xfrm>
            <a:off x="533400" y="0"/>
            <a:ext cx="8316913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Step 3</a:t>
            </a:r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练习与体验</a:t>
            </a:r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(Practice)</a:t>
            </a:r>
            <a:endParaRPr lang="zh-CN" altLang="en-US" sz="40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ldLvl="0" animBg="1"/>
      <p:bldP spid="14340" grpId="0" bldLvl="0" animBg="1"/>
      <p:bldP spid="14341" grpId="0" bldLvl="0" animBg="1"/>
      <p:bldP spid="14342" grpId="0"/>
      <p:bldP spid="143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Picture 2" descr="20110517074902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Text Box 3"/>
          <p:cNvSpPr txBox="1"/>
          <p:nvPr/>
        </p:nvSpPr>
        <p:spPr>
          <a:xfrm>
            <a:off x="304800" y="538163"/>
            <a:ext cx="8307388" cy="1136650"/>
          </a:xfrm>
          <a:prstGeom prst="rect">
            <a:avLst/>
          </a:prstGeom>
          <a:solidFill>
            <a:srgbClr val="CCFFCC">
              <a:alpha val="50000"/>
            </a:srgbClr>
          </a:solidFill>
          <a:ln w="9525" cap="flat" cmpd="sng">
            <a:solidFill>
              <a:srgbClr val="CCFF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r>
              <a:rPr lang="zh-CN" altLang="en-US" sz="3600" dirty="0">
                <a:solidFill>
                  <a:srgbClr val="D6009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dirty="0">
                <a:solidFill>
                  <a:srgbClr val="D6009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2b</a:t>
            </a:r>
            <a:r>
              <a:rPr lang="zh-CN" altLang="en-US" sz="3600" dirty="0">
                <a:solidFill>
                  <a:srgbClr val="D6009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dirty="0">
                <a:solidFill>
                  <a:srgbClr val="D6009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600" dirty="0">
                <a:solidFill>
                  <a:srgbClr val="D6009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3200" dirty="0">
                <a:solidFill>
                  <a:srgbClr val="D6009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Listen again. How are Tina and Tara </a:t>
            </a:r>
            <a:endParaRPr lang="en-US" altLang="zh-CN" sz="3200" dirty="0">
              <a:solidFill>
                <a:srgbClr val="D60093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200" dirty="0">
                <a:solidFill>
                  <a:srgbClr val="D6009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3200" dirty="0">
                <a:solidFill>
                  <a:srgbClr val="D6009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3200" dirty="0">
                <a:solidFill>
                  <a:srgbClr val="D6009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different? Fill in the chart.</a:t>
            </a:r>
            <a:endParaRPr lang="en-US" altLang="zh-CN" sz="3200" dirty="0">
              <a:solidFill>
                <a:srgbClr val="D60093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39" name="Text Box 5"/>
          <p:cNvSpPr txBox="1"/>
          <p:nvPr/>
        </p:nvSpPr>
        <p:spPr>
          <a:xfrm>
            <a:off x="469900" y="2362200"/>
            <a:ext cx="3798888" cy="3444875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dirty="0">
                <a:latin typeface="Times New Roman" panose="02020603050405020304" pitchFamily="2" charset="0"/>
                <a:ea typeface="宋体" panose="02010600030101010101" pitchFamily="2" charset="-122"/>
              </a:rPr>
              <a:t>Tina is …</a:t>
            </a:r>
            <a:endParaRPr lang="en-US" altLang="zh-CN" sz="400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4000" u="sng" dirty="0">
                <a:latin typeface="Times New Roman" panose="02020603050405020304" pitchFamily="2" charset="0"/>
                <a:ea typeface="宋体" panose="02010600030101010101" pitchFamily="2" charset="-122"/>
              </a:rPr>
              <a:t>funnier      </a:t>
            </a:r>
            <a:r>
              <a:rPr lang="zh-CN" altLang="en-US" sz="4000" u="sng" dirty="0">
                <a:latin typeface="Times New Roman" panose="02020603050405020304" pitchFamily="2" charset="0"/>
                <a:ea typeface="宋体" panose="02010600030101010101" pitchFamily="2" charset="-122"/>
              </a:rPr>
              <a:t>      </a:t>
            </a:r>
            <a:r>
              <a:rPr lang="en-US" altLang="zh-CN" sz="4000" u="sng" dirty="0">
                <a:solidFill>
                  <a:srgbClr val="99CC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r</a:t>
            </a:r>
            <a:endParaRPr lang="en-US" altLang="zh-CN" sz="4000" u="sng" dirty="0">
              <a:solidFill>
                <a:srgbClr val="99CC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4000" dirty="0">
                <a:latin typeface="Times New Roman" panose="02020603050405020304" pitchFamily="2" charset="0"/>
                <a:ea typeface="宋体" panose="02010600030101010101" pitchFamily="2" charset="-122"/>
              </a:rPr>
              <a:t>____________</a:t>
            </a:r>
            <a:endParaRPr lang="en-US" altLang="zh-CN" sz="400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4000" dirty="0">
                <a:latin typeface="Times New Roman" panose="02020603050405020304" pitchFamily="2" charset="0"/>
                <a:ea typeface="宋体" panose="02010600030101010101" pitchFamily="2" charset="-122"/>
              </a:rPr>
              <a:t>____________</a:t>
            </a:r>
            <a:endParaRPr lang="en-US" altLang="zh-CN" sz="40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340" name="Text Box 7"/>
          <p:cNvSpPr txBox="1"/>
          <p:nvPr/>
        </p:nvSpPr>
        <p:spPr>
          <a:xfrm>
            <a:off x="4502150" y="2349500"/>
            <a:ext cx="3956050" cy="3444875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dirty="0">
                <a:latin typeface="Times New Roman" panose="02020603050405020304" pitchFamily="2" charset="0"/>
                <a:ea typeface="宋体" panose="02010600030101010101" pitchFamily="2" charset="-122"/>
              </a:rPr>
              <a:t>Tara is …</a:t>
            </a:r>
            <a:endParaRPr lang="en-US" altLang="zh-CN" sz="400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4000" dirty="0">
                <a:latin typeface="Times New Roman" panose="02020603050405020304" pitchFamily="2" charset="0"/>
                <a:ea typeface="宋体" panose="02010600030101010101" pitchFamily="2" charset="-122"/>
              </a:rPr>
              <a:t>____________</a:t>
            </a:r>
            <a:r>
              <a:rPr lang="en-US" altLang="zh-CN" sz="4000" u="sng" dirty="0">
                <a:solidFill>
                  <a:srgbClr val="99CC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r</a:t>
            </a:r>
            <a:endParaRPr lang="en-US" altLang="zh-CN" sz="4000" u="sng" dirty="0">
              <a:solidFill>
                <a:srgbClr val="99CC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4000" dirty="0">
                <a:latin typeface="Times New Roman" panose="02020603050405020304" pitchFamily="2" charset="0"/>
                <a:ea typeface="宋体" panose="02010600030101010101" pitchFamily="2" charset="-122"/>
              </a:rPr>
              <a:t>____________</a:t>
            </a:r>
            <a:endParaRPr lang="en-US" altLang="zh-CN" sz="400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4000" dirty="0">
                <a:latin typeface="Times New Roman" panose="02020603050405020304" pitchFamily="2" charset="0"/>
                <a:ea typeface="宋体" panose="02010600030101010101" pitchFamily="2" charset="-122"/>
              </a:rPr>
              <a:t>____________</a:t>
            </a:r>
            <a:endParaRPr lang="en-US" altLang="zh-CN" sz="40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5366" name="Text Box 8"/>
          <p:cNvSpPr txBox="1"/>
          <p:nvPr/>
        </p:nvSpPr>
        <p:spPr>
          <a:xfrm>
            <a:off x="468313" y="4149725"/>
            <a:ext cx="37338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dirty="0">
                <a:latin typeface="Times New Roman" panose="02020603050405020304" pitchFamily="2" charset="0"/>
                <a:ea typeface="宋体" panose="02010600030101010101" pitchFamily="2" charset="-122"/>
              </a:rPr>
              <a:t>more outgoing</a:t>
            </a:r>
            <a:endParaRPr lang="en-US" altLang="zh-CN" sz="40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5367" name="Text Box 9"/>
          <p:cNvSpPr txBox="1"/>
          <p:nvPr/>
        </p:nvSpPr>
        <p:spPr>
          <a:xfrm>
            <a:off x="468313" y="5084763"/>
            <a:ext cx="37338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dirty="0">
                <a:latin typeface="Times New Roman" panose="02020603050405020304" pitchFamily="2" charset="0"/>
                <a:ea typeface="宋体" panose="02010600030101010101" pitchFamily="2" charset="-122"/>
              </a:rPr>
              <a:t>more athletic</a:t>
            </a:r>
            <a:endParaRPr lang="en-US" altLang="zh-CN" sz="40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5368" name="Text Box 10"/>
          <p:cNvSpPr txBox="1"/>
          <p:nvPr/>
        </p:nvSpPr>
        <p:spPr>
          <a:xfrm>
            <a:off x="4500563" y="3213100"/>
            <a:ext cx="37338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dirty="0">
                <a:latin typeface="Times New Roman" panose="02020603050405020304" pitchFamily="2" charset="0"/>
                <a:ea typeface="宋体" panose="02010600030101010101" pitchFamily="2" charset="-122"/>
              </a:rPr>
              <a:t>smarter</a:t>
            </a:r>
            <a:endParaRPr lang="en-US" altLang="zh-CN" sz="40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5369" name="Text Box 11"/>
          <p:cNvSpPr txBox="1"/>
          <p:nvPr/>
        </p:nvSpPr>
        <p:spPr>
          <a:xfrm>
            <a:off x="4572000" y="4076700"/>
            <a:ext cx="37338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dirty="0">
                <a:latin typeface="Times New Roman" panose="02020603050405020304" pitchFamily="2" charset="0"/>
                <a:ea typeface="宋体" panose="02010600030101010101" pitchFamily="2" charset="-122"/>
              </a:rPr>
              <a:t>quieter</a:t>
            </a:r>
            <a:endParaRPr lang="en-US" altLang="zh-CN" sz="40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5370" name="Text Box 12"/>
          <p:cNvSpPr txBox="1"/>
          <p:nvPr/>
        </p:nvSpPr>
        <p:spPr>
          <a:xfrm>
            <a:off x="4500563" y="5013325"/>
            <a:ext cx="37338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dirty="0">
                <a:latin typeface="Times New Roman" panose="02020603050405020304" pitchFamily="2" charset="0"/>
                <a:ea typeface="宋体" panose="02010600030101010101" pitchFamily="2" charset="-122"/>
              </a:rPr>
              <a:t>more serious</a:t>
            </a:r>
            <a:endParaRPr lang="en-US" altLang="zh-CN" sz="40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  <p:bldP spid="15368" grpId="0"/>
      <p:bldP spid="15369" grpId="0"/>
      <p:bldP spid="153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Picture 2" descr="20110517074902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Rectangle 1"/>
          <p:cNvSpPr/>
          <p:nvPr/>
        </p:nvSpPr>
        <p:spPr>
          <a:xfrm>
            <a:off x="381000" y="1546225"/>
            <a:ext cx="8382000" cy="374808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eaLnBrk="0" hangingPunct="0"/>
            <a:r>
              <a:rPr lang="zh-CN" altLang="en-US" sz="40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判断正</a:t>
            </a:r>
            <a:r>
              <a:rPr lang="en-US" altLang="zh-CN" sz="40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(T)</a:t>
            </a:r>
            <a:r>
              <a:rPr lang="zh-CN" altLang="en-US" sz="40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误</a:t>
            </a:r>
            <a:r>
              <a:rPr lang="en-US" altLang="zh-CN" sz="40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(F)</a:t>
            </a:r>
            <a:r>
              <a:rPr lang="zh-CN" altLang="en-US" sz="40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。</a:t>
            </a:r>
            <a:endParaRPr lang="zh-CN" altLang="en-US" sz="4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40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(   )1.Tina thinks she is very different </a:t>
            </a:r>
            <a:endParaRPr lang="en-US" altLang="zh-CN" sz="4000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eaLnBrk="0" hangingPunct="0"/>
            <a:r>
              <a:rPr lang="zh-CN" altLang="en-US" sz="4000" dirty="0">
                <a:latin typeface="Times New Roman" panose="02020603050405020304" pitchFamily="2" charset="0"/>
                <a:ea typeface="宋体" panose="02010600030101010101" pitchFamily="2" charset="-122"/>
              </a:rPr>
              <a:t>         </a:t>
            </a:r>
            <a:r>
              <a:rPr lang="en-US" altLang="zh-CN" sz="40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from Tara.</a:t>
            </a:r>
            <a:endParaRPr lang="en-US" altLang="zh-CN" sz="4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40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(   )2.Tara is more serious than Tina.</a:t>
            </a:r>
            <a:endParaRPr lang="en-US" altLang="zh-CN" sz="4000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eaLnBrk="0" hangingPunct="0"/>
            <a:r>
              <a:rPr lang="en-US" altLang="zh-CN" sz="40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(   )3.Tina is more athletic and smarter </a:t>
            </a:r>
            <a:endParaRPr lang="en-US" altLang="zh-CN" sz="4000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eaLnBrk="0" hangingPunct="0"/>
            <a:r>
              <a:rPr lang="zh-CN" altLang="en-US" sz="4000" dirty="0">
                <a:latin typeface="Times New Roman" panose="02020603050405020304" pitchFamily="2" charset="0"/>
                <a:ea typeface="宋体" panose="02010600030101010101" pitchFamily="2" charset="-122"/>
              </a:rPr>
              <a:t>         </a:t>
            </a:r>
            <a:r>
              <a:rPr lang="en-US" altLang="zh-CN" sz="40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than Tara.</a:t>
            </a:r>
            <a:r>
              <a:rPr lang="en-US" altLang="zh-CN" sz="40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4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8" name="TextBox 4"/>
          <p:cNvSpPr txBox="1"/>
          <p:nvPr/>
        </p:nvSpPr>
        <p:spPr>
          <a:xfrm>
            <a:off x="609600" y="2438400"/>
            <a:ext cx="1143000" cy="701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9" name="TextBox 6"/>
          <p:cNvSpPr txBox="1"/>
          <p:nvPr/>
        </p:nvSpPr>
        <p:spPr>
          <a:xfrm>
            <a:off x="609600" y="3581400"/>
            <a:ext cx="1143000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0" name="TextBox 7"/>
          <p:cNvSpPr txBox="1"/>
          <p:nvPr/>
        </p:nvSpPr>
        <p:spPr>
          <a:xfrm>
            <a:off x="609600" y="4267200"/>
            <a:ext cx="1143000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89" grpId="0"/>
      <p:bldP spid="163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Picture 2" descr="20110517074902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Text Box 11"/>
          <p:cNvSpPr txBox="1"/>
          <p:nvPr/>
        </p:nvSpPr>
        <p:spPr>
          <a:xfrm>
            <a:off x="4495800" y="3225800"/>
            <a:ext cx="4495800" cy="228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A: Is Tom smarter 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than Sam?</a:t>
            </a:r>
            <a:endParaRPr lang="en-US" altLang="zh-CN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B: No, he isn’t.</a:t>
            </a:r>
            <a:endParaRPr lang="en-US" altLang="zh-CN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7412" name="表格 17411"/>
          <p:cNvGraphicFramePr/>
          <p:nvPr/>
        </p:nvGraphicFramePr>
        <p:xfrm>
          <a:off x="381000" y="2743200"/>
          <a:ext cx="3276600" cy="3429000"/>
        </p:xfrm>
        <a:graphic>
          <a:graphicData uri="http://schemas.openxmlformats.org/drawingml/2006/table">
            <a:tbl>
              <a:tblPr/>
              <a:tblGrid>
                <a:gridCol w="1092200"/>
                <a:gridCol w="1092200"/>
                <a:gridCol w="1092200"/>
              </a:tblGrid>
              <a:tr h="490538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b="1">
                        <a:solidFill>
                          <a:srgbClr val="FFFFFF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b="1">
                        <a:solidFill>
                          <a:srgbClr val="FFFFFF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 b="1">
                        <a:solidFill>
                          <a:srgbClr val="FFFFFF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100000"/>
                      </a:schemeClr>
                    </a:solidFill>
                  </a:tcPr>
                </a:tc>
              </a:tr>
              <a:tr h="48895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>
                        <a:solidFill>
                          <a:srgbClr val="000000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>
                        <a:solidFill>
                          <a:srgbClr val="000000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>
                        <a:solidFill>
                          <a:srgbClr val="000000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100000"/>
                      </a:srgbClr>
                    </a:solidFill>
                  </a:tcPr>
                </a:tc>
              </a:tr>
              <a:tr h="490537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>
                        <a:solidFill>
                          <a:srgbClr val="000000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>
                        <a:solidFill>
                          <a:srgbClr val="000000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>
                        <a:solidFill>
                          <a:srgbClr val="000000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100000"/>
                      </a:srgbClr>
                    </a:solidFill>
                  </a:tcPr>
                </a:tc>
              </a:tr>
              <a:tr h="48895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>
                        <a:solidFill>
                          <a:srgbClr val="000000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>
                        <a:solidFill>
                          <a:srgbClr val="000000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>
                        <a:solidFill>
                          <a:srgbClr val="000000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100000"/>
                      </a:srgbClr>
                    </a:solidFill>
                  </a:tcPr>
                </a:tc>
              </a:tr>
              <a:tr h="490538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>
                        <a:solidFill>
                          <a:srgbClr val="000000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>
                        <a:solidFill>
                          <a:srgbClr val="000000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>
                        <a:solidFill>
                          <a:srgbClr val="000000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100000"/>
                      </a:srgbClr>
                    </a:solidFill>
                  </a:tcPr>
                </a:tc>
              </a:tr>
              <a:tr h="48895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>
                        <a:solidFill>
                          <a:srgbClr val="000000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>
                        <a:solidFill>
                          <a:srgbClr val="000000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>
                        <a:solidFill>
                          <a:srgbClr val="000000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100000"/>
                      </a:srgbClr>
                    </a:solidFill>
                  </a:tcPr>
                </a:tc>
              </a:tr>
              <a:tr h="490537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>
                        <a:solidFill>
                          <a:srgbClr val="000000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>
                        <a:solidFill>
                          <a:srgbClr val="000000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800">
                        <a:solidFill>
                          <a:srgbClr val="000000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7446" name="Text Box 5"/>
          <p:cNvSpPr txBox="1"/>
          <p:nvPr/>
        </p:nvSpPr>
        <p:spPr>
          <a:xfrm>
            <a:off x="457200" y="3387725"/>
            <a:ext cx="1371600" cy="270827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2" charset="0"/>
                <a:ea typeface="宋体" panose="02010600030101010101" pitchFamily="2" charset="-122"/>
              </a:rPr>
              <a:t>smart</a:t>
            </a:r>
            <a:endParaRPr lang="en-US" altLang="zh-CN" sz="200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2" charset="0"/>
                <a:ea typeface="宋体" panose="02010600030101010101" pitchFamily="2" charset="-122"/>
              </a:rPr>
              <a:t>tall</a:t>
            </a:r>
            <a:endParaRPr lang="en-US" altLang="zh-CN" sz="200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2" charset="0"/>
                <a:ea typeface="宋体" panose="02010600030101010101" pitchFamily="2" charset="-122"/>
              </a:rPr>
              <a:t>athletic</a:t>
            </a:r>
            <a:endParaRPr lang="en-US" altLang="zh-CN" sz="200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2" charset="0"/>
                <a:ea typeface="宋体" panose="02010600030101010101" pitchFamily="2" charset="-122"/>
              </a:rPr>
              <a:t>quiet</a:t>
            </a:r>
            <a:endParaRPr lang="en-US" altLang="zh-CN" sz="200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2" charset="0"/>
                <a:ea typeface="宋体" panose="02010600030101010101" pitchFamily="2" charset="-122"/>
              </a:rPr>
              <a:t>thin</a:t>
            </a:r>
            <a:endParaRPr lang="en-US" altLang="zh-CN" sz="200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2" charset="0"/>
                <a:ea typeface="宋体" panose="02010600030101010101" pitchFamily="2" charset="-122"/>
              </a:rPr>
              <a:t>funny 	</a:t>
            </a:r>
            <a:endParaRPr lang="en-US" altLang="zh-CN" sz="20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447" name="TextBox 7"/>
          <p:cNvSpPr txBox="1"/>
          <p:nvPr/>
        </p:nvSpPr>
        <p:spPr>
          <a:xfrm>
            <a:off x="1447800" y="2819400"/>
            <a:ext cx="838200" cy="369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Sam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48" name="TextBox 8"/>
          <p:cNvSpPr txBox="1"/>
          <p:nvPr/>
        </p:nvSpPr>
        <p:spPr>
          <a:xfrm>
            <a:off x="2743200" y="2830513"/>
            <a:ext cx="838200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Tom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49" name="TextBox 9"/>
          <p:cNvSpPr txBox="1"/>
          <p:nvPr/>
        </p:nvSpPr>
        <p:spPr>
          <a:xfrm>
            <a:off x="1752600" y="3881438"/>
            <a:ext cx="838200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***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50" name="TextBox 10"/>
          <p:cNvSpPr txBox="1"/>
          <p:nvPr/>
        </p:nvSpPr>
        <p:spPr>
          <a:xfrm>
            <a:off x="2895600" y="3886200"/>
            <a:ext cx="838200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*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51" name="TextBox 11"/>
          <p:cNvSpPr txBox="1"/>
          <p:nvPr/>
        </p:nvSpPr>
        <p:spPr>
          <a:xfrm>
            <a:off x="2895600" y="5791200"/>
            <a:ext cx="838200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*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52" name="TextBox 12"/>
          <p:cNvSpPr txBox="1"/>
          <p:nvPr/>
        </p:nvSpPr>
        <p:spPr>
          <a:xfrm>
            <a:off x="1752600" y="5791200"/>
            <a:ext cx="838200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***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53" name="TextBox 13"/>
          <p:cNvSpPr txBox="1"/>
          <p:nvPr/>
        </p:nvSpPr>
        <p:spPr>
          <a:xfrm>
            <a:off x="1828800" y="4872038"/>
            <a:ext cx="838200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*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54" name="TextBox 14"/>
          <p:cNvSpPr txBox="1"/>
          <p:nvPr/>
        </p:nvSpPr>
        <p:spPr>
          <a:xfrm>
            <a:off x="2743200" y="4800600"/>
            <a:ext cx="838200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***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7455" name="直接箭头连接符 16"/>
          <p:cNvCxnSpPr/>
          <p:nvPr/>
        </p:nvCxnSpPr>
        <p:spPr>
          <a:xfrm flipV="1">
            <a:off x="2133600" y="2590800"/>
            <a:ext cx="2362200" cy="1447800"/>
          </a:xfrm>
          <a:prstGeom prst="straightConnector1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7456" name="TextBox 17"/>
          <p:cNvSpPr txBox="1"/>
          <p:nvPr/>
        </p:nvSpPr>
        <p:spPr>
          <a:xfrm>
            <a:off x="4648200" y="1865313"/>
            <a:ext cx="3887788" cy="944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*** </a:t>
            </a:r>
            <a:r>
              <a:rPr lang="en-US" altLang="zh-CN" sz="28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means Sam is taller than Tom.</a:t>
            </a:r>
            <a:endParaRPr lang="zh-CN" altLang="en-US" sz="2800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32" name="文本框 17456"/>
          <p:cNvSpPr txBox="1"/>
          <p:nvPr/>
        </p:nvSpPr>
        <p:spPr>
          <a:xfrm>
            <a:off x="609600" y="990600"/>
            <a:ext cx="3581400" cy="8239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8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Pair work</a:t>
            </a:r>
            <a:endParaRPr lang="zh-CN" altLang="en-US" sz="4800" b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46" grpId="0" animBg="1"/>
      <p:bldP spid="17447" grpId="0"/>
      <p:bldP spid="17448" grpId="0"/>
      <p:bldP spid="17449" grpId="0"/>
      <p:bldP spid="17450" grpId="0"/>
      <p:bldP spid="17451" grpId="0"/>
      <p:bldP spid="17452" grpId="0"/>
      <p:bldP spid="17453" grpId="0"/>
      <p:bldP spid="17454" grpId="0"/>
      <p:bldP spid="174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Picture 2" descr="20110517074902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3" descr="200885153557786_25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04800"/>
            <a:ext cx="1752600" cy="1544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Rectangle 1"/>
          <p:cNvSpPr/>
          <p:nvPr/>
        </p:nvSpPr>
        <p:spPr>
          <a:xfrm>
            <a:off x="152400" y="1981200"/>
            <a:ext cx="7543800" cy="37496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Julie: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Did you like the </a:t>
            </a:r>
            <a:r>
              <a:rPr lang="en-US" altLang="zh-CN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(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sing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)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competition yesterday, Anna?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Anna: Oh, it was fantastic! Nelly sang so</a:t>
            </a:r>
            <a:r>
              <a:rPr lang="en-US" altLang="zh-CN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(good)! 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Julie: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 Well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, I think Lisa</a:t>
            </a:r>
            <a:r>
              <a:rPr lang="en-US" altLang="zh-CN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(sing)</a:t>
            </a:r>
            <a:r>
              <a:rPr lang="en-US" altLang="zh-CN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(well) than Nelly.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Anna: Oh, </a:t>
            </a:r>
            <a:r>
              <a:rPr lang="en-US" altLang="zh-CN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哪一个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)is Lisa?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Julie: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The one</a:t>
            </a:r>
            <a:r>
              <a:rPr lang="en-US" altLang="zh-CN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shorter hair. I think she sang</a:t>
            </a:r>
            <a:r>
              <a:rPr lang="en-US" altLang="zh-CN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        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(clearly) 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than Nelly.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Anna: Yes, but Nelly</a:t>
            </a:r>
            <a:r>
              <a:rPr lang="en-US" altLang="zh-CN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(dance)</a:t>
            </a:r>
            <a:r>
              <a:rPr lang="en-US" altLang="zh-CN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(well) than Lisa. Did you do          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last month?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Julie: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But you can tell that Lisa practiced </a:t>
            </a:r>
            <a:r>
              <a:rPr lang="en-US" altLang="zh-CN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非常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) more and 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         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really wanted </a:t>
            </a:r>
            <a:r>
              <a:rPr lang="en-US" altLang="zh-CN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    (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win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Anna: Well, everyone wants to win. But the</a:t>
            </a:r>
            <a:r>
              <a:rPr lang="en-US" altLang="zh-CN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        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(important) 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         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thing is  </a:t>
            </a:r>
            <a:r>
              <a:rPr lang="en-US" altLang="zh-CN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(learn) something and have fun.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2" name="Text Box 4"/>
          <p:cNvSpPr txBox="1"/>
          <p:nvPr/>
        </p:nvSpPr>
        <p:spPr>
          <a:xfrm>
            <a:off x="0" y="304800"/>
            <a:ext cx="7086600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Step 4 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运用与生成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roduction)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Picture 2" descr="20110517074902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3" descr="200885153557786_25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04800"/>
            <a:ext cx="1752600" cy="1544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Rectangle 1"/>
          <p:cNvSpPr/>
          <p:nvPr/>
        </p:nvSpPr>
        <p:spPr>
          <a:xfrm>
            <a:off x="228600" y="3124200"/>
            <a:ext cx="8382000" cy="34448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A: Hello, did you go the singing competition? 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B: </a:t>
            </a:r>
            <a:r>
              <a:rPr lang="en-US" altLang="zh-CN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en-US" altLang="zh-CN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A: </a:t>
            </a:r>
            <a:r>
              <a:rPr lang="en-US" altLang="zh-CN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  <a:r>
              <a:rPr lang="en-US" altLang="zh-CN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        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B: Yes, she did well. But Mary did better than her. 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A: </a:t>
            </a:r>
            <a:r>
              <a:rPr lang="en-US" altLang="zh-CN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                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B: I think Mary sang more loudly and clearly. 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A: Yes. But Lucy dances better than Mary. She practi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es every day. And 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she won the last dancing competition last week. </a:t>
            </a:r>
            <a:r>
              <a:rPr lang="en-US" altLang="zh-CN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B: That girl in the red dress and with long hair. 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A: I see.  </a:t>
            </a:r>
            <a:r>
              <a:rPr lang="en-US" altLang="zh-CN" sz="2000" u="sng" dirty="0">
                <a:latin typeface="Arial" panose="020B0604020202020204" pitchFamily="34" charset="0"/>
                <a:ea typeface="宋体" panose="02010600030101010101" pitchFamily="2" charset="-122"/>
              </a:rPr>
              <a:t>                 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B: Yes, she is. And she is my classmate. 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1" name="Rectangle 1"/>
          <p:cNvSpPr/>
          <p:nvPr/>
        </p:nvSpPr>
        <p:spPr>
          <a:xfrm>
            <a:off x="381000" y="1143000"/>
            <a:ext cx="5334000" cy="16160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A. Why do you think so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B. Did Lucy do well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C. Which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one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is Mary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D. Yes, I did. It was fantastic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E. Is she in Class One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2" name="Text Box 7"/>
          <p:cNvSpPr txBox="1"/>
          <p:nvPr/>
        </p:nvSpPr>
        <p:spPr>
          <a:xfrm>
            <a:off x="1066800" y="4343400"/>
            <a:ext cx="8382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en-US" altLang="zh-CN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3" name="Text Box 8"/>
          <p:cNvSpPr txBox="1"/>
          <p:nvPr/>
        </p:nvSpPr>
        <p:spPr>
          <a:xfrm>
            <a:off x="1066800" y="3429000"/>
            <a:ext cx="8382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endParaRPr lang="en-US" altLang="zh-CN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4" name="Text Box 9"/>
          <p:cNvSpPr txBox="1"/>
          <p:nvPr/>
        </p:nvSpPr>
        <p:spPr>
          <a:xfrm>
            <a:off x="1219200" y="3733800"/>
            <a:ext cx="8382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en-US" altLang="zh-CN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5" name="Text Box 10"/>
          <p:cNvSpPr txBox="1"/>
          <p:nvPr/>
        </p:nvSpPr>
        <p:spPr>
          <a:xfrm>
            <a:off x="6324600" y="5257800"/>
            <a:ext cx="8382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endParaRPr lang="en-US" altLang="zh-CN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6" name="Text Box 11"/>
          <p:cNvSpPr txBox="1"/>
          <p:nvPr/>
        </p:nvSpPr>
        <p:spPr>
          <a:xfrm>
            <a:off x="1676400" y="5867400"/>
            <a:ext cx="838200" cy="3651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endParaRPr lang="zh-CN" altLang="en-US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  <p:bldP spid="19463" grpId="0"/>
      <p:bldP spid="19464" grpId="0"/>
      <p:bldP spid="19465" grpId="0"/>
      <p:bldP spid="194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Text Box 4"/>
          <p:cNvSpPr txBox="1"/>
          <p:nvPr/>
        </p:nvSpPr>
        <p:spPr>
          <a:xfrm>
            <a:off x="0" y="0"/>
            <a:ext cx="7086600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Step 5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巩固与提高（P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rogress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58" name="Rectangle 1"/>
          <p:cNvSpPr/>
          <p:nvPr/>
        </p:nvSpPr>
        <p:spPr>
          <a:xfrm>
            <a:off x="0" y="544513"/>
            <a:ext cx="9144000" cy="59436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0" hangingPunct="0"/>
            <a:r>
              <a:rPr lang="zh-CN" altLang="en-US" sz="3200" b="1" dirty="0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探究点</a:t>
            </a:r>
            <a:r>
              <a:rPr lang="zh-CN" altLang="en-US" sz="3200" b="1" dirty="0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（</a:t>
            </a:r>
            <a:r>
              <a:rPr lang="zh-CN" altLang="en-US" sz="3200" b="1" dirty="0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一</a:t>
            </a:r>
            <a:r>
              <a:rPr lang="zh-CN" altLang="en-US" sz="3200" b="1" dirty="0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）</a:t>
            </a:r>
            <a:endParaRPr lang="zh-CN" altLang="en-US" sz="3200" b="1" dirty="0">
              <a:solidFill>
                <a:srgbClr val="CC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Both </a:t>
            </a:r>
            <a:r>
              <a:rPr lang="en-US" altLang="zh-CN" sz="32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Sam and Tom can play the drums. </a:t>
            </a:r>
            <a:endParaRPr lang="en-US" altLang="zh-CN" sz="3200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eaLnBrk="0" hangingPunct="0"/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both 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表示“两者（都），两个（都）”，放在行为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eaLnBrk="0" hangingPunct="0"/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动词之前，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be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动词、助动词或情态动词之后。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eaLnBrk="0" hangingPunct="0"/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</a:t>
            </a:r>
            <a:r>
              <a:rPr lang="zh-CN" altLang="en-US" sz="32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e.g. </a:t>
            </a:r>
            <a:r>
              <a:rPr lang="en-US" altLang="zh-CN" sz="32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They both like playing basketball.</a:t>
            </a:r>
            <a:endParaRPr lang="en-US" altLang="zh-CN" sz="3200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eaLnBrk="0" hangingPunct="0"/>
            <a:r>
              <a:rPr lang="zh-CN" altLang="en-US" sz="32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      他们俩都喜欢打篮球。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3200" dirty="0">
                <a:latin typeface="Times New Roman" panose="02020603050405020304" pitchFamily="2" charset="0"/>
                <a:ea typeface="宋体" panose="02010600030101010101" pitchFamily="2" charset="-122"/>
              </a:rPr>
              <a:t>          </a:t>
            </a:r>
            <a:r>
              <a:rPr lang="en-US" altLang="zh-CN" sz="32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The two students are both from Class 5.</a:t>
            </a:r>
            <a:endParaRPr lang="en-US" altLang="zh-CN" sz="3200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eaLnBrk="0" hangingPunct="0"/>
            <a:r>
              <a:rPr lang="zh-CN" altLang="en-US" sz="32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      这两个学生都是</a:t>
            </a:r>
            <a:r>
              <a:rPr lang="en-US" altLang="zh-CN" sz="32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5</a:t>
            </a:r>
            <a:r>
              <a:rPr lang="zh-CN" altLang="en-US" sz="32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班的。</a:t>
            </a:r>
            <a:endParaRPr lang="zh-CN" altLang="en-US" sz="3200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eaLnBrk="0" hangingPunct="0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【注意】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all 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表示“（三者或者三者以上）都</a:t>
            </a:r>
            <a:r>
              <a:rPr lang="en-US" altLang="zh-CN" sz="3200" dirty="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”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。</a:t>
            </a:r>
            <a:endParaRPr lang="en-US" altLang="zh-CN" sz="3200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eaLnBrk="0" hangingPunct="0"/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</a:t>
            </a:r>
            <a:r>
              <a:rPr lang="zh-CN" altLang="en-US" sz="3200" dirty="0">
                <a:latin typeface="Times New Roman" panose="02020603050405020304" pitchFamily="2" charset="0"/>
                <a:ea typeface="宋体" panose="02010600030101010101" pitchFamily="2" charset="-122"/>
              </a:rPr>
              <a:t>e.</a:t>
            </a:r>
            <a:r>
              <a:rPr lang="en-US" altLang="zh-CN" sz="32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g</a:t>
            </a:r>
            <a:r>
              <a:rPr lang="zh-CN" altLang="en-US" sz="32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.</a:t>
            </a:r>
            <a:r>
              <a:rPr lang="en-US" altLang="zh-CN" sz="32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There are five children in the room. They are </a:t>
            </a:r>
            <a:endParaRPr lang="en-US" altLang="zh-CN" sz="3200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eaLnBrk="0" hangingPunct="0"/>
            <a:r>
              <a:rPr lang="zh-CN" altLang="en-US" sz="3200" dirty="0">
                <a:latin typeface="Times New Roman" panose="02020603050405020304" pitchFamily="2" charset="0"/>
                <a:ea typeface="宋体" panose="02010600030101010101" pitchFamily="2" charset="-122"/>
              </a:rPr>
              <a:t>         </a:t>
            </a:r>
            <a:r>
              <a:rPr lang="en-US" altLang="zh-CN" sz="32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all Mr. Green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2" charset="0"/>
              </a:rPr>
              <a:t>’</a:t>
            </a:r>
            <a:r>
              <a:rPr lang="en-US" altLang="zh-CN" sz="32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s children.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矩形 1"/>
          <p:cNvSpPr/>
          <p:nvPr/>
        </p:nvSpPr>
        <p:spPr>
          <a:xfrm>
            <a:off x="0" y="0"/>
            <a:ext cx="9144000" cy="6430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【拓展】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关于</a:t>
            </a: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both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的短语：</a:t>
            </a:r>
            <a:endParaRPr lang="zh-CN" altLang="en-US" sz="32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(1) </a:t>
            </a: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both of 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后接名词、代词的复数形式，接名词</a:t>
            </a:r>
            <a:endParaRPr lang="zh-CN" altLang="en-US" sz="32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时，名词前要有定冠词</a:t>
            </a: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或是形容词性物主代</a:t>
            </a:r>
            <a:endParaRPr lang="zh-CN" altLang="en-US" sz="32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词（</a:t>
            </a: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my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your 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… ）。</a:t>
            </a:r>
            <a:endParaRPr lang="zh-CN" altLang="en-US" sz="32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(2) 用作副词，常用于</a:t>
            </a: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both 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… </a:t>
            </a: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and 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… 结构中，意</a:t>
            </a:r>
            <a:endParaRPr lang="zh-CN" altLang="en-US" sz="32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为“既</a:t>
            </a:r>
            <a:r>
              <a:rPr lang="en-US" altLang="zh-CN" sz="3200" dirty="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又</a:t>
            </a:r>
            <a:r>
              <a:rPr lang="en-US" altLang="zh-CN" sz="3200" dirty="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en-US" altLang="zh-CN" sz="3200" dirty="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en-US" altLang="zh-CN" sz="3200" dirty="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都”。</a:t>
            </a:r>
            <a:endParaRPr lang="zh-CN" altLang="en-US" sz="32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跟踪训练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I have two children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and _____ of them </a:t>
            </a:r>
            <a:endParaRPr lang="en-US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            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are working in the west of China.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            A. all  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B. both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C. neither 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D. either 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2. There are a lot of colorful flowers on </a:t>
            </a:r>
            <a:endParaRPr lang="en-US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             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_____ sides of the streets.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           A. each   B. both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C. either   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D. all</a:t>
            </a: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32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7" name="TextBox 2"/>
          <p:cNvSpPr txBox="1"/>
          <p:nvPr/>
        </p:nvSpPr>
        <p:spPr>
          <a:xfrm>
            <a:off x="304800" y="3352800"/>
            <a:ext cx="762000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8" name="TextBox 3"/>
          <p:cNvSpPr txBox="1"/>
          <p:nvPr/>
        </p:nvSpPr>
        <p:spPr>
          <a:xfrm>
            <a:off x="304800" y="4800600"/>
            <a:ext cx="685800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Picture 2" descr="20110517074902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Rectangle 1"/>
          <p:cNvSpPr/>
          <p:nvPr/>
        </p:nvSpPr>
        <p:spPr>
          <a:xfrm>
            <a:off x="0" y="1006475"/>
            <a:ext cx="9144000" cy="582136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一、写出下列词的比较级形式。 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tall _______</a:t>
            </a:r>
            <a:r>
              <a:rPr lang="zh-CN" altLang="en-US" sz="2800" b="1" u="sng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en-US" altLang="zh-CN" sz="2800" b="1" u="sng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</a:t>
            </a:r>
            <a:endParaRPr lang="zh-CN" altLang="en-US" sz="2800" b="1" u="sng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（2）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thin _________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（3）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heavy</a:t>
            </a:r>
            <a:r>
              <a:rPr lang="en-US" altLang="zh-CN" sz="2800" b="1" u="sng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__________ 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（4）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outgoing</a:t>
            </a:r>
            <a:r>
              <a:rPr lang="en-US" altLang="zh-CN" sz="2800" b="1" u="sng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__________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（5）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fat </a:t>
            </a:r>
            <a:r>
              <a:rPr lang="en-US" altLang="zh-CN" sz="2800" b="1" u="sng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_________ 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（6）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long </a:t>
            </a:r>
            <a:r>
              <a:rPr lang="en-US" altLang="zh-CN" sz="2800" b="1" u="sng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 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（7）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funny </a:t>
            </a:r>
            <a:r>
              <a:rPr lang="en-US" altLang="zh-CN" sz="2800" b="1" u="sng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__________ 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（8）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quiet  </a:t>
            </a:r>
            <a:r>
              <a:rPr lang="en-US" altLang="zh-CN" sz="2800" b="1" u="sng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（9）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loudly </a:t>
            </a:r>
            <a:r>
              <a:rPr lang="en-US" altLang="zh-CN" sz="2800" b="1" u="sng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___________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0）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quietly </a:t>
            </a:r>
            <a:r>
              <a:rPr lang="en-US" altLang="zh-CN" sz="2800" b="1" u="sng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______________ 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1）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good/well </a:t>
            </a:r>
            <a:r>
              <a:rPr lang="en-US" altLang="zh-CN" sz="2800" b="1" u="sng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endParaRPr lang="en-US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0" name="TextBox 4"/>
          <p:cNvSpPr txBox="1"/>
          <p:nvPr/>
        </p:nvSpPr>
        <p:spPr>
          <a:xfrm>
            <a:off x="1905000" y="1905000"/>
            <a:ext cx="1524000" cy="581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thinner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1" name="Rectangle 4"/>
          <p:cNvSpPr>
            <a:spLocks noRot="1"/>
          </p:cNvSpPr>
          <p:nvPr/>
        </p:nvSpPr>
        <p:spPr>
          <a:xfrm>
            <a:off x="0" y="0"/>
            <a:ext cx="3657600" cy="533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§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自主学习方案</a:t>
            </a:r>
            <a:r>
              <a:rPr lang="en-US" altLang="zh-CN" sz="4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44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2" name="TextBox 4"/>
          <p:cNvSpPr txBox="1"/>
          <p:nvPr/>
        </p:nvSpPr>
        <p:spPr>
          <a:xfrm>
            <a:off x="1828800" y="1524000"/>
            <a:ext cx="1524000" cy="581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taller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3" name="TextBox 4"/>
          <p:cNvSpPr txBox="1"/>
          <p:nvPr/>
        </p:nvSpPr>
        <p:spPr>
          <a:xfrm>
            <a:off x="2286000" y="2362200"/>
            <a:ext cx="1524000" cy="581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heavier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4" name="TextBox 4"/>
          <p:cNvSpPr txBox="1"/>
          <p:nvPr/>
        </p:nvSpPr>
        <p:spPr>
          <a:xfrm>
            <a:off x="2590800" y="2743200"/>
            <a:ext cx="34290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more outgoing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5" name="TextBox 4"/>
          <p:cNvSpPr txBox="1"/>
          <p:nvPr/>
        </p:nvSpPr>
        <p:spPr>
          <a:xfrm>
            <a:off x="1828800" y="3200400"/>
            <a:ext cx="1524000" cy="581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fatter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6" name="TextBox 4"/>
          <p:cNvSpPr txBox="1"/>
          <p:nvPr/>
        </p:nvSpPr>
        <p:spPr>
          <a:xfrm>
            <a:off x="1981200" y="3581400"/>
            <a:ext cx="1524000" cy="581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longer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7" name="TextBox 4"/>
          <p:cNvSpPr txBox="1"/>
          <p:nvPr/>
        </p:nvSpPr>
        <p:spPr>
          <a:xfrm>
            <a:off x="2286000" y="4038600"/>
            <a:ext cx="1524000" cy="581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funnier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8" name="TextBox 4"/>
          <p:cNvSpPr txBox="1"/>
          <p:nvPr/>
        </p:nvSpPr>
        <p:spPr>
          <a:xfrm>
            <a:off x="2286000" y="4419600"/>
            <a:ext cx="1524000" cy="579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quieter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9" name="TextBox 4"/>
          <p:cNvSpPr txBox="1"/>
          <p:nvPr/>
        </p:nvSpPr>
        <p:spPr>
          <a:xfrm>
            <a:off x="2362200" y="4876800"/>
            <a:ext cx="28194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more loudly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10" name="TextBox 4"/>
          <p:cNvSpPr txBox="1"/>
          <p:nvPr/>
        </p:nvSpPr>
        <p:spPr>
          <a:xfrm>
            <a:off x="2514600" y="5334000"/>
            <a:ext cx="33528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more quietly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11" name="TextBox 4"/>
          <p:cNvSpPr txBox="1"/>
          <p:nvPr/>
        </p:nvSpPr>
        <p:spPr>
          <a:xfrm>
            <a:off x="3124200" y="5791200"/>
            <a:ext cx="1524000" cy="581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better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4101" grpId="0"/>
      <p:bldP spid="4102" grpId="0"/>
      <p:bldP spid="4103" grpId="0"/>
      <p:bldP spid="4104" grpId="0"/>
      <p:bldP spid="4105" grpId="0"/>
      <p:bldP spid="4106" grpId="0"/>
      <p:bldP spid="4107" grpId="0"/>
      <p:bldP spid="4108" grpId="0"/>
      <p:bldP spid="4109" grpId="0"/>
      <p:bldP spid="4110" grpId="0"/>
      <p:bldP spid="41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矩形 1"/>
          <p:cNvSpPr/>
          <p:nvPr/>
        </p:nvSpPr>
        <p:spPr>
          <a:xfrm>
            <a:off x="0" y="304800"/>
            <a:ext cx="9144000" cy="53959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探究点（二）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32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Sam has longer hair </a:t>
            </a:r>
            <a:r>
              <a:rPr lang="en-US" altLang="zh-CN" sz="3200" dirty="0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than</a:t>
            </a:r>
            <a:r>
              <a:rPr lang="en-US" altLang="zh-CN" sz="32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 Tom. </a:t>
            </a:r>
            <a:endParaRPr lang="zh-CN" altLang="en-US" sz="3200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  <a:sym typeface="Arial" panose="020B0604020202020204" pitchFamily="34" charset="0"/>
            </a:endParaRPr>
          </a:p>
          <a:p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  这是一个含比较级的句子，用于两者或两部分之 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  <a:sym typeface="Arial" panose="020B0604020202020204" pitchFamily="34" charset="0"/>
            </a:endParaRPr>
          </a:p>
          <a:p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  间的比较</a:t>
            </a:r>
            <a:r>
              <a:rPr lang="zh-CN" altLang="en-US" sz="36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意为“更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Times New Roman" panose="02020603050405020304" pitchFamily="2" charset="0"/>
                <a:sym typeface="Arial" panose="020B0604020202020204" pitchFamily="34" charset="0"/>
              </a:rPr>
              <a:t>……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，较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Times New Roman" panose="02020603050405020304" pitchFamily="2" charset="0"/>
                <a:sym typeface="Arial" panose="020B0604020202020204" pitchFamily="34" charset="0"/>
              </a:rPr>
              <a:t>……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一些”。通常用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  <a:sym typeface="Arial" panose="020B0604020202020204" pitchFamily="34" charset="0"/>
            </a:endParaRPr>
          </a:p>
          <a:p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  </a:t>
            </a:r>
            <a:r>
              <a:rPr lang="en-US" altLang="zh-CN" sz="3200" dirty="0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than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 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连接另一方，单音节形容词或副词在词尾加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  <a:sym typeface="Arial" panose="020B0604020202020204" pitchFamily="34" charset="0"/>
            </a:endParaRPr>
          </a:p>
          <a:p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  -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er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，但要注意比较对象的对等。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  <a:sym typeface="Arial" panose="020B0604020202020204" pitchFamily="34" charset="0"/>
            </a:endParaRPr>
          </a:p>
          <a:p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2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e.</a:t>
            </a:r>
            <a:r>
              <a:rPr lang="en-US" altLang="zh-CN" sz="32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g</a:t>
            </a:r>
            <a:r>
              <a:rPr lang="zh-CN" altLang="en-US" sz="32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. </a:t>
            </a:r>
            <a:r>
              <a:rPr lang="en-US" altLang="zh-CN" sz="32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My book is newer than hers.</a:t>
            </a:r>
            <a:endParaRPr lang="en-US" altLang="zh-CN" sz="3200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  <a:sym typeface="Arial" panose="020B0604020202020204" pitchFamily="34" charset="0"/>
            </a:endParaRPr>
          </a:p>
          <a:p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32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我的书比她的新。</a:t>
            </a:r>
            <a:endParaRPr lang="zh-CN" altLang="en-US" sz="3200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  <a:sym typeface="Arial" panose="020B0604020202020204" pitchFamily="34" charset="0"/>
            </a:endParaRPr>
          </a:p>
          <a:p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en-US" altLang="zh-CN" sz="32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Tom is shorter than Paul. </a:t>
            </a:r>
            <a:endParaRPr lang="en-US" altLang="zh-CN" sz="3200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  <a:sym typeface="Arial" panose="020B0604020202020204" pitchFamily="34" charset="0"/>
            </a:endParaRPr>
          </a:p>
          <a:p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en-US" altLang="zh-CN" sz="32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Tom</a:t>
            </a:r>
            <a:r>
              <a:rPr lang="zh-CN" altLang="en-US" sz="32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比</a:t>
            </a:r>
            <a:r>
              <a:rPr lang="en-US" altLang="zh-CN" sz="32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Pa</a:t>
            </a:r>
            <a:r>
              <a:rPr lang="zh-CN" altLang="en-US" sz="3200" dirty="0">
                <a:latin typeface="Times New Roman" panose="02020603050405020304" pitchFamily="2" charset="0"/>
                <a:ea typeface="宋体" panose="02010600030101010101" pitchFamily="2" charset="-122"/>
                <a:sym typeface="Arial" panose="020B0604020202020204" pitchFamily="34" charset="0"/>
              </a:rPr>
              <a:t>u</a:t>
            </a:r>
            <a:r>
              <a:rPr lang="en-US" altLang="zh-CN" sz="32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l</a:t>
            </a:r>
            <a:r>
              <a:rPr lang="zh-CN" altLang="en-US" sz="32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矮。</a:t>
            </a:r>
            <a:endParaRPr lang="zh-CN" altLang="en-US" sz="3200" dirty="0">
              <a:latin typeface="Times New Roman" panose="02020603050405020304" pitchFamily="2" charset="0"/>
              <a:ea typeface="Times New Roman" panose="02020603050405020304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Rectangle 1"/>
          <p:cNvSpPr/>
          <p:nvPr/>
        </p:nvSpPr>
        <p:spPr>
          <a:xfrm>
            <a:off x="0" y="1195388"/>
            <a:ext cx="9144000" cy="490696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eaLnBrk="0" hangingPunct="0"/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跟踪训练 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1. My hair is longer than Tara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2" charset="0"/>
              </a:rPr>
              <a:t>’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s.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（同义句）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Tara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2" charset="0"/>
              </a:rPr>
              <a:t>’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s </a:t>
            </a:r>
            <a:r>
              <a:rPr lang="en-US" altLang="zh-CN" sz="3600" b="1" u="sng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                           </a:t>
            </a:r>
            <a:r>
              <a:rPr lang="zh-CN" altLang="en-US" sz="3600" b="1" u="sng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mine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.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Tara </a:t>
            </a:r>
            <a:r>
              <a:rPr lang="en-US" altLang="zh-CN" sz="3600" b="1" u="sng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_____________________</a:t>
            </a:r>
            <a:r>
              <a:rPr lang="zh-CN" altLang="en-US" sz="3600" b="1" u="sng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</a:t>
            </a:r>
            <a:r>
              <a:rPr lang="en-US" altLang="zh-CN" sz="3600" b="1" u="sng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.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</a:t>
            </a:r>
            <a:r>
              <a:rPr lang="en-US" altLang="zh-CN" sz="3600" b="1" u="sng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</a:t>
            </a:r>
            <a:endParaRPr lang="en-US" altLang="zh-CN" sz="3600" b="1" u="sng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 He is  </a:t>
            </a:r>
            <a:r>
              <a:rPr lang="en-US" altLang="zh-CN" sz="3600" b="1" u="sng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</a:t>
            </a:r>
            <a:r>
              <a:rPr lang="en-US" altLang="zh-CN" sz="3600" u="sng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</a:t>
            </a:r>
            <a:r>
              <a:rPr lang="zh-CN" altLang="en-US" sz="3600" b="1" u="sng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outgoing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than 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me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我比他胖。 </a:t>
            </a:r>
            <a:r>
              <a:rPr lang="en-US" altLang="zh-CN" sz="3600" b="1" u="sng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_________________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他比我瘦。 </a:t>
            </a:r>
            <a:r>
              <a:rPr lang="en-US" altLang="zh-CN" sz="3600" b="1" u="sng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__________________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endParaRPr lang="en-US" altLang="zh-CN" sz="1000" u="sng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eaLnBrk="0" hangingPunct="0"/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5" name="TextBox 2"/>
          <p:cNvSpPr txBox="1"/>
          <p:nvPr/>
        </p:nvSpPr>
        <p:spPr>
          <a:xfrm>
            <a:off x="1828800" y="2362200"/>
            <a:ext cx="4114800" cy="579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2" charset="0"/>
              </a:rPr>
              <a:t>hair is shorter than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23556" name="TextBox 3"/>
          <p:cNvSpPr txBox="1"/>
          <p:nvPr/>
        </p:nvSpPr>
        <p:spPr>
          <a:xfrm>
            <a:off x="1676400" y="2895600"/>
            <a:ext cx="51816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2" charset="0"/>
              </a:rPr>
              <a:t>has shorter hair than  me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23557" name="TextBox 4"/>
          <p:cNvSpPr txBox="1"/>
          <p:nvPr/>
        </p:nvSpPr>
        <p:spPr>
          <a:xfrm>
            <a:off x="1676400" y="3352800"/>
            <a:ext cx="32766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more outgoing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8" name="TextBox 5"/>
          <p:cNvSpPr txBox="1"/>
          <p:nvPr/>
        </p:nvSpPr>
        <p:spPr>
          <a:xfrm>
            <a:off x="3048000" y="4495800"/>
            <a:ext cx="51054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 am fatter than him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9" name="TextBox 6"/>
          <p:cNvSpPr txBox="1"/>
          <p:nvPr/>
        </p:nvSpPr>
        <p:spPr>
          <a:xfrm>
            <a:off x="2895600" y="5029200"/>
            <a:ext cx="56388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 is thinner than me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  <p:bldP spid="23557" grpId="0"/>
      <p:bldP spid="23558" grpId="0"/>
      <p:bldP spid="235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Rectangle 6"/>
          <p:cNvSpPr/>
          <p:nvPr/>
        </p:nvSpPr>
        <p:spPr>
          <a:xfrm>
            <a:off x="838200" y="1447800"/>
            <a:ext cx="7543800" cy="5211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一、按要求写出下列各词的正确形式。 </a:t>
            </a:r>
            <a:endParaRPr lang="zh-CN" altLang="en-US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1 easy(</a:t>
            </a:r>
            <a:r>
              <a:rPr lang="zh-CN" altLang="en-US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比较级</a:t>
            </a: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)</a:t>
            </a:r>
            <a:r>
              <a:rPr lang="zh-CN" altLang="en-US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：</a:t>
            </a: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___________   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2 different(</a:t>
            </a:r>
            <a:r>
              <a:rPr lang="zh-CN" altLang="en-US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名词</a:t>
            </a: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)</a:t>
            </a:r>
            <a:r>
              <a:rPr lang="zh-CN" altLang="en-US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：</a:t>
            </a: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_________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3 many(</a:t>
            </a:r>
            <a:r>
              <a:rPr lang="zh-CN" altLang="en-US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比较级</a:t>
            </a: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):______       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4 serious(</a:t>
            </a:r>
            <a:r>
              <a:rPr lang="zh-CN" altLang="en-US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比较级</a:t>
            </a: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):_____________    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5 friendly(</a:t>
            </a:r>
            <a:r>
              <a:rPr lang="zh-CN" altLang="en-US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比较级</a:t>
            </a: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):_________     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 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4579" name="Text Box 7"/>
          <p:cNvSpPr txBox="1"/>
          <p:nvPr/>
        </p:nvSpPr>
        <p:spPr>
          <a:xfrm>
            <a:off x="4267200" y="2286000"/>
            <a:ext cx="120173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easier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4580" name="Text Box 8"/>
          <p:cNvSpPr txBox="1"/>
          <p:nvPr/>
        </p:nvSpPr>
        <p:spPr>
          <a:xfrm>
            <a:off x="4191000" y="3048000"/>
            <a:ext cx="192246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difference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4581" name="Text Box 9"/>
          <p:cNvSpPr txBox="1"/>
          <p:nvPr/>
        </p:nvSpPr>
        <p:spPr>
          <a:xfrm>
            <a:off x="3962400" y="3810000"/>
            <a:ext cx="108743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more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4582" name="Text Box 10"/>
          <p:cNvSpPr txBox="1"/>
          <p:nvPr/>
        </p:nvSpPr>
        <p:spPr>
          <a:xfrm>
            <a:off x="4343400" y="4495800"/>
            <a:ext cx="24098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more serious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4583" name="Text Box 11"/>
          <p:cNvSpPr txBox="1"/>
          <p:nvPr/>
        </p:nvSpPr>
        <p:spPr>
          <a:xfrm>
            <a:off x="4343400" y="5334000"/>
            <a:ext cx="183197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friendlier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4584" name="TextBox 7"/>
          <p:cNvSpPr txBox="1"/>
          <p:nvPr/>
        </p:nvSpPr>
        <p:spPr>
          <a:xfrm>
            <a:off x="2286000" y="457200"/>
            <a:ext cx="3887788" cy="762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 noProof="1" dirty="0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  </a:t>
            </a:r>
            <a:r>
              <a:rPr lang="zh-CN" altLang="en-US" sz="4400" b="1" noProof="1" dirty="0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 Exercise</a:t>
            </a:r>
            <a:endParaRPr lang="zh-CN" altLang="en-US" sz="4400" b="1" noProof="1" dirty="0">
              <a:solidFill>
                <a:srgbClr val="FF0066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24581" grpId="0"/>
      <p:bldP spid="24582" grpId="0"/>
      <p:bldP spid="245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Rectangle 5"/>
          <p:cNvSpPr/>
          <p:nvPr/>
        </p:nvSpPr>
        <p:spPr>
          <a:xfrm>
            <a:off x="1143000" y="1066800"/>
            <a:ext cx="7010400" cy="4235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70000"/>
              </a:lnSpc>
            </a:pP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6  funny(</a:t>
            </a:r>
            <a:r>
              <a:rPr lang="zh-CN" altLang="en-US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比较级</a:t>
            </a: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)_________ 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7 outgoing(</a:t>
            </a:r>
            <a:r>
              <a:rPr lang="zh-CN" altLang="en-US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比较级</a:t>
            </a: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)______</a:t>
            </a:r>
            <a:r>
              <a:rPr lang="en-US" altLang="zh-CN" sz="3200" b="1" u="sng" dirty="0">
                <a:latin typeface="Times New Roman" panose="02020603050405020304" pitchFamily="2" charset="0"/>
                <a:ea typeface="宋体" panose="02010600030101010101" pitchFamily="2" charset="-122"/>
              </a:rPr>
              <a:t>_</a:t>
            </a:r>
            <a:r>
              <a:rPr lang="zh-CN" altLang="en-US" sz="3200" b="1" u="sng" dirty="0">
                <a:latin typeface="Times New Roman" panose="02020603050405020304" pitchFamily="2" charset="0"/>
                <a:ea typeface="宋体" panose="02010600030101010101" pitchFamily="2" charset="-122"/>
              </a:rPr>
              <a:t>         </a:t>
            </a:r>
            <a:r>
              <a:rPr lang="en-US" altLang="zh-CN" sz="3200" b="1" u="sng" dirty="0">
                <a:latin typeface="Times New Roman" panose="02020603050405020304" pitchFamily="2" charset="0"/>
                <a:ea typeface="宋体" panose="02010600030101010101" pitchFamily="2" charset="-122"/>
              </a:rPr>
              <a:t>     </a:t>
            </a:r>
            <a:endParaRPr lang="en-US" altLang="zh-CN" sz="3200" b="1" u="sng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8 quiet(</a:t>
            </a:r>
            <a:r>
              <a:rPr lang="zh-CN" altLang="en-US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反义词</a:t>
            </a: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)_________ 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9 tall(</a:t>
            </a:r>
            <a:r>
              <a:rPr lang="zh-CN" altLang="en-US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反义词</a:t>
            </a: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)____________ 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10 beautiful(</a:t>
            </a:r>
            <a:r>
              <a:rPr lang="zh-CN" altLang="en-US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比较级</a:t>
            </a: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)______________ 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5603" name="Text Box 6"/>
          <p:cNvSpPr txBox="1"/>
          <p:nvPr/>
        </p:nvSpPr>
        <p:spPr>
          <a:xfrm>
            <a:off x="4953000" y="4572000"/>
            <a:ext cx="2897188" cy="579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more beautiful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5604" name="Text Box 7"/>
          <p:cNvSpPr txBox="1"/>
          <p:nvPr/>
        </p:nvSpPr>
        <p:spPr>
          <a:xfrm>
            <a:off x="4724400" y="2133600"/>
            <a:ext cx="270033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more outgoing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5605" name="Text Box 8"/>
          <p:cNvSpPr txBox="1"/>
          <p:nvPr/>
        </p:nvSpPr>
        <p:spPr>
          <a:xfrm>
            <a:off x="4114800" y="2971800"/>
            <a:ext cx="95091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loud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5606" name="Text Box 9"/>
          <p:cNvSpPr txBox="1"/>
          <p:nvPr/>
        </p:nvSpPr>
        <p:spPr>
          <a:xfrm>
            <a:off x="3962400" y="3733800"/>
            <a:ext cx="108743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short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5607" name="Text Box 10"/>
          <p:cNvSpPr txBox="1"/>
          <p:nvPr/>
        </p:nvSpPr>
        <p:spPr>
          <a:xfrm>
            <a:off x="4495800" y="1371600"/>
            <a:ext cx="120173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easier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05" grpId="0"/>
      <p:bldP spid="25606" grpId="0"/>
      <p:bldP spid="2560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Rectangle 2"/>
          <p:cNvSpPr/>
          <p:nvPr/>
        </p:nvSpPr>
        <p:spPr>
          <a:xfrm>
            <a:off x="228600" y="228600"/>
            <a:ext cx="8840788" cy="61880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二、同义句转换。</a:t>
            </a:r>
            <a:endParaRPr lang="zh-CN" altLang="en-US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25000"/>
              </a:lnSpc>
              <a:buAutoNum type="arabicPeriod"/>
            </a:pP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This picture looks beautiful, but that one   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looks more beautiful.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That picture looks ______ _________ _______ this one.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2. She has longer hair than Emma.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Her hair is ______ _______ _______. 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3.Helen studies hardest in her class.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Helen studies ________ than ______ _______ student in her class. 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6627" name="Text Box 3"/>
          <p:cNvSpPr txBox="1"/>
          <p:nvPr/>
        </p:nvSpPr>
        <p:spPr>
          <a:xfrm>
            <a:off x="4114800" y="2209800"/>
            <a:ext cx="414337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more   beautiful    than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6628" name="Text Box 4"/>
          <p:cNvSpPr txBox="1"/>
          <p:nvPr/>
        </p:nvSpPr>
        <p:spPr>
          <a:xfrm>
            <a:off x="2819400" y="3962400"/>
            <a:ext cx="421163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longer    than 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Emma's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6629" name="Text Box 5"/>
          <p:cNvSpPr txBox="1"/>
          <p:nvPr/>
        </p:nvSpPr>
        <p:spPr>
          <a:xfrm>
            <a:off x="3124200" y="5181600"/>
            <a:ext cx="507206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harder              any       other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266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 30"/>
          <p:cNvSpPr/>
          <p:nvPr/>
        </p:nvSpPr>
        <p:spPr>
          <a:xfrm>
            <a:off x="230188" y="684213"/>
            <a:ext cx="9294812" cy="538003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>
              <a:lnSpc>
                <a:spcPct val="155000"/>
              </a:lnSpc>
            </a:pP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4. My father is two years older than my mother.   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>
              <a:lnSpc>
                <a:spcPct val="155000"/>
              </a:lnSpc>
            </a:pP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My mother is _______ _______ _______ than   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>
              <a:lnSpc>
                <a:spcPct val="155000"/>
              </a:lnSpc>
            </a:pP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my father. 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>
              <a:lnSpc>
                <a:spcPct val="155000"/>
              </a:lnSpc>
            </a:pP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5. Li Lei is taller than his twin brother. 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>
              <a:lnSpc>
                <a:spcPct val="155000"/>
              </a:lnSpc>
            </a:pP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Li Lei is _______ ________ of the twins. 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>
              <a:lnSpc>
                <a:spcPct val="155000"/>
              </a:lnSpc>
            </a:pP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6. Dave is heavy, but he can run  fast. 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>
              <a:lnSpc>
                <a:spcPct val="155000"/>
              </a:lnSpc>
            </a:pP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 ________ Dave is heavy, he can run fast.</a:t>
            </a:r>
            <a:endParaRPr lang="en-US" altLang="zh-CN" sz="32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7651" name="Text Box 31"/>
          <p:cNvSpPr txBox="1"/>
          <p:nvPr/>
        </p:nvSpPr>
        <p:spPr>
          <a:xfrm>
            <a:off x="3505200" y="1600200"/>
            <a:ext cx="4343400" cy="579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two   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years   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younger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7652" name="Text Box 32"/>
          <p:cNvSpPr txBox="1"/>
          <p:nvPr/>
        </p:nvSpPr>
        <p:spPr>
          <a:xfrm>
            <a:off x="2590800" y="3886200"/>
            <a:ext cx="2565400" cy="581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         taller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7653" name="Text Box 33"/>
          <p:cNvSpPr txBox="1"/>
          <p:nvPr/>
        </p:nvSpPr>
        <p:spPr>
          <a:xfrm>
            <a:off x="914400" y="5334000"/>
            <a:ext cx="1743075" cy="581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Though 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/>
      <p:bldP spid="276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Text Box 4"/>
          <p:cNvSpPr txBox="1"/>
          <p:nvPr/>
        </p:nvSpPr>
        <p:spPr>
          <a:xfrm>
            <a:off x="0" y="0"/>
            <a:ext cx="7086600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Step 6   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家庭作业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omework)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Rectangle 1"/>
          <p:cNvSpPr/>
          <p:nvPr/>
        </p:nvSpPr>
        <p:spPr>
          <a:xfrm>
            <a:off x="0" y="1727200"/>
            <a:ext cx="9144000" cy="344328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0" hangingPunct="0"/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1. Write about the things that are the </a:t>
            </a:r>
            <a:endParaRPr lang="en-US" altLang="zh-CN" sz="4400" b="1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eaLnBrk="0" hangingPunct="0"/>
            <a:r>
              <a:rPr lang="zh-CN" altLang="en-US" sz="44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</a:t>
            </a: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same and different between you </a:t>
            </a:r>
            <a:endParaRPr lang="en-US" altLang="zh-CN" sz="4400" b="1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eaLnBrk="0" hangingPunct="0"/>
            <a:r>
              <a:rPr lang="zh-CN" altLang="en-US" sz="44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</a:t>
            </a: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and your best friend.</a:t>
            </a:r>
            <a:endParaRPr lang="en-US" altLang="zh-CN" sz="4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2.  </a:t>
            </a:r>
            <a:r>
              <a:rPr lang="zh-CN" altLang="en-US" sz="44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完成本单元的练习。</a:t>
            </a:r>
            <a:endParaRPr lang="zh-CN" altLang="en-US" sz="4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endParaRPr lang="zh-CN" altLang="en-US" sz="4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3" name="Picture 2" descr="http://hiphotos.baidu.com/981711103wen/pic/item/d84770f9ef1de8b29f51462a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4" name="Text Box 3"/>
          <p:cNvSpPr txBox="1"/>
          <p:nvPr/>
        </p:nvSpPr>
        <p:spPr>
          <a:xfrm>
            <a:off x="228600" y="2057400"/>
            <a:ext cx="5486400" cy="228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7200" b="1" i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Thank you for listening!</a:t>
            </a:r>
            <a:endParaRPr lang="en-US" altLang="zh-CN" sz="7200" b="1" i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Rectangle 1"/>
          <p:cNvSpPr/>
          <p:nvPr/>
        </p:nvSpPr>
        <p:spPr>
          <a:xfrm>
            <a:off x="0" y="284163"/>
            <a:ext cx="9144000" cy="637063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66675" eaLnBrk="0" hangingPunct="0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二、翻译下列句子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。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66675" eaLnBrk="0" hangingPunct="0"/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（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）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  <a:ea typeface="Times New Roman" panose="02020603050405020304" pitchFamily="2" charset="0"/>
              </a:rPr>
              <a:t>——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那是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Tara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，不是吗？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indent="66675" eaLnBrk="0" hangingPunct="0"/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     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——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不，不是。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66675" eaLnBrk="0" hangingPunct="0"/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 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    </a:t>
            </a:r>
            <a:r>
              <a:rPr lang="en-US" altLang="zh-CN" sz="3200" b="1" u="sng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           _____      </a:t>
            </a:r>
            <a:r>
              <a:rPr lang="zh-CN" altLang="en-US" sz="3200" b="1" u="sng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?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indent="66675" eaLnBrk="0" hangingPunct="0"/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         </a:t>
            </a:r>
            <a:r>
              <a:rPr lang="en-US" altLang="zh-CN" sz="3200" b="1" u="sng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____________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. </a:t>
            </a:r>
            <a:r>
              <a:rPr lang="zh-CN" altLang="en-US" sz="3200" b="1" u="sng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endParaRPr lang="en-US" altLang="zh-CN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66675" eaLnBrk="0" hangingPunct="0"/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（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）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Sam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的头发比汤姆的长。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66675" eaLnBrk="0" hangingPunct="0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    </a:t>
            </a:r>
            <a:r>
              <a:rPr lang="en-US" altLang="zh-CN" sz="3200" b="1" u="sng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                                                  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.</a:t>
            </a:r>
            <a:r>
              <a:rPr lang="en-US" altLang="zh-CN" sz="3200" b="1" u="sng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</a:t>
            </a:r>
            <a:endParaRPr lang="en-US" altLang="zh-CN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66675" eaLnBrk="0" hangingPunct="0"/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（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3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）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Sam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和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Tom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两人都会打鼓。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indent="66675" eaLnBrk="0" hangingPunct="0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     </a:t>
            </a:r>
            <a:r>
              <a:rPr lang="en-US" altLang="zh-CN" sz="3200" b="1" u="sng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                                                                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.</a:t>
            </a:r>
            <a:r>
              <a:rPr lang="en-US" altLang="zh-CN" sz="3200" b="1" u="sng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</a:t>
            </a:r>
            <a:endParaRPr lang="en-US" altLang="zh-CN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66675" eaLnBrk="0" hangingPunct="0"/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（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4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）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Sam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比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Tom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打鼓打得好。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66675" eaLnBrk="0" hangingPunct="0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     </a:t>
            </a:r>
            <a:r>
              <a:rPr lang="en-US" altLang="zh-CN" sz="3200" b="1" u="sng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                                                            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.</a:t>
            </a:r>
            <a:r>
              <a:rPr lang="en-US" altLang="zh-CN" sz="3200" b="1" u="sng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</a:t>
            </a:r>
            <a:endParaRPr lang="en-US" altLang="zh-CN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66675" eaLnBrk="0" hangingPunct="0"/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（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5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）她也比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Tara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唱的更大声。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66675" eaLnBrk="0" hangingPunct="0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      </a:t>
            </a:r>
            <a:r>
              <a:rPr lang="en-US" altLang="zh-CN" sz="3200" b="1" u="sng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                                                           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.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5123" name="TextBox 4"/>
          <p:cNvSpPr txBox="1"/>
          <p:nvPr/>
        </p:nvSpPr>
        <p:spPr>
          <a:xfrm>
            <a:off x="1066800" y="1676400"/>
            <a:ext cx="4497388" cy="579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—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That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’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s Tara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，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isn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’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t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it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4" name="TextBox 4"/>
          <p:cNvSpPr txBox="1"/>
          <p:nvPr/>
        </p:nvSpPr>
        <p:spPr>
          <a:xfrm>
            <a:off x="1066800" y="2133600"/>
            <a:ext cx="34290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—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No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，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it isn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’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t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5" name="TextBox 4"/>
          <p:cNvSpPr txBox="1"/>
          <p:nvPr/>
        </p:nvSpPr>
        <p:spPr>
          <a:xfrm>
            <a:off x="990600" y="3124200"/>
            <a:ext cx="5638800" cy="579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Sam has longer hair than Tom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6" name="TextBox 4"/>
          <p:cNvSpPr txBox="1"/>
          <p:nvPr/>
        </p:nvSpPr>
        <p:spPr>
          <a:xfrm>
            <a:off x="990600" y="4114800"/>
            <a:ext cx="71628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Both Sam and Tom can play the drums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7" name="TextBox 4"/>
          <p:cNvSpPr txBox="1"/>
          <p:nvPr/>
        </p:nvSpPr>
        <p:spPr>
          <a:xfrm>
            <a:off x="990600" y="5105400"/>
            <a:ext cx="71628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Sam plays the drums better than Tom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8" name="TextBox 4"/>
          <p:cNvSpPr txBox="1"/>
          <p:nvPr/>
        </p:nvSpPr>
        <p:spPr>
          <a:xfrm>
            <a:off x="1066800" y="5943600"/>
            <a:ext cx="6629400" cy="579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She also sings more loudly than Tom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/>
      <p:bldP spid="5126" grpId="0"/>
      <p:bldP spid="5127" grpId="0"/>
      <p:bldP spid="5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Picture 2" descr="20110517074902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3" descr="200885153557786_25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01763"/>
            <a:ext cx="2376488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6" descr="20100919_ffda179fbbe08e0b7bcdn4U55MslqiC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916363"/>
            <a:ext cx="2200275" cy="2038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AutoShape 4"/>
          <p:cNvSpPr/>
          <p:nvPr/>
        </p:nvSpPr>
        <p:spPr>
          <a:xfrm>
            <a:off x="2590800" y="1477963"/>
            <a:ext cx="2819400" cy="685800"/>
          </a:xfrm>
          <a:prstGeom prst="wedgeEllipseCallout">
            <a:avLst>
              <a:gd name="adj1" fmla="val -49764"/>
              <a:gd name="adj2" fmla="val 64713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How old are you?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0" name="AutoShape 7"/>
          <p:cNvSpPr/>
          <p:nvPr/>
        </p:nvSpPr>
        <p:spPr>
          <a:xfrm>
            <a:off x="6248400" y="3459163"/>
            <a:ext cx="2895600" cy="533400"/>
          </a:xfrm>
          <a:prstGeom prst="wedgeEllipseCallout">
            <a:avLst>
              <a:gd name="adj1" fmla="val -22838"/>
              <a:gd name="adj2" fmla="val 83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I am 14 years old.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1" name="AutoShape 7"/>
          <p:cNvSpPr/>
          <p:nvPr/>
        </p:nvSpPr>
        <p:spPr>
          <a:xfrm>
            <a:off x="2819400" y="3459163"/>
            <a:ext cx="2971800" cy="762000"/>
          </a:xfrm>
          <a:prstGeom prst="wedgeEllipseCallout">
            <a:avLst>
              <a:gd name="adj1" fmla="val 56185"/>
              <a:gd name="adj2" fmla="val 35583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I am 15 years old.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2" name="AutoShape 4"/>
          <p:cNvSpPr/>
          <p:nvPr/>
        </p:nvSpPr>
        <p:spPr>
          <a:xfrm>
            <a:off x="2590800" y="2470150"/>
            <a:ext cx="2971800" cy="731838"/>
          </a:xfrm>
          <a:prstGeom prst="wedgeEllipseCallout">
            <a:avLst>
              <a:gd name="adj1" fmla="val -54116"/>
              <a:gd name="adj2" fmla="val -58866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You are younger 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than him.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3" name="Rectangle 1"/>
          <p:cNvSpPr/>
          <p:nvPr/>
        </p:nvSpPr>
        <p:spPr>
          <a:xfrm>
            <a:off x="304800" y="4892675"/>
            <a:ext cx="4419600" cy="5778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defTabSz="914400" eaLnBrk="0" hangingPunct="0">
              <a:tabLst>
                <a:tab pos="228600" algn="l"/>
              </a:tabLst>
            </a:pPr>
            <a:endParaRPr lang="en-US" altLang="x-none" sz="3200" dirty="0">
              <a:solidFill>
                <a:srgbClr val="2D2D8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9" name="Rectangle 4"/>
          <p:cNvSpPr/>
          <p:nvPr/>
        </p:nvSpPr>
        <p:spPr>
          <a:xfrm>
            <a:off x="0" y="762000"/>
            <a:ext cx="8001000" cy="609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r>
              <a:rPr lang="en-US" altLang="zh-CN" sz="4000" dirty="0">
                <a:solidFill>
                  <a:srgbClr val="8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4000" dirty="0">
              <a:solidFill>
                <a:srgbClr val="80008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Step 1 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准备与热身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reparation)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4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40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5" name="Rectangle 1"/>
          <p:cNvSpPr/>
          <p:nvPr/>
        </p:nvSpPr>
        <p:spPr>
          <a:xfrm>
            <a:off x="228600" y="4878388"/>
            <a:ext cx="4419600" cy="5778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defTabSz="914400" eaLnBrk="0" hangingPunct="0">
              <a:tabLst>
                <a:tab pos="228600" algn="l"/>
              </a:tabLst>
            </a:pPr>
            <a:r>
              <a:rPr lang="zh-CN" altLang="en-US" sz="3200" dirty="0">
                <a:solidFill>
                  <a:srgbClr val="2D2D8A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     </a:t>
            </a:r>
            <a:r>
              <a:rPr lang="en-US" altLang="zh-CN" sz="3200" dirty="0">
                <a:solidFill>
                  <a:srgbClr val="2D2D8A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He is older than her. </a:t>
            </a:r>
            <a:endParaRPr lang="en-US" altLang="zh-CN" sz="3200" dirty="0">
              <a:solidFill>
                <a:srgbClr val="2D2D8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  <p:bldP spid="6152" grpId="0" bldLvl="0" animBg="1"/>
      <p:bldP spid="6153" grpId="0"/>
      <p:bldP spid="61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2" descr="20110517074902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Text Box 4"/>
          <p:cNvSpPr txBox="1"/>
          <p:nvPr/>
        </p:nvSpPr>
        <p:spPr>
          <a:xfrm>
            <a:off x="0" y="228600"/>
            <a:ext cx="9144000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Step 2 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呈现与输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Presentation)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7" name="TextBox 2"/>
          <p:cNvSpPr txBox="1"/>
          <p:nvPr/>
        </p:nvSpPr>
        <p:spPr>
          <a:xfrm>
            <a:off x="609600" y="2398713"/>
            <a:ext cx="8001000" cy="2554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dirty="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tall                            wild</a:t>
            </a:r>
            <a:endParaRPr lang="en-US" altLang="zh-CN" sz="4000" dirty="0">
              <a:solidFill>
                <a:srgbClr val="00B0F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4000" dirty="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thin                           short hair</a:t>
            </a:r>
            <a:endParaRPr lang="en-US" altLang="zh-CN" sz="4000" dirty="0">
              <a:solidFill>
                <a:srgbClr val="00B0F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4000" dirty="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long hair                   heavy</a:t>
            </a:r>
            <a:endParaRPr lang="en-US" altLang="zh-CN" sz="4000" dirty="0">
              <a:solidFill>
                <a:srgbClr val="00B0F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4000" dirty="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calm                          short</a:t>
            </a:r>
            <a:endParaRPr lang="zh-CN" altLang="en-US" sz="4000" dirty="0">
              <a:solidFill>
                <a:srgbClr val="00B0F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7173" name="直接连接符 4"/>
          <p:cNvCxnSpPr/>
          <p:nvPr/>
        </p:nvCxnSpPr>
        <p:spPr>
          <a:xfrm>
            <a:off x="1600200" y="2743200"/>
            <a:ext cx="3733800" cy="18288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74" name="直接连接符 6"/>
          <p:cNvCxnSpPr/>
          <p:nvPr/>
        </p:nvCxnSpPr>
        <p:spPr>
          <a:xfrm>
            <a:off x="1676400" y="3429000"/>
            <a:ext cx="3505200" cy="6096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75" name="直接连接符 9"/>
          <p:cNvCxnSpPr/>
          <p:nvPr/>
        </p:nvCxnSpPr>
        <p:spPr>
          <a:xfrm flipV="1">
            <a:off x="2667000" y="3505200"/>
            <a:ext cx="2590800" cy="6096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76" name="直接连接符 12"/>
          <p:cNvCxnSpPr/>
          <p:nvPr/>
        </p:nvCxnSpPr>
        <p:spPr>
          <a:xfrm flipV="1">
            <a:off x="1981200" y="2971800"/>
            <a:ext cx="3200400" cy="16764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52" name="椭圆 15"/>
          <p:cNvSpPr/>
          <p:nvPr/>
        </p:nvSpPr>
        <p:spPr>
          <a:xfrm>
            <a:off x="609600" y="1447800"/>
            <a:ext cx="1143000" cy="6858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en-US" altLang="zh-CN" sz="3600" dirty="0">
                <a:latin typeface="Arial" panose="020B0604020202020204" pitchFamily="34" charset="0"/>
                <a:ea typeface="方正舒体" panose="02010601030101010101" pitchFamily="2" charset="-122"/>
              </a:rPr>
              <a:t>1a</a:t>
            </a:r>
            <a:endParaRPr lang="zh-CN" altLang="en-US" sz="3600" dirty="0">
              <a:latin typeface="Arial" panose="020B0604020202020204" pitchFamily="34" charset="0"/>
              <a:ea typeface="方正舒体" panose="02010601030101010101" pitchFamily="2" charset="-122"/>
            </a:endParaRPr>
          </a:p>
        </p:txBody>
      </p:sp>
      <p:sp>
        <p:nvSpPr>
          <p:cNvPr id="6153" name="TextBox 16"/>
          <p:cNvSpPr txBox="1"/>
          <p:nvPr/>
        </p:nvSpPr>
        <p:spPr>
          <a:xfrm>
            <a:off x="1905000" y="1600200"/>
            <a:ext cx="63246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Match each word with its opposite.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Picture 2" descr="20110517074902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2" descr="200492720521617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3" y="715963"/>
            <a:ext cx="2057400" cy="1951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3" descr="200412161135147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963" y="762000"/>
            <a:ext cx="1760537" cy="1927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 Box 7"/>
          <p:cNvSpPr txBox="1"/>
          <p:nvPr/>
        </p:nvSpPr>
        <p:spPr>
          <a:xfrm>
            <a:off x="233363" y="2819400"/>
            <a:ext cx="2132012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long hair</a:t>
            </a:r>
            <a:endParaRPr lang="en-US" altLang="zh-CN" sz="3600" dirty="0">
              <a:solidFill>
                <a:srgbClr val="0000FF"/>
              </a:solidFill>
              <a:latin typeface="Comic Sans MS" panose="030F0702030302020204" pitchFamily="2" charset="0"/>
              <a:ea typeface="宋体" panose="02010600030101010101" pitchFamily="2" charset="-122"/>
            </a:endParaRPr>
          </a:p>
        </p:txBody>
      </p:sp>
      <p:sp>
        <p:nvSpPr>
          <p:cNvPr id="8198" name="Text Box 8"/>
          <p:cNvSpPr txBox="1"/>
          <p:nvPr/>
        </p:nvSpPr>
        <p:spPr>
          <a:xfrm>
            <a:off x="2595563" y="2819400"/>
            <a:ext cx="2662237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short hair</a:t>
            </a:r>
            <a:endParaRPr lang="en-US" altLang="zh-CN" sz="3600" dirty="0">
              <a:solidFill>
                <a:srgbClr val="0000FF"/>
              </a:solidFill>
              <a:latin typeface="Comic Sans MS" panose="030F0702030302020204" pitchFamily="2" charset="0"/>
              <a:ea typeface="宋体" panose="02010600030101010101" pitchFamily="2" charset="-122"/>
            </a:endParaRPr>
          </a:p>
        </p:txBody>
      </p:sp>
      <p:pic>
        <p:nvPicPr>
          <p:cNvPr id="8199" name="Picture 2" descr="xin_3301021708154143154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28600"/>
            <a:ext cx="2438400" cy="243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0" name="Text Box 7"/>
          <p:cNvSpPr txBox="1"/>
          <p:nvPr/>
        </p:nvSpPr>
        <p:spPr>
          <a:xfrm>
            <a:off x="6176963" y="2895600"/>
            <a:ext cx="1443037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short</a:t>
            </a:r>
            <a:endParaRPr lang="en-US" altLang="zh-CN" sz="3600" dirty="0">
              <a:solidFill>
                <a:srgbClr val="0000FF"/>
              </a:solidFill>
              <a:latin typeface="Comic Sans MS" panose="030F0702030302020204" pitchFamily="2" charset="0"/>
              <a:ea typeface="宋体" panose="02010600030101010101" pitchFamily="2" charset="-122"/>
            </a:endParaRPr>
          </a:p>
        </p:txBody>
      </p:sp>
      <p:sp>
        <p:nvSpPr>
          <p:cNvPr id="8201" name="Text Box 8"/>
          <p:cNvSpPr txBox="1"/>
          <p:nvPr/>
        </p:nvSpPr>
        <p:spPr>
          <a:xfrm>
            <a:off x="7624763" y="2895600"/>
            <a:ext cx="1062037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tall</a:t>
            </a:r>
            <a:endParaRPr lang="en-US" altLang="zh-CN" sz="3600" dirty="0">
              <a:solidFill>
                <a:srgbClr val="0000FF"/>
              </a:solidFill>
              <a:latin typeface="Comic Sans MS" panose="030F0702030302020204" pitchFamily="2" charset="0"/>
              <a:ea typeface="宋体" panose="02010600030101010101" pitchFamily="2" charset="-122"/>
            </a:endParaRPr>
          </a:p>
        </p:txBody>
      </p:sp>
      <p:sp>
        <p:nvSpPr>
          <p:cNvPr id="8202" name="Text Box 4"/>
          <p:cNvSpPr txBox="1"/>
          <p:nvPr/>
        </p:nvSpPr>
        <p:spPr>
          <a:xfrm>
            <a:off x="304800" y="3571875"/>
            <a:ext cx="8305800" cy="1463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latin typeface="Comic Sans MS" panose="030F0702030302020204" pitchFamily="2" charset="0"/>
                <a:ea typeface="宋体" panose="02010600030101010101" pitchFamily="2" charset="-122"/>
              </a:rPr>
              <a:t>Liu ____ ______ </a:t>
            </a:r>
            <a:r>
              <a:rPr lang="zh-CN" altLang="en-US" sz="3600" dirty="0">
                <a:latin typeface="Comic Sans MS" panose="030F0702030302020204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>
                <a:latin typeface="Comic Sans MS" panose="030F0702030302020204" pitchFamily="2" charset="0"/>
                <a:ea typeface="宋体" panose="02010600030101010101" pitchFamily="2" charset="-122"/>
              </a:rPr>
              <a:t>hair</a:t>
            </a: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than</a:t>
            </a: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>
                <a:latin typeface="Comic Sans MS" panose="030F0702030302020204" pitchFamily="2" charset="0"/>
                <a:ea typeface="宋体" panose="02010600030101010101" pitchFamily="2" charset="-122"/>
              </a:rPr>
              <a:t>Xu.</a:t>
            </a:r>
            <a:endParaRPr lang="en-US" altLang="zh-CN" sz="3600" dirty="0">
              <a:latin typeface="Comic Sans MS" panose="030F07020303020202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 dirty="0">
                <a:latin typeface="Comic Sans MS" panose="030F0702030302020204" pitchFamily="2" charset="0"/>
                <a:ea typeface="宋体" panose="02010600030101010101" pitchFamily="2" charset="-122"/>
              </a:rPr>
              <a:t>Xu ______ _______ hair</a:t>
            </a:r>
            <a:r>
              <a:rPr lang="en-US" altLang="zh-CN" sz="3600" b="1" dirty="0">
                <a:latin typeface="Comic Sans MS" panose="030F0702030302020204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than</a:t>
            </a:r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>
                <a:latin typeface="Comic Sans MS" panose="030F0702030302020204" pitchFamily="2" charset="0"/>
                <a:ea typeface="宋体" panose="02010600030101010101" pitchFamily="2" charset="-122"/>
              </a:rPr>
              <a:t>Liu.</a:t>
            </a:r>
            <a:endParaRPr lang="en-US" altLang="zh-CN" sz="3600" dirty="0">
              <a:latin typeface="Comic Sans MS" panose="030F0702030302020204" pitchFamily="2" charset="0"/>
              <a:ea typeface="宋体" panose="02010600030101010101" pitchFamily="2" charset="-122"/>
            </a:endParaRPr>
          </a:p>
        </p:txBody>
      </p:sp>
      <p:sp>
        <p:nvSpPr>
          <p:cNvPr id="8203" name="Text Box 5"/>
          <p:cNvSpPr txBox="1"/>
          <p:nvPr/>
        </p:nvSpPr>
        <p:spPr>
          <a:xfrm>
            <a:off x="1295400" y="3459163"/>
            <a:ext cx="38163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has    long</a:t>
            </a:r>
            <a:r>
              <a:rPr lang="en-US" altLang="zh-CN" sz="3600" b="1" dirty="0">
                <a:solidFill>
                  <a:srgbClr val="FF3300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er</a:t>
            </a:r>
            <a:endParaRPr lang="en-US" altLang="zh-CN" sz="3600" b="1" dirty="0">
              <a:solidFill>
                <a:srgbClr val="FF3300"/>
              </a:solidFill>
              <a:latin typeface="Comic Sans MS" panose="030F0702030302020204" pitchFamily="2" charset="0"/>
              <a:ea typeface="宋体" panose="02010600030101010101" pitchFamily="2" charset="-122"/>
            </a:endParaRPr>
          </a:p>
        </p:txBody>
      </p:sp>
      <p:sp>
        <p:nvSpPr>
          <p:cNvPr id="8204" name="Text Box 6"/>
          <p:cNvSpPr txBox="1"/>
          <p:nvPr/>
        </p:nvSpPr>
        <p:spPr>
          <a:xfrm>
            <a:off x="1295400" y="4251325"/>
            <a:ext cx="4105275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has    short</a:t>
            </a:r>
            <a:r>
              <a:rPr lang="en-US" altLang="zh-CN" sz="4000" b="1" dirty="0">
                <a:solidFill>
                  <a:srgbClr val="FF3300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er</a:t>
            </a:r>
            <a:endParaRPr lang="en-US" altLang="zh-CN" sz="4000" b="1" dirty="0">
              <a:solidFill>
                <a:srgbClr val="FF3300"/>
              </a:solidFill>
              <a:latin typeface="Comic Sans MS" panose="030F0702030302020204" pitchFamily="2" charset="0"/>
              <a:ea typeface="宋体" panose="02010600030101010101" pitchFamily="2" charset="-122"/>
            </a:endParaRPr>
          </a:p>
        </p:txBody>
      </p:sp>
      <p:sp>
        <p:nvSpPr>
          <p:cNvPr id="8205" name="Text Box 3"/>
          <p:cNvSpPr txBox="1"/>
          <p:nvPr/>
        </p:nvSpPr>
        <p:spPr>
          <a:xfrm>
            <a:off x="346075" y="5145088"/>
            <a:ext cx="6664325" cy="6397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2" charset="0"/>
                <a:ea typeface="宋体" panose="02010600030101010101" pitchFamily="2" charset="-122"/>
              </a:rPr>
              <a:t>Liu __</a:t>
            </a:r>
            <a:r>
              <a:rPr lang="zh-CN" altLang="en-US" sz="3600" b="1" dirty="0">
                <a:latin typeface="Comic Sans MS" panose="030F0702030302020204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latin typeface="Comic Sans MS" panose="030F0702030302020204" pitchFamily="2" charset="0"/>
                <a:ea typeface="宋体" panose="02010600030101010101" pitchFamily="2" charset="-122"/>
              </a:rPr>
              <a:t>_____</a:t>
            </a:r>
            <a:r>
              <a:rPr lang="zh-CN" altLang="en-US" sz="3600" b="1" dirty="0">
                <a:latin typeface="Comic Sans MS" panose="030F0702030302020204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latin typeface="Comic Sans MS" panose="030F0702030302020204" pitchFamily="2" charset="0"/>
                <a:ea typeface="宋体" panose="02010600030101010101" pitchFamily="2" charset="-122"/>
              </a:rPr>
              <a:t>____</a:t>
            </a:r>
            <a:r>
              <a:rPr lang="zh-CN" altLang="en-US" sz="3600" b="1" dirty="0">
                <a:latin typeface="Comic Sans MS" panose="030F0702030302020204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latin typeface="Comic Sans MS" panose="030F0702030302020204" pitchFamily="2" charset="0"/>
                <a:ea typeface="宋体" panose="02010600030101010101" pitchFamily="2" charset="-122"/>
              </a:rPr>
              <a:t>Pan.</a:t>
            </a:r>
            <a:endParaRPr lang="en-US" altLang="zh-CN" sz="3600" b="1" dirty="0">
              <a:latin typeface="Comic Sans MS" panose="030F0702030302020204" pitchFamily="2" charset="0"/>
              <a:ea typeface="宋体" panose="02010600030101010101" pitchFamily="2" charset="-122"/>
            </a:endParaRPr>
          </a:p>
        </p:txBody>
      </p:sp>
      <p:sp>
        <p:nvSpPr>
          <p:cNvPr id="8206" name="Text Box 4"/>
          <p:cNvSpPr txBox="1"/>
          <p:nvPr/>
        </p:nvSpPr>
        <p:spPr>
          <a:xfrm>
            <a:off x="323850" y="6064250"/>
            <a:ext cx="6611938" cy="6397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2" charset="0"/>
                <a:ea typeface="宋体" panose="02010600030101010101" pitchFamily="2" charset="-122"/>
              </a:rPr>
              <a:t>Pan __</a:t>
            </a:r>
            <a:r>
              <a:rPr lang="zh-CN" altLang="en-US" sz="3600" b="1" dirty="0">
                <a:latin typeface="Comic Sans MS" panose="030F0702030302020204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latin typeface="Comic Sans MS" panose="030F0702030302020204" pitchFamily="2" charset="0"/>
                <a:ea typeface="宋体" panose="02010600030101010101" pitchFamily="2" charset="-122"/>
              </a:rPr>
              <a:t>______</a:t>
            </a:r>
            <a:r>
              <a:rPr lang="zh-CN" altLang="en-US" sz="3600" b="1" dirty="0">
                <a:latin typeface="Comic Sans MS" panose="030F0702030302020204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latin typeface="Comic Sans MS" panose="030F0702030302020204" pitchFamily="2" charset="0"/>
                <a:ea typeface="宋体" panose="02010600030101010101" pitchFamily="2" charset="-122"/>
              </a:rPr>
              <a:t>____</a:t>
            </a:r>
            <a:r>
              <a:rPr lang="zh-CN" altLang="en-US" sz="3600" b="1" dirty="0">
                <a:latin typeface="Comic Sans MS" panose="030F0702030302020204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latin typeface="Comic Sans MS" panose="030F0702030302020204" pitchFamily="2" charset="0"/>
                <a:ea typeface="宋体" panose="02010600030101010101" pitchFamily="2" charset="-122"/>
              </a:rPr>
              <a:t>Liu.</a:t>
            </a:r>
            <a:endParaRPr lang="en-US" altLang="zh-CN" sz="3600" b="1" dirty="0">
              <a:latin typeface="Comic Sans MS" panose="030F0702030302020204" pitchFamily="2" charset="0"/>
              <a:ea typeface="宋体" panose="02010600030101010101" pitchFamily="2" charset="-122"/>
            </a:endParaRPr>
          </a:p>
        </p:txBody>
      </p:sp>
      <p:sp>
        <p:nvSpPr>
          <p:cNvPr id="8207" name="Text Box 9"/>
          <p:cNvSpPr txBox="1"/>
          <p:nvPr/>
        </p:nvSpPr>
        <p:spPr>
          <a:xfrm>
            <a:off x="1212850" y="5002213"/>
            <a:ext cx="4427538" cy="6397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is </a:t>
            </a:r>
            <a:r>
              <a:rPr lang="zh-CN" altLang="en-US" sz="3600" b="1" dirty="0">
                <a:solidFill>
                  <a:srgbClr val="0000FF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  </a:t>
            </a: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tall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er</a:t>
            </a:r>
            <a:r>
              <a:rPr lang="en-US" altLang="zh-CN" sz="3600" b="1" dirty="0">
                <a:solidFill>
                  <a:srgbClr val="FF00FF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srgbClr val="FF00FF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than</a:t>
            </a:r>
            <a:endParaRPr lang="en-US" altLang="zh-CN" sz="3600" b="1" dirty="0">
              <a:solidFill>
                <a:srgbClr val="FF0000"/>
              </a:solidFill>
              <a:latin typeface="Comic Sans MS" panose="030F0702030302020204" pitchFamily="2" charset="0"/>
              <a:ea typeface="宋体" panose="02010600030101010101" pitchFamily="2" charset="-122"/>
            </a:endParaRPr>
          </a:p>
        </p:txBody>
      </p:sp>
      <p:sp>
        <p:nvSpPr>
          <p:cNvPr id="8208" name="Text Box 10"/>
          <p:cNvSpPr txBox="1"/>
          <p:nvPr/>
        </p:nvSpPr>
        <p:spPr>
          <a:xfrm>
            <a:off x="1117600" y="5919788"/>
            <a:ext cx="4370388" cy="6397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is </a:t>
            </a:r>
            <a:r>
              <a:rPr lang="zh-CN" altLang="en-US" sz="3600" b="1" dirty="0">
                <a:solidFill>
                  <a:srgbClr val="0000FF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short</a:t>
            </a:r>
            <a:r>
              <a:rPr lang="en-US" altLang="zh-CN" sz="3600" b="1" dirty="0">
                <a:solidFill>
                  <a:srgbClr val="FF3300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er</a:t>
            </a: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srgbClr val="0000FF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than</a:t>
            </a:r>
            <a:endParaRPr lang="en-US" altLang="zh-CN" sz="3600" b="1" dirty="0">
              <a:solidFill>
                <a:srgbClr val="FF0000"/>
              </a:solidFill>
              <a:latin typeface="Comic Sans MS" panose="030F070203030202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200" grpId="0"/>
      <p:bldP spid="8201" grpId="0"/>
      <p:bldP spid="8202" grpId="0"/>
      <p:bldP spid="8203" grpId="0"/>
      <p:bldP spid="8204" grpId="0"/>
      <p:bldP spid="8205" grpId="0"/>
      <p:bldP spid="8206" grpId="0"/>
      <p:bldP spid="8207" grpId="0"/>
      <p:bldP spid="82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Picture 2" descr="20110517074902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 Box 5"/>
          <p:cNvSpPr txBox="1"/>
          <p:nvPr/>
        </p:nvSpPr>
        <p:spPr>
          <a:xfrm>
            <a:off x="527050" y="4976813"/>
            <a:ext cx="8316913" cy="6397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2" charset="0"/>
                <a:ea typeface="宋体" panose="02010600030101010101" pitchFamily="2" charset="-122"/>
              </a:rPr>
              <a:t>Han ___</a:t>
            </a:r>
            <a:r>
              <a:rPr lang="zh-CN" altLang="en-US" sz="3600" b="1" dirty="0">
                <a:latin typeface="Comic Sans MS" panose="030F0702030302020204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latin typeface="Comic Sans MS" panose="030F0702030302020204" pitchFamily="2" charset="0"/>
                <a:ea typeface="宋体" panose="02010600030101010101" pitchFamily="2" charset="-122"/>
              </a:rPr>
              <a:t>________</a:t>
            </a:r>
            <a:r>
              <a:rPr lang="zh-CN" altLang="en-US" sz="3600" b="1" dirty="0">
                <a:latin typeface="Comic Sans MS" panose="030F0702030302020204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latin typeface="Comic Sans MS" panose="030F0702030302020204" pitchFamily="2" charset="0"/>
                <a:ea typeface="宋体" panose="02010600030101010101" pitchFamily="2" charset="-122"/>
              </a:rPr>
              <a:t>____</a:t>
            </a:r>
            <a:r>
              <a:rPr lang="zh-CN" altLang="en-US" sz="3600" b="1" dirty="0">
                <a:latin typeface="Comic Sans MS" panose="030F0702030302020204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latin typeface="Comic Sans MS" panose="030F0702030302020204" pitchFamily="2" charset="0"/>
                <a:ea typeface="宋体" panose="02010600030101010101" pitchFamily="2" charset="-122"/>
              </a:rPr>
              <a:t>Lin.</a:t>
            </a:r>
            <a:endParaRPr lang="en-US" altLang="zh-CN" sz="3600" b="1" dirty="0">
              <a:latin typeface="Comic Sans MS" panose="030F0702030302020204" pitchFamily="2" charset="0"/>
              <a:ea typeface="宋体" panose="02010600030101010101" pitchFamily="2" charset="-122"/>
            </a:endParaRPr>
          </a:p>
        </p:txBody>
      </p:sp>
      <p:sp>
        <p:nvSpPr>
          <p:cNvPr id="9220" name="Text Box 6"/>
          <p:cNvSpPr txBox="1"/>
          <p:nvPr/>
        </p:nvSpPr>
        <p:spPr>
          <a:xfrm>
            <a:off x="1676400" y="4876800"/>
            <a:ext cx="5029200" cy="641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is </a:t>
            </a:r>
            <a:r>
              <a:rPr lang="zh-CN" altLang="en-US" sz="3600" b="1" dirty="0">
                <a:solidFill>
                  <a:srgbClr val="0000FF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    </a:t>
            </a: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heav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ier </a:t>
            </a:r>
            <a:r>
              <a:rPr lang="zh-CN" altLang="en-US" sz="3600" b="1" dirty="0">
                <a:solidFill>
                  <a:srgbClr val="FF0000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  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than</a:t>
            </a:r>
            <a:endParaRPr lang="en-US" altLang="zh-CN" sz="3600" b="1" dirty="0">
              <a:solidFill>
                <a:srgbClr val="FF0000"/>
              </a:solidFill>
              <a:latin typeface="Comic Sans MS" panose="030F0702030302020204" pitchFamily="2" charset="0"/>
              <a:ea typeface="宋体" panose="02010600030101010101" pitchFamily="2" charset="-122"/>
            </a:endParaRPr>
          </a:p>
        </p:txBody>
      </p:sp>
      <p:sp>
        <p:nvSpPr>
          <p:cNvPr id="9221" name="Text Box 9"/>
          <p:cNvSpPr txBox="1"/>
          <p:nvPr/>
        </p:nvSpPr>
        <p:spPr>
          <a:xfrm>
            <a:off x="598488" y="5911850"/>
            <a:ext cx="8316912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2" charset="0"/>
                <a:ea typeface="宋体" panose="02010600030101010101" pitchFamily="2" charset="-122"/>
              </a:rPr>
              <a:t>Lin ___</a:t>
            </a:r>
            <a:r>
              <a:rPr lang="zh-CN" altLang="en-US" sz="3600" b="1" dirty="0">
                <a:latin typeface="Comic Sans MS" panose="030F0702030302020204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latin typeface="Comic Sans MS" panose="030F0702030302020204" pitchFamily="2" charset="0"/>
                <a:ea typeface="宋体" panose="02010600030101010101" pitchFamily="2" charset="-122"/>
              </a:rPr>
              <a:t>_______</a:t>
            </a:r>
            <a:r>
              <a:rPr lang="zh-CN" altLang="en-US" sz="3600" b="1" dirty="0">
                <a:latin typeface="Comic Sans MS" panose="030F0702030302020204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latin typeface="Comic Sans MS" panose="030F0702030302020204" pitchFamily="2" charset="0"/>
                <a:ea typeface="宋体" panose="02010600030101010101" pitchFamily="2" charset="-122"/>
              </a:rPr>
              <a:t>_____</a:t>
            </a:r>
            <a:r>
              <a:rPr lang="zh-CN" altLang="en-US" sz="3600" b="1" dirty="0">
                <a:latin typeface="Comic Sans MS" panose="030F0702030302020204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latin typeface="Comic Sans MS" panose="030F0702030302020204" pitchFamily="2" charset="0"/>
                <a:ea typeface="宋体" panose="02010600030101010101" pitchFamily="2" charset="-122"/>
              </a:rPr>
              <a:t>Han.</a:t>
            </a:r>
            <a:endParaRPr lang="en-US" altLang="zh-CN" sz="3600" b="1" dirty="0">
              <a:latin typeface="Comic Sans MS" panose="030F0702030302020204" pitchFamily="2" charset="0"/>
              <a:ea typeface="宋体" panose="02010600030101010101" pitchFamily="2" charset="-122"/>
            </a:endParaRPr>
          </a:p>
        </p:txBody>
      </p:sp>
      <p:sp>
        <p:nvSpPr>
          <p:cNvPr id="9222" name="Text Box 11"/>
          <p:cNvSpPr txBox="1"/>
          <p:nvPr/>
        </p:nvSpPr>
        <p:spPr>
          <a:xfrm>
            <a:off x="1676400" y="5867400"/>
            <a:ext cx="5410200" cy="641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is </a:t>
            </a:r>
            <a:r>
              <a:rPr lang="zh-CN" altLang="en-US" sz="3600" b="1" dirty="0">
                <a:solidFill>
                  <a:srgbClr val="0000FF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   </a:t>
            </a: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thin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ner </a:t>
            </a:r>
            <a:r>
              <a:rPr lang="zh-CN" altLang="en-US" sz="3600" b="1" dirty="0">
                <a:solidFill>
                  <a:srgbClr val="FF0000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  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than</a:t>
            </a:r>
            <a:endParaRPr lang="en-US" altLang="zh-CN" sz="3600" b="1" dirty="0">
              <a:solidFill>
                <a:srgbClr val="FF0000"/>
              </a:solidFill>
              <a:latin typeface="Comic Sans MS" panose="030F0702030302020204" pitchFamily="2" charset="0"/>
              <a:ea typeface="宋体" panose="02010600030101010101" pitchFamily="2" charset="-122"/>
            </a:endParaRPr>
          </a:p>
        </p:txBody>
      </p:sp>
      <p:pic>
        <p:nvPicPr>
          <p:cNvPr id="9223" name="Picture 2" descr="0001383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1231900"/>
            <a:ext cx="2376488" cy="2555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4" name="Text Box 4"/>
          <p:cNvSpPr txBox="1"/>
          <p:nvPr/>
        </p:nvSpPr>
        <p:spPr>
          <a:xfrm>
            <a:off x="1720850" y="3697288"/>
            <a:ext cx="1784350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heavy</a:t>
            </a:r>
            <a:endParaRPr lang="en-US" altLang="zh-CN" sz="3600" b="1" dirty="0">
              <a:solidFill>
                <a:srgbClr val="0000FF"/>
              </a:solidFill>
              <a:latin typeface="Comic Sans MS" panose="030F0702030302020204" pitchFamily="2" charset="0"/>
              <a:ea typeface="宋体" panose="02010600030101010101" pitchFamily="2" charset="-122"/>
            </a:endParaRPr>
          </a:p>
        </p:txBody>
      </p:sp>
      <p:pic>
        <p:nvPicPr>
          <p:cNvPr id="9225" name="Picture 7" descr="林志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231900"/>
            <a:ext cx="1738313" cy="257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6" name="Text Box 8"/>
          <p:cNvSpPr txBox="1"/>
          <p:nvPr/>
        </p:nvSpPr>
        <p:spPr>
          <a:xfrm>
            <a:off x="5562600" y="3697288"/>
            <a:ext cx="1146175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thin</a:t>
            </a:r>
            <a:endParaRPr lang="en-US" altLang="zh-CN" sz="3600" b="1" dirty="0">
              <a:solidFill>
                <a:srgbClr val="0000FF"/>
              </a:solidFill>
              <a:latin typeface="Comic Sans MS" panose="030F070203030202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  <p:bldP spid="9222" grpId="0"/>
      <p:bldP spid="9224" grpId="0"/>
      <p:bldP spid="92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Picture 2" descr="20110517074902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1" descr="F:\苏卿工作\新建文件夹\无标题-42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133600"/>
            <a:ext cx="7162800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椭圆 3"/>
          <p:cNvSpPr/>
          <p:nvPr/>
        </p:nvSpPr>
        <p:spPr>
          <a:xfrm>
            <a:off x="457200" y="1295400"/>
            <a:ext cx="1143000" cy="6858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en-US" altLang="zh-CN" sz="3600" dirty="0">
                <a:latin typeface="Arial" panose="020B0604020202020204" pitchFamily="34" charset="0"/>
                <a:ea typeface="方正舒体" panose="02010601030101010101" pitchFamily="2" charset="-122"/>
              </a:rPr>
              <a:t>1</a:t>
            </a:r>
            <a:r>
              <a:rPr lang="zh-CN" altLang="en-US" sz="3600" dirty="0">
                <a:latin typeface="Arial" panose="020B0604020202020204" pitchFamily="34" charset="0"/>
                <a:ea typeface="方正舒体" panose="02010601030101010101" pitchFamily="2" charset="-122"/>
              </a:rPr>
              <a:t>b</a:t>
            </a:r>
            <a:endParaRPr lang="zh-CN" altLang="en-US" sz="3600" dirty="0">
              <a:latin typeface="Arial" panose="020B0604020202020204" pitchFamily="34" charset="0"/>
              <a:ea typeface="方正舒体" panose="02010601030101010101" pitchFamily="2" charset="-122"/>
            </a:endParaRPr>
          </a:p>
        </p:txBody>
      </p:sp>
      <p:sp>
        <p:nvSpPr>
          <p:cNvPr id="10245" name="TextBox 4"/>
          <p:cNvSpPr txBox="1"/>
          <p:nvPr/>
        </p:nvSpPr>
        <p:spPr>
          <a:xfrm>
            <a:off x="1676400" y="1296988"/>
            <a:ext cx="6400800" cy="822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Listen and number the pairs of twins  in the picture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s 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[1~3].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6" name="TextBox 5"/>
          <p:cNvSpPr txBox="1"/>
          <p:nvPr/>
        </p:nvSpPr>
        <p:spPr>
          <a:xfrm>
            <a:off x="4648200" y="25146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2400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7" name="TextBox 6"/>
          <p:cNvSpPr txBox="1"/>
          <p:nvPr/>
        </p:nvSpPr>
        <p:spPr>
          <a:xfrm>
            <a:off x="1447800" y="35052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zh-CN" altLang="en-US" sz="2400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8" name="TextBox 7"/>
          <p:cNvSpPr txBox="1"/>
          <p:nvPr/>
        </p:nvSpPr>
        <p:spPr>
          <a:xfrm>
            <a:off x="6248400" y="51816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/>
      <p:bldP spid="10246" grpId="0"/>
      <p:bldP spid="10247" grpId="0"/>
      <p:bldP spid="102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Picture 2" descr="20110517074902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3" descr="200885153557786_25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2376488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6" descr="20100919_ffda179fbbe08e0b7bcdn4U55MslqiC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657600"/>
            <a:ext cx="2200275" cy="2038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AutoShape 4"/>
          <p:cNvSpPr/>
          <p:nvPr/>
        </p:nvSpPr>
        <p:spPr>
          <a:xfrm>
            <a:off x="2590800" y="990600"/>
            <a:ext cx="3429000" cy="914400"/>
          </a:xfrm>
          <a:prstGeom prst="wedgeEllipseCallout">
            <a:avLst>
              <a:gd name="adj1" fmla="val -49764"/>
              <a:gd name="adj2" fmla="val 64713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Can you compare the people in the picture?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0" name="AutoShape 7"/>
          <p:cNvSpPr/>
          <p:nvPr/>
        </p:nvSpPr>
        <p:spPr>
          <a:xfrm>
            <a:off x="6248400" y="2819400"/>
            <a:ext cx="2895600" cy="914400"/>
          </a:xfrm>
          <a:prstGeom prst="wedgeEllipseCallout">
            <a:avLst>
              <a:gd name="adj1" fmla="val -22838"/>
              <a:gd name="adj2" fmla="val 83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Tom has shorter hair than Sam.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1" name="Rectangle 1"/>
          <p:cNvSpPr/>
          <p:nvPr/>
        </p:nvSpPr>
        <p:spPr>
          <a:xfrm>
            <a:off x="0" y="3370263"/>
            <a:ext cx="4876800" cy="35052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32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① </a:t>
            </a:r>
            <a:r>
              <a:rPr lang="en-US" altLang="zh-CN" sz="32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Tom has shorter hair </a:t>
            </a:r>
            <a:endParaRPr lang="en-US" altLang="zh-CN" sz="32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sz="32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than Sam.</a:t>
            </a:r>
            <a:endParaRPr lang="zh-CN" altLang="en-US" sz="32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② </a:t>
            </a:r>
            <a:r>
              <a:rPr lang="en-US" altLang="zh-CN" sz="32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Tina is more outgoing </a:t>
            </a:r>
            <a:endParaRPr lang="en-US" altLang="zh-CN" sz="32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sz="32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than Tara.</a:t>
            </a:r>
            <a:endParaRPr lang="zh-CN" altLang="en-US" sz="32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③ </a:t>
            </a:r>
            <a:r>
              <a:rPr lang="en-US" altLang="zh-CN" sz="32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Paul is shorter than </a:t>
            </a:r>
            <a:endParaRPr lang="en-US" altLang="zh-CN" sz="32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sz="32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Tom.</a:t>
            </a:r>
            <a:endParaRPr lang="zh-CN" altLang="en-US" sz="32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2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2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32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…</a:t>
            </a:r>
            <a:endParaRPr lang="en-US" altLang="zh-CN" sz="32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nimBg="1"/>
      <p:bldP spid="11271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7122</Words>
  <Application>WPS 演示</Application>
  <PresentationFormat>全屏显示(4:3)</PresentationFormat>
  <Paragraphs>461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53" baseType="lpstr">
      <vt:lpstr>Arial</vt:lpstr>
      <vt:lpstr>宋体</vt:lpstr>
      <vt:lpstr>Wingdings</vt:lpstr>
      <vt:lpstr>Calibri</vt:lpstr>
      <vt:lpstr>Times New Roman</vt:lpstr>
      <vt:lpstr>华文新魏</vt:lpstr>
      <vt:lpstr>方正舒体</vt:lpstr>
      <vt:lpstr>Comic Sans MS</vt:lpstr>
      <vt:lpstr>Tahoma</vt:lpstr>
      <vt:lpstr>Latha</vt:lpstr>
      <vt:lpstr>MingLiU</vt:lpstr>
      <vt:lpstr>Microsoft JhengHei</vt:lpstr>
      <vt:lpstr>Microsoft Sans Serif</vt:lpstr>
      <vt:lpstr>MT Extra</vt:lpstr>
      <vt:lpstr>MS PMincho</vt:lpstr>
      <vt:lpstr>Meiryo</vt:lpstr>
      <vt:lpstr>楷体_GB2312</vt:lpstr>
      <vt:lpstr>新宋体</vt:lpstr>
      <vt:lpstr>MS Gothic</vt:lpstr>
      <vt:lpstr>仿宋_GB2312</vt:lpstr>
      <vt:lpstr>仿宋</vt:lpstr>
      <vt:lpstr>Monotype Corsiva</vt:lpstr>
      <vt:lpstr>微软雅黑</vt:lpstr>
      <vt:lpstr>Segoe Print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海派甜心</cp:lastModifiedBy>
  <cp:revision>50</cp:revision>
  <dcterms:created xsi:type="dcterms:W3CDTF">2015-06-14T07:22:56Z</dcterms:created>
  <dcterms:modified xsi:type="dcterms:W3CDTF">2021-04-28T12:10:38Z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2052-11.1.0.10132</vt:lpwstr>
  </property>
</Properties>
</file>