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7" r:id="rId4"/>
    <p:sldId id="268" r:id="rId6"/>
    <p:sldId id="269" r:id="rId7"/>
    <p:sldId id="270" r:id="rId8"/>
    <p:sldId id="271" r:id="rId9"/>
    <p:sldId id="279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12190095" cy="6859270"/>
  <p:notesSz cx="6858000" cy="9144000"/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6" y="-210"/>
      </p:cViewPr>
      <p:guideLst>
        <p:guide orient="horz" pos="572"/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2484-30E2-4BE3-8F0A-8FC55992DF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D2CF2-1089-4C18-BD3F-37EB6815CD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2CF2-1089-4C18-BD3F-37EB6815CD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35169"/>
            <a:ext cx="12190413" cy="569913"/>
          </a:xfrm>
          <a:prstGeom prst="rect">
            <a:avLst/>
          </a:prstGeom>
          <a:gradFill>
            <a:gsLst>
              <a:gs pos="0">
                <a:srgbClr val="0070A7"/>
              </a:gs>
              <a:gs pos="50000">
                <a:srgbClr val="0070A7">
                  <a:gamma/>
                  <a:tint val="85882"/>
                  <a:invGamma/>
                </a:srgbClr>
              </a:gs>
              <a:gs pos="100000">
                <a:srgbClr val="0070A7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522" y="765498"/>
            <a:ext cx="11353016" cy="799332"/>
          </a:xfrm>
        </p:spPr>
        <p:txBody>
          <a:bodyPr wrap="square">
            <a:spAutoFit/>
          </a:bodyPr>
          <a:lstStyle>
            <a:lvl1pPr marL="0" indent="809625" algn="just" hangingPunct="0">
              <a:lnSpc>
                <a:spcPct val="140000"/>
              </a:lnSpc>
              <a:spcBef>
                <a:spcPct val="0"/>
              </a:spcBef>
              <a:buNone/>
              <a:tabLst>
                <a:tab pos="5559425" algn=""/>
              </a:tabLst>
              <a:defRPr sz="3200" b="0"/>
            </a:lvl1pPr>
            <a:lvl2pPr marL="544195" indent="720090">
              <a:lnSpc>
                <a:spcPct val="140000"/>
              </a:lnSpc>
              <a:buNone/>
              <a:defRPr sz="2800" b="1"/>
            </a:lvl2pPr>
            <a:lvl3pPr marL="1088390" indent="720090">
              <a:lnSpc>
                <a:spcPct val="140000"/>
              </a:lnSpc>
              <a:buNone/>
              <a:defRPr sz="2800" b="1"/>
            </a:lvl3pPr>
            <a:lvl4pPr marL="1632585" indent="720090">
              <a:lnSpc>
                <a:spcPct val="140000"/>
              </a:lnSpc>
              <a:buNone/>
              <a:defRPr sz="2800" b="1"/>
            </a:lvl4pPr>
            <a:lvl5pPr marL="2176780" indent="720090">
              <a:lnSpc>
                <a:spcPct val="140000"/>
              </a:lnSpc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pic>
        <p:nvPicPr>
          <p:cNvPr id="7" name="Picture 2" descr="E:\收集素材\！！制作样品\全优\全优·新教材做样\百年学典小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23" y="36626"/>
            <a:ext cx="556163" cy="45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 userDrawn="1"/>
        </p:nvSpPr>
        <p:spPr bwMode="auto">
          <a:xfrm>
            <a:off x="0" y="569913"/>
            <a:ext cx="12190413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58" descr="全优课堂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606" y="33949"/>
            <a:ext cx="12350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4"/>
          <p:cNvSpPr txBox="1">
            <a:spLocks noChangeArrowheads="1"/>
          </p:cNvSpPr>
          <p:nvPr userDrawn="1"/>
        </p:nvSpPr>
        <p:spPr bwMode="auto">
          <a:xfrm>
            <a:off x="5878513" y="115888"/>
            <a:ext cx="576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UNIT 1</a:t>
            </a:r>
            <a:r>
              <a:rPr lang="zh-CN" altLang="en-US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SCIENCE FICTION</a:t>
            </a:r>
            <a:endParaRPr lang="zh-CN" altLang="en-US" sz="1800">
              <a:solidFill>
                <a:schemeClr val="bg1"/>
              </a:solidFill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Picture 60" descr="图片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39550" y="0"/>
            <a:ext cx="44767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56"/>
          <p:cNvSpPr txBox="1">
            <a:spLocks noChangeArrowheads="1"/>
          </p:cNvSpPr>
          <p:nvPr userDrawn="1"/>
        </p:nvSpPr>
        <p:spPr bwMode="auto">
          <a:xfrm>
            <a:off x="1990750" y="92075"/>
            <a:ext cx="5411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fontAlgn="ctr"/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英语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选择性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必修　第四册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配人教版</a:t>
            </a:r>
            <a:endParaRPr lang="zh-CN" altLang="en-US" sz="2000" b="1">
              <a:solidFill>
                <a:schemeClr val="bg1"/>
              </a:solidFill>
              <a:latin typeface="楷体_GB2312" pitchFamily="49" charset="-122"/>
              <a:ea typeface="楷体_GB2312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pic>
        <p:nvPicPr>
          <p:cNvPr id="4" name="图片 1073743875" descr="学科网 zxxk.com"/>
          <p:cNvPicPr>
            <a:picLocks noChangeAspect="1"/>
          </p:cNvPicPr>
          <p:nvPr/>
        </p:nvPicPr>
        <p:blipFill>
          <a:blip r:embed="rId5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00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065588"/>
            <a:ext cx="12201525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06928" y="1269564"/>
            <a:ext cx="11711831" cy="79208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UNIT 1</a:t>
            </a:r>
            <a:r>
              <a:rPr lang="zh-CN" altLang="en-US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　</a:t>
            </a: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SCIENCE FICTION</a:t>
            </a:r>
            <a:endParaRPr lang="en-US" altLang="zh-CN" sz="4800">
              <a:solidFill>
                <a:srgbClr val="FF0000"/>
              </a:solidFill>
              <a:latin typeface="方正大黑_GBK" pitchFamily="65" charset="-122"/>
              <a:ea typeface="方正大黑_GBK" pitchFamily="65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542" y="2277666"/>
            <a:ext cx="11881320" cy="79208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CN" altLang="zh-CN" sz="4000" kern="100">
                <a:solidFill>
                  <a:srgbClr val="7030A0"/>
                </a:solidFill>
                <a:ea typeface="方正小标宋_GBK"/>
                <a:cs typeface="Times New Roman" panose="02020603050405020304"/>
              </a:rPr>
              <a:t>单元要点回顾</a:t>
            </a:r>
            <a:endParaRPr lang="zh-CN" altLang="zh-CN" sz="4000" kern="100">
              <a:solidFill>
                <a:srgbClr val="7030A0"/>
              </a:solidFill>
              <a:latin typeface="+mj-lt"/>
              <a:ea typeface="方正小标宋_GBK"/>
              <a:cs typeface="Times New Roman" panose="02020603050405020304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预约；约会；委任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任命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任命的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</a:t>
                      </a:r>
                      <a:r>
                        <a:rPr lang="en-US" sz="3200" i="1" kern="100" err="1" smtClean="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公布，表明；宣称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公告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i="1" kern="100" err="1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每周的；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周刊</a:t>
                      </a:r>
                      <a:r>
                        <a:rPr lang="en-US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i="1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泥；泥浆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烂泥的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有罪的；内疚的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罪恶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02708" y="1980923"/>
            <a:ext cx="26484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appointment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668062" y="1980923"/>
            <a:ext cx="18277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appoint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63511" y="2701003"/>
            <a:ext cx="22156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appointed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131030" y="3357786"/>
            <a:ext cx="17828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declare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570894" y="3373277"/>
            <a:ext cx="2420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declaration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115793" y="4077866"/>
            <a:ext cx="17828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weekly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831510" y="4077866"/>
            <a:ext cx="14638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week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362724" y="4725938"/>
            <a:ext cx="13260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mud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743278" y="4757658"/>
            <a:ext cx="17363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muddy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252497" y="5374010"/>
            <a:ext cx="15536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guilty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949624" y="5446018"/>
            <a:ext cx="1348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guilt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计算；预测；核算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计算；核算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计算器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爆炸；爆破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爆炸；爆破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使震惊；使昏迷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震惊的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令人震惊的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22752" y="2050223"/>
            <a:ext cx="2056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calculate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53377" y="2064640"/>
            <a:ext cx="2398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calculation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455599" y="2709714"/>
            <a:ext cx="22156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calculator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74360" y="3366497"/>
            <a:ext cx="18966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explode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282469" y="3429794"/>
            <a:ext cx="21932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explosion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10679" y="4797946"/>
            <a:ext cx="1281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stun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441967" y="4797946"/>
            <a:ext cx="18742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stunned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434028" y="5391851"/>
            <a:ext cx="2010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stunning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．检验；测试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　　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．更像是；更接近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．出差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．有一个约会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．在恋爱中；有男女关系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．毕竟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．与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相似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．比较起来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47134" y="1341562"/>
            <a:ext cx="1792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test out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313419" y="2061642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more like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33607" y="2781722"/>
            <a:ext cx="34596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on a business trip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087094" y="3429794"/>
            <a:ext cx="4015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have an appointment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54979" y="4109888"/>
            <a:ext cx="32415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a relationship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22998" y="4732735"/>
            <a:ext cx="1861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after all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560172" y="5454729"/>
            <a:ext cx="26484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similar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87094" y="6085379"/>
            <a:ext cx="29322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comparison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053530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．另一方面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．与此相反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．匆忙地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．意识到；明白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．被控告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．每天地；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每天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．建立；成立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26496" y="1820763"/>
            <a:ext cx="3457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on the other hand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96364" y="2493690"/>
            <a:ext cx="23182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contrast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867364" y="3133051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a hurry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351510" y="3826055"/>
            <a:ext cx="25122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aware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849639" y="4509914"/>
            <a:ext cx="3211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charged 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81338" y="5229994"/>
            <a:ext cx="31406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on a daily basis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672267" y="5815879"/>
            <a:ext cx="15664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set up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053530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．被认为是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．应用于；适用于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．被录取到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……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．事物的利与弊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．比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更好；更胜一筹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．占上风；接管；接手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．与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冲突或抵触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64972" y="1820764"/>
            <a:ext cx="25571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regarded as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87002" y="2493690"/>
            <a:ext cx="31053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adapted into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68810" y="3213770"/>
            <a:ext cx="2945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admitted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251996" y="3861842"/>
            <a:ext cx="2855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pros and cons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654899" y="4509914"/>
            <a:ext cx="2853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superior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775220" y="5229994"/>
            <a:ext cx="2113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over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202903" y="5869355"/>
            <a:ext cx="26821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conflict 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．关掉；结果是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逐渐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减少；消失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．有强烈的欲望做某事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．不重要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．深深地吸一口气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．只要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67214" y="1989634"/>
            <a:ext cx="18838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turn out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55389" y="2709714"/>
            <a:ext cx="2113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fall away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75326" y="3337105"/>
            <a:ext cx="43065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have an urge to do sth.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41117" y="4077866"/>
            <a:ext cx="3196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beside the point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552051" y="4797946"/>
            <a:ext cx="2831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draw a breath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00782" y="5404722"/>
            <a:ext cx="26965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so/as long as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．使某人想起某物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．因为；由于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．制作一个表格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．填写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．作记录；笔记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．展示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．在某个时候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17952" y="1557586"/>
            <a:ext cx="3355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remind sb.of sth.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689685" y="2277666"/>
            <a:ext cx="26837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 a result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97724" y="2997746"/>
            <a:ext cx="26725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a table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54298" y="3584995"/>
            <a:ext cx="14959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fill 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023198" y="4365897"/>
            <a:ext cx="22509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notes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16830" y="4951961"/>
            <a:ext cx="34692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a presentation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374774" y="5712193"/>
            <a:ext cx="41985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at one time or another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4982408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Tony told her she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 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sensitive and was just as good as Gladys.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托尼对她说，她这样想有点敏感，其实她就像格拉迪斯一样好。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She heard him declare that he did not want to leave her the next day, and that he felt ________ ________ just the desire to please her.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她听见他说，第二天他不想离开她，他不仅仅是想讨她的欢心。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606182" y="1557586"/>
            <a:ext cx="1337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was 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414945" y="1557586"/>
            <a:ext cx="16097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being 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043711" y="3933850"/>
            <a:ext cx="154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more 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928882" y="3936723"/>
            <a:ext cx="14061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than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21319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 human being’s facial expressions change often, ________ Tony’s never changes.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人的面部表情经常改变，但托尼的表情从不变化。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She has been interviewed many times, appeared on the covers of magazines, and become the first non-human in the world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 ______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 citizenship by a country.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她多次接受采访，登上杂志封面，成为世界上第一个获得国家公民身份的非人类。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552299" y="1989634"/>
            <a:ext cx="20457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whereas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67214" y="4213171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82303" y="4208647"/>
            <a:ext cx="6751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588322" y="4208646"/>
            <a:ext cx="16113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given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275016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When it comes to games, 2017 became a year ________ ________ AI defeated humans in so many games that AI researchers say that 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 _______  _____ _____ 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 ________  AI can win at almost everything.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在游戏方面，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2017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年是人工智能在众多游戏中击败人类的一年。人工智能研究人员表示，用不了多久人工智能就会赢得几乎所有的游戏。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070870" y="2133650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452012" y="2136842"/>
            <a:ext cx="17027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which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800378" y="2721617"/>
            <a:ext cx="9268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9839622" y="2709714"/>
            <a:ext cx="13372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will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782838" y="3306392"/>
            <a:ext cx="811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908433" y="3322829"/>
            <a:ext cx="10871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279359" y="3303975"/>
            <a:ext cx="14285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long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867892" y="3322829"/>
            <a:ext cx="17475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before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意外收获；奖金；红利　　　　　　　　　　　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愚蠢的；荒谬的；荒唐的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诚实正直；完整；完好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庄重；庄严；尊严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假定；假设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面粉；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谷物磨成的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粉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66608" y="1918201"/>
            <a:ext cx="223651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bonus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ridiculous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integrity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dignity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presume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r>
              <a:rPr lang="en-US" altLang="zh-CN" sz="3200" kern="100">
                <a:solidFill>
                  <a:srgbClr val="FF0000"/>
                </a:solidFill>
              </a:rPr>
              <a:t>flour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was at ten o’clock today ________ the first of all Time Machines began its career.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今天十点钟，第一台时间机器开始了它的工作生涯。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The sun and moon looked ________ ________ they were being thrown across the sky.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太阳和月亮看起来像是被扔过天空。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430910" y="1773610"/>
            <a:ext cx="949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884878" y="1701602"/>
            <a:ext cx="1314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950583" y="3789834"/>
            <a:ext cx="10422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9673966" y="3789834"/>
            <a:ext cx="10518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 if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8640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 ________ ________ I travelled at maximum speed, it didn’t matter.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只要我以最快的速度行驶，这都没有关系。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 ________ ________ ________ ________ the result of your examinations will not be publicized.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应该注意的是，你的考试结果是不会公布的。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重点语法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被动语态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(The Passive Voice)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77879" y="1557586"/>
            <a:ext cx="12907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So/As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443126" y="1557586"/>
            <a:ext cx="1016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long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014478" y="1557586"/>
            <a:ext cx="10422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</a:t>
            </a:r>
            <a:r>
              <a:rPr lang="en-US" altLang="zh-CN" sz="3200" kern="100" smtClean="0">
                <a:solidFill>
                  <a:srgbClr val="FF0000"/>
                </a:solidFill>
              </a:rPr>
              <a:t>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04582" y="3443542"/>
            <a:ext cx="949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116368" y="3430968"/>
            <a:ext cx="13821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should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126014" y="3430967"/>
            <a:ext cx="6751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736132" y="3443542"/>
            <a:ext cx="11993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noted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894897" y="4069155"/>
            <a:ext cx="1314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5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9600" y="12509500"/>
            <a:ext cx="3683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活动场地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如音乐厅、会场等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 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除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法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；分隔；分开；差异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烟、气等的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一缕；少量；喘息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随机的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最大限度；最大量　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最大极限的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颠簸；摇晃；震动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使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震动；摇晃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71705" y="1586376"/>
            <a:ext cx="2347437" cy="414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venue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division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puff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random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maximum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jolt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使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快速翻转；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用手指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轻抛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夸张；夸大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布拉耶盲文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凸点符号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无行动；不采取措施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劳动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者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；体力劳动　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奋斗；努力工作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2680" y="1917626"/>
            <a:ext cx="2898550" cy="334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flip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overstatement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Braille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inaction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r>
              <a:rPr lang="en-US" altLang="zh-CN" sz="3200" kern="100" err="1">
                <a:solidFill>
                  <a:srgbClr val="FF0000"/>
                </a:solidFill>
              </a:rPr>
              <a:t>labour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皮革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杠杆；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操纵杆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仪表盘；控制板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英寸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长度单位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倒着；向后；往回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紧握；抓紧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模糊的；朦胧的；困惑的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14886" y="1485578"/>
            <a:ext cx="2440412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leather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lever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panel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inch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backwards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grip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8763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hazy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小说；虚构的事　　　　　　　　　　　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　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薪水；薪金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荒谬的；荒唐的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指甲　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钉牢；固定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女售货员；女推销员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暂缓；暂停；悬；挂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阶梯；梯子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09889" y="1545029"/>
            <a:ext cx="2193229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fiction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salary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absurd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nail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saleswoman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suspend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ladder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解散；解雇；消除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conj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然而；但是；尽管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谣言；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传闻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车费；船票；飞机票价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女主席；女董事长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克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重量单位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推销员；售货员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26754" y="1545029"/>
            <a:ext cx="2624436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dismiss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whereas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err="1">
                <a:solidFill>
                  <a:srgbClr val="FF0000"/>
                </a:solidFill>
                <a:cs typeface="Courier New" panose="02070309020205020404"/>
              </a:rPr>
              <a:t>rumour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fare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chairwoman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 err="1">
                <a:solidFill>
                  <a:srgbClr val="FF0000"/>
                </a:solidFill>
                <a:cs typeface="Courier New" panose="02070309020205020404"/>
              </a:rPr>
              <a:t>gramme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salesman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603798" cy="5462015"/>
        </p:xfrm>
        <a:graphic>
          <a:graphicData uri="http://schemas.openxmlformats.org/drawingml/2006/table">
            <a:tbl>
              <a:tblPr/>
              <a:tblGrid>
                <a:gridCol w="1882718"/>
                <a:gridCol w="9721080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外星人；外国人　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陌生的；外星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的</a:t>
                      </a:r>
                      <a:endParaRPr lang="en-US" altLang="zh-CN" sz="3200" kern="100" smtClean="0">
                        <a:effectLst/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模糊不清的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更好的；占优势的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外甥女；侄女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19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去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拿来；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去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请来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手帕；纸巾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灯；台灯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0932" y="1485578"/>
            <a:ext cx="2738250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alien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blurred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superior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niece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fetch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handkerchief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lamp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341376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节奏；步伐；速度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23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强烈的欲望；冲动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催促；力劝；大力推荐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确定速度；调整节奏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66640" y="1917626"/>
            <a:ext cx="1348446" cy="1389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pace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urge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5032</Words>
  <Application>WPS 演示</Application>
  <PresentationFormat/>
  <Paragraphs>472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Times New Roman</vt:lpstr>
      <vt:lpstr>楷体_GB2312</vt:lpstr>
      <vt:lpstr>方正大黑_GBK</vt:lpstr>
      <vt:lpstr>方正小标宋_GBK</vt:lpstr>
      <vt:lpstr>Times New Roman</vt:lpstr>
      <vt:lpstr>Courier New</vt:lpstr>
      <vt:lpstr>Book Antiqua</vt:lpstr>
      <vt:lpstr>黑体</vt:lpstr>
      <vt:lpstr>新宋体</vt:lpstr>
      <vt:lpstr>Segoe Print</vt:lpstr>
      <vt:lpstr>Office 主题​​</vt:lpstr>
      <vt:lpstr>UNIT 1　SCIENCE FICTION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二一教育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21cnjy.com</dc:creator>
  <cp:keywords>21</cp:keywords>
  <cp:lastModifiedBy>Administrator</cp:lastModifiedBy>
  <cp:revision>1</cp:revision>
  <cp:lastPrinted>2022-09-27T09:16:00Z</cp:lastPrinted>
  <dcterms:created xsi:type="dcterms:W3CDTF">2022-09-27T09:16:00Z</dcterms:created>
  <dcterms:modified xsi:type="dcterms:W3CDTF">2022-09-27T01:33:22Z</dcterms:modified>
  <cp:version>295311804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2052-10.8.2.6837</vt:lpwstr>
  </property>
</Properties>
</file>