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388" r:id="rId3"/>
    <p:sldId id="343" r:id="rId4"/>
    <p:sldId id="338" r:id="rId5"/>
    <p:sldId id="261" r:id="rId6"/>
    <p:sldId id="317" r:id="rId7"/>
    <p:sldId id="372" r:id="rId8"/>
    <p:sldId id="383" r:id="rId9"/>
    <p:sldId id="340" r:id="rId10"/>
    <p:sldId id="315" r:id="rId11"/>
    <p:sldId id="348" r:id="rId12"/>
    <p:sldId id="349" r:id="rId13"/>
    <p:sldId id="350" r:id="rId14"/>
    <p:sldId id="351" r:id="rId15"/>
    <p:sldId id="266" r:id="rId16"/>
    <p:sldId id="384" r:id="rId17"/>
    <p:sldId id="385" r:id="rId18"/>
    <p:sldId id="386" r:id="rId19"/>
    <p:sldId id="387" r:id="rId20"/>
    <p:sldId id="373" r:id="rId21"/>
    <p:sldId id="374" r:id="rId22"/>
    <p:sldId id="375" r:id="rId23"/>
    <p:sldId id="376" r:id="rId24"/>
    <p:sldId id="363" r:id="rId25"/>
    <p:sldId id="377" r:id="rId26"/>
    <p:sldId id="379" r:id="rId27"/>
    <p:sldId id="366" r:id="rId28"/>
    <p:sldId id="346" r:id="rId29"/>
    <p:sldId id="278" r:id="rId30"/>
    <p:sldId id="381" r:id="rId31"/>
    <p:sldId id="423" r:id="rId32"/>
    <p:sldId id="422" r:id="rId33"/>
    <p:sldId id="424" r:id="rId34"/>
    <p:sldId id="355" r:id="rId35"/>
    <p:sldId id="358" r:id="rId36"/>
    <p:sldId id="357" r:id="rId37"/>
    <p:sldId id="371" r:id="rId3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0000"/>
    <a:srgbClr val="FFFFCC"/>
    <a:srgbClr val="CC3399"/>
    <a:srgbClr val="0000F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4" y="-150"/>
      </p:cViewPr>
      <p:guideLst>
        <p:guide orient="horz" pos="2162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en-US" altLang="x-none" sz="1200" b="0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en-US" altLang="x-none" sz="1200" b="0" dirty="0"/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b="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eaLnBrk="1" hangingPunct="1"/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3" Type="http://schemas.openxmlformats.org/officeDocument/2006/relationships/image" Target="../media/image24.jpeg"/><Relationship Id="rId2" Type="http://schemas.openxmlformats.org/officeDocument/2006/relationships/image" Target="../media/image32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0.jpeg"/><Relationship Id="rId3" Type="http://schemas.openxmlformats.org/officeDocument/2006/relationships/image" Target="../media/image40.GIF"/><Relationship Id="rId2" Type="http://schemas.openxmlformats.org/officeDocument/2006/relationships/image" Target="../media/image38.GIF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8.jpeg"/><Relationship Id="rId3" Type="http://schemas.openxmlformats.org/officeDocument/2006/relationships/image" Target="../media/image37.GIF"/><Relationship Id="rId2" Type="http://schemas.openxmlformats.org/officeDocument/2006/relationships/image" Target="../media/image39.GIF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hyperlink" Target="Section%20A-2a.mp3" TargetMode="External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hyperlink" Target="Section%20A-2b.mp3" TargetMode="External"/><Relationship Id="rId1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21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hyperlink" Target="Section%20A-1b.mp3" TargetMode="External"/><Relationship Id="rId2" Type="http://schemas.openxmlformats.org/officeDocument/2006/relationships/image" Target="../media/image27.pn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矩形 44"/>
          <p:cNvPicPr/>
          <p:nvPr/>
        </p:nvPicPr>
        <p:blipFill>
          <a:blip r:embed="rId2"/>
          <a:stretch>
            <a:fillRect/>
          </a:stretch>
        </p:blipFill>
        <p:spPr>
          <a:xfrm>
            <a:off x="3563938" y="765175"/>
            <a:ext cx="3384550" cy="144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4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WordArt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913" y="549275"/>
            <a:ext cx="3521075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4"/>
          <p:cNvSpPr txBox="1"/>
          <p:nvPr/>
        </p:nvSpPr>
        <p:spPr>
          <a:xfrm>
            <a:off x="1908175" y="5373688"/>
            <a:ext cx="54737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She’s using the computer.</a:t>
            </a:r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2"/>
          <p:cNvSpPr txBox="1"/>
          <p:nvPr/>
        </p:nvSpPr>
        <p:spPr>
          <a:xfrm>
            <a:off x="2557463" y="1628775"/>
            <a:ext cx="3960812" cy="909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she doing?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8" name="图片 13317" descr="8{D}2RFKWJD8](1B4Q2$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2781300"/>
            <a:ext cx="3600450" cy="2360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1476375" y="5445125"/>
            <a:ext cx="585628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He’s reading a newspaper.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 txBox="1"/>
          <p:nvPr/>
        </p:nvSpPr>
        <p:spPr>
          <a:xfrm>
            <a:off x="2339975" y="1125538"/>
            <a:ext cx="3744913" cy="981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 doing?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2" name="图片 14341" descr="2026-11011Q1542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349500"/>
            <a:ext cx="4392613" cy="2928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2627313" y="5445125"/>
            <a:ext cx="34559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exercising.</a:t>
            </a:r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Rectangle 2"/>
          <p:cNvSpPr txBox="1"/>
          <p:nvPr/>
        </p:nvSpPr>
        <p:spPr>
          <a:xfrm>
            <a:off x="2339975" y="908050"/>
            <a:ext cx="4032250" cy="1125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she doing?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5" name="图片 15364" descr="A1KCG%_U[LK_RI`G{Y7DK$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2060575"/>
            <a:ext cx="2290762" cy="313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/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1476375" y="4876800"/>
            <a:ext cx="61198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washing the dishes.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Rectangle 2"/>
          <p:cNvSpPr txBox="1"/>
          <p:nvPr/>
        </p:nvSpPr>
        <p:spPr>
          <a:xfrm>
            <a:off x="1979613" y="1125538"/>
            <a:ext cx="4537075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What’re they doing?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9" name="图片 16388" descr="225028_090837057_2"/>
          <p:cNvPicPr>
            <a:picLocks noChangeAspect="1"/>
          </p:cNvPicPr>
          <p:nvPr/>
        </p:nvPicPr>
        <p:blipFill>
          <a:blip r:embed="rId2"/>
          <a:srcRect l="16653" t="5569"/>
          <a:stretch>
            <a:fillRect/>
          </a:stretch>
        </p:blipFill>
        <p:spPr>
          <a:xfrm>
            <a:off x="2411413" y="2420938"/>
            <a:ext cx="3024187" cy="228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/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6"/>
          <p:cNvSpPr/>
          <p:nvPr/>
        </p:nvSpPr>
        <p:spPr>
          <a:xfrm>
            <a:off x="2411413" y="5229225"/>
            <a:ext cx="3097212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cleaning.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Rectangle 2"/>
          <p:cNvSpPr txBox="1"/>
          <p:nvPr/>
        </p:nvSpPr>
        <p:spPr>
          <a:xfrm>
            <a:off x="1979613" y="981075"/>
            <a:ext cx="3816350" cy="981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she doing?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3" name="图片 17412" descr="985BF9E8495CB5AD85803250C435CB9C"/>
          <p:cNvPicPr>
            <a:picLocks noChangeAspect="1"/>
          </p:cNvPicPr>
          <p:nvPr/>
        </p:nvPicPr>
        <p:blipFill>
          <a:blip r:embed="rId2"/>
          <a:srcRect l="4268" r="6380" b="4225"/>
          <a:stretch>
            <a:fillRect/>
          </a:stretch>
        </p:blipFill>
        <p:spPr>
          <a:xfrm>
            <a:off x="2555875" y="2349500"/>
            <a:ext cx="3024188" cy="230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4"/>
          <p:cNvSpPr txBox="1"/>
          <p:nvPr/>
        </p:nvSpPr>
        <p:spPr>
          <a:xfrm>
            <a:off x="2195513" y="5526088"/>
            <a:ext cx="4608512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making the soup.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Rectangle 2"/>
          <p:cNvSpPr txBox="1"/>
          <p:nvPr/>
        </p:nvSpPr>
        <p:spPr>
          <a:xfrm>
            <a:off x="2124075" y="981075"/>
            <a:ext cx="3889375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 doing?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22" descr="http://www.photophoto.cn/m5/021/006/021006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2205038"/>
            <a:ext cx="2376488" cy="2998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/>
      <p:bldP spid="1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6"/>
          <p:cNvSpPr/>
          <p:nvPr/>
        </p:nvSpPr>
        <p:spPr>
          <a:xfrm>
            <a:off x="1692275" y="5445125"/>
            <a:ext cx="55451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talking on the phone.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Rectangle 2"/>
          <p:cNvSpPr txBox="1"/>
          <p:nvPr/>
        </p:nvSpPr>
        <p:spPr>
          <a:xfrm>
            <a:off x="2339975" y="987425"/>
            <a:ext cx="3960813" cy="909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she doing?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4200525" y="37576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0" dirty="0">
              <a:latin typeface="Arial" panose="020B0604020202020204" pitchFamily="34" charset="0"/>
            </a:endParaRPr>
          </a:p>
        </p:txBody>
      </p:sp>
      <p:pic>
        <p:nvPicPr>
          <p:cNvPr id="19462" name="图片 19461" descr="bce822f61d5952b7763bbf0a9a0a4863"/>
          <p:cNvPicPr>
            <a:picLocks noChangeAspect="1"/>
          </p:cNvPicPr>
          <p:nvPr/>
        </p:nvPicPr>
        <p:blipFill>
          <a:blip r:embed="rId2"/>
          <a:srcRect l="11578" t="3317" r="23361"/>
          <a:stretch>
            <a:fillRect/>
          </a:stretch>
        </p:blipFill>
        <p:spPr>
          <a:xfrm>
            <a:off x="3059113" y="2276475"/>
            <a:ext cx="2797175" cy="295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6"/>
          <p:cNvSpPr/>
          <p:nvPr/>
        </p:nvSpPr>
        <p:spPr>
          <a:xfrm>
            <a:off x="2339975" y="5597525"/>
            <a:ext cx="468153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watching TV.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Rectangle 2"/>
          <p:cNvSpPr txBox="1"/>
          <p:nvPr/>
        </p:nvSpPr>
        <p:spPr>
          <a:xfrm>
            <a:off x="2051050" y="836613"/>
            <a:ext cx="4537075" cy="981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6" name="图片 20485" descr="2010116134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1844675"/>
            <a:ext cx="3816350" cy="354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/>
      <p:bldP spid="20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12" name="图片 21511"/>
          <p:cNvPicPr>
            <a:picLocks noChangeAspect="1"/>
          </p:cNvPicPr>
          <p:nvPr/>
        </p:nvPicPr>
        <p:blipFill>
          <a:blip r:embed="rId2"/>
          <a:srcRect t="4356"/>
          <a:stretch>
            <a:fillRect/>
          </a:stretch>
        </p:blipFill>
        <p:spPr>
          <a:xfrm>
            <a:off x="3563938" y="1844675"/>
            <a:ext cx="1889125" cy="160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矩形标注 13"/>
          <p:cNvSpPr/>
          <p:nvPr/>
        </p:nvSpPr>
        <p:spPr>
          <a:xfrm>
            <a:off x="5435600" y="3357563"/>
            <a:ext cx="3419475" cy="1152525"/>
          </a:xfrm>
          <a:prstGeom prst="wedgeRectCallout">
            <a:avLst>
              <a:gd name="adj1" fmla="val -37606"/>
              <a:gd name="adj2" fmla="val 76171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She’s talking on the phone.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 txBox="1"/>
          <p:nvPr/>
        </p:nvSpPr>
        <p:spPr>
          <a:xfrm>
            <a:off x="1547813" y="404813"/>
            <a:ext cx="7272337" cy="1368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en-US" altLang="zh-CN" i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about what people are doing in 1a.</a:t>
            </a:r>
            <a:r>
              <a:rPr lang="en-US" altLang="zh-CN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i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矩形标注 12"/>
          <p:cNvSpPr/>
          <p:nvPr/>
        </p:nvSpPr>
        <p:spPr>
          <a:xfrm>
            <a:off x="180975" y="3502025"/>
            <a:ext cx="3635375" cy="790575"/>
          </a:xfrm>
          <a:prstGeom prst="wedgeRectCallout">
            <a:avLst>
              <a:gd name="adj1" fmla="val 24412"/>
              <a:gd name="adj2" fmla="val 102981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What’s she doing?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椭圆 21512"/>
          <p:cNvSpPr/>
          <p:nvPr/>
        </p:nvSpPr>
        <p:spPr>
          <a:xfrm>
            <a:off x="611188" y="692150"/>
            <a:ext cx="720725" cy="6477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1c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4" name="图片 21513" descr="图片1joijuju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4581525"/>
            <a:ext cx="2025650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  <p:bldP spid="2150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圆角矩形标注 8"/>
          <p:cNvSpPr/>
          <p:nvPr/>
        </p:nvSpPr>
        <p:spPr>
          <a:xfrm>
            <a:off x="1476375" y="1243013"/>
            <a:ext cx="4248150" cy="719137"/>
          </a:xfrm>
          <a:prstGeom prst="wedgeRoundRectCallout">
            <a:avLst>
              <a:gd name="adj1" fmla="val -60426"/>
              <a:gd name="adj2" fmla="val 23287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 doing?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圆角矩形标注 9"/>
          <p:cNvSpPr/>
          <p:nvPr/>
        </p:nvSpPr>
        <p:spPr>
          <a:xfrm>
            <a:off x="757238" y="2609850"/>
            <a:ext cx="5038725" cy="793750"/>
          </a:xfrm>
          <a:prstGeom prst="wedgeRoundRectCallout">
            <a:avLst>
              <a:gd name="adj1" fmla="val 57213"/>
              <a:gd name="adj2" fmla="val 37602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making the soup.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圆角矩形标注 10"/>
          <p:cNvSpPr/>
          <p:nvPr/>
        </p:nvSpPr>
        <p:spPr>
          <a:xfrm>
            <a:off x="1620838" y="3833813"/>
            <a:ext cx="4751387" cy="720725"/>
          </a:xfrm>
          <a:prstGeom prst="wedgeRoundRectCallout">
            <a:avLst>
              <a:gd name="adj1" fmla="val -59856"/>
              <a:gd name="adj2" fmla="val 38546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What’re they doing?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圆角矩形标注 11"/>
          <p:cNvSpPr/>
          <p:nvPr/>
        </p:nvSpPr>
        <p:spPr>
          <a:xfrm>
            <a:off x="539750" y="5086350"/>
            <a:ext cx="4157663" cy="1177925"/>
          </a:xfrm>
          <a:prstGeom prst="wedgeRoundRectCallout">
            <a:avLst>
              <a:gd name="adj1" fmla="val 56417"/>
              <a:gd name="adj2" fmla="val -5120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washing the dishes.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8" name="Picture 22" descr="http://www.photophoto.cn/m5/021/006/021006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549275"/>
            <a:ext cx="1731962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图片 22539" descr="225028_090837057_2"/>
          <p:cNvPicPr>
            <a:picLocks noChangeAspect="1"/>
          </p:cNvPicPr>
          <p:nvPr/>
        </p:nvPicPr>
        <p:blipFill>
          <a:blip r:embed="rId3"/>
          <a:srcRect l="16653" t="5569"/>
          <a:stretch>
            <a:fillRect/>
          </a:stretch>
        </p:blipFill>
        <p:spPr>
          <a:xfrm>
            <a:off x="6661150" y="4510088"/>
            <a:ext cx="2016125" cy="152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图片 22540" descr="200942410312970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1412875"/>
            <a:ext cx="95250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图片 22541" descr="200942410313648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250" y="2925763"/>
            <a:ext cx="95250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图片 22542" descr="200942410314624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8" y="4005263"/>
            <a:ext cx="952500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图片 22543" descr="200942410313648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288" y="5157788"/>
            <a:ext cx="9525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/>
      <p:bldP spid="22531" grpId="0" bldLvl="0" animBg="1"/>
      <p:bldP spid="22532" grpId="0" bldLvl="0" animBg="1"/>
      <p:bldP spid="2253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31"/>
          <p:cNvSpPr txBox="1"/>
          <p:nvPr/>
        </p:nvSpPr>
        <p:spPr>
          <a:xfrm>
            <a:off x="2590800" y="54102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099" name="Text Box 32"/>
          <p:cNvSpPr txBox="1"/>
          <p:nvPr/>
        </p:nvSpPr>
        <p:spPr>
          <a:xfrm>
            <a:off x="2819400" y="5486400"/>
            <a:ext cx="3505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4100" name="矩形 44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675" y="549275"/>
            <a:ext cx="3024188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矩形 4101"/>
          <p:cNvSpPr/>
          <p:nvPr/>
        </p:nvSpPr>
        <p:spPr>
          <a:xfrm>
            <a:off x="1331913" y="1916113"/>
            <a:ext cx="66246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effectLst>
                  <a:outerShdw dist="35921" dir="2699999" algn="ctr" rotWithShape="0">
                    <a:srgbClr val="C0C0C0">
                      <a:alpha val="78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I'm watching TV.</a:t>
            </a:r>
            <a:endParaRPr lang="zh-CN" altLang="en-US" sz="3600" b="1">
              <a:ln w="952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CC"/>
              </a:solidFill>
              <a:effectLst>
                <a:outerShdw dist="35921" dir="2699999" algn="ctr" rotWithShape="0">
                  <a:srgbClr val="C0C0C0">
                    <a:alpha val="78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5" name="图片 4104" descr="14"/>
          <p:cNvPicPr>
            <a:picLocks noChangeAspect="1"/>
          </p:cNvPicPr>
          <p:nvPr/>
        </p:nvPicPr>
        <p:blipFill>
          <a:blip r:embed="rId3"/>
          <a:srcRect b="7645"/>
          <a:stretch>
            <a:fillRect/>
          </a:stretch>
        </p:blipFill>
        <p:spPr>
          <a:xfrm>
            <a:off x="2195513" y="2924175"/>
            <a:ext cx="4967287" cy="3440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标注 13"/>
          <p:cNvSpPr/>
          <p:nvPr/>
        </p:nvSpPr>
        <p:spPr>
          <a:xfrm>
            <a:off x="5364163" y="765175"/>
            <a:ext cx="2952750" cy="863600"/>
          </a:xfrm>
          <a:prstGeom prst="wedgeRectCallout">
            <a:avLst>
              <a:gd name="adj1" fmla="val 11343"/>
              <a:gd name="adj2" fmla="val 99815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She’s cleaning.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矩形标注 12"/>
          <p:cNvSpPr/>
          <p:nvPr/>
        </p:nvSpPr>
        <p:spPr>
          <a:xfrm>
            <a:off x="1403350" y="692150"/>
            <a:ext cx="3455988" cy="863600"/>
          </a:xfrm>
          <a:prstGeom prst="wedgeRectCallout">
            <a:avLst>
              <a:gd name="adj1" fmla="val 13023"/>
              <a:gd name="adj2" fmla="val 103676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What’s she doing?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矩形标注 19"/>
          <p:cNvSpPr/>
          <p:nvPr/>
        </p:nvSpPr>
        <p:spPr>
          <a:xfrm>
            <a:off x="5219700" y="4005263"/>
            <a:ext cx="3521075" cy="647700"/>
          </a:xfrm>
          <a:prstGeom prst="wedgeRectCallout">
            <a:avLst>
              <a:gd name="adj1" fmla="val 7889"/>
              <a:gd name="adj2" fmla="val -127204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What’s she doing?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矩形标注 17"/>
          <p:cNvSpPr/>
          <p:nvPr/>
        </p:nvSpPr>
        <p:spPr>
          <a:xfrm>
            <a:off x="323850" y="4724400"/>
            <a:ext cx="4105275" cy="719138"/>
          </a:xfrm>
          <a:prstGeom prst="wedgeRectCallout">
            <a:avLst>
              <a:gd name="adj1" fmla="val 25097"/>
              <a:gd name="adj2" fmla="val -227704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She’s using computer.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2" name="图片 23561" descr="200942410313648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2133600"/>
            <a:ext cx="1112838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图片 23562" descr="20094241031484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2349500"/>
            <a:ext cx="1223962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图片 23563" descr="985BF9E8495CB5AD85803250C435CB9C"/>
          <p:cNvPicPr>
            <a:picLocks noChangeAspect="1"/>
          </p:cNvPicPr>
          <p:nvPr/>
        </p:nvPicPr>
        <p:blipFill>
          <a:blip r:embed="rId4"/>
          <a:srcRect l="4268" r="6380" b="4225"/>
          <a:stretch>
            <a:fillRect/>
          </a:stretch>
        </p:blipFill>
        <p:spPr>
          <a:xfrm>
            <a:off x="179388" y="2205038"/>
            <a:ext cx="2376487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图片 23564" descr="8{D}2RFKWJD8](1B4Q2$A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4941888"/>
            <a:ext cx="2232025" cy="146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矩形标注 15"/>
          <p:cNvSpPr/>
          <p:nvPr/>
        </p:nvSpPr>
        <p:spPr>
          <a:xfrm>
            <a:off x="4427538" y="765175"/>
            <a:ext cx="3419475" cy="647700"/>
          </a:xfrm>
          <a:prstGeom prst="wedgeRectCallout">
            <a:avLst>
              <a:gd name="adj1" fmla="val -14065"/>
              <a:gd name="adj2" fmla="val 157843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She’s exercising.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矩形标注 16"/>
          <p:cNvSpPr/>
          <p:nvPr/>
        </p:nvSpPr>
        <p:spPr>
          <a:xfrm>
            <a:off x="684213" y="692150"/>
            <a:ext cx="3455987" cy="647700"/>
          </a:xfrm>
          <a:prstGeom prst="wedgeRectCallout">
            <a:avLst>
              <a:gd name="adj1" fmla="val 21292"/>
              <a:gd name="adj2" fmla="val 137745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What’s she doing?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矩形标注 17"/>
          <p:cNvSpPr/>
          <p:nvPr/>
        </p:nvSpPr>
        <p:spPr>
          <a:xfrm>
            <a:off x="1116013" y="4797425"/>
            <a:ext cx="3522662" cy="647700"/>
          </a:xfrm>
          <a:prstGeom prst="wedgeRectCallout">
            <a:avLst>
              <a:gd name="adj1" fmla="val 15704"/>
              <a:gd name="adj2" fmla="val -235296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What’s he doing?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矩形标注 21"/>
          <p:cNvSpPr/>
          <p:nvPr/>
        </p:nvSpPr>
        <p:spPr>
          <a:xfrm>
            <a:off x="5364163" y="4581525"/>
            <a:ext cx="2952750" cy="1081088"/>
          </a:xfrm>
          <a:prstGeom prst="wedgeRectCallout">
            <a:avLst>
              <a:gd name="adj1" fmla="val -54514"/>
              <a:gd name="adj2" fmla="val -149264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He’s reading a newspaper.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6" name="图片 24585" descr="A1KCG%_U[LK_RI`G{Y7DK$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44675"/>
            <a:ext cx="2054225" cy="280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图片 24586" descr="2026-11011Q15424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3" y="1989138"/>
            <a:ext cx="2735262" cy="182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图片 24587" descr="200942410312970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2349500"/>
            <a:ext cx="1223962" cy="91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图片 24588" descr="200942410313648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2276475"/>
            <a:ext cx="1046163" cy="1150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标注 15"/>
          <p:cNvSpPr/>
          <p:nvPr/>
        </p:nvSpPr>
        <p:spPr>
          <a:xfrm>
            <a:off x="4859338" y="836613"/>
            <a:ext cx="3744912" cy="1223962"/>
          </a:xfrm>
          <a:prstGeom prst="wedgeRectCallout">
            <a:avLst>
              <a:gd name="adj1" fmla="val -1250"/>
              <a:gd name="adj2" fmla="val 82556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She’s listening to a CD.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矩形标注 17"/>
          <p:cNvSpPr/>
          <p:nvPr/>
        </p:nvSpPr>
        <p:spPr>
          <a:xfrm>
            <a:off x="1114425" y="909638"/>
            <a:ext cx="3457575" cy="863600"/>
          </a:xfrm>
          <a:prstGeom prst="wedgeRectCallout">
            <a:avLst>
              <a:gd name="adj1" fmla="val 29157"/>
              <a:gd name="adj2" fmla="val 95361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What’s she doing?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矩形标注 18"/>
          <p:cNvSpPr/>
          <p:nvPr/>
        </p:nvSpPr>
        <p:spPr>
          <a:xfrm>
            <a:off x="395288" y="4508500"/>
            <a:ext cx="3887787" cy="647700"/>
          </a:xfrm>
          <a:prstGeom prst="wedgeRectCallout">
            <a:avLst>
              <a:gd name="adj1" fmla="val 30361"/>
              <a:gd name="adj2" fmla="val -146569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What’re they doing?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矩形标注 22"/>
          <p:cNvSpPr/>
          <p:nvPr/>
        </p:nvSpPr>
        <p:spPr>
          <a:xfrm>
            <a:off x="4643438" y="4005263"/>
            <a:ext cx="4176712" cy="647700"/>
          </a:xfrm>
          <a:prstGeom prst="wedgeRectCallout">
            <a:avLst>
              <a:gd name="adj1" fmla="val 3556"/>
              <a:gd name="adj2" fmla="val -142648"/>
            </a:avLst>
          </a:prstGeom>
          <a:noFill/>
          <a:ln w="381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They’re watching TV.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12" name="图片 25611" descr="200942410314624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2492375"/>
            <a:ext cx="1152525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图片 25612" descr="20094241031297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2565400"/>
            <a:ext cx="1223962" cy="91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图片 25613" descr="668573_202249073412_2"/>
          <p:cNvPicPr>
            <a:picLocks noChangeAspect="1"/>
          </p:cNvPicPr>
          <p:nvPr/>
        </p:nvPicPr>
        <p:blipFill>
          <a:blip r:embed="rId4"/>
          <a:srcRect r="16629" b="6686"/>
          <a:stretch>
            <a:fillRect/>
          </a:stretch>
        </p:blipFill>
        <p:spPr>
          <a:xfrm>
            <a:off x="323850" y="2492375"/>
            <a:ext cx="2303463" cy="161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图片 25614" descr="20101161345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00" y="4797425"/>
            <a:ext cx="2016125" cy="1874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5"/>
          <p:cNvSpPr txBox="1"/>
          <p:nvPr/>
        </p:nvSpPr>
        <p:spPr>
          <a:xfrm>
            <a:off x="323850" y="3241675"/>
            <a:ext cx="3671888" cy="26352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Steve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doing?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Jack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doing?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4716463" y="3529013"/>
            <a:ext cx="4213225" cy="1871662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a. He is watching TV.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He is listening to a </a:t>
            </a:r>
            <a:r>
              <a:rPr lang="zh-CN" altLang="en-US" sz="3200" dirty="0">
                <a:latin typeface="Times New Roman" panose="02020603050405020304" pitchFamily="18" charset="0"/>
              </a:rPr>
              <a:t>  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 Box 4"/>
          <p:cNvSpPr txBox="1"/>
          <p:nvPr/>
        </p:nvSpPr>
        <p:spPr>
          <a:xfrm>
            <a:off x="1692275" y="1557338"/>
            <a:ext cx="662305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match the answers </a:t>
            </a:r>
            <a:endParaRPr lang="en-US" altLang="zh-CN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questions.</a:t>
            </a:r>
            <a:endParaRPr lang="en-US" altLang="zh-CN" i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WordArt 9"/>
          <p:cNvSpPr>
            <a:spLocks noTextEdit="1"/>
          </p:cNvSpPr>
          <p:nvPr/>
        </p:nvSpPr>
        <p:spPr>
          <a:xfrm>
            <a:off x="2987675" y="865188"/>
            <a:ext cx="3457575" cy="5969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2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6632" name="图片 26631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2305050"/>
            <a:ext cx="860425" cy="86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直接连接符 26632"/>
          <p:cNvSpPr/>
          <p:nvPr/>
        </p:nvSpPr>
        <p:spPr>
          <a:xfrm>
            <a:off x="3059113" y="3889375"/>
            <a:ext cx="172878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4" name="直接连接符 26633"/>
          <p:cNvSpPr/>
          <p:nvPr/>
        </p:nvSpPr>
        <p:spPr>
          <a:xfrm flipV="1">
            <a:off x="3203575" y="4537075"/>
            <a:ext cx="1584325" cy="5048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5" name="椭圆 26634"/>
          <p:cNvSpPr/>
          <p:nvPr/>
        </p:nvSpPr>
        <p:spPr>
          <a:xfrm>
            <a:off x="684213" y="1844675"/>
            <a:ext cx="720725" cy="6477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2a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Text Box 5"/>
          <p:cNvSpPr txBox="1"/>
          <p:nvPr/>
        </p:nvSpPr>
        <p:spPr>
          <a:xfrm>
            <a:off x="217488" y="1270000"/>
            <a:ext cx="8818562" cy="5137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Jack: Hello, Steve.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Steve: Hi, Jack.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zh-CN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_____ you ______, Steve?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Steve: I’m ___________. What about you?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Jack: I’m _______________, but it’s kind of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      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Steve: Yeah, my TV show is also not very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__________. Do you want to _____ the movies?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15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Jack: That sounds good. 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Text Box 5"/>
          <p:cNvSpPr txBox="1"/>
          <p:nvPr/>
        </p:nvSpPr>
        <p:spPr>
          <a:xfrm>
            <a:off x="2519363" y="2492375"/>
            <a:ext cx="3095625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  doing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2" name="Text Box 6"/>
          <p:cNvSpPr txBox="1"/>
          <p:nvPr/>
        </p:nvSpPr>
        <p:spPr>
          <a:xfrm>
            <a:off x="2160588" y="2997200"/>
            <a:ext cx="2520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TV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3" name="Text Box 7"/>
          <p:cNvSpPr txBox="1"/>
          <p:nvPr/>
        </p:nvSpPr>
        <p:spPr>
          <a:xfrm>
            <a:off x="2160588" y="3573463"/>
            <a:ext cx="34575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a CD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4" name="Text Box 4"/>
          <p:cNvSpPr txBox="1"/>
          <p:nvPr/>
        </p:nvSpPr>
        <p:spPr>
          <a:xfrm>
            <a:off x="1619250" y="476250"/>
            <a:ext cx="65516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again. Fill in the blanks.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Text Box 5"/>
          <p:cNvSpPr txBox="1"/>
          <p:nvPr/>
        </p:nvSpPr>
        <p:spPr>
          <a:xfrm>
            <a:off x="1296988" y="4149725"/>
            <a:ext cx="1438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6" name="Text Box 6"/>
          <p:cNvSpPr txBox="1"/>
          <p:nvPr/>
        </p:nvSpPr>
        <p:spPr>
          <a:xfrm>
            <a:off x="720725" y="530225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7" name="Text Box 7"/>
          <p:cNvSpPr txBox="1"/>
          <p:nvPr/>
        </p:nvSpPr>
        <p:spPr>
          <a:xfrm>
            <a:off x="5616575" y="5302250"/>
            <a:ext cx="1223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8" name="图片 27657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75" y="1268413"/>
            <a:ext cx="860425" cy="86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9" name="椭圆 27658"/>
          <p:cNvSpPr/>
          <p:nvPr/>
        </p:nvSpPr>
        <p:spPr>
          <a:xfrm>
            <a:off x="611188" y="476250"/>
            <a:ext cx="792162" cy="6477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2b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矩形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313" y="981075"/>
            <a:ext cx="3546475" cy="102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4"/>
          <p:cNvSpPr txBox="1"/>
          <p:nvPr/>
        </p:nvSpPr>
        <p:spPr>
          <a:xfrm>
            <a:off x="1476375" y="2708275"/>
            <a:ext cx="6840538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Role-play the conversation in 2b.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椭圆 28675"/>
          <p:cNvSpPr/>
          <p:nvPr/>
        </p:nvSpPr>
        <p:spPr>
          <a:xfrm>
            <a:off x="468313" y="2781300"/>
            <a:ext cx="792162" cy="649288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2c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Text Box 6"/>
          <p:cNvSpPr txBox="1"/>
          <p:nvPr/>
        </p:nvSpPr>
        <p:spPr>
          <a:xfrm>
            <a:off x="1547813" y="260350"/>
            <a:ext cx="7019925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Read the conversation in 2d and match.</a:t>
            </a:r>
            <a:endParaRPr lang="en-US" altLang="zh-CN" i="1"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9701" name="Text Box 2"/>
          <p:cNvSpPr txBox="1"/>
          <p:nvPr/>
        </p:nvSpPr>
        <p:spPr>
          <a:xfrm>
            <a:off x="1836738" y="1990725"/>
            <a:ext cx="1511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Laura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9704" name="Text Box 2"/>
          <p:cNvSpPr txBox="1"/>
          <p:nvPr/>
        </p:nvSpPr>
        <p:spPr>
          <a:xfrm>
            <a:off x="1871663" y="3213100"/>
            <a:ext cx="13668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Jenny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9712" name="Text Box 2"/>
          <p:cNvSpPr txBox="1"/>
          <p:nvPr/>
        </p:nvSpPr>
        <p:spPr>
          <a:xfrm>
            <a:off x="6516688" y="4365625"/>
            <a:ext cx="16557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eat out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9715" name="Text Box 2"/>
          <p:cNvSpPr txBox="1"/>
          <p:nvPr/>
        </p:nvSpPr>
        <p:spPr>
          <a:xfrm>
            <a:off x="6877050" y="5516563"/>
            <a:ext cx="1789113" cy="1066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go to a movie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cxnSp>
        <p:nvCxnSpPr>
          <p:cNvPr id="29717" name="直接连接符 23"/>
          <p:cNvCxnSpPr/>
          <p:nvPr/>
        </p:nvCxnSpPr>
        <p:spPr>
          <a:xfrm>
            <a:off x="3276600" y="2349500"/>
            <a:ext cx="1800225" cy="969963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9718" name="直接连接符 25"/>
          <p:cNvCxnSpPr/>
          <p:nvPr/>
        </p:nvCxnSpPr>
        <p:spPr>
          <a:xfrm flipV="1">
            <a:off x="3276600" y="2133600"/>
            <a:ext cx="1871663" cy="1512888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9719" name="直接连接符 27"/>
          <p:cNvCxnSpPr/>
          <p:nvPr/>
        </p:nvCxnSpPr>
        <p:spPr>
          <a:xfrm flipV="1">
            <a:off x="2484438" y="4724400"/>
            <a:ext cx="2232025" cy="792163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9720" name="Text Box 5"/>
          <p:cNvSpPr txBox="1"/>
          <p:nvPr/>
        </p:nvSpPr>
        <p:spPr>
          <a:xfrm>
            <a:off x="539750" y="5805488"/>
            <a:ext cx="18002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21" name="椭圆 29720"/>
          <p:cNvSpPr/>
          <p:nvPr/>
        </p:nvSpPr>
        <p:spPr>
          <a:xfrm>
            <a:off x="395288" y="476250"/>
            <a:ext cx="792162" cy="674688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2d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22" name="图片 29721" descr="4"/>
          <p:cNvPicPr>
            <a:picLocks noChangeAspect="1"/>
          </p:cNvPicPr>
          <p:nvPr/>
        </p:nvPicPr>
        <p:blipFill>
          <a:blip r:embed="rId2"/>
          <a:srcRect b="67661"/>
          <a:stretch>
            <a:fillRect/>
          </a:stretch>
        </p:blipFill>
        <p:spPr>
          <a:xfrm>
            <a:off x="323850" y="1773238"/>
            <a:ext cx="1517650" cy="99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3" name="图片 29722" descr="8"/>
          <p:cNvPicPr>
            <a:picLocks noChangeAspect="1"/>
          </p:cNvPicPr>
          <p:nvPr/>
        </p:nvPicPr>
        <p:blipFill>
          <a:blip r:embed="rId3"/>
          <a:srcRect b="63834"/>
          <a:stretch>
            <a:fillRect/>
          </a:stretch>
        </p:blipFill>
        <p:spPr>
          <a:xfrm>
            <a:off x="179388" y="3068638"/>
            <a:ext cx="1584325" cy="106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4" name="图片 29723" descr="4"/>
          <p:cNvPicPr>
            <a:picLocks noChangeAspect="1"/>
          </p:cNvPicPr>
          <p:nvPr/>
        </p:nvPicPr>
        <p:blipFill>
          <a:blip r:embed="rId2"/>
          <a:srcRect b="67661"/>
          <a:stretch>
            <a:fillRect/>
          </a:stretch>
        </p:blipFill>
        <p:spPr>
          <a:xfrm>
            <a:off x="73025" y="4868863"/>
            <a:ext cx="1042988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5" name="图片 29724" descr="8"/>
          <p:cNvPicPr>
            <a:picLocks noChangeAspect="1"/>
          </p:cNvPicPr>
          <p:nvPr/>
        </p:nvPicPr>
        <p:blipFill>
          <a:blip r:embed="rId3"/>
          <a:srcRect b="63834"/>
          <a:stretch>
            <a:fillRect/>
          </a:stretch>
        </p:blipFill>
        <p:spPr>
          <a:xfrm>
            <a:off x="1116013" y="4868863"/>
            <a:ext cx="1079500" cy="722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9" name="图片 29728" descr="189119-12052410051439"/>
          <p:cNvPicPr>
            <a:picLocks noChangeAspect="1"/>
          </p:cNvPicPr>
          <p:nvPr/>
        </p:nvPicPr>
        <p:blipFill>
          <a:blip r:embed="rId4"/>
          <a:srcRect b="8356"/>
          <a:stretch>
            <a:fillRect/>
          </a:stretch>
        </p:blipFill>
        <p:spPr>
          <a:xfrm>
            <a:off x="5435600" y="2349500"/>
            <a:ext cx="148907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1" name="图片 29730" descr="sy_20111105105328327923"/>
          <p:cNvPicPr>
            <a:picLocks noChangeAspect="1"/>
          </p:cNvPicPr>
          <p:nvPr/>
        </p:nvPicPr>
        <p:blipFill>
          <a:blip r:embed="rId5"/>
          <a:srcRect b="9668"/>
          <a:stretch>
            <a:fillRect/>
          </a:stretch>
        </p:blipFill>
        <p:spPr>
          <a:xfrm>
            <a:off x="5219700" y="1052513"/>
            <a:ext cx="1944688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3" name="图片 29732" descr="image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4005263"/>
            <a:ext cx="1439863" cy="1398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5" name="图片 29734" descr="m_1363068567632"/>
          <p:cNvPicPr>
            <a:picLocks noChangeAspect="1"/>
          </p:cNvPicPr>
          <p:nvPr/>
        </p:nvPicPr>
        <p:blipFill>
          <a:blip r:embed="rId7"/>
          <a:srcRect b="10730"/>
          <a:stretch>
            <a:fillRect/>
          </a:stretch>
        </p:blipFill>
        <p:spPr>
          <a:xfrm>
            <a:off x="5003800" y="5445125"/>
            <a:ext cx="1800225" cy="128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755650" y="1916113"/>
            <a:ext cx="7416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Role-play the conversation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in 2d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.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黑体" pitchFamily="2" charset="-122"/>
            </a:endParaRPr>
          </a:p>
        </p:txBody>
      </p:sp>
      <p:sp>
        <p:nvSpPr>
          <p:cNvPr id="30723" name="WordArt 9"/>
          <p:cNvSpPr>
            <a:spLocks noTextEdit="1"/>
          </p:cNvSpPr>
          <p:nvPr/>
        </p:nvSpPr>
        <p:spPr>
          <a:xfrm>
            <a:off x="2771775" y="908050"/>
            <a:ext cx="3097213" cy="8651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7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Role-play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726" name="图片 30725" descr="图片1joijuju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068638"/>
            <a:ext cx="2306638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468313" y="1125538"/>
            <a:ext cx="8353425" cy="5160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Jenny.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Arial Unicode MS" pitchFamily="2" charset="-122"/>
              </a:rPr>
              <a:t>  </a:t>
            </a:r>
            <a:r>
              <a:rPr lang="zh-CN" altLang="en-US" sz="3200" dirty="0">
                <a:latin typeface="宋体" panose="02010600030101010101" pitchFamily="2" charset="-122"/>
                <a:cs typeface="Times New Roman" panose="02020603050405020304" pitchFamily="18" charset="0"/>
              </a:rPr>
              <a:t>我是詹妮。</a:t>
            </a:r>
            <a:r>
              <a:rPr lang="zh-CN" altLang="en-US" sz="3200" dirty="0">
                <a:solidFill>
                  <a:srgbClr val="3333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3333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这是打电话用语。当打电话时，介绍自己时用“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”或“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”；问对方用“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”或“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that?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”。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 sz="320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Hello?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Bob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who’s that?</a:t>
            </a:r>
            <a:b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喂？我是鲍勃，你是谁？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Hi, Bob.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Mike here.</a:t>
            </a:r>
            <a:b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你好，鲍勃。我是迈克。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WordArt 9"/>
          <p:cNvSpPr>
            <a:spLocks noTextEdit="1"/>
          </p:cNvSpPr>
          <p:nvPr/>
        </p:nvSpPr>
        <p:spPr>
          <a:xfrm>
            <a:off x="2195513" y="260350"/>
            <a:ext cx="44640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Language points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27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charRg st="27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10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charRg st="10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6">
                                            <p:txEl>
                                              <p:charRg st="10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6">
                                            <p:txEl>
                                              <p:charRg st="10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charRg st="10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6">
                                            <p:txEl>
                                              <p:charRg st="100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14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6">
                                            <p:txEl>
                                              <p:charRg st="14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6">
                                            <p:txEl>
                                              <p:charRg st="14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Text Box 2"/>
          <p:cNvSpPr txBox="1"/>
          <p:nvPr/>
        </p:nvSpPr>
        <p:spPr>
          <a:xfrm>
            <a:off x="468313" y="765175"/>
            <a:ext cx="8135937" cy="4525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425450" indent="-425450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Not much.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（口语）没什么大事。也可说成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much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，表示自己有空。</a:t>
            </a:r>
            <a:r>
              <a:rPr lang="zh-CN" altLang="en-US" sz="3200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425450">
              <a:lnSpc>
                <a:spcPct val="130000"/>
              </a:lnSpc>
            </a:pP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doing, Linda?    </a:t>
            </a:r>
            <a:b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你在做什么事，琳达？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42545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(Nothing) much.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I’m just reading a 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42545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book.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425450"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没什么事。我在读一本书。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53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charRg st="53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charRg st="53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0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0">
                                            <p:txEl>
                                              <p:charRg st="10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0">
                                            <p:txEl>
                                              <p:charRg st="10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56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charRg st="156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charRg st="156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7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>
                                            <p:txEl>
                                              <p:charRg st="17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0">
                                            <p:txEl>
                                              <p:charRg st="17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WordArt 5"/>
          <p:cNvSpPr>
            <a:spLocks noTextEdit="1"/>
          </p:cNvSpPr>
          <p:nvPr/>
        </p:nvSpPr>
        <p:spPr>
          <a:xfrm>
            <a:off x="2339975" y="476250"/>
            <a:ext cx="4175125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 1</a:t>
            </a:r>
            <a:endParaRPr lang="zh-CN" altLang="en-US" sz="36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8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1a-2d</a:t>
            </a:r>
            <a:endParaRPr lang="zh-CN" altLang="en-US" sz="36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8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 Box 7"/>
          <p:cNvSpPr txBox="1"/>
          <p:nvPr/>
        </p:nvSpPr>
        <p:spPr>
          <a:xfrm>
            <a:off x="1212850" y="5481638"/>
            <a:ext cx="842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i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i="1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7" descr="http://down.kpzhe.com/kpzhe_rar/attachment/201005/11/3_1273579802hyIV.eps.thumb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2492375"/>
            <a:ext cx="4598987" cy="436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40" name="Text Box 2"/>
          <p:cNvSpPr txBox="1"/>
          <p:nvPr/>
        </p:nvSpPr>
        <p:spPr>
          <a:xfrm>
            <a:off x="395288" y="549275"/>
            <a:ext cx="8281987" cy="5792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Do you want to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 me for dinner?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你想和我一起吃个饭吗？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somebody for something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表示“与某人一起做某事；参与或加入到某人的行列中一起做某事”。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Would you come and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us for a cup of coffee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? We need to talk to you.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你来跟我们喝杯咖啡好吗？我们有事要跟你谈。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38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12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85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611188" y="692150"/>
            <a:ext cx="7991475" cy="4525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4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’d love to.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我很乐意。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" dirty="0">
                <a:latin typeface="Times New Roman" panose="02020603050405020304" pitchFamily="18" charset="0"/>
              </a:rPr>
              <a:t>  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1)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交际用语，用于礼貌地接受他人邀请，还可以说成I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’d like to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，但语气比较弱。</a:t>
            </a:r>
            <a:r>
              <a:rPr lang="zh-CN" altLang="en-US" sz="3200" dirty="0">
                <a:latin typeface="Times New Roman" panose="02020603050405020304" pitchFamily="18" charset="0"/>
              </a:rPr>
              <a:t>例如：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—Would you like to come with us to the 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show? </a:t>
            </a:r>
            <a:r>
              <a:rPr lang="zh-CN" altLang="en-US" sz="3200" dirty="0">
                <a:latin typeface="Times New Roman" panose="02020603050405020304" pitchFamily="18" charset="0"/>
              </a:rPr>
              <a:t>你愿意跟我们一起去看表演吗？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—Thanks.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I’d like to.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</a:rPr>
              <a:t>谢谢，我愿意。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>
                                            <p:txEl>
                                              <p:charRg st="2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charRg st="2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charRg st="2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4">
                                            <p:txEl>
                                              <p:charRg st="26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7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charRg st="7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4">
                                            <p:txEl>
                                              <p:charRg st="7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charRg st="7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4">
                                            <p:txEl>
                                              <p:charRg st="7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1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charRg st="11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4">
                                            <p:txEl>
                                              <p:charRg st="11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4">
                                            <p:txEl>
                                              <p:charRg st="11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4">
                                            <p:txEl>
                                              <p:charRg st="114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3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charRg st="13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4">
                                            <p:txEl>
                                              <p:charRg st="13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4">
                                            <p:txEl>
                                              <p:charRg st="13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4">
                                            <p:txEl>
                                              <p:charRg st="139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4" name="Text Box 2"/>
          <p:cNvSpPr txBox="1"/>
          <p:nvPr/>
        </p:nvSpPr>
        <p:spPr>
          <a:xfrm>
            <a:off x="468313" y="549275"/>
            <a:ext cx="8280400" cy="5159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2)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当委婉拒绝他人邀请时，多用I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’d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love to, but...或Sorry, I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’m afraid I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’t because...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等。</a:t>
            </a:r>
            <a:r>
              <a:rPr lang="zh-CN" altLang="en-US" sz="3200" dirty="0">
                <a:latin typeface="Times New Roman" panose="02020603050405020304" pitchFamily="18" charset="0"/>
              </a:rPr>
              <a:t>例如：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town. Would you like to join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me?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我进城去，你想跟我一同去吗？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Sorry,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afraid I can’t because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 still have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lots of homework to do.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真抱歉，怕是不成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了，我还有好多作业要做呢。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4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4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78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4">
                                            <p:txEl>
                                              <p:charRg st="78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4">
                                            <p:txEl>
                                              <p:charRg st="78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4">
                                            <p:txEl>
                                              <p:charRg st="78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4">
                                            <p:txEl>
                                              <p:charRg st="78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123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4">
                                            <p:txEl>
                                              <p:charRg st="123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4">
                                            <p:txEl>
                                              <p:charRg st="123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4">
                                            <p:txEl>
                                              <p:charRg st="123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4">
                                            <p:txEl>
                                              <p:charRg st="123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195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4">
                                            <p:txEl>
                                              <p:charRg st="195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64">
                                            <p:txEl>
                                              <p:charRg st="195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4">
                                            <p:txEl>
                                              <p:charRg st="195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64">
                                            <p:txEl>
                                              <p:charRg st="195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23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4">
                                            <p:txEl>
                                              <p:charRg st="23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4">
                                            <p:txEl>
                                              <p:charRg st="23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4">
                                            <p:txEl>
                                              <p:charRg st="23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4">
                                            <p:txEl>
                                              <p:charRg st="232" end="2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066088" cy="5400675"/>
          </a:xfrm>
          <a:ln/>
        </p:spPr>
        <p:txBody>
          <a:bodyPr vert="horz" wrap="square" anchor="t"/>
          <a:p>
            <a:pPr marL="552450" indent="-552450" defTabSz="91440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4211955" algn="l"/>
              </a:tabLst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你好！我是李明。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50" indent="-552450" defTabSz="91440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4211955" algn="l"/>
              </a:tabLst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你好，李明。我是杰克。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50" indent="-552450" defTabSz="91440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4211955" algn="l"/>
              </a:tabLst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你在做什么王芳？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lang="zh-CN" altLang="en-US" b="1" dirty="0">
                <a:latin typeface="Times New Roman" panose="02020603050405020304" pitchFamily="18" charset="0"/>
              </a:rPr>
              <a:t>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50" indent="-552450" defTabSz="91440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4211955" algn="l"/>
              </a:tabLst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没什么。我在看报纸。</a:t>
            </a:r>
            <a:b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50" indent="-552450" defTabSz="91440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4211955" algn="l"/>
              </a:tabLst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你想和我们一起去吃晚饭吗？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19" name="Text Box 7"/>
          <p:cNvSpPr txBox="1"/>
          <p:nvPr/>
        </p:nvSpPr>
        <p:spPr>
          <a:xfrm>
            <a:off x="4140200" y="1412875"/>
            <a:ext cx="42481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Hello. This is Li Ming.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0" name="Text Box 8"/>
          <p:cNvSpPr txBox="1"/>
          <p:nvPr/>
        </p:nvSpPr>
        <p:spPr>
          <a:xfrm>
            <a:off x="1116013" y="3717925"/>
            <a:ext cx="6048375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are you doing, Wang Fang?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11"/>
          <p:cNvSpPr txBox="1"/>
          <p:nvPr/>
        </p:nvSpPr>
        <p:spPr>
          <a:xfrm>
            <a:off x="1116013" y="2565400"/>
            <a:ext cx="5111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Li Ming. It’s Jack here.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2" name="WordArt 9"/>
          <p:cNvSpPr>
            <a:spLocks noTextEdit="1"/>
          </p:cNvSpPr>
          <p:nvPr/>
        </p:nvSpPr>
        <p:spPr>
          <a:xfrm>
            <a:off x="3132138" y="333375"/>
            <a:ext cx="2735262" cy="86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effectLst>
                  <a:outerShdw dist="200025" dir="14999993" sy="30000" kx="-1727593" algn="bl" rotWithShape="0">
                    <a:srgbClr val="000000">
                      <a:alpha val="2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小试身手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effectLst>
                <a:outerShdw dist="200025" dir="14999993" sy="30000" kx="-1727593" algn="bl" rotWithShape="0">
                  <a:srgbClr val="000000">
                    <a:alpha val="2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3" name="Text Box 11"/>
          <p:cNvSpPr txBox="1"/>
          <p:nvPr/>
        </p:nvSpPr>
        <p:spPr>
          <a:xfrm>
            <a:off x="1044575" y="4941888"/>
            <a:ext cx="6769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much. I’m reading a newspaper.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4" name="Text Box 11"/>
          <p:cNvSpPr txBox="1"/>
          <p:nvPr/>
        </p:nvSpPr>
        <p:spPr>
          <a:xfrm>
            <a:off x="1044575" y="6092825"/>
            <a:ext cx="6769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 to join us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for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dinner?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  <p:bldP spid="34821" grpId="0"/>
      <p:bldP spid="34823" grpId="0"/>
      <p:bldP spid="348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 txBox="1"/>
          <p:nvPr/>
        </p:nvSpPr>
        <p:spPr>
          <a:xfrm>
            <a:off x="73025" y="1123950"/>
            <a:ext cx="6516688" cy="5545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Hi, Li </a:t>
            </a:r>
            <a:r>
              <a:rPr lang="en-US" altLang="zh-C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What _____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you</a:t>
            </a:r>
            <a:r>
              <a:rPr lang="zh-C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_____?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I’m __________.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What ___ your dad ______?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He’s ________ his car.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What __ your mom _____?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She is _________ in the kitchen.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What about your sister?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defTabSz="914400">
              <a:lnSpc>
                <a:spcPct val="120000"/>
              </a:lnSpc>
              <a:tabLst>
                <a:tab pos="4752975" algn="l"/>
              </a:tabLst>
            </a:pPr>
            <a:r>
              <a: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She’s _______ my mom</a:t>
            </a:r>
            <a:r>
              <a:rPr lang="zh-CN" altLang="en-US" sz="3200" dirty="0">
                <a:latin typeface="Times New Roman" panose="02020603050405020304" pitchFamily="18" charset="0"/>
              </a:rPr>
              <a:t>.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3" name="Text Box 13"/>
          <p:cNvSpPr txBox="1"/>
          <p:nvPr/>
        </p:nvSpPr>
        <p:spPr>
          <a:xfrm>
            <a:off x="1260475" y="1195388"/>
            <a:ext cx="3314700" cy="1262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are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 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4" name="Text Box 14"/>
          <p:cNvSpPr txBox="1"/>
          <p:nvPr/>
        </p:nvSpPr>
        <p:spPr>
          <a:xfrm>
            <a:off x="1404938" y="2276475"/>
            <a:ext cx="2087562" cy="725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5" name="Text Box 6"/>
          <p:cNvSpPr txBox="1"/>
          <p:nvPr/>
        </p:nvSpPr>
        <p:spPr>
          <a:xfrm>
            <a:off x="4211638" y="333375"/>
            <a:ext cx="339566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看图补全对话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WordArt 9"/>
          <p:cNvSpPr>
            <a:spLocks noTextEdit="1"/>
          </p:cNvSpPr>
          <p:nvPr/>
        </p:nvSpPr>
        <p:spPr>
          <a:xfrm>
            <a:off x="827088" y="333375"/>
            <a:ext cx="25209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Exercise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847" name="Text Box 13"/>
          <p:cNvSpPr txBox="1"/>
          <p:nvPr/>
        </p:nvSpPr>
        <p:spPr>
          <a:xfrm>
            <a:off x="1765300" y="2852738"/>
            <a:ext cx="3671888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                 doing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8" name="Text Box 14"/>
          <p:cNvSpPr txBox="1"/>
          <p:nvPr/>
        </p:nvSpPr>
        <p:spPr>
          <a:xfrm>
            <a:off x="1476375" y="3427413"/>
            <a:ext cx="1946275" cy="725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9" name="Text Box 14"/>
          <p:cNvSpPr txBox="1"/>
          <p:nvPr/>
        </p:nvSpPr>
        <p:spPr>
          <a:xfrm>
            <a:off x="1693863" y="4003675"/>
            <a:ext cx="4319587" cy="725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                  doing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4" name="Text Box 13"/>
          <p:cNvSpPr txBox="1"/>
          <p:nvPr/>
        </p:nvSpPr>
        <p:spPr>
          <a:xfrm>
            <a:off x="1765300" y="4579938"/>
            <a:ext cx="2087563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5" name="Text Box 14"/>
          <p:cNvSpPr txBox="1"/>
          <p:nvPr/>
        </p:nvSpPr>
        <p:spPr>
          <a:xfrm>
            <a:off x="1620838" y="5732463"/>
            <a:ext cx="1728787" cy="725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57" name="图片 35856" descr="12277525934709"/>
          <p:cNvPicPr>
            <a:picLocks noChangeAspect="1"/>
          </p:cNvPicPr>
          <p:nvPr/>
        </p:nvPicPr>
        <p:blipFill>
          <a:blip r:embed="rId2"/>
          <a:srcRect b="4108"/>
          <a:stretch>
            <a:fillRect/>
          </a:stretch>
        </p:blipFill>
        <p:spPr>
          <a:xfrm>
            <a:off x="6443663" y="4508500"/>
            <a:ext cx="2160587" cy="208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图片 35857" descr="A1KCG%_U[LK_RI`G{Y7DK$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981075"/>
            <a:ext cx="1527175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0" name="图片 35859" descr="201004300502015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3" y="3068638"/>
            <a:ext cx="2497137" cy="1665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7" grpId="0"/>
      <p:bldP spid="35848" grpId="0"/>
      <p:bldP spid="35849" grpId="0"/>
      <p:bldP spid="35854" grpId="0"/>
      <p:bldP spid="358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Text Box 6"/>
          <p:cNvSpPr txBox="1"/>
          <p:nvPr/>
        </p:nvSpPr>
        <p:spPr>
          <a:xfrm>
            <a:off x="684213" y="2276475"/>
            <a:ext cx="8172450" cy="2836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总结所学过的活动，用英语写出来。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在家里打个电话询问一下你的某个好朋友正在做什么？然后用英语编写成对话。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7" name="WordArt 9"/>
          <p:cNvSpPr>
            <a:spLocks noTextEdit="1"/>
          </p:cNvSpPr>
          <p:nvPr/>
        </p:nvSpPr>
        <p:spPr>
          <a:xfrm>
            <a:off x="2411413" y="1268413"/>
            <a:ext cx="4105275" cy="863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94" name="图片 7193" descr="8886-11042320050280"/>
          <p:cNvPicPr>
            <a:picLocks noChangeAspect="1"/>
          </p:cNvPicPr>
          <p:nvPr/>
        </p:nvPicPr>
        <p:blipFill>
          <a:blip r:embed="rId2"/>
          <a:srcRect l="6271" b="667"/>
          <a:stretch>
            <a:fillRect/>
          </a:stretch>
        </p:blipFill>
        <p:spPr>
          <a:xfrm>
            <a:off x="1979613" y="3860800"/>
            <a:ext cx="230505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Text Box 3"/>
          <p:cNvSpPr txBox="1"/>
          <p:nvPr/>
        </p:nvSpPr>
        <p:spPr>
          <a:xfrm>
            <a:off x="5795963" y="2781300"/>
            <a:ext cx="31686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computer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用电脑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2339975" y="2781300"/>
            <a:ext cx="33115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 newspaper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看报纸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Text Box 7"/>
          <p:cNvSpPr txBox="1"/>
          <p:nvPr/>
        </p:nvSpPr>
        <p:spPr>
          <a:xfrm>
            <a:off x="0" y="2781300"/>
            <a:ext cx="219551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报纸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Text Box 13"/>
          <p:cNvSpPr txBox="1"/>
          <p:nvPr/>
        </p:nvSpPr>
        <p:spPr>
          <a:xfrm>
            <a:off x="2195513" y="5589588"/>
            <a:ext cx="22320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soup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做汤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Text Box 13"/>
          <p:cNvSpPr txBox="1"/>
          <p:nvPr/>
        </p:nvSpPr>
        <p:spPr>
          <a:xfrm>
            <a:off x="179388" y="5949950"/>
            <a:ext cx="19446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soup 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汤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Text Box 5"/>
          <p:cNvSpPr txBox="1"/>
          <p:nvPr/>
        </p:nvSpPr>
        <p:spPr>
          <a:xfrm>
            <a:off x="4356100" y="5589588"/>
            <a:ext cx="23050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 the dishes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洗碗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8" name="Picture 21" descr="http://pic17.nipic.com/20111020/8241408_052250700000_2.jpg"/>
          <p:cNvPicPr>
            <a:picLocks noChangeAspect="1"/>
          </p:cNvPicPr>
          <p:nvPr/>
        </p:nvPicPr>
        <p:blipFill>
          <a:blip r:embed="rId3"/>
          <a:srcRect b="9027"/>
          <a:stretch>
            <a:fillRect/>
          </a:stretch>
        </p:blipFill>
        <p:spPr>
          <a:xfrm>
            <a:off x="0" y="981075"/>
            <a:ext cx="2374900" cy="151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Text Box 2"/>
          <p:cNvSpPr txBox="1"/>
          <p:nvPr/>
        </p:nvSpPr>
        <p:spPr>
          <a:xfrm>
            <a:off x="6623050" y="5589588"/>
            <a:ext cx="2520950" cy="1066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go to a movie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看电影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pic>
        <p:nvPicPr>
          <p:cNvPr id="7186" name="图片 7185" descr="38K5K9R}$~($7UU)[~U93@O"/>
          <p:cNvPicPr>
            <a:picLocks noChangeAspect="1"/>
          </p:cNvPicPr>
          <p:nvPr/>
        </p:nvPicPr>
        <p:blipFill>
          <a:blip r:embed="rId4"/>
          <a:srcRect l="21330"/>
          <a:stretch>
            <a:fillRect/>
          </a:stretch>
        </p:blipFill>
        <p:spPr>
          <a:xfrm>
            <a:off x="179388" y="4005263"/>
            <a:ext cx="1727200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图片 7186" descr="RL9GIW~6MVN_)R8X$MJN3`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38" y="836613"/>
            <a:ext cx="1668462" cy="212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图片 7187" descr="8{D}2RFKWJD8](1B4Q2$AL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909638"/>
            <a:ext cx="2808288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0" name="图片 7189" descr="449286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0" y="3860800"/>
            <a:ext cx="2381250" cy="161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2" name="图片 7191" descr="sy_20110430122008576954"/>
          <p:cNvPicPr>
            <a:picLocks noChangeAspect="1"/>
          </p:cNvPicPr>
          <p:nvPr/>
        </p:nvPicPr>
        <p:blipFill>
          <a:blip r:embed="rId8"/>
          <a:srcRect b="5064"/>
          <a:stretch>
            <a:fillRect/>
          </a:stretch>
        </p:blipFill>
        <p:spPr>
          <a:xfrm>
            <a:off x="4211638" y="3860800"/>
            <a:ext cx="2520950" cy="159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5" name="矩形 7194"/>
          <p:cNvSpPr/>
          <p:nvPr/>
        </p:nvSpPr>
        <p:spPr>
          <a:xfrm>
            <a:off x="323850" y="260350"/>
            <a:ext cx="3816350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4" grpId="0"/>
      <p:bldP spid="7176" grpId="0"/>
      <p:bldP spid="7177" grpId="0"/>
      <p:bldP spid="7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矩形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875" y="696913"/>
            <a:ext cx="4075113" cy="1063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6" name="组合 8195"/>
          <p:cNvGrpSpPr/>
          <p:nvPr/>
        </p:nvGrpSpPr>
        <p:grpSpPr>
          <a:xfrm>
            <a:off x="323850" y="1992313"/>
            <a:ext cx="4968875" cy="865187"/>
            <a:chOff x="0" y="0"/>
            <a:chExt cx="4968552" cy="864096"/>
          </a:xfrm>
        </p:grpSpPr>
        <p:sp>
          <p:nvSpPr>
            <p:cNvPr id="8197" name="Text Box 3"/>
            <p:cNvSpPr txBox="1"/>
            <p:nvPr/>
          </p:nvSpPr>
          <p:spPr>
            <a:xfrm>
              <a:off x="144453" y="144280"/>
              <a:ext cx="4752666" cy="5787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are you doing now?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198" name="圆角矩形标注 16"/>
            <p:cNvSpPr/>
            <p:nvPr/>
          </p:nvSpPr>
          <p:spPr>
            <a:xfrm>
              <a:off x="0" y="0"/>
              <a:ext cx="4968552" cy="864096"/>
            </a:xfrm>
            <a:prstGeom prst="wedgeRoundRectCallout">
              <a:avLst>
                <a:gd name="adj1" fmla="val -17343"/>
                <a:gd name="adj2" fmla="val 67972"/>
                <a:gd name="adj3" fmla="val 16667"/>
              </a:avLst>
            </a:prstGeom>
            <a:noFill/>
            <a:ln w="25400" cap="flat" cmpd="sng">
              <a:solidFill>
                <a:srgbClr val="89A4A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800" b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9" name="组合 8198"/>
          <p:cNvGrpSpPr/>
          <p:nvPr/>
        </p:nvGrpSpPr>
        <p:grpSpPr>
          <a:xfrm>
            <a:off x="4859338" y="2928938"/>
            <a:ext cx="3816350" cy="863600"/>
            <a:chOff x="0" y="0"/>
            <a:chExt cx="3816424" cy="864096"/>
          </a:xfrm>
        </p:grpSpPr>
        <p:sp>
          <p:nvSpPr>
            <p:cNvPr id="8200" name="Text Box 9"/>
            <p:cNvSpPr txBox="1"/>
            <p:nvPr/>
          </p:nvSpPr>
          <p:spPr>
            <a:xfrm>
              <a:off x="215904" y="71479"/>
              <a:ext cx="3313177" cy="5797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I’m watching TV. </a:t>
              </a:r>
              <a:endParaRPr lang="en-US" altLang="zh-CN" sz="3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01" name="圆角矩形标注 18"/>
            <p:cNvSpPr/>
            <p:nvPr/>
          </p:nvSpPr>
          <p:spPr>
            <a:xfrm>
              <a:off x="0" y="0"/>
              <a:ext cx="3816424" cy="864096"/>
            </a:xfrm>
            <a:prstGeom prst="wedgeRoundRectCallout">
              <a:avLst>
                <a:gd name="adj1" fmla="val 12532"/>
                <a:gd name="adj2" fmla="val 71620"/>
                <a:gd name="adj3" fmla="val 16667"/>
              </a:avLst>
            </a:prstGeom>
            <a:noFill/>
            <a:ln w="25400" cap="flat" cmpd="sng">
              <a:solidFill>
                <a:srgbClr val="89A4A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800" b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2" name="Picture 16" descr="http://www.sxxxt.cn/newsfiles/jpg/2011-12/201112060927526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4152900"/>
            <a:ext cx="2874963" cy="215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图片 8202" descr="nanh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3289300"/>
            <a:ext cx="2220912" cy="266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Text Box 3"/>
          <p:cNvSpPr txBox="1"/>
          <p:nvPr/>
        </p:nvSpPr>
        <p:spPr>
          <a:xfrm>
            <a:off x="1187450" y="2633663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Text Box 4"/>
          <p:cNvSpPr txBox="1"/>
          <p:nvPr/>
        </p:nvSpPr>
        <p:spPr>
          <a:xfrm>
            <a:off x="5364163" y="6018213"/>
            <a:ext cx="34575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</a:t>
            </a: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CD </a:t>
            </a:r>
            <a:endParaRPr lang="en-US" altLang="zh-CN" sz="320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 Box 9"/>
          <p:cNvSpPr txBox="1"/>
          <p:nvPr/>
        </p:nvSpPr>
        <p:spPr>
          <a:xfrm>
            <a:off x="4427538" y="2636838"/>
            <a:ext cx="41036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 newspaper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 Box 10"/>
          <p:cNvSpPr txBox="1"/>
          <p:nvPr/>
        </p:nvSpPr>
        <p:spPr>
          <a:xfrm>
            <a:off x="755650" y="6018213"/>
            <a:ext cx="38893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on the phone</a:t>
            </a:r>
            <a:endParaRPr lang="en-US" altLang="zh-CN" sz="3200" b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6" name="图片 9225" descr="RL9GIW~6MVN_)R8X$MJN3`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333375"/>
            <a:ext cx="1781175" cy="226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图片 9227" descr="668573_202249073412_2"/>
          <p:cNvPicPr>
            <a:picLocks noChangeAspect="1"/>
          </p:cNvPicPr>
          <p:nvPr/>
        </p:nvPicPr>
        <p:blipFill>
          <a:blip r:embed="rId3"/>
          <a:srcRect r="16629" b="6686"/>
          <a:stretch>
            <a:fillRect/>
          </a:stretch>
        </p:blipFill>
        <p:spPr>
          <a:xfrm>
            <a:off x="5292725" y="3716338"/>
            <a:ext cx="2881313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图片 9229" descr="bce822f61d5952b7763bbf0a9a0a4863"/>
          <p:cNvPicPr>
            <a:picLocks noChangeAspect="1"/>
          </p:cNvPicPr>
          <p:nvPr/>
        </p:nvPicPr>
        <p:blipFill>
          <a:blip r:embed="rId4"/>
          <a:srcRect l="11578" t="3317" r="23361"/>
          <a:stretch>
            <a:fillRect/>
          </a:stretch>
        </p:blipFill>
        <p:spPr>
          <a:xfrm>
            <a:off x="1476375" y="3644900"/>
            <a:ext cx="2116138" cy="223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图片 9231" descr="985BF9E8495CB5AD85803250C435CB9C"/>
          <p:cNvPicPr>
            <a:picLocks noChangeAspect="1"/>
          </p:cNvPicPr>
          <p:nvPr/>
        </p:nvPicPr>
        <p:blipFill>
          <a:blip r:embed="rId5"/>
          <a:srcRect l="4268" r="6380" b="4225"/>
          <a:stretch>
            <a:fillRect/>
          </a:stretch>
        </p:blipFill>
        <p:spPr>
          <a:xfrm>
            <a:off x="900113" y="333375"/>
            <a:ext cx="3024187" cy="230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53" name="图片 10252" descr="A1KCG%_U[LK_RI`G{Y7DK$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3213100"/>
            <a:ext cx="2290763" cy="313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4"/>
          <p:cNvSpPr txBox="1"/>
          <p:nvPr/>
        </p:nvSpPr>
        <p:spPr>
          <a:xfrm>
            <a:off x="5580063" y="6021388"/>
            <a:ext cx="25923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exercising</a:t>
            </a:r>
            <a:endParaRPr lang="en-US" altLang="zh-CN" sz="320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Text Box 9"/>
          <p:cNvSpPr txBox="1"/>
          <p:nvPr/>
        </p:nvSpPr>
        <p:spPr>
          <a:xfrm>
            <a:off x="5292725" y="2708275"/>
            <a:ext cx="2808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making soup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Text Box 10"/>
          <p:cNvSpPr txBox="1"/>
          <p:nvPr/>
        </p:nvSpPr>
        <p:spPr>
          <a:xfrm>
            <a:off x="755650" y="5949950"/>
            <a:ext cx="40322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 the dishes</a:t>
            </a:r>
            <a:endParaRPr lang="en-US" altLang="zh-CN" sz="3200" b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Text Box 9"/>
          <p:cNvSpPr txBox="1"/>
          <p:nvPr/>
        </p:nvSpPr>
        <p:spPr>
          <a:xfrm>
            <a:off x="684213" y="2708275"/>
            <a:ext cx="3527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computer</a:t>
            </a:r>
            <a:endParaRPr lang="en-US" altLang="zh-CN" sz="320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9" name="Picture 5" descr="http://qcyn.sinaimg.cn/2010/1230/U5200P1032DT201012300854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404813"/>
            <a:ext cx="33575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图片 10249" descr="2%)8Q9L}_3580MBMW9_UM$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404813"/>
            <a:ext cx="3311525" cy="221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图片 10251" descr="225028_090837057_2"/>
          <p:cNvPicPr>
            <a:picLocks noChangeAspect="1"/>
          </p:cNvPicPr>
          <p:nvPr/>
        </p:nvPicPr>
        <p:blipFill>
          <a:blip r:embed="rId5"/>
          <a:srcRect l="16653" t="5569"/>
          <a:stretch>
            <a:fillRect/>
          </a:stretch>
        </p:blipFill>
        <p:spPr>
          <a:xfrm>
            <a:off x="971550" y="3429000"/>
            <a:ext cx="3024188" cy="228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331913" y="406400"/>
            <a:ext cx="7561262" cy="790575"/>
          </a:xfrm>
          <a:ln/>
        </p:spPr>
        <p:txBody>
          <a:bodyPr vert="horz" wrap="square" anchor="ctr"/>
          <a:p>
            <a:pPr algn="l">
              <a:lnSpc>
                <a:spcPct val="110000"/>
              </a:lnSpc>
            </a:pP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activities with the pictures.</a:t>
            </a:r>
            <a:endParaRPr lang="en-US" altLang="zh-CN" sz="3600" b="1" i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 Box 8"/>
          <p:cNvSpPr txBox="1"/>
          <p:nvPr/>
        </p:nvSpPr>
        <p:spPr>
          <a:xfrm>
            <a:off x="2913063" y="4903788"/>
            <a:ext cx="184150" cy="36671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p>
            <a:endParaRPr lang="zh-CN" altLang="en-US" sz="1800" b="0" dirty="0">
              <a:latin typeface="Times New Roman" panose="02020603050405020304" pitchFamily="18" charset="0"/>
            </a:endParaRPr>
          </a:p>
        </p:txBody>
      </p:sp>
      <p:sp>
        <p:nvSpPr>
          <p:cNvPr id="11268" name="TextBox 24"/>
          <p:cNvSpPr txBox="1"/>
          <p:nvPr/>
        </p:nvSpPr>
        <p:spPr>
          <a:xfrm>
            <a:off x="376238" y="1298575"/>
            <a:ext cx="5076825" cy="5253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1.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watching TV 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2.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cleaning 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3.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reading a newspaper 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4.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talking on the phone 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5.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a CD 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6.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computer 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7.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making soup</a:t>
            </a:r>
            <a:r>
              <a:rPr lang="zh-C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8.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washing the dishes 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9.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exercising ___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Text Box 19"/>
          <p:cNvSpPr txBox="1"/>
          <p:nvPr/>
        </p:nvSpPr>
        <p:spPr>
          <a:xfrm>
            <a:off x="4567238" y="30226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19"/>
          <p:cNvSpPr txBox="1"/>
          <p:nvPr/>
        </p:nvSpPr>
        <p:spPr>
          <a:xfrm>
            <a:off x="4567238" y="2378075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19"/>
          <p:cNvSpPr txBox="1"/>
          <p:nvPr/>
        </p:nvSpPr>
        <p:spPr>
          <a:xfrm>
            <a:off x="2428875" y="18748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Text Box 19"/>
          <p:cNvSpPr txBox="1"/>
          <p:nvPr/>
        </p:nvSpPr>
        <p:spPr>
          <a:xfrm>
            <a:off x="3292475" y="122555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Text Box 19"/>
          <p:cNvSpPr txBox="1"/>
          <p:nvPr/>
        </p:nvSpPr>
        <p:spPr>
          <a:xfrm>
            <a:off x="3868738" y="360203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Text Box 19"/>
          <p:cNvSpPr txBox="1"/>
          <p:nvPr/>
        </p:nvSpPr>
        <p:spPr>
          <a:xfrm>
            <a:off x="4371975" y="42497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5" name="Text Box 19"/>
          <p:cNvSpPr txBox="1"/>
          <p:nvPr/>
        </p:nvSpPr>
        <p:spPr>
          <a:xfrm>
            <a:off x="4227513" y="540226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6" name="Text Box 19"/>
          <p:cNvSpPr txBox="1"/>
          <p:nvPr/>
        </p:nvSpPr>
        <p:spPr>
          <a:xfrm>
            <a:off x="3221038" y="48260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7" name="Text Box 19"/>
          <p:cNvSpPr txBox="1"/>
          <p:nvPr/>
        </p:nvSpPr>
        <p:spPr>
          <a:xfrm>
            <a:off x="2933700" y="5978525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8" name="图片 11277" descr="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88" y="1370013"/>
            <a:ext cx="4087812" cy="5227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9" name="椭圆 11278"/>
          <p:cNvSpPr/>
          <p:nvPr/>
        </p:nvSpPr>
        <p:spPr>
          <a:xfrm>
            <a:off x="468313" y="477838"/>
            <a:ext cx="719137" cy="6477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</a:rPr>
              <a:t>1a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Box 24"/>
          <p:cNvSpPr txBox="1"/>
          <p:nvPr/>
        </p:nvSpPr>
        <p:spPr>
          <a:xfrm>
            <a:off x="1403350" y="3068638"/>
            <a:ext cx="5686425" cy="2068512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a. Jenny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b. John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c. Dave and Mary ___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1412875"/>
            <a:ext cx="7056438" cy="1295400"/>
          </a:xfrm>
          <a:ln/>
        </p:spPr>
        <p:txBody>
          <a:bodyPr vert="horz" wrap="square" anchor="ctr"/>
          <a:p>
            <a:pPr algn="l">
              <a:lnSpc>
                <a:spcPct val="120000"/>
              </a:lnSpc>
            </a:pPr>
            <a:r>
              <a:rPr lang="en-US" altLang="zh-CN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Listen. What are these people </a:t>
            </a:r>
            <a:br>
              <a:rPr lang="en-US" altLang="zh-CN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doing? Write the numbers from 1a.</a:t>
            </a:r>
            <a:endParaRPr lang="en-US" altLang="zh-CN" sz="3600" b="1" i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矩形 17"/>
          <p:cNvSpPr/>
          <p:nvPr/>
        </p:nvSpPr>
        <p:spPr>
          <a:xfrm>
            <a:off x="3346450" y="3136900"/>
            <a:ext cx="503238" cy="5048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293" name="矩形 18"/>
          <p:cNvSpPr/>
          <p:nvPr/>
        </p:nvSpPr>
        <p:spPr>
          <a:xfrm>
            <a:off x="3130550" y="3856038"/>
            <a:ext cx="504825" cy="5048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294" name="矩形 19"/>
          <p:cNvSpPr/>
          <p:nvPr/>
        </p:nvSpPr>
        <p:spPr>
          <a:xfrm>
            <a:off x="5146675" y="4505325"/>
            <a:ext cx="503238" cy="50323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295" name="矩形 26"/>
          <p:cNvPicPr/>
          <p:nvPr/>
        </p:nvPicPr>
        <p:blipFill>
          <a:blip r:embed="rId2"/>
          <a:stretch>
            <a:fillRect/>
          </a:stretch>
        </p:blipFill>
        <p:spPr>
          <a:xfrm>
            <a:off x="2700338" y="476250"/>
            <a:ext cx="3368675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2295" descr="喇叭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1268413"/>
            <a:ext cx="79057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椭圆 12296"/>
          <p:cNvSpPr/>
          <p:nvPr/>
        </p:nvSpPr>
        <p:spPr>
          <a:xfrm>
            <a:off x="395288" y="1557338"/>
            <a:ext cx="790575" cy="719137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</a:rPr>
              <a:t>1b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  <p:bldP spid="12293" grpId="0" bldLvl="0" animBg="1"/>
      <p:bldP spid="12294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3891</Words>
  <Application>WPS 演示</Application>
  <PresentationFormat>在屏幕上显示</PresentationFormat>
  <Paragraphs>312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Comic Sans MS</vt:lpstr>
      <vt:lpstr>华文琥珀</vt:lpstr>
      <vt:lpstr>黑体</vt:lpstr>
      <vt:lpstr>Arial Unicode MS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378</cp:revision>
  <dcterms:created xsi:type="dcterms:W3CDTF">2010-10-12T07:57:17Z</dcterms:created>
  <dcterms:modified xsi:type="dcterms:W3CDTF">2021-05-14T09:06:59Z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