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www.mehen.com/cn-m8xx.htm" TargetMode="External"/><Relationship Id="rId4" Type="http://schemas.openxmlformats.org/officeDocument/2006/relationships/image" Target="../media/image42.jpeg"/><Relationship Id="rId3" Type="http://schemas.openxmlformats.org/officeDocument/2006/relationships/hyperlink" Target="http://food.b2easy.com/product/showproduct.asp?id=48537" TargetMode="External"/><Relationship Id="rId2" Type="http://schemas.openxmlformats.org/officeDocument/2006/relationships/image" Target="../media/image41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6.jpeg"/><Relationship Id="rId7" Type="http://schemas.openxmlformats.org/officeDocument/2006/relationships/image" Target="../media/image55.jpeg"/><Relationship Id="rId6" Type="http://schemas.openxmlformats.org/officeDocument/2006/relationships/image" Target="../media/image54.jpeg"/><Relationship Id="rId5" Type="http://schemas.openxmlformats.org/officeDocument/2006/relationships/image" Target="../media/image45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2.jpeg"/><Relationship Id="rId7" Type="http://schemas.openxmlformats.org/officeDocument/2006/relationships/image" Target="../media/image61.jpeg"/><Relationship Id="rId6" Type="http://schemas.openxmlformats.org/officeDocument/2006/relationships/image" Target="../media/image60.jpeg"/><Relationship Id="rId5" Type="http://schemas.openxmlformats.org/officeDocument/2006/relationships/slide" Target="slide2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4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jpe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8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microsoft.com/office/2007/relationships/media" Target="file:///I:\2013&#24180;&#31179;&#20843;&#19978;&#35838;&#25991;&#21450;&#21333;&#35789;mp3\Unit8\Unit_08_SectionA%201b.mp3" TargetMode="External"/><Relationship Id="rId3" Type="http://schemas.openxmlformats.org/officeDocument/2006/relationships/audio" Target="file:///I:\2013&#24180;&#31179;&#20843;&#19978;&#35838;&#25991;&#21450;&#21333;&#35789;mp3\Unit8\Unit_08_SectionA%201b.mp3" TargetMode="External"/><Relationship Id="rId2" Type="http://schemas.openxmlformats.org/officeDocument/2006/relationships/image" Target="../media/image76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4.jpeg"/><Relationship Id="rId7" Type="http://schemas.openxmlformats.org/officeDocument/2006/relationships/image" Target="../media/image83.jpeg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hyperlink" Target="&#27700;&#26524;.swf" TargetMode="External"/><Relationship Id="rId10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2.png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slide" Target="slide40.xml"/><Relationship Id="rId2" Type="http://schemas.openxmlformats.org/officeDocument/2006/relationships/image" Target="../media/image97.jpeg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8.jpeg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9.jpe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0.jpeg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1.jpe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hyperlink" Target="Section%20A%202a.mp3" TargetMode="Externa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2.png"/><Relationship Id="rId2" Type="http://schemas.openxmlformats.org/officeDocument/2006/relationships/hyperlink" Target="Section%20A%202b.mp3" TargetMode="Externa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jpeg"/><Relationship Id="rId4" Type="http://schemas.openxmlformats.org/officeDocument/2006/relationships/hyperlink" Target="http://image.baidu.com/i?ct=503316480&amp;z=&amp;tn=baiduimagedetail&amp;word=%C3%A2%B9%FB%D6%AD&amp;in=13610&amp;cl=2&amp;lm=-1&amp;pn=0&amp;rn=1&amp;di=36267151560&amp;ln=2000&amp;fr=&amp;fmq=&amp;ic=0&amp;s=0&amp;se=1&amp;sme=0&amp;tab=&amp;width=&amp;height=&amp;face=0&amp;is=&amp;istype=2" TargetMode="Externa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slide" Target="slide1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179388" y="549275"/>
            <a:ext cx="8893175" cy="3313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282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8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do you make a banana milk shake?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4572000"/>
            <a:ext cx="2286000" cy="1143000"/>
          </a:xfrm>
          <a:ln/>
        </p:spPr>
        <p:txBody>
          <a:bodyPr vert="horz" wrap="square" anchor="ctr"/>
          <a:p>
            <a:pPr algn="l"/>
            <a:r>
              <a:rPr lang="en-US" altLang="zh-CN" sz="6600" b="1" dirty="0">
                <a:solidFill>
                  <a:srgbClr val="FF0066"/>
                </a:solidFill>
              </a:rPr>
              <a:t>peel</a:t>
            </a:r>
            <a:endParaRPr lang="en-US" altLang="zh-CN" sz="6600" b="1" dirty="0">
              <a:solidFill>
                <a:srgbClr val="FF0066"/>
              </a:solidFill>
            </a:endParaRPr>
          </a:p>
        </p:txBody>
      </p:sp>
      <p:pic>
        <p:nvPicPr>
          <p:cNvPr id="12291" name="Picture 3" descr="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2362200" cy="351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banan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57200"/>
            <a:ext cx="147796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oran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105400"/>
            <a:ext cx="1787525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app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657600"/>
            <a:ext cx="15541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pe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057400"/>
            <a:ext cx="1489075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8"/>
          <p:cNvSpPr/>
          <p:nvPr/>
        </p:nvSpPr>
        <p:spPr>
          <a:xfrm>
            <a:off x="5791200" y="9906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peel a banana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7" name="Rectangle 9"/>
          <p:cNvSpPr/>
          <p:nvPr/>
        </p:nvSpPr>
        <p:spPr>
          <a:xfrm>
            <a:off x="5867400" y="55626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peel some oranges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8" name="Rectangle 10"/>
          <p:cNvSpPr/>
          <p:nvPr/>
        </p:nvSpPr>
        <p:spPr>
          <a:xfrm>
            <a:off x="5791200" y="39624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peel an apple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9" name="Rectangle 11"/>
          <p:cNvSpPr/>
          <p:nvPr/>
        </p:nvSpPr>
        <p:spPr>
          <a:xfrm>
            <a:off x="5867400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peel a pear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685800" y="5791200"/>
            <a:ext cx="20875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剥，削</a:t>
            </a:r>
            <a:endParaRPr lang="zh-CN" altLang="en-US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/>
      <p:bldP spid="12297" grpId="0"/>
      <p:bldP spid="12298" grpId="0"/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4876800"/>
            <a:ext cx="3836988" cy="1143000"/>
          </a:xfrm>
          <a:ln/>
        </p:spPr>
        <p:txBody>
          <a:bodyPr vert="horz" wrap="square" anchor="ctr"/>
          <a:p>
            <a:pPr algn="l"/>
            <a:r>
              <a:rPr lang="en-US" altLang="zh-CN" sz="6600" b="1" dirty="0">
                <a:solidFill>
                  <a:srgbClr val="FF0066"/>
                </a:solidFill>
              </a:rPr>
              <a:t>cut up</a:t>
            </a:r>
            <a:endParaRPr lang="en-US" altLang="zh-CN" sz="6600" b="1" dirty="0">
              <a:solidFill>
                <a:srgbClr val="FF0066"/>
              </a:solidFill>
            </a:endParaRPr>
          </a:p>
        </p:txBody>
      </p:sp>
      <p:pic>
        <p:nvPicPr>
          <p:cNvPr id="13315" name="Picture 3" descr="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298132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watermel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81400"/>
            <a:ext cx="19050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5"/>
          <p:cNvSpPr/>
          <p:nvPr/>
        </p:nvSpPr>
        <p:spPr>
          <a:xfrm>
            <a:off x="6096000" y="1676400"/>
            <a:ext cx="3429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cut up the bananas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3318" name="Picture 6" descr="banan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371600"/>
            <a:ext cx="2257425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7"/>
          <p:cNvSpPr/>
          <p:nvPr/>
        </p:nvSpPr>
        <p:spPr>
          <a:xfrm>
            <a:off x="6096000" y="2276475"/>
            <a:ext cx="3048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endParaRPr sz="3200" b="1">
              <a:latin typeface="Comic Sans MS" panose="030F0702030302020204" pitchFamily="2" charset="0"/>
            </a:endParaRPr>
          </a:p>
        </p:txBody>
      </p:sp>
      <p:sp>
        <p:nvSpPr>
          <p:cNvPr id="13320" name="Rectangle 8"/>
          <p:cNvSpPr/>
          <p:nvPr/>
        </p:nvSpPr>
        <p:spPr>
          <a:xfrm>
            <a:off x="6248400" y="4267200"/>
            <a:ext cx="2895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cut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it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up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1752600" y="6034088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切</a:t>
            </a:r>
            <a:endParaRPr lang="zh-CN" altLang="en-US" sz="4800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  <p:bldP spid="13319" grpId="0"/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838200" y="1219200"/>
            <a:ext cx="160655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</a:rPr>
              <a:t>put</a:t>
            </a:r>
            <a:endParaRPr lang="en-US" altLang="zh-CN" sz="4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Picture 3" descr="blen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971800"/>
            <a:ext cx="2808288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Rectangle 4"/>
          <p:cNvSpPr/>
          <p:nvPr/>
        </p:nvSpPr>
        <p:spPr>
          <a:xfrm>
            <a:off x="2514600" y="3429000"/>
            <a:ext cx="1816100" cy="977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</a:rPr>
              <a:t>in</a:t>
            </a:r>
            <a:endParaRPr lang="en-US" altLang="zh-CN" sz="4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5"/>
          <p:cNvSpPr/>
          <p:nvPr/>
        </p:nvSpPr>
        <p:spPr>
          <a:xfrm>
            <a:off x="152400" y="5334000"/>
            <a:ext cx="95250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put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bananas and ice-cream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in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blender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4342" name="Picture 6" descr="4853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685800"/>
            <a:ext cx="1814513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icecream-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685800"/>
            <a:ext cx="1574800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 Box 8"/>
          <p:cNvSpPr txBox="1"/>
          <p:nvPr/>
        </p:nvSpPr>
        <p:spPr>
          <a:xfrm>
            <a:off x="762000" y="4419600"/>
            <a:ext cx="3306763" cy="639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放在</a:t>
            </a:r>
            <a:r>
              <a:rPr lang="en-US" altLang="zh-CN" sz="3600" dirty="0">
                <a:solidFill>
                  <a:schemeClr val="accent2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里面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5410200"/>
            <a:ext cx="5548313" cy="1143000"/>
          </a:xfrm>
          <a:ln/>
        </p:spPr>
        <p:txBody>
          <a:bodyPr vert="horz" wrap="square" anchor="ctr"/>
          <a:p>
            <a:pPr algn="l"/>
            <a:r>
              <a:rPr lang="en-US" altLang="zh-CN" sz="4800" b="1" dirty="0">
                <a:solidFill>
                  <a:srgbClr val="FF0066"/>
                </a:solidFill>
              </a:rPr>
              <a:t>pour</a:t>
            </a:r>
            <a:r>
              <a: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</a:rPr>
              <a:t>…</a:t>
            </a:r>
            <a:r>
              <a:rPr lang="en-US" altLang="zh-CN" sz="4800" b="1" dirty="0">
                <a:solidFill>
                  <a:srgbClr val="FF0066"/>
                </a:solidFill>
              </a:rPr>
              <a:t>into</a:t>
            </a:r>
            <a:r>
              <a: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</a:rPr>
              <a:t>…</a:t>
            </a:r>
            <a:endParaRPr lang="en-US" altLang="zh-CN" sz="4800" b="1" dirty="0">
              <a:solidFill>
                <a:srgbClr val="FF0066"/>
              </a:solidFill>
            </a:endParaRPr>
          </a:p>
        </p:txBody>
      </p:sp>
      <p:pic>
        <p:nvPicPr>
          <p:cNvPr id="15363" name="Picture 3" descr="p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2514600" cy="40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wa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33400"/>
            <a:ext cx="1549400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cup"/>
          <p:cNvPicPr>
            <a:picLocks noChangeAspect="1"/>
          </p:cNvPicPr>
          <p:nvPr/>
        </p:nvPicPr>
        <p:blipFill>
          <a:blip r:embed="rId4"/>
          <a:srcRect l="7843" t="9329" r="5882" b="6706"/>
          <a:stretch>
            <a:fillRect/>
          </a:stretch>
        </p:blipFill>
        <p:spPr>
          <a:xfrm>
            <a:off x="7086600" y="6096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milk"/>
          <p:cNvPicPr>
            <a:picLocks noChangeAspect="1"/>
          </p:cNvPicPr>
          <p:nvPr/>
        </p:nvPicPr>
        <p:blipFill>
          <a:blip r:embed="rId5"/>
          <a:srcRect l="39217"/>
          <a:stretch>
            <a:fillRect/>
          </a:stretch>
        </p:blipFill>
        <p:spPr>
          <a:xfrm>
            <a:off x="4038600" y="3124200"/>
            <a:ext cx="11811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blender"/>
          <p:cNvPicPr>
            <a:picLocks noChangeAspect="1"/>
          </p:cNvPicPr>
          <p:nvPr/>
        </p:nvPicPr>
        <p:blipFill>
          <a:blip r:embed="rId6"/>
          <a:srcRect l="16267" t="4536" r="20177"/>
          <a:stretch>
            <a:fillRect/>
          </a:stretch>
        </p:blipFill>
        <p:spPr>
          <a:xfrm>
            <a:off x="7010400" y="2971800"/>
            <a:ext cx="1524000" cy="2227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Line 8"/>
          <p:cNvSpPr/>
          <p:nvPr/>
        </p:nvSpPr>
        <p:spPr>
          <a:xfrm>
            <a:off x="5791200" y="1219200"/>
            <a:ext cx="106680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9" name="Line 9"/>
          <p:cNvSpPr/>
          <p:nvPr/>
        </p:nvSpPr>
        <p:spPr>
          <a:xfrm>
            <a:off x="5715000" y="3962400"/>
            <a:ext cx="99060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0" name="Rectangle 10"/>
          <p:cNvSpPr/>
          <p:nvPr/>
        </p:nvSpPr>
        <p:spPr>
          <a:xfrm>
            <a:off x="3886200" y="1828800"/>
            <a:ext cx="58674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pour</a:t>
            </a:r>
            <a:r>
              <a:rPr lang="en-US" altLang="zh-CN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the water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into</a:t>
            </a:r>
            <a:r>
              <a:rPr lang="en-US" altLang="zh-CN" sz="40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the cup</a:t>
            </a:r>
            <a:endParaRPr lang="en-US" altLang="zh-CN" sz="40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71" name="Rectangle 11"/>
          <p:cNvSpPr/>
          <p:nvPr/>
        </p:nvSpPr>
        <p:spPr>
          <a:xfrm>
            <a:off x="3581400" y="5029200"/>
            <a:ext cx="64008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pour</a:t>
            </a:r>
            <a:r>
              <a:rPr lang="en-US" altLang="zh-CN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the milk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into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the blender</a:t>
            </a:r>
            <a:endParaRPr lang="en-US" altLang="zh-CN" sz="40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72" name="Text Box 12"/>
          <p:cNvSpPr txBox="1"/>
          <p:nvPr/>
        </p:nvSpPr>
        <p:spPr>
          <a:xfrm>
            <a:off x="4267200" y="5791200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倒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0" grpId="0"/>
      <p:bldP spid="15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981200"/>
            <a:ext cx="3124200" cy="1143000"/>
          </a:xfrm>
          <a:ln/>
        </p:spPr>
        <p:txBody>
          <a:bodyPr vert="horz" wrap="square" anchor="ctr"/>
          <a:p>
            <a:pPr algn="l"/>
            <a:r>
              <a:rPr lang="en-US" altLang="zh-CN" sz="4800" b="1" dirty="0">
                <a:solidFill>
                  <a:srgbClr val="FF0066"/>
                </a:solidFill>
              </a:rPr>
              <a:t>turn on</a:t>
            </a:r>
            <a:endParaRPr lang="en-US" altLang="zh-CN" sz="4800" b="1" dirty="0">
              <a:solidFill>
                <a:srgbClr val="FF0066"/>
              </a:solidFill>
            </a:endParaRPr>
          </a:p>
        </p:txBody>
      </p:sp>
      <p:pic>
        <p:nvPicPr>
          <p:cNvPr id="16387" name="Picture 3" descr="blen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08000"/>
            <a:ext cx="2057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t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565400"/>
            <a:ext cx="2322512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pop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4394200"/>
            <a:ext cx="2276475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light3"/>
          <p:cNvPicPr>
            <a:picLocks noChangeAspect="1"/>
          </p:cNvPicPr>
          <p:nvPr/>
        </p:nvPicPr>
        <p:blipFill>
          <a:blip r:embed="rId5"/>
          <a:srcRect l="12260" t="11111" r="8046" b="7407"/>
          <a:stretch>
            <a:fillRect/>
          </a:stretch>
        </p:blipFill>
        <p:spPr>
          <a:xfrm>
            <a:off x="533400" y="609600"/>
            <a:ext cx="1981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ligh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508375"/>
            <a:ext cx="2452688" cy="197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Rectangle 8"/>
          <p:cNvSpPr/>
          <p:nvPr/>
        </p:nvSpPr>
        <p:spPr>
          <a:xfrm>
            <a:off x="304800" y="5257800"/>
            <a:ext cx="3429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</a:rPr>
              <a:t>turn off</a:t>
            </a:r>
            <a:endParaRPr lang="en-US" altLang="zh-CN" sz="4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Rectangle 9"/>
          <p:cNvSpPr/>
          <p:nvPr/>
        </p:nvSpPr>
        <p:spPr>
          <a:xfrm>
            <a:off x="5486400" y="1143000"/>
            <a:ext cx="3124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turn on/off the blender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94" name="Rectangle 10"/>
          <p:cNvSpPr/>
          <p:nvPr/>
        </p:nvSpPr>
        <p:spPr>
          <a:xfrm>
            <a:off x="5486400" y="2971800"/>
            <a:ext cx="3124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turn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it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on/off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95" name="Rectangle 11"/>
          <p:cNvSpPr/>
          <p:nvPr/>
        </p:nvSpPr>
        <p:spPr>
          <a:xfrm>
            <a:off x="5638800" y="5105400"/>
            <a:ext cx="3124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turn on/off the popper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1042988" y="2852738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打开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16397" name="Text Box 13"/>
          <p:cNvSpPr txBox="1"/>
          <p:nvPr/>
        </p:nvSpPr>
        <p:spPr>
          <a:xfrm>
            <a:off x="1116013" y="6197600"/>
            <a:ext cx="10080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关上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  <p:bldP spid="16393" grpId="0"/>
      <p:bldP spid="16394" grpId="0"/>
      <p:bldP spid="163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5105400"/>
            <a:ext cx="3276600" cy="1143000"/>
          </a:xfrm>
          <a:ln/>
        </p:spPr>
        <p:txBody>
          <a:bodyPr vert="horz" wrap="square" anchor="ctr"/>
          <a:p>
            <a:pPr algn="l"/>
            <a:r>
              <a:rPr lang="en-US" altLang="zh-CN" sz="4800" b="1" dirty="0"/>
              <a:t>  </a:t>
            </a:r>
            <a:r>
              <a:rPr lang="en-US" altLang="zh-CN" sz="4800" b="1" dirty="0">
                <a:solidFill>
                  <a:srgbClr val="FF0066"/>
                </a:solidFill>
              </a:rPr>
              <a:t>drink</a:t>
            </a:r>
            <a:endParaRPr lang="en-US" altLang="zh-CN" sz="4800" b="1" dirty="0">
              <a:solidFill>
                <a:srgbClr val="FF0066"/>
              </a:solidFill>
            </a:endParaRPr>
          </a:p>
        </p:txBody>
      </p:sp>
      <p:pic>
        <p:nvPicPr>
          <p:cNvPr id="17411" name="Picture 3" descr="milk"/>
          <p:cNvPicPr>
            <a:picLocks noChangeAspect="1"/>
          </p:cNvPicPr>
          <p:nvPr/>
        </p:nvPicPr>
        <p:blipFill>
          <a:blip r:embed="rId2"/>
          <a:srcRect l="38095"/>
          <a:stretch>
            <a:fillRect/>
          </a:stretch>
        </p:blipFill>
        <p:spPr>
          <a:xfrm>
            <a:off x="7772400" y="533400"/>
            <a:ext cx="990600" cy="148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shake"/>
          <p:cNvPicPr>
            <a:picLocks noChangeAspect="1"/>
          </p:cNvPicPr>
          <p:nvPr/>
        </p:nvPicPr>
        <p:blipFill>
          <a:blip r:embed="rId3"/>
          <a:srcRect l="13635" r="18182" b="8696"/>
          <a:stretch>
            <a:fillRect/>
          </a:stretch>
        </p:blipFill>
        <p:spPr>
          <a:xfrm>
            <a:off x="4114800" y="457200"/>
            <a:ext cx="1143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t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572000"/>
            <a:ext cx="1752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 descr="wa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334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w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648200"/>
            <a:ext cx="1752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beer"/>
          <p:cNvPicPr>
            <a:picLocks noChangeAspect="1"/>
          </p:cNvPicPr>
          <p:nvPr/>
        </p:nvPicPr>
        <p:blipFill>
          <a:blip r:embed="rId7"/>
          <a:srcRect l="9091" r="13635"/>
          <a:stretch>
            <a:fillRect/>
          </a:stretch>
        </p:blipFill>
        <p:spPr>
          <a:xfrm>
            <a:off x="7620000" y="4648200"/>
            <a:ext cx="1295400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Rectangle 9"/>
          <p:cNvSpPr/>
          <p:nvPr/>
        </p:nvSpPr>
        <p:spPr>
          <a:xfrm>
            <a:off x="6781800" y="2362200"/>
            <a:ext cx="2362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endParaRPr sz="4400" b="1">
              <a:solidFill>
                <a:schemeClr val="tx2"/>
              </a:solidFill>
              <a:latin typeface="Comic Sans MS" panose="030F0702030302020204" pitchFamily="2" charset="0"/>
            </a:endParaRPr>
          </a:p>
        </p:txBody>
      </p:sp>
      <p:sp>
        <p:nvSpPr>
          <p:cNvPr id="17418" name="Rectangle 10"/>
          <p:cNvSpPr/>
          <p:nvPr/>
        </p:nvSpPr>
        <p:spPr>
          <a:xfrm>
            <a:off x="3581400" y="31242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 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9" name="Rectangle 11"/>
          <p:cNvSpPr/>
          <p:nvPr/>
        </p:nvSpPr>
        <p:spPr>
          <a:xfrm>
            <a:off x="4067175" y="3152775"/>
            <a:ext cx="17526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b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cup</a:t>
            </a:r>
            <a:b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glass</a:t>
            </a:r>
            <a:b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bottle</a:t>
            </a:r>
            <a:b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bowl</a:t>
            </a:r>
            <a:b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b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endParaRPr lang="en-US" altLang="zh-CN" sz="32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20" name="Rectangle 12"/>
          <p:cNvSpPr/>
          <p:nvPr/>
        </p:nvSpPr>
        <p:spPr>
          <a:xfrm>
            <a:off x="5638800" y="3124200"/>
            <a:ext cx="9144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of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21" name="Rectangle 13"/>
          <p:cNvSpPr/>
          <p:nvPr/>
        </p:nvSpPr>
        <p:spPr>
          <a:xfrm>
            <a:off x="6400800" y="3200400"/>
            <a:ext cx="24384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milk shake</a:t>
            </a:r>
            <a:b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water</a:t>
            </a:r>
            <a:b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milk</a:t>
            </a:r>
            <a:b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tea</a:t>
            </a:r>
            <a:b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</a:b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7422" name="Picture 16" descr="DSCF7063"/>
          <p:cNvPicPr>
            <a:picLocks noChangeAspect="1"/>
          </p:cNvPicPr>
          <p:nvPr/>
        </p:nvPicPr>
        <p:blipFill>
          <a:blip r:embed="rId8"/>
          <a:srcRect r="-8" b="-574"/>
          <a:stretch>
            <a:fillRect/>
          </a:stretch>
        </p:blipFill>
        <p:spPr>
          <a:xfrm>
            <a:off x="77788" y="609600"/>
            <a:ext cx="3275012" cy="448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3" name="Text Box 17"/>
          <p:cNvSpPr txBox="1"/>
          <p:nvPr/>
        </p:nvSpPr>
        <p:spPr>
          <a:xfrm>
            <a:off x="2209800" y="54102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幼圆" panose="02010509060101010101" pitchFamily="1" charset="-122"/>
              </a:rPr>
              <a:t>喝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8" grpId="0"/>
      <p:bldP spid="17419" grpId="0"/>
      <p:bldP spid="17420" grpId="0"/>
      <p:bldP spid="17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2" descr="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5" y="1519238"/>
            <a:ext cx="1752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4" descr="ice cre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75" y="1519238"/>
            <a:ext cx="1905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5" descr="果汁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4330700"/>
            <a:ext cx="1981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6" descr="喝奶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038" y="4330700"/>
            <a:ext cx="16002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 Box 7"/>
          <p:cNvSpPr txBox="1"/>
          <p:nvPr/>
        </p:nvSpPr>
        <p:spPr>
          <a:xfrm>
            <a:off x="885825" y="3446463"/>
            <a:ext cx="14398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Comic Sans MS" panose="030F0702030302020204" pitchFamily="2" charset="0"/>
              </a:rPr>
              <a:t> peel</a:t>
            </a:r>
            <a:endParaRPr lang="en-US" altLang="zh-CN" sz="3200" b="1" dirty="0">
              <a:latin typeface="Comic Sans MS" panose="030F0702030302020204" pitchFamily="2" charset="0"/>
            </a:endParaRPr>
          </a:p>
        </p:txBody>
      </p:sp>
      <p:sp>
        <p:nvSpPr>
          <p:cNvPr id="18439" name="Text Box 8"/>
          <p:cNvSpPr txBox="1"/>
          <p:nvPr/>
        </p:nvSpPr>
        <p:spPr>
          <a:xfrm>
            <a:off x="3406775" y="3463925"/>
            <a:ext cx="14398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Comic Sans MS" panose="030F0702030302020204" pitchFamily="2" charset="0"/>
              </a:rPr>
              <a:t>cut up</a:t>
            </a:r>
            <a:endParaRPr lang="en-US" altLang="zh-CN" sz="3200" b="1" dirty="0">
              <a:latin typeface="Comic Sans MS" panose="030F0702030302020204" pitchFamily="2" charset="0"/>
            </a:endParaRPr>
          </a:p>
        </p:txBody>
      </p:sp>
      <p:sp>
        <p:nvSpPr>
          <p:cNvPr id="18440" name="Text Box 9"/>
          <p:cNvSpPr txBox="1"/>
          <p:nvPr/>
        </p:nvSpPr>
        <p:spPr>
          <a:xfrm>
            <a:off x="5781675" y="3535363"/>
            <a:ext cx="2536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Comic Sans MS" panose="030F0702030302020204" pitchFamily="2" charset="0"/>
              </a:rPr>
              <a:t>put…in…</a:t>
            </a:r>
            <a:endParaRPr lang="en-US" altLang="zh-CN" sz="3200" b="1" dirty="0">
              <a:latin typeface="Comic Sans MS" panose="030F0702030302020204" pitchFamily="2" charset="0"/>
            </a:endParaRPr>
          </a:p>
        </p:txBody>
      </p:sp>
      <p:sp>
        <p:nvSpPr>
          <p:cNvPr id="18441" name="Text Box 10"/>
          <p:cNvSpPr txBox="1"/>
          <p:nvPr/>
        </p:nvSpPr>
        <p:spPr>
          <a:xfrm>
            <a:off x="381000" y="6059488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Comic Sans MS" panose="030F0702030302020204" pitchFamily="2" charset="0"/>
              </a:rPr>
              <a:t>pour..into…</a:t>
            </a:r>
            <a:endParaRPr lang="en-US" altLang="zh-CN" sz="3200" b="1" dirty="0">
              <a:latin typeface="Comic Sans MS" panose="030F0702030302020204" pitchFamily="2" charset="0"/>
            </a:endParaRPr>
          </a:p>
        </p:txBody>
      </p:sp>
      <p:sp>
        <p:nvSpPr>
          <p:cNvPr id="18442" name="Text Box 11"/>
          <p:cNvSpPr txBox="1"/>
          <p:nvPr/>
        </p:nvSpPr>
        <p:spPr>
          <a:xfrm>
            <a:off x="3406775" y="6130925"/>
            <a:ext cx="1847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Comic Sans MS" panose="030F0702030302020204" pitchFamily="2" charset="0"/>
              </a:rPr>
              <a:t>turn on</a:t>
            </a:r>
            <a:endParaRPr lang="en-US" altLang="zh-CN" sz="3200" b="1" dirty="0">
              <a:latin typeface="Comic Sans MS" panose="030F0702030302020204" pitchFamily="2" charset="0"/>
            </a:endParaRPr>
          </a:p>
        </p:txBody>
      </p:sp>
      <p:sp>
        <p:nvSpPr>
          <p:cNvPr id="18443" name="Text Box 12"/>
          <p:cNvSpPr txBox="1"/>
          <p:nvPr/>
        </p:nvSpPr>
        <p:spPr>
          <a:xfrm>
            <a:off x="6215063" y="6202363"/>
            <a:ext cx="14398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Comic Sans MS" panose="030F0702030302020204" pitchFamily="2" charset="0"/>
              </a:rPr>
              <a:t>drink</a:t>
            </a:r>
            <a:endParaRPr lang="en-US" altLang="zh-CN" sz="3200" b="1" dirty="0">
              <a:latin typeface="Comic Sans MS" panose="030F0702030302020204" pitchFamily="2" charset="0"/>
            </a:endParaRPr>
          </a:p>
        </p:txBody>
      </p:sp>
      <p:pic>
        <p:nvPicPr>
          <p:cNvPr id="18444" name="Picture 1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25" y="4330700"/>
            <a:ext cx="19050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4" descr="u=69288413,3670531945&amp;gp=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88" y="1590675"/>
            <a:ext cx="1871662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Rectangle 2"/>
          <p:cNvSpPr txBox="1"/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0" hangingPunct="0"/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Read the new words</a:t>
            </a:r>
            <a:endParaRPr lang="en-US" altLang="zh-CN" sz="4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7"/>
          <p:cNvSpPr txBox="1"/>
          <p:nvPr/>
        </p:nvSpPr>
        <p:spPr>
          <a:xfrm>
            <a:off x="381000" y="1524000"/>
            <a:ext cx="2325688" cy="70802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defTabSz="913130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</a:rPr>
              <a:t>Step 1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8"/>
          <p:cNvSpPr txBox="1"/>
          <p:nvPr/>
        </p:nvSpPr>
        <p:spPr>
          <a:xfrm>
            <a:off x="2590800" y="5867400"/>
            <a:ext cx="4083050" cy="72390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Peel</a:t>
            </a:r>
            <a:r>
              <a:rPr lang="en-US" altLang="zh-CN" sz="4100" b="1" dirty="0">
                <a:latin typeface="Times New Roman" panose="02020603050405020304" pitchFamily="2" charset="0"/>
              </a:rPr>
              <a:t> the bananas.</a:t>
            </a:r>
            <a:endParaRPr lang="en-US" altLang="zh-CN" sz="4100" b="1" dirty="0">
              <a:latin typeface="Times New Roman" panose="02020603050405020304" pitchFamily="2" charset="0"/>
            </a:endParaRPr>
          </a:p>
        </p:txBody>
      </p:sp>
      <p:pic>
        <p:nvPicPr>
          <p:cNvPr id="19460" name="Picture 6" descr="735390_173526929786_2"/>
          <p:cNvPicPr>
            <a:picLocks noChangeAspect="1"/>
          </p:cNvPicPr>
          <p:nvPr/>
        </p:nvPicPr>
        <p:blipFill>
          <a:blip r:embed="rId2"/>
          <a:srcRect b="2722"/>
          <a:stretch>
            <a:fillRect/>
          </a:stretch>
        </p:blipFill>
        <p:spPr>
          <a:xfrm>
            <a:off x="2819400" y="1828800"/>
            <a:ext cx="3657600" cy="395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2"/>
          <p:cNvSpPr txBox="1"/>
          <p:nvPr/>
        </p:nvSpPr>
        <p:spPr>
          <a:xfrm>
            <a:off x="152400" y="685800"/>
            <a:ext cx="8382000" cy="11684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marL="342900" indent="-342900" eaLnBrk="0" hangingPunct="0"/>
            <a:r>
              <a:rPr lang="en-US" altLang="zh-CN" sz="3600" b="1" dirty="0">
                <a:latin typeface="Arial" panose="020B0604020202020204" pitchFamily="34" charset="0"/>
              </a:rPr>
              <a:t>How do you make a banana milk shake?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4"/>
          <p:cNvSpPr txBox="1"/>
          <p:nvPr/>
        </p:nvSpPr>
        <p:spPr>
          <a:xfrm>
            <a:off x="519113" y="546100"/>
            <a:ext cx="2132012" cy="70802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defTabSz="913130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</a:rPr>
              <a:t>Step 2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2209800" y="5486400"/>
            <a:ext cx="4710113" cy="72390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Cut up</a:t>
            </a:r>
            <a:r>
              <a:rPr lang="en-US" altLang="zh-CN" sz="4100" b="1" dirty="0">
                <a:latin typeface="Times New Roman" panose="02020603050405020304" pitchFamily="2" charset="0"/>
              </a:rPr>
              <a:t> the bananas.</a:t>
            </a:r>
            <a:endParaRPr lang="en-US" altLang="zh-CN" sz="4100" b="1" dirty="0">
              <a:latin typeface="Times New Roman" panose="02020603050405020304" pitchFamily="2" charset="0"/>
            </a:endParaRPr>
          </a:p>
        </p:txBody>
      </p:sp>
      <p:pic>
        <p:nvPicPr>
          <p:cNvPr id="20484" name="Picture 7" descr="two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5329238" cy="3681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519113" y="546100"/>
            <a:ext cx="2132012" cy="70802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defTabSz="913130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</a:rPr>
              <a:t>Step 3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1020763" y="5140325"/>
            <a:ext cx="7007225" cy="13049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/>
          <a:p>
            <a:pPr defTabSz="913130"/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Put</a:t>
            </a:r>
            <a:r>
              <a:rPr lang="en-US" altLang="zh-CN" sz="4100" b="1" dirty="0">
                <a:latin typeface="Times New Roman" panose="02020603050405020304" pitchFamily="2" charset="0"/>
              </a:rPr>
              <a:t> the bananas and </a:t>
            </a:r>
            <a:r>
              <a:rPr lang="zh-CN" altLang="en-US" sz="4100" b="1" dirty="0">
                <a:latin typeface="Times New Roman" panose="02020603050405020304" pitchFamily="2" charset="0"/>
              </a:rPr>
              <a:t>ice-cream</a:t>
            </a:r>
            <a:r>
              <a:rPr lang="en-US" altLang="zh-CN" sz="4100" b="1" dirty="0">
                <a:latin typeface="Times New Roman" panose="02020603050405020304" pitchFamily="2" charset="0"/>
              </a:rPr>
              <a:t> </a:t>
            </a:r>
            <a:endParaRPr lang="en-US" altLang="zh-CN" sz="4100" b="1" dirty="0">
              <a:latin typeface="Times New Roman" panose="02020603050405020304" pitchFamily="2" charset="0"/>
            </a:endParaRPr>
          </a:p>
          <a:p>
            <a:pPr defTabSz="913130"/>
            <a:r>
              <a:rPr lang="en-US" altLang="zh-CN" sz="4100" b="1" dirty="0">
                <a:latin typeface="Times New Roman" panose="02020603050405020304" pitchFamily="2" charset="0"/>
              </a:rPr>
              <a:t>into the blender.</a:t>
            </a:r>
            <a:endParaRPr lang="en-US" altLang="zh-CN" sz="4100" b="1" dirty="0">
              <a:latin typeface="Times New Roman" panose="02020603050405020304" pitchFamily="2" charset="0"/>
            </a:endParaRPr>
          </a:p>
        </p:txBody>
      </p:sp>
      <p:pic>
        <p:nvPicPr>
          <p:cNvPr id="21508" name="Picture 7" descr="u=493339500,1632258264&amp;gp=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288" y="1268413"/>
            <a:ext cx="4897437" cy="3662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611188" y="1700213"/>
            <a:ext cx="7704137" cy="3241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227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sy="50000" rotWithShape="0">
                    <a:srgbClr val="875B0D">
                      <a:alpha val="65999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Section A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sy="50000" rotWithShape="0">
                  <a:srgbClr val="875B0D">
                    <a:alpha val="65999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sy="50000" rotWithShape="0">
                    <a:srgbClr val="875B0D">
                      <a:alpha val="65999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(1a-2b)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sy="50000" rotWithShape="0">
                  <a:srgbClr val="875B0D">
                    <a:alpha val="65999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Box 4"/>
          <p:cNvSpPr txBox="1"/>
          <p:nvPr/>
        </p:nvSpPr>
        <p:spPr>
          <a:xfrm>
            <a:off x="519113" y="546100"/>
            <a:ext cx="2036762" cy="70802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defTabSz="913130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</a:rPr>
              <a:t>Step 4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1117600" y="5410200"/>
            <a:ext cx="7045325" cy="722313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Pour</a:t>
            </a:r>
            <a:r>
              <a:rPr lang="en-US" altLang="zh-CN" sz="4100" b="1" dirty="0">
                <a:latin typeface="Times New Roman" panose="02020603050405020304" pitchFamily="2" charset="0"/>
              </a:rPr>
              <a:t> the milk into the blender.</a:t>
            </a:r>
            <a:endParaRPr lang="en-US" altLang="zh-CN" sz="4100" b="1" dirty="0">
              <a:latin typeface="Times New Roman" panose="02020603050405020304" pitchFamily="2" charset="0"/>
            </a:endParaRPr>
          </a:p>
        </p:txBody>
      </p:sp>
      <p:pic>
        <p:nvPicPr>
          <p:cNvPr id="22532" name="Picture 8" descr="kina-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9388"/>
            <a:ext cx="5181600" cy="357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54" name="Picture 5" descr="20050616103726_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88" y="728663"/>
            <a:ext cx="3198812" cy="4500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7"/>
          <p:cNvSpPr txBox="1"/>
          <p:nvPr/>
        </p:nvSpPr>
        <p:spPr>
          <a:xfrm>
            <a:off x="519113" y="546100"/>
            <a:ext cx="1722437" cy="7080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</a:rPr>
              <a:t>Step 5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8"/>
          <p:cNvSpPr txBox="1"/>
          <p:nvPr/>
        </p:nvSpPr>
        <p:spPr>
          <a:xfrm>
            <a:off x="2076450" y="5499100"/>
            <a:ext cx="4760913" cy="722313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Turn on</a:t>
            </a:r>
            <a:r>
              <a:rPr lang="en-US" altLang="zh-CN" sz="4100" b="1" dirty="0">
                <a:latin typeface="Times New Roman" panose="02020603050405020304" pitchFamily="2" charset="0"/>
              </a:rPr>
              <a:t> the blender.</a:t>
            </a:r>
            <a:endParaRPr lang="en-US" altLang="zh-CN" sz="41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4"/>
          <p:cNvSpPr txBox="1"/>
          <p:nvPr/>
        </p:nvSpPr>
        <p:spPr>
          <a:xfrm>
            <a:off x="519113" y="546100"/>
            <a:ext cx="2036762" cy="70802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defTabSz="913130"/>
            <a:r>
              <a:rPr lang="en-US" altLang="zh-CN" sz="4000" b="1" dirty="0">
                <a:solidFill>
                  <a:srgbClr val="0000CC"/>
                </a:solidFill>
                <a:latin typeface="Arial" panose="020B0604020202020204" pitchFamily="34" charset="0"/>
              </a:rPr>
              <a:t>Step 6</a:t>
            </a:r>
            <a:endParaRPr lang="en-US" altLang="zh-CN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2555875" y="5589588"/>
            <a:ext cx="2111375" cy="72390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4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Drink</a:t>
            </a:r>
            <a:r>
              <a:rPr lang="en-US" altLang="zh-CN" sz="4100" b="1" dirty="0">
                <a:latin typeface="Times New Roman" panose="02020603050405020304" pitchFamily="2" charset="0"/>
              </a:rPr>
              <a:t> it.</a:t>
            </a:r>
            <a:endParaRPr lang="en-US" altLang="zh-CN" sz="4100" b="1" dirty="0">
              <a:latin typeface="Times New Roman" panose="02020603050405020304" pitchFamily="2" charset="0"/>
            </a:endParaRPr>
          </a:p>
        </p:txBody>
      </p:sp>
      <p:pic>
        <p:nvPicPr>
          <p:cNvPr id="24580" name="Picture 6" descr="饮料 果汁 饭桌 纪念日物语-节日物语-节日物语,纪念日物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639763"/>
            <a:ext cx="4225925" cy="4678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5602" name="Picture 9" descr="peel the bana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5" y="1487488"/>
            <a:ext cx="6048375" cy="475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12" descr="pour the milk into the blend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414463"/>
            <a:ext cx="6481763" cy="504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13" descr="cut up the banan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75" y="1196975"/>
            <a:ext cx="6191250" cy="554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14" descr="put the banana and the ice cream in to the blend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1198563"/>
            <a:ext cx="6480175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16"/>
          <p:cNvSpPr txBox="1"/>
          <p:nvPr/>
        </p:nvSpPr>
        <p:spPr>
          <a:xfrm>
            <a:off x="3276600" y="477838"/>
            <a:ext cx="5364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Tell me what you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see.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7" name="WordArt 4"/>
          <p:cNvSpPr>
            <a:spLocks noTextEdit="1"/>
          </p:cNvSpPr>
          <p:nvPr/>
        </p:nvSpPr>
        <p:spPr>
          <a:xfrm>
            <a:off x="-34925" y="288925"/>
            <a:ext cx="3238500" cy="1196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Game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5608" name="Picture 11" descr="turn on the blend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2420938"/>
            <a:ext cx="5905500" cy="506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7" descr="drink the milk shak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50" y="1341438"/>
            <a:ext cx="7524750" cy="5516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文本占位符 26625"/>
          <p:cNvSpPr>
            <a:spLocks noGrp="1"/>
          </p:cNvSpPr>
          <p:nvPr>
            <p:ph type="body" idx="1"/>
          </p:nvPr>
        </p:nvSpPr>
        <p:spPr>
          <a:xfrm>
            <a:off x="1763713" y="3860800"/>
            <a:ext cx="5688012" cy="1655763"/>
          </a:xfrm>
          <a:solidFill>
            <a:srgbClr val="FFFFCC"/>
          </a:solidFill>
          <a:ln/>
        </p:spPr>
        <p:txBody>
          <a:bodyPr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</a:rPr>
              <a:t>turn on       cut up        drink    peel             pour             put</a:t>
            </a:r>
            <a:endParaRPr lang="en-US" altLang="zh-CN" sz="3600" b="1" dirty="0">
              <a:solidFill>
                <a:srgbClr val="008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27" name="矩形 26626"/>
          <p:cNvSpPr/>
          <p:nvPr/>
        </p:nvSpPr>
        <p:spPr>
          <a:xfrm rot="279201">
            <a:off x="1619250" y="593725"/>
            <a:ext cx="5545138" cy="132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How do we make it?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8" name="Oval 2"/>
          <p:cNvSpPr/>
          <p:nvPr/>
        </p:nvSpPr>
        <p:spPr>
          <a:xfrm>
            <a:off x="468313" y="2276475"/>
            <a:ext cx="792162" cy="774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1a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1403350" y="2060575"/>
            <a:ext cx="7056438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Write these words in the blanks in the picture above.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build="p"/>
      <p:bldP spid="26628" grpId="0" animBg="1"/>
      <p:bldP spid="266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7650" name="图片 3" descr="A-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71588"/>
            <a:ext cx="7715250" cy="543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5"/>
          <p:cNvSpPr txBox="1"/>
          <p:nvPr/>
        </p:nvSpPr>
        <p:spPr>
          <a:xfrm>
            <a:off x="5619750" y="3062288"/>
            <a:ext cx="9810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peel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2" name="Text Box 6"/>
          <p:cNvSpPr txBox="1"/>
          <p:nvPr/>
        </p:nvSpPr>
        <p:spPr>
          <a:xfrm>
            <a:off x="1962150" y="3290888"/>
            <a:ext cx="1544638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cut up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3" name="Text Box 7"/>
          <p:cNvSpPr txBox="1"/>
          <p:nvPr/>
        </p:nvSpPr>
        <p:spPr>
          <a:xfrm>
            <a:off x="5149850" y="4738688"/>
            <a:ext cx="85090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put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4" name="Text Box 8"/>
          <p:cNvSpPr txBox="1"/>
          <p:nvPr/>
        </p:nvSpPr>
        <p:spPr>
          <a:xfrm>
            <a:off x="4171950" y="1119188"/>
            <a:ext cx="11334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pour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5" name="Text Box 9"/>
          <p:cNvSpPr txBox="1"/>
          <p:nvPr/>
        </p:nvSpPr>
        <p:spPr>
          <a:xfrm>
            <a:off x="0" y="4876800"/>
            <a:ext cx="132080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turn on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6" name="Text Box 10"/>
          <p:cNvSpPr txBox="1"/>
          <p:nvPr/>
        </p:nvSpPr>
        <p:spPr>
          <a:xfrm>
            <a:off x="514350" y="1214438"/>
            <a:ext cx="1287463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drink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aphicFrame>
        <p:nvGraphicFramePr>
          <p:cNvPr id="27657" name="表格 27656"/>
          <p:cNvGraphicFramePr/>
          <p:nvPr/>
        </p:nvGraphicFramePr>
        <p:xfrm>
          <a:off x="914400" y="381000"/>
          <a:ext cx="7559675" cy="579438"/>
        </p:xfrm>
        <a:graphic>
          <a:graphicData uri="http://schemas.openxmlformats.org/drawingml/2006/table">
            <a:tbl>
              <a:tblPr/>
              <a:tblGrid>
                <a:gridCol w="1584325"/>
                <a:gridCol w="1425575"/>
                <a:gridCol w="1322388"/>
                <a:gridCol w="1173162"/>
                <a:gridCol w="1174750"/>
                <a:gridCol w="879475"/>
              </a:tblGrid>
              <a:tr h="5794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660033"/>
                          </a:solidFill>
                        </a:rPr>
                        <a:t>turn on</a:t>
                      </a:r>
                      <a:endParaRPr lang="zh-CN" altLang="en-US" sz="3200" b="1">
                        <a:solidFill>
                          <a:srgbClr val="660033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660033"/>
                          </a:solidFill>
                        </a:rPr>
                        <a:t>cut up</a:t>
                      </a:r>
                      <a:endParaRPr lang="zh-CN" altLang="en-US" sz="3200" b="1">
                        <a:solidFill>
                          <a:srgbClr val="660033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660033"/>
                          </a:solidFill>
                        </a:rPr>
                        <a:t>drink</a:t>
                      </a:r>
                      <a:endParaRPr lang="zh-CN" altLang="en-US" sz="3200" b="1">
                        <a:solidFill>
                          <a:srgbClr val="660033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660033"/>
                          </a:solidFill>
                        </a:rPr>
                        <a:t>peel</a:t>
                      </a:r>
                      <a:endParaRPr lang="zh-CN" altLang="en-US" sz="3200" b="1">
                        <a:solidFill>
                          <a:srgbClr val="660033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660033"/>
                          </a:solidFill>
                        </a:rPr>
                        <a:t>pour</a:t>
                      </a:r>
                      <a:endParaRPr lang="zh-CN" altLang="en-US" sz="3200" b="1">
                        <a:solidFill>
                          <a:srgbClr val="660033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>
                          <a:solidFill>
                            <a:srgbClr val="660033"/>
                          </a:solidFill>
                        </a:rPr>
                        <a:t>put</a:t>
                      </a:r>
                      <a:endParaRPr lang="zh-CN" altLang="en-US" sz="3200" b="1">
                        <a:solidFill>
                          <a:srgbClr val="660033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/>
      <p:bldP spid="276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WordArt 5"/>
          <p:cNvSpPr>
            <a:spLocks noTextEdit="1"/>
          </p:cNvSpPr>
          <p:nvPr/>
        </p:nvSpPr>
        <p:spPr>
          <a:xfrm>
            <a:off x="2700338" y="142875"/>
            <a:ext cx="4032250" cy="7651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75" name="Rectangle 3"/>
          <p:cNvSpPr/>
          <p:nvPr/>
        </p:nvSpPr>
        <p:spPr>
          <a:xfrm>
            <a:off x="360363" y="1916113"/>
            <a:ext cx="8459787" cy="46815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_ Turn on the blender.             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</a:t>
            </a:r>
            <a:r>
              <a:rPr lang="zh-CN" altLang="en-US" sz="3600" b="1" dirty="0">
                <a:latin typeface="Times New Roman" panose="02020603050405020304" pitchFamily="2" charset="0"/>
              </a:rPr>
              <a:t>__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Cut up the bananas.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</a:t>
            </a:r>
            <a:r>
              <a:rPr lang="zh-CN" altLang="en-US" sz="3600" b="1" dirty="0">
                <a:latin typeface="Times New Roman" panose="02020603050405020304" pitchFamily="2" charset="0"/>
              </a:rPr>
              <a:t>__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Drink the milk shake.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_ Pour the milk into the blender.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_ Put the bananas and ice-cream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    in the blender.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_ Peel three bananas.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28676" name="Oval 4"/>
          <p:cNvSpPr/>
          <p:nvPr/>
        </p:nvSpPr>
        <p:spPr>
          <a:xfrm>
            <a:off x="1044575" y="5948363"/>
            <a:ext cx="647700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>
                <a:solidFill>
                  <a:schemeClr val="accent2"/>
                </a:solidFill>
                <a:latin typeface="Arial Black" panose="020B0A04020102020204" pitchFamily="2" charset="0"/>
              </a:rPr>
              <a:t>1</a:t>
            </a:r>
            <a:endParaRPr lang="en-US" altLang="zh-CN" sz="2800" b="1">
              <a:solidFill>
                <a:schemeClr val="accent2"/>
              </a:solidFill>
              <a:latin typeface="Arial Black" panose="020B0A04020102020204" pitchFamily="2" charset="0"/>
            </a:endParaRPr>
          </a:p>
        </p:txBody>
      </p:sp>
      <p:sp>
        <p:nvSpPr>
          <p:cNvPr id="28677" name="Oval 8"/>
          <p:cNvSpPr/>
          <p:nvPr/>
        </p:nvSpPr>
        <p:spPr>
          <a:xfrm>
            <a:off x="1116013" y="1989138"/>
            <a:ext cx="649287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>
                <a:solidFill>
                  <a:schemeClr val="accent2"/>
                </a:solidFill>
                <a:latin typeface="Arial Black" panose="020B0A04020102020204" pitchFamily="2" charset="0"/>
              </a:rPr>
              <a:t>5</a:t>
            </a:r>
            <a:endParaRPr lang="en-US" altLang="zh-CN" sz="2800" b="1">
              <a:solidFill>
                <a:schemeClr val="accent2"/>
              </a:solidFill>
              <a:latin typeface="Arial Black" panose="020B0A04020102020204" pitchFamily="2" charset="0"/>
            </a:endParaRPr>
          </a:p>
        </p:txBody>
      </p:sp>
      <p:sp>
        <p:nvSpPr>
          <p:cNvPr id="28678" name="Oval 9"/>
          <p:cNvSpPr/>
          <p:nvPr/>
        </p:nvSpPr>
        <p:spPr>
          <a:xfrm>
            <a:off x="1116013" y="2708275"/>
            <a:ext cx="649287" cy="5762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>
                <a:solidFill>
                  <a:schemeClr val="accent2"/>
                </a:solidFill>
                <a:latin typeface="Arial Black" panose="020B0A04020102020204" pitchFamily="2" charset="0"/>
              </a:rPr>
              <a:t>2</a:t>
            </a:r>
            <a:endParaRPr lang="en-US" altLang="zh-CN" sz="2800" b="1">
              <a:solidFill>
                <a:schemeClr val="accent2"/>
              </a:solidFill>
              <a:latin typeface="Arial Black" panose="020B0A04020102020204" pitchFamily="2" charset="0"/>
            </a:endParaRPr>
          </a:p>
        </p:txBody>
      </p:sp>
      <p:sp>
        <p:nvSpPr>
          <p:cNvPr id="28679" name="Oval 10"/>
          <p:cNvSpPr/>
          <p:nvPr/>
        </p:nvSpPr>
        <p:spPr>
          <a:xfrm>
            <a:off x="1114425" y="3284538"/>
            <a:ext cx="649288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>
                <a:solidFill>
                  <a:schemeClr val="accent2"/>
                </a:solidFill>
                <a:latin typeface="Arial Black" panose="020B0A04020102020204" pitchFamily="2" charset="0"/>
              </a:rPr>
              <a:t>6</a:t>
            </a:r>
            <a:endParaRPr lang="en-US" altLang="zh-CN" sz="2800" b="1">
              <a:solidFill>
                <a:schemeClr val="accent2"/>
              </a:solidFill>
              <a:latin typeface="Arial Black" panose="020B0A04020102020204" pitchFamily="2" charset="0"/>
            </a:endParaRPr>
          </a:p>
        </p:txBody>
      </p:sp>
      <p:sp>
        <p:nvSpPr>
          <p:cNvPr id="28680" name="Oval 11"/>
          <p:cNvSpPr/>
          <p:nvPr/>
        </p:nvSpPr>
        <p:spPr>
          <a:xfrm>
            <a:off x="1116013" y="3933825"/>
            <a:ext cx="647700" cy="5762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>
                <a:solidFill>
                  <a:schemeClr val="accent2"/>
                </a:solidFill>
                <a:latin typeface="Arial Black" panose="020B0A04020102020204" pitchFamily="2" charset="0"/>
              </a:rPr>
              <a:t>4</a:t>
            </a:r>
            <a:endParaRPr lang="en-US" altLang="zh-CN" sz="2800" b="1">
              <a:solidFill>
                <a:schemeClr val="accent2"/>
              </a:solidFill>
              <a:latin typeface="Arial Black" panose="020B0A04020102020204" pitchFamily="2" charset="0"/>
            </a:endParaRPr>
          </a:p>
        </p:txBody>
      </p:sp>
      <p:sp>
        <p:nvSpPr>
          <p:cNvPr id="28681" name="Oval 12"/>
          <p:cNvSpPr/>
          <p:nvPr/>
        </p:nvSpPr>
        <p:spPr>
          <a:xfrm>
            <a:off x="1116013" y="4652963"/>
            <a:ext cx="647700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>
                <a:solidFill>
                  <a:schemeClr val="accent2"/>
                </a:solidFill>
                <a:latin typeface="Arial Black" panose="020B0A04020102020204" pitchFamily="2" charset="0"/>
              </a:rPr>
              <a:t>3</a:t>
            </a:r>
            <a:endParaRPr lang="en-US" altLang="zh-CN" sz="2800" b="1">
              <a:solidFill>
                <a:schemeClr val="accent2"/>
              </a:solidFill>
              <a:latin typeface="Arial Black" panose="020B0A04020102020204" pitchFamily="2" charset="0"/>
            </a:endParaRPr>
          </a:p>
        </p:txBody>
      </p:sp>
      <p:sp>
        <p:nvSpPr>
          <p:cNvPr id="28682" name="Text Box 5"/>
          <p:cNvSpPr txBox="1"/>
          <p:nvPr/>
        </p:nvSpPr>
        <p:spPr>
          <a:xfrm>
            <a:off x="1476375" y="687388"/>
            <a:ext cx="6948488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Listen and put the instructions in order.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683" name="Oval 2"/>
          <p:cNvSpPr/>
          <p:nvPr/>
        </p:nvSpPr>
        <p:spPr>
          <a:xfrm>
            <a:off x="539750" y="854075"/>
            <a:ext cx="792163" cy="774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1b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9698" name="Picture 2" descr="图片1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5688012" cy="490537"/>
          </a:xfrm>
          <a:ln/>
        </p:spPr>
        <p:txBody>
          <a:bodyPr vert="horz" wrap="square" anchor="ctr"/>
          <a:p>
            <a:pPr algn="l"/>
            <a:r>
              <a:rPr lang="en-US" altLang="zh-CN" sz="2800" b="1">
                <a:solidFill>
                  <a:srgbClr val="3366CC"/>
                </a:solidFill>
                <a:latin typeface="Comic Sans MS" panose="030F0702030302020204" pitchFamily="2" charset="0"/>
              </a:rPr>
              <a:t>Retell the process(</a:t>
            </a:r>
            <a:r>
              <a:rPr lang="zh-CN" altLang="en-US" sz="2800" b="1">
                <a:solidFill>
                  <a:srgbClr val="3366CC"/>
                </a:solidFill>
                <a:latin typeface="Comic Sans MS" panose="030F0702030302020204" pitchFamily="2" charset="0"/>
              </a:rPr>
              <a:t>过程</a:t>
            </a:r>
            <a:r>
              <a:rPr lang="en-US" altLang="zh-CN" sz="2800" b="1">
                <a:solidFill>
                  <a:srgbClr val="3366CC"/>
                </a:solidFill>
                <a:latin typeface="Comic Sans MS" panose="030F0702030302020204" pitchFamily="2" charset="0"/>
              </a:rPr>
              <a:t>)</a:t>
            </a:r>
            <a:endParaRPr lang="en-US" altLang="zh-CN" sz="2800" b="1">
              <a:solidFill>
                <a:srgbClr val="3366CC"/>
              </a:solidFill>
              <a:latin typeface="Comic Sans MS" panose="030F0702030302020204" pitchFamily="2" charset="0"/>
            </a:endParaRPr>
          </a:p>
        </p:txBody>
      </p:sp>
      <p:sp>
        <p:nvSpPr>
          <p:cNvPr id="2970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8313" y="765175"/>
            <a:ext cx="8351837" cy="5389563"/>
          </a:xfrm>
          <a:ln/>
        </p:spPr>
        <p:txBody>
          <a:bodyPr vert="horz" wrap="square" anchor="t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A:</a:t>
            </a:r>
            <a:r>
              <a:rPr lang="en-US" altLang="zh-CN" b="1">
                <a:latin typeface="Comic Sans MS" panose="030F0702030302020204" pitchFamily="2" charset="0"/>
              </a:rPr>
              <a:t> I’m hungry! Let’s make a banana milk shake.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B:</a:t>
            </a:r>
            <a:r>
              <a:rPr lang="en-US" altLang="zh-CN" b="1">
                <a:latin typeface="Comic Sans MS" panose="030F0702030302020204" pitchFamily="2" charset="0"/>
              </a:rPr>
              <a:t> How do you make a banana milk shake?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A:</a:t>
            </a:r>
            <a:r>
              <a:rPr lang="en-US" altLang="zh-CN" b="1">
                <a:latin typeface="Comic Sans MS" panose="030F0702030302020204" pitchFamily="2" charset="0"/>
              </a:rPr>
              <a:t> Well,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2" charset="0"/>
              </a:rPr>
              <a:t>first</a:t>
            </a:r>
            <a:r>
              <a:rPr lang="en-US" altLang="zh-CN" b="1">
                <a:latin typeface="Comic Sans MS" panose="030F0702030302020204" pitchFamily="2" charset="0"/>
              </a:rPr>
              <a:t> peel three bananas.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B:</a:t>
            </a:r>
            <a:r>
              <a:rPr lang="en-US" altLang="zh-CN" b="1">
                <a:latin typeface="Comic Sans MS" panose="030F0702030302020204" pitchFamily="2" charset="0"/>
              </a:rPr>
              <a:t> Three bananas?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A:</a:t>
            </a:r>
            <a:r>
              <a:rPr lang="en-US" altLang="zh-CN" b="1">
                <a:latin typeface="Comic Sans MS" panose="030F0702030302020204" pitchFamily="2" charset="0"/>
              </a:rPr>
              <a:t> Yes.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2" charset="0"/>
              </a:rPr>
              <a:t>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2" charset="0"/>
              </a:rPr>
              <a:t>Then</a:t>
            </a:r>
            <a:r>
              <a:rPr lang="en-US" altLang="zh-CN" b="1">
                <a:latin typeface="Comic Sans MS" panose="030F0702030302020204" pitchFamily="2" charset="0"/>
              </a:rPr>
              <a:t> cup up the bananas.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B:</a:t>
            </a:r>
            <a:r>
              <a:rPr lang="en-US" altLang="zh-CN" b="1">
                <a:latin typeface="Comic Sans MS" panose="030F0702030302020204" pitchFamily="2" charset="0"/>
              </a:rPr>
              <a:t> OK, I’m finished.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A:</a:t>
            </a:r>
            <a:r>
              <a:rPr lang="en-US" altLang="zh-CN" b="1">
                <a:latin typeface="Comic Sans MS" panose="030F0702030302020204" pitchFamily="2" charset="0"/>
              </a:rPr>
              <a:t>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2" charset="0"/>
              </a:rPr>
              <a:t>Now</a:t>
            </a:r>
            <a:r>
              <a:rPr lang="en-US" altLang="zh-CN" b="1">
                <a:latin typeface="Comic Sans MS" panose="030F0702030302020204" pitchFamily="2" charset="0"/>
              </a:rPr>
              <a:t> put the bananas and ice cream in the</a:t>
            </a:r>
            <a:br>
              <a:rPr lang="en-US" altLang="zh-CN" b="1">
                <a:latin typeface="Comic Sans MS" panose="030F0702030302020204" pitchFamily="2" charset="0"/>
              </a:rPr>
            </a:br>
            <a:r>
              <a:rPr lang="en-US" altLang="zh-CN" b="1">
                <a:latin typeface="Comic Sans MS" panose="030F0702030302020204" pitchFamily="2" charset="0"/>
              </a:rPr>
              <a:t> blender.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2" charset="0"/>
              </a:rPr>
              <a:t>Then</a:t>
            </a:r>
            <a:r>
              <a:rPr lang="en-US" altLang="zh-CN" b="1">
                <a:latin typeface="Comic Sans MS" panose="030F0702030302020204" pitchFamily="2" charset="0"/>
              </a:rPr>
              <a:t> pour the milk in the blender.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 i="1">
                <a:solidFill>
                  <a:srgbClr val="009900"/>
                </a:solidFill>
                <a:latin typeface="Comic Sans MS" panose="030F0702030302020204" pitchFamily="2" charset="0"/>
              </a:rPr>
              <a:t>B:</a:t>
            </a:r>
            <a:r>
              <a:rPr lang="en-US" altLang="zh-CN" b="1">
                <a:latin typeface="Comic Sans MS" panose="030F0702030302020204" pitchFamily="2" charset="0"/>
              </a:rPr>
              <a:t> Is this enough milk?</a:t>
            </a:r>
            <a:endParaRPr lang="en-US" altLang="zh-CN" b="1">
              <a:latin typeface="Comic Sans MS" panose="030F0702030302020204" pitchFamily="2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b="1">
                <a:solidFill>
                  <a:srgbClr val="003300"/>
                </a:solidFill>
                <a:latin typeface="Comic Sans MS" panose="030F0702030302020204" pitchFamily="2" charset="0"/>
              </a:rPr>
              <a:t>A:</a:t>
            </a:r>
            <a:r>
              <a:rPr lang="en-US" altLang="zh-CN" b="1">
                <a:latin typeface="Comic Sans MS" panose="030F0702030302020204" pitchFamily="2" charset="0"/>
              </a:rPr>
              <a:t> I guess so.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2" charset="0"/>
              </a:rPr>
              <a:t>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2" charset="0"/>
              </a:rPr>
              <a:t>Next</a:t>
            </a:r>
            <a:r>
              <a:rPr lang="en-US" altLang="zh-CN" b="1">
                <a:latin typeface="Comic Sans MS" panose="030F0702030302020204" pitchFamily="2" charset="0"/>
              </a:rPr>
              <a:t>, turn on the blender.</a:t>
            </a:r>
            <a:br>
              <a:rPr lang="en-US" altLang="zh-CN" b="1">
                <a:latin typeface="Comic Sans MS" panose="030F0702030302020204" pitchFamily="2" charset="0"/>
              </a:rPr>
            </a:br>
            <a:r>
              <a:rPr lang="en-US" altLang="zh-CN" b="1">
                <a:latin typeface="Comic Sans MS" panose="030F0702030302020204" pitchFamily="2" charset="0"/>
              </a:rPr>
              <a:t>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2" charset="0"/>
              </a:rPr>
              <a:t>Finally</a:t>
            </a:r>
            <a:r>
              <a:rPr lang="en-US" altLang="zh-CN" b="1">
                <a:latin typeface="Comic Sans MS" panose="030F0702030302020204" pitchFamily="2" charset="0"/>
              </a:rPr>
              <a:t>, pour the milk shake in a glass and</a:t>
            </a:r>
            <a:br>
              <a:rPr lang="en-US" altLang="zh-CN" b="1">
                <a:latin typeface="Comic Sans MS" panose="030F0702030302020204" pitchFamily="2" charset="0"/>
              </a:rPr>
            </a:br>
            <a:r>
              <a:rPr lang="en-US" altLang="zh-CN" b="1">
                <a:latin typeface="Comic Sans MS" panose="030F0702030302020204" pitchFamily="2" charset="0"/>
              </a:rPr>
              <a:t> drink it.</a:t>
            </a:r>
            <a:endParaRPr lang="en-US" altLang="zh-CN" b="1">
              <a:latin typeface="Comic Sans MS" panose="030F0702030302020204" pitchFamily="2" charset="0"/>
            </a:endParaRPr>
          </a:p>
        </p:txBody>
      </p:sp>
      <p:pic>
        <p:nvPicPr>
          <p:cNvPr id="29701" name="Unit_08_SectionA 1b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9925" y="1773238"/>
            <a:ext cx="792163" cy="79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Text Box 4"/>
          <p:cNvSpPr txBox="1"/>
          <p:nvPr/>
        </p:nvSpPr>
        <p:spPr>
          <a:xfrm flipH="1">
            <a:off x="7872413" y="17526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30723" name="Rectangle 5"/>
          <p:cNvSpPr/>
          <p:nvPr/>
        </p:nvSpPr>
        <p:spPr>
          <a:xfrm>
            <a:off x="1066800" y="1524000"/>
            <a:ext cx="2882900" cy="5257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幼圆" panose="02010509060101010101" pitchFamily="1" charset="-122"/>
                <a:ea typeface="幼圆" panose="02010509060101010101" pitchFamily="1" charset="-122"/>
              </a:rPr>
              <a:t>首先</a:t>
            </a:r>
            <a:r>
              <a:rPr lang="en-US" altLang="zh-CN" sz="3200" dirty="0">
                <a:solidFill>
                  <a:schemeClr val="accent2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sz="32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b="1" dirty="0">
              <a:solidFill>
                <a:srgbClr val="3333FF"/>
              </a:solidFill>
              <a:latin typeface="幼圆" panose="02010509060101010101" pitchFamily="1" charset="-122"/>
              <a:ea typeface="幼圆" panose="02010509060101010101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幼圆" panose="02010509060101010101" pitchFamily="1" charset="-122"/>
                <a:ea typeface="幼圆" panose="02010509060101010101" pitchFamily="1" charset="-122"/>
              </a:rPr>
              <a:t>接下来</a:t>
            </a:r>
            <a:r>
              <a:rPr lang="en-US" altLang="zh-CN" sz="3200" dirty="0">
                <a:solidFill>
                  <a:schemeClr val="accent2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sz="32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b="1" dirty="0">
              <a:solidFill>
                <a:srgbClr val="3333FF"/>
              </a:solidFill>
              <a:latin typeface="幼圆" panose="02010509060101010101" pitchFamily="1" charset="-122"/>
              <a:ea typeface="幼圆" panose="02010509060101010101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幼圆" panose="02010509060101010101" pitchFamily="1" charset="-122"/>
                <a:ea typeface="幼圆" panose="02010509060101010101" pitchFamily="1" charset="-122"/>
              </a:rPr>
              <a:t>然后</a:t>
            </a:r>
            <a:r>
              <a:rPr lang="en-US" altLang="zh-CN" sz="3200" dirty="0">
                <a:solidFill>
                  <a:schemeClr val="accent2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sz="32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b="1" dirty="0">
              <a:solidFill>
                <a:srgbClr val="3333FF"/>
              </a:solidFill>
              <a:latin typeface="幼圆" panose="02010509060101010101" pitchFamily="1" charset="-122"/>
              <a:ea typeface="幼圆" panose="02010509060101010101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幼圆" panose="02010509060101010101" pitchFamily="1" charset="-122"/>
                <a:ea typeface="幼圆" panose="02010509060101010101" pitchFamily="1" charset="-122"/>
              </a:rPr>
              <a:t>最后</a:t>
            </a:r>
            <a:r>
              <a:rPr lang="en-US" altLang="zh-CN" sz="3200" dirty="0">
                <a:solidFill>
                  <a:schemeClr val="accent2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endParaRPr lang="en-US" altLang="zh-CN" sz="3200" dirty="0">
              <a:solidFill>
                <a:schemeClr val="accent2"/>
              </a:solidFill>
              <a:latin typeface="宋体" panose="02010600030101010101" pitchFamily="2" charset="-122"/>
              <a:cs typeface="Times New Roman" panose="02020603050405020304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b="1" dirty="0">
              <a:solidFill>
                <a:srgbClr val="3333FF"/>
              </a:solidFill>
              <a:latin typeface="幼圆" panose="02010509060101010101" pitchFamily="1" charset="-122"/>
              <a:ea typeface="幼圆" panose="02010509060101010101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b="1" dirty="0">
              <a:solidFill>
                <a:srgbClr val="3333FF"/>
              </a:solidFill>
              <a:latin typeface="幼圆" panose="02010509060101010101" pitchFamily="1" charset="-122"/>
              <a:ea typeface="幼圆" panose="02010509060101010101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幼圆" panose="02010509060101010101" pitchFamily="1" charset="-122"/>
                <a:ea typeface="幼圆" panose="02010509060101010101" pitchFamily="1" charset="-122"/>
              </a:rPr>
              <a:t>    </a:t>
            </a:r>
            <a:endParaRPr lang="en-US" altLang="zh-CN" sz="3200" b="1" dirty="0">
              <a:solidFill>
                <a:srgbClr val="3333FF"/>
              </a:solidFill>
              <a:latin typeface="幼圆" panose="02010509060101010101" pitchFamily="1" charset="-122"/>
              <a:ea typeface="幼圆" panose="02010509060101010101" pitchFamily="1" charset="-122"/>
            </a:endParaRPr>
          </a:p>
        </p:txBody>
      </p:sp>
      <p:sp>
        <p:nvSpPr>
          <p:cNvPr id="30724" name="Text Box 6"/>
          <p:cNvSpPr txBox="1"/>
          <p:nvPr/>
        </p:nvSpPr>
        <p:spPr>
          <a:xfrm>
            <a:off x="762000" y="76200"/>
            <a:ext cx="3527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Comic Sans MS" panose="030F0702030302020204" pitchFamily="2" charset="0"/>
              </a:rPr>
              <a:t>Translation</a:t>
            </a:r>
            <a:r>
              <a:rPr lang="en-US" altLang="zh-CN" sz="3600" b="1" dirty="0">
                <a:latin typeface="Comic Sans MS" panose="030F0702030302020204" pitchFamily="2" charset="0"/>
              </a:rPr>
              <a:t> </a:t>
            </a:r>
            <a:endParaRPr lang="en-US" altLang="zh-CN" sz="3600" b="1" dirty="0">
              <a:latin typeface="Comic Sans MS" panose="030F0702030302020204" pitchFamily="2" charset="0"/>
            </a:endParaRPr>
          </a:p>
        </p:txBody>
      </p:sp>
      <p:sp>
        <p:nvSpPr>
          <p:cNvPr id="30725" name="Text Box 8"/>
          <p:cNvSpPr txBox="1"/>
          <p:nvPr/>
        </p:nvSpPr>
        <p:spPr>
          <a:xfrm>
            <a:off x="4267200" y="1371600"/>
            <a:ext cx="2187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333399"/>
                </a:solidFill>
                <a:latin typeface="Arial" panose="020B0604020202020204" pitchFamily="34" charset="0"/>
              </a:rPr>
              <a:t>First,…</a:t>
            </a:r>
            <a:endParaRPr lang="en-US" altLang="zh-CN" sz="36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 Box 9"/>
          <p:cNvSpPr txBox="1"/>
          <p:nvPr/>
        </p:nvSpPr>
        <p:spPr>
          <a:xfrm>
            <a:off x="4343400" y="2438400"/>
            <a:ext cx="2165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333399"/>
                </a:solidFill>
                <a:latin typeface="Arial" panose="020B0604020202020204" pitchFamily="34" charset="0"/>
              </a:rPr>
              <a:t>Next,…</a:t>
            </a:r>
            <a:endParaRPr lang="en-US" altLang="zh-CN" sz="36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Text Box 10"/>
          <p:cNvSpPr txBox="1"/>
          <p:nvPr/>
        </p:nvSpPr>
        <p:spPr>
          <a:xfrm>
            <a:off x="4343400" y="3581400"/>
            <a:ext cx="19827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333399"/>
                </a:solidFill>
                <a:latin typeface="Arial" panose="020B0604020202020204" pitchFamily="34" charset="0"/>
              </a:rPr>
              <a:t>Then,…</a:t>
            </a:r>
            <a:endParaRPr lang="en-US" altLang="zh-CN" sz="36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0728" name="Text Box 11"/>
          <p:cNvSpPr txBox="1"/>
          <p:nvPr/>
        </p:nvSpPr>
        <p:spPr>
          <a:xfrm>
            <a:off x="4191000" y="4572000"/>
            <a:ext cx="23304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333399"/>
                </a:solidFill>
                <a:latin typeface="Arial" panose="020B0604020202020204" pitchFamily="34" charset="0"/>
              </a:rPr>
              <a:t> Finally,…</a:t>
            </a:r>
            <a:endParaRPr lang="en-US" altLang="zh-CN" sz="36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0729" name="Text Box 13"/>
          <p:cNvSpPr txBox="1"/>
          <p:nvPr/>
        </p:nvSpPr>
        <p:spPr>
          <a:xfrm>
            <a:off x="6856413" y="1136650"/>
            <a:ext cx="24399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746" name="Picture 15" descr="ee4c5d7ba9b1b3d92bf207982f38667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2"/>
          <p:cNvSpPr txBox="1"/>
          <p:nvPr/>
        </p:nvSpPr>
        <p:spPr>
          <a:xfrm>
            <a:off x="468313" y="257175"/>
            <a:ext cx="8353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How to make a banana milk shake? 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pic>
        <p:nvPicPr>
          <p:cNvPr id="31748" name="Picture 3" descr="IMAG0005"/>
          <p:cNvPicPr>
            <a:picLocks noChangeAspect="1"/>
          </p:cNvPicPr>
          <p:nvPr/>
        </p:nvPicPr>
        <p:blipFill>
          <a:blip r:embed="rId3">
            <a:lum bright="28000" contrast="-6000"/>
          </a:blip>
          <a:stretch>
            <a:fillRect/>
          </a:stretch>
        </p:blipFill>
        <p:spPr>
          <a:xfrm>
            <a:off x="5943600" y="1066800"/>
            <a:ext cx="2514600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4" descr="IMAG0004"/>
          <p:cNvPicPr>
            <a:picLocks noChangeAspect="1"/>
          </p:cNvPicPr>
          <p:nvPr/>
        </p:nvPicPr>
        <p:blipFill>
          <a:blip r:embed="rId4">
            <a:lum bright="34000" contrast="28000"/>
          </a:blip>
          <a:stretch>
            <a:fillRect/>
          </a:stretch>
        </p:blipFill>
        <p:spPr>
          <a:xfrm>
            <a:off x="2971800" y="1066800"/>
            <a:ext cx="2514600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5" descr="IMAG0001"/>
          <p:cNvPicPr>
            <a:picLocks noChangeAspect="1"/>
          </p:cNvPicPr>
          <p:nvPr/>
        </p:nvPicPr>
        <p:blipFill>
          <a:blip r:embed="rId5">
            <a:lum bright="35999" contrast="48000"/>
          </a:blip>
          <a:stretch>
            <a:fillRect/>
          </a:stretch>
        </p:blipFill>
        <p:spPr>
          <a:xfrm>
            <a:off x="0" y="990600"/>
            <a:ext cx="2514600" cy="183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Text Box 6"/>
          <p:cNvSpPr txBox="1"/>
          <p:nvPr/>
        </p:nvSpPr>
        <p:spPr>
          <a:xfrm>
            <a:off x="0" y="2895600"/>
            <a:ext cx="2667000" cy="474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First, peel…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</p:txBody>
      </p:sp>
      <p:sp>
        <p:nvSpPr>
          <p:cNvPr id="31752" name="Text Box 7"/>
          <p:cNvSpPr txBox="1"/>
          <p:nvPr/>
        </p:nvSpPr>
        <p:spPr>
          <a:xfrm>
            <a:off x="2743200" y="2895600"/>
            <a:ext cx="3341688" cy="474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Next, cut up…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</p:txBody>
      </p:sp>
      <p:sp>
        <p:nvSpPr>
          <p:cNvPr id="31753" name="Text Box 8"/>
          <p:cNvSpPr txBox="1"/>
          <p:nvPr/>
        </p:nvSpPr>
        <p:spPr>
          <a:xfrm>
            <a:off x="5562600" y="2849563"/>
            <a:ext cx="49863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Next, put… into…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</p:txBody>
      </p:sp>
      <p:pic>
        <p:nvPicPr>
          <p:cNvPr id="31754" name="Picture 9" descr="IMAG0008"/>
          <p:cNvPicPr>
            <a:picLocks noChangeAspect="1"/>
          </p:cNvPicPr>
          <p:nvPr/>
        </p:nvPicPr>
        <p:blipFill>
          <a:blip r:embed="rId6">
            <a:lum bright="22000" contrast="26000"/>
          </a:blip>
          <a:stretch>
            <a:fillRect/>
          </a:stretch>
        </p:blipFill>
        <p:spPr>
          <a:xfrm>
            <a:off x="457200" y="3581400"/>
            <a:ext cx="19954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0" descr="IMAG0015"/>
          <p:cNvPicPr>
            <a:picLocks noChangeAspect="1"/>
          </p:cNvPicPr>
          <p:nvPr/>
        </p:nvPicPr>
        <p:blipFill>
          <a:blip r:embed="rId7">
            <a:lum bright="17999" contrast="30000"/>
          </a:blip>
          <a:stretch>
            <a:fillRect/>
          </a:stretch>
        </p:blipFill>
        <p:spPr>
          <a:xfrm>
            <a:off x="3581400" y="3657600"/>
            <a:ext cx="1600200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Picture 11" descr="IMAG0017"/>
          <p:cNvPicPr>
            <a:picLocks noChangeAspect="1"/>
          </p:cNvPicPr>
          <p:nvPr/>
        </p:nvPicPr>
        <p:blipFill>
          <a:blip r:embed="rId8">
            <a:lum bright="10001" contrast="24000"/>
          </a:blip>
          <a:srcRect t="3703"/>
          <a:stretch>
            <a:fillRect/>
          </a:stretch>
        </p:blipFill>
        <p:spPr>
          <a:xfrm>
            <a:off x="6324600" y="3505200"/>
            <a:ext cx="181927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7" name="Text Box 12"/>
          <p:cNvSpPr txBox="1"/>
          <p:nvPr/>
        </p:nvSpPr>
        <p:spPr>
          <a:xfrm>
            <a:off x="2935288" y="5876925"/>
            <a:ext cx="3581400" cy="474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Next, turn on…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</p:txBody>
      </p:sp>
      <p:sp>
        <p:nvSpPr>
          <p:cNvPr id="31758" name="Text Box 13"/>
          <p:cNvSpPr txBox="1"/>
          <p:nvPr/>
        </p:nvSpPr>
        <p:spPr>
          <a:xfrm>
            <a:off x="6019800" y="6019800"/>
            <a:ext cx="3881438" cy="474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Finally drink…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</p:txBody>
      </p:sp>
      <p:sp>
        <p:nvSpPr>
          <p:cNvPr id="31759" name="Text Box 14"/>
          <p:cNvSpPr txBox="1"/>
          <p:nvPr/>
        </p:nvSpPr>
        <p:spPr>
          <a:xfrm>
            <a:off x="152400" y="5715000"/>
            <a:ext cx="2819400" cy="942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Then,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CC0000"/>
                </a:solidFill>
                <a:latin typeface="Franklin Gothic Demi" pitchFamily="2" charset="0"/>
              </a:rPr>
              <a:t>pour…into...</a:t>
            </a:r>
            <a:endParaRPr lang="en-US" altLang="zh-CN" sz="2800" b="1">
              <a:solidFill>
                <a:srgbClr val="CC0000"/>
              </a:solidFill>
              <a:latin typeface="Franklin Gothic Dem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7" grpId="0"/>
      <p:bldP spid="31758" grpId="0"/>
      <p:bldP spid="317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51" descr="1049187_105553091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4587875"/>
            <a:ext cx="1397000" cy="182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4" descr="10360376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5070475"/>
            <a:ext cx="1143000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组合 5123"/>
          <p:cNvGrpSpPr>
            <a:grpSpLocks noChangeAspect="1"/>
          </p:cNvGrpSpPr>
          <p:nvPr/>
        </p:nvGrpSpPr>
        <p:grpSpPr>
          <a:xfrm>
            <a:off x="2919413" y="533400"/>
            <a:ext cx="1371600" cy="1219200"/>
            <a:chOff x="0" y="0"/>
            <a:chExt cx="768" cy="720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BDFD9E"/>
                </a:clrFrom>
                <a:clrTo>
                  <a:srgbClr val="BDFD9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8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BDFD9E"/>
                </a:clrFrom>
                <a:clrTo>
                  <a:srgbClr val="BDFD9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" y="0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7" name="Text Box 6"/>
          <p:cNvSpPr txBox="1"/>
          <p:nvPr/>
        </p:nvSpPr>
        <p:spPr>
          <a:xfrm>
            <a:off x="3870325" y="1498600"/>
            <a:ext cx="1841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32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0DC2E"/>
              </a:clrFrom>
              <a:clrTo>
                <a:srgbClr val="00DC2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5908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9" name="组合 5128"/>
          <p:cNvGrpSpPr>
            <a:grpSpLocks noChangeAspect="1"/>
          </p:cNvGrpSpPr>
          <p:nvPr/>
        </p:nvGrpSpPr>
        <p:grpSpPr>
          <a:xfrm>
            <a:off x="903288" y="677863"/>
            <a:ext cx="1143000" cy="1066800"/>
            <a:chOff x="0" y="0"/>
            <a:chExt cx="720" cy="672"/>
          </a:xfrm>
        </p:grpSpPr>
        <p:pic>
          <p:nvPicPr>
            <p:cNvPr id="5130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C73E"/>
                </a:clrFrom>
                <a:clrTo>
                  <a:srgbClr val="FFC73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96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Picture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C73E"/>
                </a:clrFrom>
                <a:clrTo>
                  <a:srgbClr val="FFC73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" y="0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C73E"/>
                </a:clrFrom>
                <a:clrTo>
                  <a:srgbClr val="FFC73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8" y="240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3" name="组合 5132"/>
          <p:cNvGrpSpPr>
            <a:grpSpLocks noChangeAspect="1"/>
          </p:cNvGrpSpPr>
          <p:nvPr/>
        </p:nvGrpSpPr>
        <p:grpSpPr>
          <a:xfrm>
            <a:off x="5105400" y="549275"/>
            <a:ext cx="1389063" cy="1050925"/>
            <a:chOff x="0" y="0"/>
            <a:chExt cx="480" cy="492"/>
          </a:xfrm>
        </p:grpSpPr>
        <p:pic>
          <p:nvPicPr>
            <p:cNvPr id="5134" name="Picture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226FD"/>
                </a:clrFrom>
                <a:clrTo>
                  <a:srgbClr val="0226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226FD"/>
                </a:clrFrom>
                <a:clrTo>
                  <a:srgbClr val="0226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56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6" name="Text Box 29"/>
          <p:cNvSpPr txBox="1"/>
          <p:nvPr/>
        </p:nvSpPr>
        <p:spPr>
          <a:xfrm>
            <a:off x="2560638" y="4062413"/>
            <a:ext cx="34591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watermelon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5137" name="Picture 31" descr="10666325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4540250"/>
            <a:ext cx="2514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8" name="Text Box 32"/>
          <p:cNvSpPr txBox="1"/>
          <p:nvPr/>
        </p:nvSpPr>
        <p:spPr>
          <a:xfrm>
            <a:off x="914400" y="5959475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mango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es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5139" name="Picture 36" descr="10360376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5" y="5357813"/>
            <a:ext cx="11430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39" descr="xigua"/>
          <p:cNvPicPr>
            <a:picLocks noChangeAspect="1"/>
          </p:cNvPicPr>
          <p:nvPr/>
        </p:nvPicPr>
        <p:blipFill>
          <a:blip r:embed="rId9"/>
          <a:srcRect l="3703" t="4247" r="3703" b="3888"/>
          <a:stretch>
            <a:fillRect/>
          </a:stretch>
        </p:blipFill>
        <p:spPr>
          <a:xfrm>
            <a:off x="2200275" y="2406650"/>
            <a:ext cx="2362200" cy="1511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1" name="组合 5140"/>
          <p:cNvGrpSpPr/>
          <p:nvPr/>
        </p:nvGrpSpPr>
        <p:grpSpPr>
          <a:xfrm>
            <a:off x="339725" y="1685925"/>
            <a:ext cx="8880475" cy="584200"/>
            <a:chOff x="0" y="0"/>
            <a:chExt cx="5594" cy="368"/>
          </a:xfrm>
        </p:grpSpPr>
        <p:sp>
          <p:nvSpPr>
            <p:cNvPr id="5142" name="Rectangle 37"/>
            <p:cNvSpPr/>
            <p:nvPr/>
          </p:nvSpPr>
          <p:spPr>
            <a:xfrm>
              <a:off x="0" y="0"/>
              <a:ext cx="559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sz="3200"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  <p:grpSp>
          <p:nvGrpSpPr>
            <p:cNvPr id="5143" name="组合 5142"/>
            <p:cNvGrpSpPr/>
            <p:nvPr/>
          </p:nvGrpSpPr>
          <p:grpSpPr>
            <a:xfrm>
              <a:off x="0" y="0"/>
              <a:ext cx="5191" cy="368"/>
              <a:chOff x="0" y="0"/>
              <a:chExt cx="5191" cy="368"/>
            </a:xfrm>
          </p:grpSpPr>
          <p:sp>
            <p:nvSpPr>
              <p:cNvPr id="5144" name="Rectangle 38"/>
              <p:cNvSpPr/>
              <p:nvPr/>
            </p:nvSpPr>
            <p:spPr>
              <a:xfrm>
                <a:off x="0" y="0"/>
                <a:ext cx="519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endParaRPr sz="3200">
                  <a:latin typeface="Times New Roman" panose="02020603050405020304" pitchFamily="2" charset="0"/>
                  <a:ea typeface="Times New Roman" panose="02020603050405020304" pitchFamily="2" charset="0"/>
                </a:endParaRPr>
              </a:p>
            </p:txBody>
          </p:sp>
          <p:sp>
            <p:nvSpPr>
              <p:cNvPr id="5145" name="Rectangle 40"/>
              <p:cNvSpPr/>
              <p:nvPr/>
            </p:nvSpPr>
            <p:spPr>
              <a:xfrm>
                <a:off x="0" y="0"/>
                <a:ext cx="5191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endParaRPr sz="3200">
                  <a:latin typeface="Times New Roman" panose="02020603050405020304" pitchFamily="2" charset="0"/>
                  <a:ea typeface="Times New Roman" panose="02020603050405020304" pitchFamily="2" charset="0"/>
                </a:endParaRPr>
              </a:p>
            </p:txBody>
          </p:sp>
        </p:grpSp>
      </p:grpSp>
      <p:pic>
        <p:nvPicPr>
          <p:cNvPr id="5146" name="Picture 45" descr="2839526_153347336850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925" y="2427288"/>
            <a:ext cx="1184275" cy="177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7" name="Picture 47" descr="2008102718190636_2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0888" y="541338"/>
            <a:ext cx="1052512" cy="1303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8" name="Picture 53" descr="126948298709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4688" y="2835275"/>
            <a:ext cx="1398587" cy="139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9" name="Text Box 54"/>
          <p:cNvSpPr txBox="1"/>
          <p:nvPr/>
        </p:nvSpPr>
        <p:spPr>
          <a:xfrm>
            <a:off x="6643688" y="6111875"/>
            <a:ext cx="13017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apples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0" name="Text Box 55"/>
          <p:cNvSpPr txBox="1"/>
          <p:nvPr/>
        </p:nvSpPr>
        <p:spPr>
          <a:xfrm>
            <a:off x="3657600" y="6111875"/>
            <a:ext cx="16002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cherr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ies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1" name="Text Box 56"/>
          <p:cNvSpPr txBox="1"/>
          <p:nvPr/>
        </p:nvSpPr>
        <p:spPr>
          <a:xfrm>
            <a:off x="7239000" y="4130675"/>
            <a:ext cx="114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pears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2" name="Text Box 57"/>
          <p:cNvSpPr txBox="1"/>
          <p:nvPr/>
        </p:nvSpPr>
        <p:spPr>
          <a:xfrm>
            <a:off x="6781800" y="1692275"/>
            <a:ext cx="18938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pineapple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3" name="Text Box 58"/>
          <p:cNvSpPr txBox="1"/>
          <p:nvPr/>
        </p:nvSpPr>
        <p:spPr>
          <a:xfrm>
            <a:off x="5368925" y="4079875"/>
            <a:ext cx="13477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grapes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4" name="Text Box 59"/>
          <p:cNvSpPr txBox="1"/>
          <p:nvPr/>
        </p:nvSpPr>
        <p:spPr>
          <a:xfrm>
            <a:off x="433388" y="1630363"/>
            <a:ext cx="17573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tomato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es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5" name="Text Box 60"/>
          <p:cNvSpPr txBox="1"/>
          <p:nvPr/>
        </p:nvSpPr>
        <p:spPr>
          <a:xfrm>
            <a:off x="2647950" y="1641475"/>
            <a:ext cx="23987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strawberr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ies</a:t>
            </a:r>
            <a:endParaRPr lang="en-US" altLang="zh-CN" sz="3200" b="1" dirty="0">
              <a:solidFill>
                <a:srgbClr val="FF0066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6" name="Text Box 61"/>
          <p:cNvSpPr txBox="1"/>
          <p:nvPr/>
        </p:nvSpPr>
        <p:spPr>
          <a:xfrm>
            <a:off x="5148263" y="1692275"/>
            <a:ext cx="15541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oranges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7" name="Text Box 62"/>
          <p:cNvSpPr txBox="1"/>
          <p:nvPr/>
        </p:nvSpPr>
        <p:spPr>
          <a:xfrm>
            <a:off x="400050" y="4062413"/>
            <a:ext cx="16430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bananas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58" name="Text Box 12"/>
          <p:cNvSpPr txBox="1"/>
          <p:nvPr/>
        </p:nvSpPr>
        <p:spPr>
          <a:xfrm>
            <a:off x="1368425" y="1588"/>
            <a:ext cx="637222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33CC"/>
                </a:solidFill>
                <a:latin typeface="Arial" panose="020B0604020202020204" pitchFamily="34" charset="0"/>
              </a:rPr>
              <a:t> What’s your favorite </a:t>
            </a:r>
            <a:r>
              <a:rPr lang="zh-CN" altLang="en-US" sz="3600" b="1" dirty="0">
                <a:solidFill>
                  <a:srgbClr val="0033CC"/>
                </a:solidFill>
                <a:latin typeface="Arial" panose="020B0604020202020204" pitchFamily="34" charset="0"/>
              </a:rPr>
              <a:t>fruit</a:t>
            </a:r>
            <a:r>
              <a:rPr lang="en-US" altLang="zh-CN" sz="3600" b="1" dirty="0">
                <a:solidFill>
                  <a:srgbClr val="0033CC"/>
                </a:solidFill>
                <a:latin typeface="Arial" panose="020B0604020202020204" pitchFamily="34" charset="0"/>
              </a:rPr>
              <a:t>?</a:t>
            </a:r>
            <a:endParaRPr lang="en-US" altLang="zh-CN" sz="36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8" grpId="0"/>
      <p:bldP spid="5149" grpId="0"/>
      <p:bldP spid="5150" grpId="0"/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圆角矩形标注 10"/>
          <p:cNvSpPr/>
          <p:nvPr/>
        </p:nvSpPr>
        <p:spPr>
          <a:xfrm>
            <a:off x="233363" y="1412875"/>
            <a:ext cx="3617912" cy="1944688"/>
          </a:xfrm>
          <a:prstGeom prst="wedgeRoundRectCallout">
            <a:avLst>
              <a:gd name="adj1" fmla="val 13667"/>
              <a:gd name="adj2" fmla="val 75713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do you make a banana milk shake?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2771" name="圆角矩形标注 11"/>
          <p:cNvSpPr/>
          <p:nvPr/>
        </p:nvSpPr>
        <p:spPr>
          <a:xfrm>
            <a:off x="4787900" y="1844675"/>
            <a:ext cx="3887788" cy="1295400"/>
          </a:xfrm>
          <a:prstGeom prst="wedgeRoundRectCallout">
            <a:avLst>
              <a:gd name="adj1" fmla="val 3449"/>
              <a:gd name="adj2" fmla="val 8382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First, peel the bananas</a:t>
            </a: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solidFill>
                <a:srgbClr val="008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2772" name="WordArt 4"/>
          <p:cNvSpPr>
            <a:spLocks noTextEdit="1"/>
          </p:cNvSpPr>
          <p:nvPr/>
        </p:nvSpPr>
        <p:spPr>
          <a:xfrm>
            <a:off x="107950" y="138113"/>
            <a:ext cx="2663825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3" name="Oval 2"/>
          <p:cNvSpPr/>
          <p:nvPr/>
        </p:nvSpPr>
        <p:spPr>
          <a:xfrm>
            <a:off x="2843213" y="188913"/>
            <a:ext cx="827087" cy="774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1c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32774" name="图片 32773" descr="378387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3644900"/>
            <a:ext cx="1450975" cy="289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32774" descr="378787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573463"/>
            <a:ext cx="1960563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文本框 32775"/>
          <p:cNvSpPr txBox="1"/>
          <p:nvPr/>
        </p:nvSpPr>
        <p:spPr>
          <a:xfrm>
            <a:off x="3779838" y="0"/>
            <a:ext cx="5364162" cy="190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Tell your partner how to make a banana milk shake.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3" grpId="0" animBg="1"/>
      <p:bldP spid="327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WordArt 4"/>
          <p:cNvSpPr>
            <a:spLocks noTextEdit="1"/>
          </p:cNvSpPr>
          <p:nvPr/>
        </p:nvSpPr>
        <p:spPr>
          <a:xfrm>
            <a:off x="2555875" y="115888"/>
            <a:ext cx="4103688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 words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795" name="Text Box 19"/>
          <p:cNvSpPr txBox="1"/>
          <p:nvPr/>
        </p:nvSpPr>
        <p:spPr>
          <a:xfrm>
            <a:off x="682625" y="3141663"/>
            <a:ext cx="1984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yogurt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Text Box 21"/>
          <p:cNvSpPr txBox="1"/>
          <p:nvPr/>
        </p:nvSpPr>
        <p:spPr>
          <a:xfrm>
            <a:off x="6011863" y="3141663"/>
            <a:ext cx="27352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watermelon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Text Box 20"/>
          <p:cNvSpPr txBox="1"/>
          <p:nvPr/>
        </p:nvSpPr>
        <p:spPr>
          <a:xfrm>
            <a:off x="3563938" y="3141663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honey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 Box 19"/>
          <p:cNvSpPr txBox="1"/>
          <p:nvPr/>
        </p:nvSpPr>
        <p:spPr>
          <a:xfrm>
            <a:off x="457200" y="5486400"/>
            <a:ext cx="199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spoon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20"/>
          <p:cNvSpPr txBox="1"/>
          <p:nvPr/>
        </p:nvSpPr>
        <p:spPr>
          <a:xfrm>
            <a:off x="3429000" y="5638800"/>
            <a:ext cx="17287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pot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xt Box 24"/>
          <p:cNvSpPr txBox="1"/>
          <p:nvPr/>
        </p:nvSpPr>
        <p:spPr>
          <a:xfrm>
            <a:off x="6910388" y="5956300"/>
            <a:ext cx="1333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salt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3801" name="Picture 8" descr="http://t1.baidu.com/it/u=4091527869,341055982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96975"/>
            <a:ext cx="2109787" cy="210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http://t3.baidu.com/it/u=4123568347,412179760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4221163"/>
            <a:ext cx="2411413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2" descr="http://t1.baidu.com/it/u=2301295526,38031442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3933825"/>
            <a:ext cx="3046413" cy="185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4" descr="http://t3.baidu.com/it/u=431749169,1853033508&amp;fm=23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3933825"/>
            <a:ext cx="26733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图片 338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238" y="1412875"/>
            <a:ext cx="2400300" cy="183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图片 338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763" y="1484313"/>
            <a:ext cx="2198687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338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文本框 34817"/>
          <p:cNvSpPr txBox="1"/>
          <p:nvPr/>
        </p:nvSpPr>
        <p:spPr>
          <a:xfrm>
            <a:off x="1905000" y="0"/>
            <a:ext cx="6934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en-US" sz="4400" b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ligraph421 BT" pitchFamily="2" charset="0"/>
              </a:rPr>
              <a:t>Do you like fruit salad?</a:t>
            </a:r>
            <a:endParaRPr lang="zh-CN" altLang="en-US" sz="4400" b="1" dirty="0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Calligraph421 BT" pitchFamily="2" charset="0"/>
            </a:endParaRPr>
          </a:p>
        </p:txBody>
      </p:sp>
      <p:pic>
        <p:nvPicPr>
          <p:cNvPr id="34819" name="图片 34818" descr="沙拉鉴赏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4464050" cy="388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34819" descr="沙拉鉴赏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3068638"/>
            <a:ext cx="4618037" cy="378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文本占位符 35841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2362200"/>
          </a:xfrm>
          <a:ln/>
        </p:spPr>
        <p:txBody>
          <a:bodyPr/>
          <a:p>
            <a:r>
              <a:rPr lang="en-US" altLang="zh-CN" sz="4000"/>
              <a:t>How do you make fruits salad?</a:t>
            </a:r>
            <a:endParaRPr lang="en-US" altLang="zh-CN" sz="4000"/>
          </a:p>
          <a:p>
            <a:r>
              <a:rPr lang="en-US" altLang="zh-CN" sz="4000"/>
              <a:t>If you want to make a fruit salad, what do you need?</a:t>
            </a:r>
            <a:endParaRPr lang="en-US" altLang="zh-CN" sz="4000"/>
          </a:p>
        </p:txBody>
      </p:sp>
      <p:pic>
        <p:nvPicPr>
          <p:cNvPr id="35843" name="图片 35842" descr="fruit salad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05250"/>
            <a:ext cx="33274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图片 35843" descr="fruit salad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3654425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6866" name="图片 36865" descr="沙拉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692150"/>
            <a:ext cx="648017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文本框 36866"/>
          <p:cNvSpPr txBox="1"/>
          <p:nvPr/>
        </p:nvSpPr>
        <p:spPr>
          <a:xfrm>
            <a:off x="282575" y="5805488"/>
            <a:ext cx="8861425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800" b="1" dirty="0">
                <a:latin typeface="Times New Roman" panose="02020603050405020304" pitchFamily="2" charset="0"/>
              </a:rPr>
              <a:t>Clean and put the fruit in a </a:t>
            </a:r>
            <a:r>
              <a:rPr lang="en-GB" altLang="en-US" sz="4800" b="1" dirty="0">
                <a:latin typeface="Times New Roman" panose="02020603050405020304" pitchFamily="2" charset="0"/>
                <a:hlinkClick r:id="rId3" action="ppaction://hlinksldjump"/>
              </a:rPr>
              <a:t>bowl</a:t>
            </a:r>
            <a:r>
              <a:rPr lang="en-GB" altLang="en-US" sz="4800" b="1" dirty="0">
                <a:latin typeface="Times New Roman" panose="02020603050405020304" pitchFamily="2" charset="0"/>
              </a:rPr>
              <a:t>.</a:t>
            </a:r>
            <a:endParaRPr lang="zh-CN" altLang="en-US" sz="48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7890" name="图片 37889" descr="沙拉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836613"/>
            <a:ext cx="6696075" cy="489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文本框 37890"/>
          <p:cNvSpPr txBox="1"/>
          <p:nvPr/>
        </p:nvSpPr>
        <p:spPr>
          <a:xfrm>
            <a:off x="2339975" y="5805488"/>
            <a:ext cx="3875088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800" b="1" dirty="0">
                <a:latin typeface="Times New Roman" panose="02020603050405020304" pitchFamily="2" charset="0"/>
              </a:rPr>
              <a:t>Peel the fruit. </a:t>
            </a:r>
            <a:endParaRPr lang="zh-CN" altLang="en-US" sz="48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8914" name="图片 38913" descr="沙拉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765175"/>
            <a:ext cx="6335713" cy="511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38914"/>
          <p:cNvSpPr txBox="1"/>
          <p:nvPr/>
        </p:nvSpPr>
        <p:spPr>
          <a:xfrm>
            <a:off x="2124075" y="6034088"/>
            <a:ext cx="4454525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800" b="1" dirty="0">
                <a:latin typeface="Times New Roman" panose="02020603050405020304" pitchFamily="2" charset="0"/>
              </a:rPr>
              <a:t>Cut up the fruit.</a:t>
            </a:r>
            <a:endParaRPr lang="zh-CN" altLang="en-US" sz="48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9938" name="图片 39937" descr="沙拉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76250"/>
            <a:ext cx="6913563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文本框 39938"/>
          <p:cNvSpPr txBox="1"/>
          <p:nvPr/>
        </p:nvSpPr>
        <p:spPr>
          <a:xfrm>
            <a:off x="250825" y="6092825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2800" b="1" dirty="0">
                <a:latin typeface="Times New Roman" panose="02020603050405020304" pitchFamily="2" charset="0"/>
              </a:rPr>
              <a:t>Pour  one cup of yogurt into the bowl and mix it all up.  </a:t>
            </a:r>
            <a:endParaRPr lang="zh-CN" altLang="en-US" sz="28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62" name="图片 40961" descr="沙拉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620713"/>
            <a:ext cx="6408737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文本框 40962"/>
          <p:cNvSpPr txBox="1"/>
          <p:nvPr/>
        </p:nvSpPr>
        <p:spPr>
          <a:xfrm>
            <a:off x="2051050" y="6034088"/>
            <a:ext cx="5062538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800" b="1" dirty="0">
                <a:latin typeface="Times New Roman" panose="02020603050405020304" pitchFamily="2" charset="0"/>
              </a:rPr>
              <a:t>Eat the fruit salad.</a:t>
            </a:r>
            <a:endParaRPr lang="zh-CN" altLang="en-US" sz="48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WordArt 5"/>
          <p:cNvSpPr>
            <a:spLocks noTextEdit="1"/>
          </p:cNvSpPr>
          <p:nvPr/>
        </p:nvSpPr>
        <p:spPr>
          <a:xfrm>
            <a:off x="228600" y="0"/>
            <a:ext cx="373380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87" name="Text Box 5"/>
          <p:cNvSpPr txBox="1"/>
          <p:nvPr/>
        </p:nvSpPr>
        <p:spPr>
          <a:xfrm>
            <a:off x="228600" y="1905000"/>
            <a:ext cx="48006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Listen and complete the chart. 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Oval 2"/>
          <p:cNvSpPr/>
          <p:nvPr/>
        </p:nvSpPr>
        <p:spPr>
          <a:xfrm>
            <a:off x="228600" y="990600"/>
            <a:ext cx="827088" cy="84613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2a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41989" name="图片 41988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90600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90" name="表格 41989"/>
          <p:cNvGraphicFramePr/>
          <p:nvPr/>
        </p:nvGraphicFramePr>
        <p:xfrm>
          <a:off x="0" y="4191000"/>
          <a:ext cx="8534400" cy="2430463"/>
        </p:xfrm>
        <a:graphic>
          <a:graphicData uri="http://schemas.openxmlformats.org/drawingml/2006/table">
            <a:tbl>
              <a:tblPr/>
              <a:tblGrid>
                <a:gridCol w="1839913"/>
                <a:gridCol w="6694487"/>
              </a:tblGrid>
              <a:tr h="11890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How many</a:t>
                      </a:r>
                      <a:endParaRPr lang="zh-CN" altLang="en-US" sz="3600" b="1" dirty="0"/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00"/>
                          </a:solidFill>
                        </a:rPr>
                        <a:t>bananas</a:t>
                      </a:r>
                      <a:endParaRPr lang="zh-CN" altLang="en-US" sz="36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600" b="1" dirty="0"/>
                    </a:p>
                  </a:txBody>
                  <a:tcPr vert="horz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12414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How much</a:t>
                      </a:r>
                      <a:endParaRPr lang="zh-CN" altLang="en-US" sz="3600" b="1" dirty="0"/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/>
                        <a:t> </a:t>
                      </a:r>
                      <a:r>
                        <a:rPr lang="en-US" altLang="zh-CN" sz="3600" b="1" dirty="0"/>
                        <a:t>yogurt</a:t>
                      </a:r>
                      <a:endParaRPr lang="zh-CN" altLang="en-US" sz="3600" b="1" dirty="0"/>
                    </a:p>
                  </a:txBody>
                  <a:tcPr vert="horz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001" name="Text Box 6"/>
          <p:cNvSpPr txBox="1"/>
          <p:nvPr/>
        </p:nvSpPr>
        <p:spPr>
          <a:xfrm>
            <a:off x="4114800" y="5715000"/>
            <a:ext cx="19097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</a:rPr>
              <a:t>honey</a:t>
            </a:r>
            <a:endParaRPr lang="en-US" altLang="zh-CN" sz="3600" b="1" dirty="0">
              <a:solidFill>
                <a:srgbClr val="008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2002" name="Text Box 6"/>
          <p:cNvSpPr txBox="1"/>
          <p:nvPr/>
        </p:nvSpPr>
        <p:spPr>
          <a:xfrm>
            <a:off x="4114800" y="4191000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apples</a:t>
            </a:r>
            <a:r>
              <a:rPr lang="en-US" altLang="zh-CN" sz="3600" b="1" dirty="0">
                <a:latin typeface="Times New Roman" panose="02020603050405020304" pitchFamily="2" charset="0"/>
              </a:rPr>
              <a:t>    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42003" name="Text Box 19"/>
          <p:cNvSpPr txBox="1"/>
          <p:nvPr/>
        </p:nvSpPr>
        <p:spPr>
          <a:xfrm>
            <a:off x="5867400" y="4267200"/>
            <a:ext cx="28813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watermelons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42004" name="Text Box 22"/>
          <p:cNvSpPr txBox="1"/>
          <p:nvPr/>
        </p:nvSpPr>
        <p:spPr>
          <a:xfrm>
            <a:off x="6248400" y="4648200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oranges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pic>
        <p:nvPicPr>
          <p:cNvPr id="42005" name="图片 2" descr="A-2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animBg="1"/>
      <p:bldP spid="42001" grpId="0"/>
      <p:bldP spid="42002" grpId="0"/>
      <p:bldP spid="42003" grpId="0"/>
      <p:bldP spid="420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21"/>
          <p:cNvSpPr txBox="1"/>
          <p:nvPr/>
        </p:nvSpPr>
        <p:spPr>
          <a:xfrm>
            <a:off x="3997325" y="3141663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tea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7" name="Text Box 24"/>
          <p:cNvSpPr txBox="1"/>
          <p:nvPr/>
        </p:nvSpPr>
        <p:spPr>
          <a:xfrm>
            <a:off x="1223963" y="3148013"/>
            <a:ext cx="1908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water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8" name="Text Box 23"/>
          <p:cNvSpPr txBox="1"/>
          <p:nvPr/>
        </p:nvSpPr>
        <p:spPr>
          <a:xfrm>
            <a:off x="6443663" y="3141663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coffee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9" name="Text Box 20"/>
          <p:cNvSpPr txBox="1"/>
          <p:nvPr/>
        </p:nvSpPr>
        <p:spPr>
          <a:xfrm>
            <a:off x="3635375" y="6021388"/>
            <a:ext cx="13668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juice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0" name="Text Box 12"/>
          <p:cNvSpPr txBox="1"/>
          <p:nvPr/>
        </p:nvSpPr>
        <p:spPr>
          <a:xfrm>
            <a:off x="1368425" y="260350"/>
            <a:ext cx="6372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33CC"/>
                </a:solidFill>
                <a:latin typeface="Arial" panose="020B0604020202020204" pitchFamily="34" charset="0"/>
              </a:rPr>
              <a:t> What’s your favorite drink?</a:t>
            </a:r>
            <a:endParaRPr lang="en-US" altLang="zh-CN" sz="36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6151" name="Picture 10" descr="http://t3.baidu.com/it/u=2670858803,2018547088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25538"/>
            <a:ext cx="1893888" cy="186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ttp://t2.baidu.com/it/u=3757508444,1138375173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1341438"/>
            <a:ext cx="1728787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4" descr="http://t11.baidu.com/it/u=2879753143,1322274628&amp;fm=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125538"/>
            <a:ext cx="2449513" cy="195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Text Box 21"/>
          <p:cNvSpPr txBox="1"/>
          <p:nvPr/>
        </p:nvSpPr>
        <p:spPr>
          <a:xfrm>
            <a:off x="5638800" y="6096000"/>
            <a:ext cx="2378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milk shake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5" name="Text Box 20"/>
          <p:cNvSpPr txBox="1"/>
          <p:nvPr/>
        </p:nvSpPr>
        <p:spPr>
          <a:xfrm>
            <a:off x="1258888" y="5949950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milk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6156" name="图片 61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3933825"/>
            <a:ext cx="1498600" cy="209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6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038" y="3716338"/>
            <a:ext cx="146685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8" descr="http://hiphotos.baidu.com/hellomengqi/pic/item/8463ce9b9b6c7a9fc9eaf4b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3860800"/>
            <a:ext cx="2520950" cy="215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  <p:bldP spid="6150" grpId="0"/>
      <p:bldP spid="6154" grpId="0"/>
      <p:bldP spid="61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3010" name="表格 43009"/>
          <p:cNvGraphicFramePr/>
          <p:nvPr/>
        </p:nvGraphicFramePr>
        <p:xfrm>
          <a:off x="395288" y="2060575"/>
          <a:ext cx="8243887" cy="4392613"/>
        </p:xfrm>
        <a:graphic>
          <a:graphicData uri="http://schemas.openxmlformats.org/drawingml/2006/table">
            <a:tbl>
              <a:tblPr/>
              <a:tblGrid>
                <a:gridCol w="2878138"/>
                <a:gridCol w="5365750"/>
              </a:tblGrid>
              <a:tr h="8667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one</a:t>
                      </a:r>
                      <a:endParaRPr lang="en-US" altLang="zh-CN" sz="3600" b="1" dirty="0"/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watermelon</a:t>
                      </a:r>
                      <a:endParaRPr lang="en-US" altLang="zh-CN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9604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two</a:t>
                      </a:r>
                      <a:endParaRPr lang="en-US" altLang="zh-CN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8556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three</a:t>
                      </a:r>
                      <a:endParaRPr lang="en-US" altLang="zh-CN" sz="3600" b="1" dirty="0"/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8540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one cup</a:t>
                      </a:r>
                      <a:endParaRPr lang="en-US" altLang="zh-CN" sz="3600" b="1" dirty="0"/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8556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two spoons</a:t>
                      </a:r>
                      <a:endParaRPr lang="en-US" altLang="zh-CN" sz="3600" b="1" dirty="0"/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vert="horz" anchor="ctr" anchorCtr="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030" name="Text Box 6"/>
          <p:cNvSpPr txBox="1"/>
          <p:nvPr/>
        </p:nvSpPr>
        <p:spPr>
          <a:xfrm>
            <a:off x="4498975" y="3932238"/>
            <a:ext cx="22066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bananas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43031" name="Text Box 6"/>
          <p:cNvSpPr txBox="1"/>
          <p:nvPr/>
        </p:nvSpPr>
        <p:spPr>
          <a:xfrm>
            <a:off x="4859338" y="3140075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2" charset="0"/>
              </a:rPr>
              <a:t>apples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2" charset="0"/>
            </a:endParaRPr>
          </a:p>
        </p:txBody>
      </p:sp>
      <p:sp>
        <p:nvSpPr>
          <p:cNvPr id="43032" name="Text Box 19"/>
          <p:cNvSpPr txBox="1"/>
          <p:nvPr/>
        </p:nvSpPr>
        <p:spPr>
          <a:xfrm>
            <a:off x="4643438" y="4795838"/>
            <a:ext cx="194468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2" charset="0"/>
              </a:rPr>
              <a:t> 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2" charset="0"/>
              </a:rPr>
              <a:t>yogurt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2" charset="0"/>
            </a:endParaRPr>
          </a:p>
        </p:txBody>
      </p:sp>
      <p:sp>
        <p:nvSpPr>
          <p:cNvPr id="43033" name="Text Box 22"/>
          <p:cNvSpPr txBox="1"/>
          <p:nvPr/>
        </p:nvSpPr>
        <p:spPr>
          <a:xfrm>
            <a:off x="4787900" y="5732463"/>
            <a:ext cx="21590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2" charset="0"/>
              </a:rPr>
              <a:t>honey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2" charset="0"/>
            </a:endParaRPr>
          </a:p>
        </p:txBody>
      </p:sp>
      <p:sp>
        <p:nvSpPr>
          <p:cNvPr id="43034" name="Text Box 5"/>
          <p:cNvSpPr txBox="1"/>
          <p:nvPr/>
        </p:nvSpPr>
        <p:spPr>
          <a:xfrm>
            <a:off x="1258888" y="188913"/>
            <a:ext cx="770572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Listen again. Write the ingredients under the correct amount in the chart.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35" name="Oval 2"/>
          <p:cNvSpPr/>
          <p:nvPr/>
        </p:nvSpPr>
        <p:spPr>
          <a:xfrm>
            <a:off x="323850" y="323850"/>
            <a:ext cx="825500" cy="80168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43036" name="图片 43035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1341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  <p:bldP spid="43031" grpId="0"/>
      <p:bldP spid="43032" grpId="0"/>
      <p:bldP spid="43033" grpId="0"/>
      <p:bldP spid="43034" grpId="0"/>
      <p:bldP spid="430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12750" y="1789113"/>
            <a:ext cx="8350250" cy="5221287"/>
          </a:xfrm>
          <a:ln/>
        </p:spPr>
        <p:txBody>
          <a:bodyPr vert="horz" wrap="none" anchor="t"/>
          <a:p>
            <a:pPr marL="615950" indent="-615950">
              <a:spcBef>
                <a:spcPct val="1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1. Please ______(</a:t>
            </a:r>
            <a:r>
              <a:rPr lang="zh-CN" altLang="en-US" b="1" dirty="0">
                <a:latin typeface="Times New Roman" panose="02020603050405020304" pitchFamily="2" charset="0"/>
              </a:rPr>
              <a:t>剥</a:t>
            </a:r>
            <a:r>
              <a:rPr lang="en-US" altLang="zh-CN" b="1" dirty="0">
                <a:latin typeface="Times New Roman" panose="02020603050405020304" pitchFamily="2" charset="0"/>
              </a:rPr>
              <a:t>) an orange for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15950" indent="-615950">
              <a:spcBef>
                <a:spcPct val="1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your grandma.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15950" indent="-615950">
              <a:spcBef>
                <a:spcPct val="1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2. I want some ________(</a:t>
            </a:r>
            <a:r>
              <a:rPr lang="zh-CN" altLang="en-US" b="1" dirty="0">
                <a:latin typeface="Times New Roman" panose="02020603050405020304" pitchFamily="2" charset="0"/>
              </a:rPr>
              <a:t>蜂蜜</a:t>
            </a:r>
            <a:r>
              <a:rPr lang="en-US" altLang="zh-CN" b="1" dirty="0">
                <a:latin typeface="Times New Roman" panose="02020603050405020304" pitchFamily="2" charset="0"/>
              </a:rPr>
              <a:t>) in my water</a:t>
            </a:r>
            <a:r>
              <a:rPr lang="zh-CN" altLang="en-US" b="1" dirty="0">
                <a:latin typeface="Times New Roman" panose="02020603050405020304" pitchFamily="2" charset="0"/>
              </a:rPr>
              <a:t>。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15950" indent="-615950">
              <a:spcBef>
                <a:spcPct val="1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3. My mother puts ______ ___________(</a:t>
            </a:r>
            <a:r>
              <a:rPr lang="zh-CN" altLang="en-US" b="1" dirty="0">
                <a:latin typeface="Times New Roman" panose="02020603050405020304" pitchFamily="2" charset="0"/>
              </a:rPr>
              <a:t>两勺</a:t>
            </a:r>
            <a:r>
              <a:rPr lang="en-US" altLang="zh-CN" b="1" dirty="0">
                <a:latin typeface="Times New Roman" panose="02020603050405020304" pitchFamily="2" charset="0"/>
              </a:rPr>
              <a:t>) 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 marL="615950" indent="-615950">
              <a:spcBef>
                <a:spcPct val="1000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   </a:t>
            </a:r>
            <a:r>
              <a:rPr lang="en-US" altLang="zh-CN" b="1" dirty="0">
                <a:latin typeface="Times New Roman" panose="02020603050405020304" pitchFamily="2" charset="0"/>
              </a:rPr>
              <a:t>of honey in it.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15950" indent="-615950">
              <a:spcBef>
                <a:spcPct val="1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4. How do you ________ (</a:t>
            </a:r>
            <a:r>
              <a:rPr lang="zh-CN" altLang="en-US" b="1" dirty="0">
                <a:latin typeface="Times New Roman" panose="02020603050405020304" pitchFamily="2" charset="0"/>
              </a:rPr>
              <a:t>做</a:t>
            </a:r>
            <a:r>
              <a:rPr lang="en-US" altLang="zh-CN" b="1" dirty="0">
                <a:latin typeface="Times New Roman" panose="02020603050405020304" pitchFamily="2" charset="0"/>
              </a:rPr>
              <a:t>) the fruit  salad?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44035" name="Text Box 4"/>
          <p:cNvSpPr txBox="1"/>
          <p:nvPr/>
        </p:nvSpPr>
        <p:spPr>
          <a:xfrm>
            <a:off x="2209800" y="1752600"/>
            <a:ext cx="1728788" cy="6048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peel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4036" name="Text Box 6"/>
          <p:cNvSpPr txBox="1"/>
          <p:nvPr/>
        </p:nvSpPr>
        <p:spPr>
          <a:xfrm>
            <a:off x="3276600" y="2819400"/>
            <a:ext cx="1631950" cy="6048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honey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4037" name="Text Box 7"/>
          <p:cNvSpPr txBox="1"/>
          <p:nvPr/>
        </p:nvSpPr>
        <p:spPr>
          <a:xfrm>
            <a:off x="3733800" y="3425825"/>
            <a:ext cx="4224338" cy="6048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two  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teaspoons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4038" name="Text Box 8"/>
          <p:cNvSpPr txBox="1"/>
          <p:nvPr/>
        </p:nvSpPr>
        <p:spPr>
          <a:xfrm>
            <a:off x="3276600" y="4495800"/>
            <a:ext cx="1441450" cy="612775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make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4039" name="矩形 8"/>
          <p:cNvSpPr/>
          <p:nvPr/>
        </p:nvSpPr>
        <p:spPr>
          <a:xfrm>
            <a:off x="368300" y="1066800"/>
            <a:ext cx="53514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3130"/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I. Complete the sentences.</a:t>
            </a:r>
            <a:endParaRPr lang="en-US" altLang="zh-CN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WordArt 4"/>
          <p:cNvSpPr>
            <a:spLocks noTextEdit="1"/>
          </p:cNvSpPr>
          <p:nvPr/>
        </p:nvSpPr>
        <p:spPr>
          <a:xfrm>
            <a:off x="2667000" y="152400"/>
            <a:ext cx="3600450" cy="765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  <p:bldP spid="440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subTitle" idx="4294967295"/>
          </p:nvPr>
        </p:nvSpPr>
        <p:spPr>
          <a:xfrm>
            <a:off x="1212850" y="1874838"/>
            <a:ext cx="6400800" cy="792162"/>
          </a:xfrm>
          <a:ln w="28575">
            <a:solidFill>
              <a:schemeClr val="folHlink"/>
            </a:solidFill>
            <a:miter/>
          </a:ln>
        </p:spPr>
        <p:txBody>
          <a:bodyPr vert="horz" wrap="square"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finally  then  next  first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45059" name="Text Box 3"/>
          <p:cNvSpPr txBox="1"/>
          <p:nvPr/>
        </p:nvSpPr>
        <p:spPr>
          <a:xfrm>
            <a:off x="684213" y="2708275"/>
            <a:ext cx="8137525" cy="3602038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/>
          <a:p>
            <a:pPr defTabSz="913130">
              <a:spcBef>
                <a:spcPct val="30000"/>
              </a:spcBef>
            </a:pPr>
            <a:r>
              <a:rPr lang="en-US" altLang="zh-CN" sz="3100" b="1" dirty="0">
                <a:latin typeface="Times New Roman" panose="02020603050405020304" pitchFamily="2" charset="0"/>
              </a:rPr>
              <a:t>A: How do you make fruit salad?</a:t>
            </a:r>
            <a:endParaRPr lang="en-US" altLang="zh-CN" sz="3100" b="1" dirty="0">
              <a:latin typeface="Times New Roman" panose="02020603050405020304" pitchFamily="2" charset="0"/>
            </a:endParaRPr>
          </a:p>
          <a:p>
            <a:pPr defTabSz="913130">
              <a:spcBef>
                <a:spcPct val="30000"/>
              </a:spcBef>
            </a:pPr>
            <a:r>
              <a:rPr lang="en-US" altLang="zh-CN" sz="3100" b="1" dirty="0">
                <a:latin typeface="Times New Roman" panose="02020603050405020304" pitchFamily="2" charset="0"/>
              </a:rPr>
              <a:t>B: _______ cut up three bananas, three </a:t>
            </a:r>
            <a:endParaRPr lang="en-US" altLang="zh-CN" sz="3100" b="1" dirty="0">
              <a:latin typeface="Times New Roman" panose="02020603050405020304" pitchFamily="2" charset="0"/>
            </a:endParaRPr>
          </a:p>
          <a:p>
            <a:pPr defTabSz="913130">
              <a:spcBef>
                <a:spcPct val="30000"/>
              </a:spcBef>
            </a:pPr>
            <a:r>
              <a:rPr lang="en-US" altLang="zh-CN" sz="3100" b="1" dirty="0">
                <a:latin typeface="Times New Roman" panose="02020603050405020304" pitchFamily="2" charset="0"/>
              </a:rPr>
              <a:t>    apples and a watermelon. _______ </a:t>
            </a:r>
            <a:endParaRPr lang="en-US" altLang="zh-CN" sz="3100" b="1" dirty="0">
              <a:latin typeface="Times New Roman" panose="02020603050405020304" pitchFamily="2" charset="0"/>
            </a:endParaRPr>
          </a:p>
          <a:p>
            <a:pPr defTabSz="913130">
              <a:spcBef>
                <a:spcPct val="30000"/>
              </a:spcBef>
            </a:pPr>
            <a:r>
              <a:rPr lang="en-US" altLang="zh-CN" sz="3100" b="1" dirty="0">
                <a:latin typeface="Times New Roman" panose="02020603050405020304" pitchFamily="2" charset="0"/>
              </a:rPr>
              <a:t>    put the fruit in a bowl.  _________ </a:t>
            </a:r>
            <a:endParaRPr lang="en-US" altLang="zh-CN" sz="3100" b="1" dirty="0">
              <a:latin typeface="Times New Roman" panose="02020603050405020304" pitchFamily="2" charset="0"/>
            </a:endParaRPr>
          </a:p>
          <a:p>
            <a:pPr defTabSz="913130">
              <a:spcBef>
                <a:spcPct val="30000"/>
              </a:spcBef>
            </a:pPr>
            <a:r>
              <a:rPr lang="en-US" altLang="zh-CN" sz="3100" b="1" dirty="0">
                <a:latin typeface="Times New Roman" panose="02020603050405020304" pitchFamily="2" charset="0"/>
              </a:rPr>
              <a:t>    put in two teaspoons of honey and a </a:t>
            </a:r>
            <a:endParaRPr lang="en-US" altLang="zh-CN" sz="3100" b="1" dirty="0">
              <a:latin typeface="Times New Roman" panose="02020603050405020304" pitchFamily="2" charset="0"/>
            </a:endParaRPr>
          </a:p>
          <a:p>
            <a:pPr defTabSz="913130">
              <a:spcBef>
                <a:spcPct val="30000"/>
              </a:spcBef>
            </a:pPr>
            <a:r>
              <a:rPr lang="en-US" altLang="zh-CN" sz="3100" b="1" dirty="0">
                <a:latin typeface="Times New Roman" panose="02020603050405020304" pitchFamily="2" charset="0"/>
              </a:rPr>
              <a:t>    cup of yogurt. __________ mix it all up.</a:t>
            </a:r>
            <a:endParaRPr lang="en-US" altLang="zh-CN" sz="3100" b="1" dirty="0">
              <a:latin typeface="Times New Roman" panose="02020603050405020304" pitchFamily="2" charset="0"/>
            </a:endParaRPr>
          </a:p>
        </p:txBody>
      </p:sp>
      <p:sp>
        <p:nvSpPr>
          <p:cNvPr id="45060" name="Text Box 5"/>
          <p:cNvSpPr txBox="1"/>
          <p:nvPr/>
        </p:nvSpPr>
        <p:spPr>
          <a:xfrm>
            <a:off x="1500188" y="3340100"/>
            <a:ext cx="1001712" cy="5683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First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5061" name="Text Box 6"/>
          <p:cNvSpPr txBox="1"/>
          <p:nvPr/>
        </p:nvSpPr>
        <p:spPr>
          <a:xfrm>
            <a:off x="5819775" y="3879850"/>
            <a:ext cx="979488" cy="568325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Next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5062" name="Text Box 7"/>
          <p:cNvSpPr txBox="1"/>
          <p:nvPr/>
        </p:nvSpPr>
        <p:spPr>
          <a:xfrm>
            <a:off x="5532438" y="4508500"/>
            <a:ext cx="1066800" cy="569913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Then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5063" name="Text Box 8"/>
          <p:cNvSpPr txBox="1"/>
          <p:nvPr/>
        </p:nvSpPr>
        <p:spPr>
          <a:xfrm>
            <a:off x="4114800" y="5715000"/>
            <a:ext cx="1365250" cy="56515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/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Finally</a:t>
            </a:r>
            <a:endParaRPr lang="en-US" altLang="zh-CN" sz="31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45064" name="Text Box 9"/>
          <p:cNvSpPr txBox="1"/>
          <p:nvPr/>
        </p:nvSpPr>
        <p:spPr>
          <a:xfrm>
            <a:off x="152400" y="800100"/>
            <a:ext cx="8986838" cy="571500"/>
          </a:xfrm>
          <a:prstGeom prst="rect">
            <a:avLst/>
          </a:prstGeom>
          <a:noFill/>
          <a:ln w="9525">
            <a:noFill/>
          </a:ln>
        </p:spPr>
        <p:txBody>
          <a:bodyPr wrap="none" lIns="118515" tIns="59258" rIns="118515" bIns="59258"/>
          <a:p>
            <a:pPr defTabSz="913130"/>
            <a:r>
              <a:rPr lang="en-US" altLang="zh-CN" sz="3900" b="1" dirty="0">
                <a:solidFill>
                  <a:srgbClr val="0000CC"/>
                </a:solidFill>
                <a:latin typeface="Arial" panose="020B0604020202020204" pitchFamily="34" charset="0"/>
              </a:rPr>
              <a:t>II. Write these words in the blanks.</a:t>
            </a:r>
            <a:endParaRPr lang="en-US" altLang="zh-CN" sz="39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WordArt 4"/>
          <p:cNvSpPr>
            <a:spLocks noTextEdit="1"/>
          </p:cNvSpPr>
          <p:nvPr/>
        </p:nvSpPr>
        <p:spPr>
          <a:xfrm>
            <a:off x="2627313" y="719138"/>
            <a:ext cx="3816350" cy="11969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6083" name="Text Box 5"/>
          <p:cNvSpPr txBox="1"/>
          <p:nvPr/>
        </p:nvSpPr>
        <p:spPr>
          <a:xfrm>
            <a:off x="539750" y="2141538"/>
            <a:ext cx="8066088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做自己喜欢的水果奶昔，并简要说明过程。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可以用下列表示过程的词汇来让你描述更加清晰明了。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46084" name="Text Box 2"/>
          <p:cNvSpPr txBox="1"/>
          <p:nvPr/>
        </p:nvSpPr>
        <p:spPr>
          <a:xfrm>
            <a:off x="1619250" y="5013325"/>
            <a:ext cx="5689600" cy="8128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first, next, then,  finally…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 descr="http://www.1778.cc/Uploads/20081213155910sy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63"/>
            <a:ext cx="2714625" cy="300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8" descr="http://hiphotos.baidu.com/hellomengqi/pic/item/8463ce9b9b6c7a9fc9eaf4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571500"/>
            <a:ext cx="2928937" cy="292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4" descr="http://hiphotos.baidu.com/%B3%AC_007/pic/item/305acd195720799c4aedbc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500063"/>
            <a:ext cx="300037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Box 9"/>
          <p:cNvSpPr txBox="1"/>
          <p:nvPr/>
        </p:nvSpPr>
        <p:spPr>
          <a:xfrm>
            <a:off x="2411413" y="3789363"/>
            <a:ext cx="3455987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milk </a:t>
            </a:r>
            <a:r>
              <a:rPr lang="en-US" altLang="zh-CN" sz="4800" b="1">
                <a:solidFill>
                  <a:srgbClr val="CC000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shark</a:t>
            </a:r>
            <a:endParaRPr lang="en-US" altLang="zh-CN" sz="4800" b="1">
              <a:solidFill>
                <a:srgbClr val="CC000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</p:txBody>
      </p:sp>
      <p:sp>
        <p:nvSpPr>
          <p:cNvPr id="7174" name="TextBox 9"/>
          <p:cNvSpPr txBox="1"/>
          <p:nvPr/>
        </p:nvSpPr>
        <p:spPr>
          <a:xfrm>
            <a:off x="323850" y="4652963"/>
            <a:ext cx="882015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Times New Roman" panose="02020603050405020304" pitchFamily="2" charset="0"/>
                <a:ea typeface="华文中宋" panose="02010600040101010101" pitchFamily="2" charset="-122"/>
              </a:rPr>
              <a:t>将牛奶或冰激凌与水果或香料混合或搅拌至起泡的饮料。</a:t>
            </a:r>
            <a:endParaRPr lang="zh-CN" altLang="en-US" sz="3600" b="1">
              <a:latin typeface="Times New Roman" panose="02020603050405020304" pitchFamily="2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71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 descr="P20041042468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2590800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4"/>
          <p:cNvSpPr/>
          <p:nvPr/>
        </p:nvSpPr>
        <p:spPr>
          <a:xfrm>
            <a:off x="228600" y="304800"/>
            <a:ext cx="8686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What kind of the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shake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do you like?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 descr="www.5aday.comt.com"/>
          <p:cNvPicPr>
            <a:picLocks noChangeAspect="1"/>
          </p:cNvPicPr>
          <p:nvPr/>
        </p:nvPicPr>
        <p:blipFill>
          <a:blip r:embed="rId3"/>
          <a:srcRect t="2702" b="10811"/>
          <a:stretch>
            <a:fillRect/>
          </a:stretch>
        </p:blipFill>
        <p:spPr>
          <a:xfrm>
            <a:off x="5943600" y="4267200"/>
            <a:ext cx="27432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8"/>
          <p:cNvSpPr txBox="1"/>
          <p:nvPr/>
        </p:nvSpPr>
        <p:spPr>
          <a:xfrm>
            <a:off x="762000" y="5562600"/>
            <a:ext cx="5000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strawberry shake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10"/>
          <p:cNvSpPr txBox="1"/>
          <p:nvPr/>
        </p:nvSpPr>
        <p:spPr>
          <a:xfrm>
            <a:off x="-609600" y="3886200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mango shake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11"/>
          <p:cNvSpPr txBox="1"/>
          <p:nvPr/>
        </p:nvSpPr>
        <p:spPr>
          <a:xfrm>
            <a:off x="4191000" y="3505200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apple shake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200" name="Picture 13" descr="u=2945879723,1319460019&amp;fm=0&amp;gp=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2895600" cy="273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8" grpId="0"/>
      <p:bldP spid="8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WordArt 4"/>
          <p:cNvSpPr>
            <a:spLocks noTextEdit="1"/>
          </p:cNvSpPr>
          <p:nvPr/>
        </p:nvSpPr>
        <p:spPr>
          <a:xfrm>
            <a:off x="2484438" y="404813"/>
            <a:ext cx="40322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Lead-in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19" name="Text Box 8"/>
          <p:cNvSpPr txBox="1"/>
          <p:nvPr/>
        </p:nvSpPr>
        <p:spPr>
          <a:xfrm>
            <a:off x="381000" y="1600200"/>
            <a:ext cx="6515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Do you like milk shake?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/>
          <p:nvPr/>
        </p:nvSpPr>
        <p:spPr>
          <a:xfrm>
            <a:off x="381000" y="2514600"/>
            <a:ext cx="75961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Can you make a banana 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milk shake?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9221" name="Text Box 4"/>
          <p:cNvSpPr txBox="1"/>
          <p:nvPr/>
        </p:nvSpPr>
        <p:spPr>
          <a:xfrm>
            <a:off x="457200" y="4038600"/>
            <a:ext cx="7716838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2" charset="0"/>
              </a:rPr>
              <a:t>So today I want to teach you</a:t>
            </a:r>
            <a:endParaRPr lang="en-US" altLang="zh-CN" sz="3200" b="1">
              <a:solidFill>
                <a:srgbClr val="3333FF"/>
              </a:solidFill>
              <a:latin typeface="Times New Roman" panose="02020603050405020304" pitchFamily="2" charset="0"/>
            </a:endParaRPr>
          </a:p>
          <a:p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2" charset="0"/>
              </a:rPr>
              <a:t> how to make  </a:t>
            </a:r>
            <a:endParaRPr lang="en-US" altLang="zh-CN" sz="3200" b="1">
              <a:solidFill>
                <a:srgbClr val="3333FF"/>
              </a:solidFill>
              <a:latin typeface="Times New Roman" panose="02020603050405020304" pitchFamily="2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2" charset="0"/>
                <a:hlinkClick r:id="rId2" action="ppaction://hlinksldjump"/>
              </a:rPr>
              <a:t>a banana milk shake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2" charset="0"/>
              </a:rPr>
              <a:t>.</a:t>
            </a:r>
            <a:endParaRPr lang="en-US" altLang="zh-CN" sz="3200" b="1">
              <a:solidFill>
                <a:srgbClr val="3333FF"/>
              </a:solidFill>
              <a:latin typeface="Times New Roman" panose="02020603050405020304" pitchFamily="2" charset="0"/>
            </a:endParaRPr>
          </a:p>
        </p:txBody>
      </p:sp>
      <p:pic>
        <p:nvPicPr>
          <p:cNvPr id="9222" name="Picture 4" descr="http://fashion.sdinfo.net/ttms/images/20090531/35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0"/>
            <a:ext cx="31242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581525"/>
            <a:ext cx="2286000" cy="204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9"/>
          <p:cNvSpPr txBox="1"/>
          <p:nvPr/>
        </p:nvSpPr>
        <p:spPr>
          <a:xfrm>
            <a:off x="0" y="4267200"/>
            <a:ext cx="31051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000">
                <a:solidFill>
                  <a:srgbClr val="0000FF"/>
                </a:solidFill>
                <a:latin typeface="Calibri" panose="020F0502020204030204" pitchFamily="2" charset="0"/>
              </a:rPr>
              <a:t> blender</a:t>
            </a:r>
            <a:endParaRPr lang="en-US" altLang="zh-CN" sz="3000">
              <a:solidFill>
                <a:srgbClr val="0000FF"/>
              </a:solidFill>
              <a:latin typeface="Calibri" panose="020F0502020204030204" pitchFamily="2" charset="0"/>
            </a:endParaRPr>
          </a:p>
          <a:p>
            <a:endParaRPr lang="en-US" altLang="zh-CN" sz="3000">
              <a:solidFill>
                <a:srgbClr val="0000FF"/>
              </a:solidFill>
              <a:latin typeface="Calibri" panose="020F0502020204030204" pitchFamily="2" charset="0"/>
            </a:endParaRPr>
          </a:p>
        </p:txBody>
      </p:sp>
      <p:sp>
        <p:nvSpPr>
          <p:cNvPr id="10244" name="Text Box 10"/>
          <p:cNvSpPr txBox="1"/>
          <p:nvPr/>
        </p:nvSpPr>
        <p:spPr>
          <a:xfrm>
            <a:off x="7467600" y="5715000"/>
            <a:ext cx="949325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000">
                <a:solidFill>
                  <a:srgbClr val="0000FF"/>
                </a:solidFill>
                <a:latin typeface="Calibri" panose="020F0502020204030204" pitchFamily="2" charset="0"/>
              </a:rPr>
              <a:t>knife</a:t>
            </a:r>
            <a:endParaRPr lang="en-US" altLang="zh-CN" sz="3000">
              <a:solidFill>
                <a:srgbClr val="0000FF"/>
              </a:solidFill>
              <a:latin typeface="Calibri" panose="020F0502020204030204" pitchFamily="2" charset="0"/>
            </a:endParaRPr>
          </a:p>
        </p:txBody>
      </p:sp>
      <p:pic>
        <p:nvPicPr>
          <p:cNvPr id="10245" name="Picture 12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191000"/>
            <a:ext cx="1871663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17"/>
          <p:cNvSpPr/>
          <p:nvPr/>
        </p:nvSpPr>
        <p:spPr>
          <a:xfrm>
            <a:off x="457200" y="2895600"/>
            <a:ext cx="1706563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000">
                <a:solidFill>
                  <a:srgbClr val="0000FF"/>
                </a:solidFill>
                <a:latin typeface="Calibri" panose="020F0502020204030204" pitchFamily="2" charset="0"/>
              </a:rPr>
              <a:t>ice-cream</a:t>
            </a:r>
            <a:endParaRPr lang="en-US" altLang="zh-CN" sz="3000">
              <a:solidFill>
                <a:srgbClr val="0000FF"/>
              </a:solidFill>
              <a:latin typeface="Calibri" panose="020F0502020204030204" pitchFamily="2" charset="0"/>
            </a:endParaRPr>
          </a:p>
        </p:txBody>
      </p:sp>
      <p:sp>
        <p:nvSpPr>
          <p:cNvPr id="10247" name="Rectangle 18"/>
          <p:cNvSpPr/>
          <p:nvPr/>
        </p:nvSpPr>
        <p:spPr>
          <a:xfrm>
            <a:off x="3657600" y="1600200"/>
            <a:ext cx="18065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000">
                <a:solidFill>
                  <a:srgbClr val="0000FF"/>
                </a:solidFill>
                <a:latin typeface="Calibri" panose="020F0502020204030204" pitchFamily="2" charset="0"/>
              </a:rPr>
              <a:t>banana</a:t>
            </a:r>
            <a:r>
              <a:rPr lang="en-US" altLang="zh-CN" sz="3000">
                <a:solidFill>
                  <a:srgbClr val="FF0000"/>
                </a:solidFill>
                <a:latin typeface="Calibri" panose="020F0502020204030204" pitchFamily="2" charset="0"/>
              </a:rPr>
              <a:t>s</a:t>
            </a:r>
            <a:endParaRPr lang="en-US" altLang="zh-CN" sz="3000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0248" name="Rectangle 19"/>
          <p:cNvSpPr/>
          <p:nvPr/>
        </p:nvSpPr>
        <p:spPr>
          <a:xfrm>
            <a:off x="7315200" y="3352800"/>
            <a:ext cx="836613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000">
                <a:solidFill>
                  <a:srgbClr val="0000FF"/>
                </a:solidFill>
                <a:latin typeface="Calibri" panose="020F0502020204030204" pitchFamily="2" charset="0"/>
              </a:rPr>
              <a:t>milk</a:t>
            </a:r>
            <a:endParaRPr lang="en-US" altLang="zh-CN" sz="3000">
              <a:solidFill>
                <a:srgbClr val="0000FF"/>
              </a:solidFill>
              <a:latin typeface="Calibri" panose="020F0502020204030204" pitchFamily="2" charset="0"/>
            </a:endParaRPr>
          </a:p>
        </p:txBody>
      </p:sp>
      <p:pic>
        <p:nvPicPr>
          <p:cNvPr id="10249" name="Picture 21" descr="2005112147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219200"/>
            <a:ext cx="1512888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" descr="http://fashion.sdinfo.net/ttms/images/20090531/352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743200"/>
            <a:ext cx="1676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1" name="直接连接符 10250"/>
          <p:cNvSpPr/>
          <p:nvPr/>
        </p:nvSpPr>
        <p:spPr>
          <a:xfrm flipH="1" flipV="1">
            <a:off x="1905000" y="2133600"/>
            <a:ext cx="914400" cy="6096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0252" name="图片 10251" descr="ice  cream"/>
          <p:cNvPicPr>
            <a:picLocks noChangeAspect="1"/>
          </p:cNvPicPr>
          <p:nvPr/>
        </p:nvPicPr>
        <p:blipFill>
          <a:blip r:embed="rId6"/>
          <a:srcRect r="62212" b="48373"/>
          <a:stretch>
            <a:fillRect/>
          </a:stretch>
        </p:blipFill>
        <p:spPr>
          <a:xfrm>
            <a:off x="228600" y="762000"/>
            <a:ext cx="1562100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直接连接符 10252"/>
          <p:cNvSpPr/>
          <p:nvPr/>
        </p:nvSpPr>
        <p:spPr>
          <a:xfrm flipV="1">
            <a:off x="4267200" y="2133600"/>
            <a:ext cx="838200" cy="533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0254" name="图片 10253" descr="milk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1524000"/>
            <a:ext cx="1552575" cy="194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5" name="直接连接符 10254"/>
          <p:cNvSpPr/>
          <p:nvPr/>
        </p:nvSpPr>
        <p:spPr>
          <a:xfrm flipV="1">
            <a:off x="5486400" y="3124200"/>
            <a:ext cx="1219200" cy="347663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6" name="直接连接符 10255"/>
          <p:cNvSpPr/>
          <p:nvPr/>
        </p:nvSpPr>
        <p:spPr>
          <a:xfrm>
            <a:off x="5486400" y="4191000"/>
            <a:ext cx="1143000" cy="7620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7" name="直接连接符 10256"/>
          <p:cNvSpPr/>
          <p:nvPr/>
        </p:nvSpPr>
        <p:spPr>
          <a:xfrm flipH="1">
            <a:off x="2195513" y="4221163"/>
            <a:ext cx="1150937" cy="503237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0258" name="图片 10257" descr="cu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938" y="5272088"/>
            <a:ext cx="1590675" cy="1585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9" name="Text Box 10"/>
          <p:cNvSpPr txBox="1"/>
          <p:nvPr/>
        </p:nvSpPr>
        <p:spPr>
          <a:xfrm>
            <a:off x="5292725" y="6021388"/>
            <a:ext cx="744538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000">
                <a:solidFill>
                  <a:srgbClr val="0000FF"/>
                </a:solidFill>
                <a:latin typeface="Calibri" panose="020F0502020204030204" pitchFamily="2" charset="0"/>
              </a:rPr>
              <a:t>cup</a:t>
            </a:r>
            <a:endParaRPr lang="en-US" altLang="zh-CN" sz="3000">
              <a:solidFill>
                <a:srgbClr val="0000FF"/>
              </a:solidFill>
              <a:latin typeface="Calibri" panose="020F0502020204030204" pitchFamily="2" charset="0"/>
            </a:endParaRPr>
          </a:p>
        </p:txBody>
      </p:sp>
      <p:sp>
        <p:nvSpPr>
          <p:cNvPr id="10260" name="直接连接符 10259"/>
          <p:cNvSpPr/>
          <p:nvPr/>
        </p:nvSpPr>
        <p:spPr>
          <a:xfrm>
            <a:off x="4284663" y="4724400"/>
            <a:ext cx="0" cy="504825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61" name="矩形 10260"/>
          <p:cNvSpPr/>
          <p:nvPr/>
        </p:nvSpPr>
        <p:spPr>
          <a:xfrm rot="226191">
            <a:off x="1371600" y="228600"/>
            <a:ext cx="4897438" cy="81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22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What do we need?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22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6" grpId="0"/>
      <p:bldP spid="10247" grpId="0"/>
      <p:bldP spid="10248" grpId="0"/>
      <p:bldP spid="10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4" descr="http://fashion.sdinfo.net/ttms/images/20090531/35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484313"/>
            <a:ext cx="35321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2"/>
          <p:cNvSpPr txBox="1"/>
          <p:nvPr/>
        </p:nvSpPr>
        <p:spPr>
          <a:xfrm>
            <a:off x="0" y="304800"/>
            <a:ext cx="96012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How do you make </a:t>
            </a: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a </a:t>
            </a:r>
            <a:endParaRPr lang="en-US" altLang="zh-CN" sz="4400" b="1">
              <a:solidFill>
                <a:srgbClr val="0070C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  <a:p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banana</a:t>
            </a: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 milk shake?</a:t>
            </a:r>
            <a:endParaRPr lang="en-US" altLang="zh-CN" sz="4400" b="1">
              <a:solidFill>
                <a:srgbClr val="0070C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990600" y="2209800"/>
            <a:ext cx="7561263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First, …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  <a:p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Next, …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  <a:p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Then, …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  <a:p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Finally, </a:t>
            </a:r>
            <a:r>
              <a:rPr lang="zh-CN" altLang="en-US" sz="4400" b="1" dirty="0">
                <a:solidFill>
                  <a:srgbClr val="0070C0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…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2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3665</Words>
  <Application>WPS 演示</Application>
  <PresentationFormat>在屏幕上显示</PresentationFormat>
  <Paragraphs>435</Paragraphs>
  <Slides>43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77" baseType="lpstr">
      <vt:lpstr>Arial</vt:lpstr>
      <vt:lpstr>宋体</vt:lpstr>
      <vt:lpstr>Wingdings</vt:lpstr>
      <vt:lpstr>Times New Roman</vt:lpstr>
      <vt:lpstr>华文中宋</vt:lpstr>
      <vt:lpstr>Calibri</vt:lpstr>
      <vt:lpstr>幼圆</vt:lpstr>
      <vt:lpstr>Comic Sans MS</vt:lpstr>
      <vt:lpstr>Arial Black</vt:lpstr>
      <vt:lpstr>Franklin Gothic Demi</vt:lpstr>
      <vt:lpstr>Segoe Print</vt:lpstr>
      <vt:lpstr>Calligraph421 BT</vt:lpstr>
      <vt:lpstr>Latha</vt:lpstr>
      <vt:lpstr>华文彩云</vt:lpstr>
      <vt:lpstr>Arial Narrow</vt:lpstr>
      <vt:lpstr>Edwardian Script ITC</vt:lpstr>
      <vt:lpstr>华文新魏</vt:lpstr>
      <vt:lpstr>方正舒体</vt:lpstr>
      <vt:lpstr>Tahoma</vt:lpstr>
      <vt:lpstr>MingLiU</vt:lpstr>
      <vt:lpstr>Microsoft JhengHei</vt:lpstr>
      <vt:lpstr>Microsoft Sans Serif</vt:lpstr>
      <vt:lpstr>MT Extra</vt:lpstr>
      <vt:lpstr>MS PMincho</vt:lpstr>
      <vt:lpstr>Meiryo</vt:lpstr>
      <vt:lpstr>楷体_GB2312</vt:lpstr>
      <vt:lpstr>新宋体</vt:lpstr>
      <vt:lpstr>MS Gothic</vt:lpstr>
      <vt:lpstr>仿宋_GB2312</vt:lpstr>
      <vt:lpstr>仿宋</vt:lpstr>
      <vt:lpstr>MS Gothic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海派甜心</cp:lastModifiedBy>
  <cp:revision>3</cp:revision>
  <dcterms:created xsi:type="dcterms:W3CDTF">2015-01-05T07:44:14Z</dcterms:created>
  <dcterms:modified xsi:type="dcterms:W3CDTF">2021-05-04T02:43:34Z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