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5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8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1.jpeg"/><Relationship Id="rId7" Type="http://schemas.openxmlformats.org/officeDocument/2006/relationships/hyperlink" Target="http://image.baidu.com/i?ct=503316480&amp;z=0&amp;tn=baiduimagedetail&amp;word=%D3%A2%BA%BA%CB%AB%BD%E2&amp;in=23&amp;cl=2&amp;cm=1&amp;sc=0&amp;lm=-1&amp;pn=22&amp;rn=1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34.png"/><Relationship Id="rId10" Type="http://schemas.openxmlformats.org/officeDocument/2006/relationships/image" Target="../media/image33.jpeg"/><Relationship Id="rId1" Type="http://schemas.openxmlformats.org/officeDocument/2006/relationships/hyperlink" Target="http://images.google.com/imgres?imgurl=http://www307.pair.com/ejs/plal1/pencil.jpg&amp;imgrefurl=http://www307.pair.com/ejs/plal1/&amp;h=305&amp;w=305&amp;sz=11&amp;tbnid=_oc3wR3tcj0J:&amp;tbnh=112&amp;tbnw=112&amp;start=3&amp;prev=/images%3Fq%3Dpencil%26hl%3Dzh-CN%26lr%3D%26newwindow%3D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50363" y="5310163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0670" y="1475816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3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Is this your pencil?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17788" y="3496310"/>
            <a:ext cx="309372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A (1a-1c)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0054" name="矩形 4"/>
          <p:cNvSpPr/>
          <p:nvPr/>
        </p:nvSpPr>
        <p:spPr>
          <a:xfrm>
            <a:off x="828358" y="1277303"/>
            <a:ext cx="10664825" cy="807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1c Practice the conversations above with your partner. Then make your own conversations.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0055" name="图片 2" descr="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90" r="2400" b="14243"/>
          <a:stretch>
            <a:fillRect/>
          </a:stretch>
        </p:blipFill>
        <p:spPr>
          <a:xfrm>
            <a:off x="3971925" y="2838450"/>
            <a:ext cx="3244850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标注 9"/>
          <p:cNvSpPr/>
          <p:nvPr/>
        </p:nvSpPr>
        <p:spPr>
          <a:xfrm>
            <a:off x="828675" y="2479040"/>
            <a:ext cx="3594100" cy="446088"/>
          </a:xfrm>
          <a:prstGeom prst="wedgeRoundRectCallout">
            <a:avLst>
              <a:gd name="adj1" fmla="val 58835"/>
              <a:gd name="adj2" fmla="val 37766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base" hangingPunct="1">
              <a:defRPr/>
            </a:pPr>
            <a:r>
              <a:rPr lang="en-US" altLang="zh-CN" sz="2800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eraser?</a:t>
            </a:r>
            <a:endParaRPr lang="en-US" altLang="zh-CN" sz="2800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7115175" y="2849563"/>
            <a:ext cx="3498850" cy="555625"/>
          </a:xfrm>
          <a:prstGeom prst="wedgeRoundRectCallout">
            <a:avLst>
              <a:gd name="adj1" fmla="val -57675"/>
              <a:gd name="adj2" fmla="val 41418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base" hangingPunct="1">
              <a:defRPr/>
            </a:pPr>
            <a:r>
              <a:rPr lang="en-US" altLang="zh-CN" sz="28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 It’s </a:t>
            </a:r>
            <a:r>
              <a:rPr lang="en-US" altLang="zh-CN" sz="28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r>
              <a:rPr lang="en-US" altLang="zh-CN" sz="28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strike="noStrike" noProof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7366000" y="4070350"/>
            <a:ext cx="2997200" cy="1139825"/>
          </a:xfrm>
          <a:prstGeom prst="wedgeRoundRectCallout">
            <a:avLst>
              <a:gd name="adj1" fmla="val -60833"/>
              <a:gd name="adj2" fmla="val -24237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base" hangingPunct="1">
              <a:defRPr/>
            </a:pPr>
            <a:r>
              <a:rPr lang="en-US" altLang="zh-CN" sz="28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they aren’t. They’re </a:t>
            </a:r>
            <a:r>
              <a:rPr lang="en-US" altLang="zh-CN" sz="28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zh-CN" sz="28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strike="noStrike" noProof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880428" y="5209858"/>
            <a:ext cx="4325938" cy="530225"/>
          </a:xfrm>
          <a:prstGeom prst="wedgeRoundRectCallout">
            <a:avLst>
              <a:gd name="adj1" fmla="val 36979"/>
              <a:gd name="adj2" fmla="val -99640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base" hangingPunct="1">
              <a:defRPr/>
            </a:pPr>
            <a:r>
              <a:rPr lang="en-US" altLang="zh-CN" sz="28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these your pencils?</a:t>
            </a:r>
            <a:endParaRPr lang="en-US" altLang="zh-CN" sz="2800" b="1" strike="noStrike" noProof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 descr="stationery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8325">
            <a:off x="5172075" y="3943350"/>
            <a:ext cx="409575" cy="450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 rot="9120000">
            <a:off x="4651375" y="4670425"/>
            <a:ext cx="647700" cy="366713"/>
            <a:chOff x="8181" y="8310"/>
            <a:chExt cx="1019" cy="513"/>
          </a:xfrm>
        </p:grpSpPr>
        <p:pic>
          <p:nvPicPr>
            <p:cNvPr id="130062" name="Picture 2" descr="p-08-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160990">
              <a:off x="8181" y="8435"/>
              <a:ext cx="1009" cy="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0063" name="Picture 2" descr="p-08-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680990">
              <a:off x="8190" y="8310"/>
              <a:ext cx="1009" cy="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0064" name="Picture 2" descr="p-08-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340990">
              <a:off x="8191" y="8562"/>
              <a:ext cx="1009" cy="26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45" name="Group 5"/>
          <p:cNvGrpSpPr/>
          <p:nvPr/>
        </p:nvGrpSpPr>
        <p:grpSpPr>
          <a:xfrm>
            <a:off x="8116570" y="2002790"/>
            <a:ext cx="2360613" cy="673100"/>
            <a:chOff x="0" y="0"/>
            <a:chExt cx="2321" cy="471"/>
          </a:xfrm>
        </p:grpSpPr>
        <p:sp>
          <p:nvSpPr>
            <p:cNvPr id="922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2266" cy="471"/>
            </a:xfrm>
            <a:prstGeom prst="wedgeEllipseCallout">
              <a:avLst>
                <a:gd name="adj1" fmla="val 17256"/>
                <a:gd name="adj2" fmla="val 9490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zh-CN" altLang="en-US" sz="3200">
                <a:solidFill>
                  <a:srgbClr val="FF0000"/>
                </a:solidFill>
              </a:endParaRP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42" y="0"/>
              <a:ext cx="20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my pencil</a:t>
              </a:r>
              <a:endPara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7366000" y="5365750"/>
            <a:ext cx="2643505" cy="607695"/>
            <a:chOff x="0" y="0"/>
            <a:chExt cx="2736" cy="672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2736" cy="672"/>
            </a:xfrm>
            <a:prstGeom prst="wedgeEllipseCallout">
              <a:avLst>
                <a:gd name="adj1" fmla="val 20054"/>
                <a:gd name="adj2" fmla="val -9659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zh-CN" altLang="en-US" sz="3200">
                <a:solidFill>
                  <a:srgbClr val="FF0000"/>
                </a:solidFill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289" y="48"/>
              <a:ext cx="235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his pencils</a:t>
              </a:r>
              <a:endPara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04449" name="文本框 5"/>
          <p:cNvSpPr txBox="1"/>
          <p:nvPr/>
        </p:nvSpPr>
        <p:spPr>
          <a:xfrm>
            <a:off x="878840" y="1576070"/>
            <a:ext cx="6883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this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your pencil?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15"/>
          <p:cNvSpPr/>
          <p:nvPr/>
        </p:nvSpPr>
        <p:spPr>
          <a:xfrm>
            <a:off x="4375468" y="1641793"/>
            <a:ext cx="3719195" cy="521970"/>
          </a:xfrm>
          <a:prstGeom prst="rect">
            <a:avLst/>
          </a:prstGeom>
          <a:solidFill>
            <a:srgbClr val="F0BA9F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含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be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动词的一般疑问句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6" name="文本框 6"/>
          <p:cNvSpPr txBox="1"/>
          <p:nvPr/>
        </p:nvSpPr>
        <p:spPr>
          <a:xfrm>
            <a:off x="961390" y="2376170"/>
            <a:ext cx="10126345" cy="3290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）结构：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am/is/are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)+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主语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其他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）肯否回答：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Yes,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主语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+be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(am/is/are).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      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否定回答</a:t>
            </a:r>
            <a:r>
              <a:rPr lang="zh-CN" altLang="en-US" sz="3200">
                <a:latin typeface="Times New Roman" panose="02020603050405020304" pitchFamily="18" charset="0"/>
                <a:sym typeface="+mn-ea"/>
              </a:rPr>
              <a:t>：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No,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主语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+be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动词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(am/is/are)+not.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）一般疑问句主语是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this, that, these, those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回答时用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指代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this/that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；用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指代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these/those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2" name="文本框 6"/>
          <p:cNvSpPr txBox="1"/>
          <p:nvPr/>
        </p:nvSpPr>
        <p:spPr>
          <a:xfrm>
            <a:off x="1221105" y="1819910"/>
            <a:ext cx="85896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—Is this an English book?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这是一本英语书吗？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—Yes,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is.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是的，它是。</a:t>
            </a: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1221105" y="3482975"/>
            <a:ext cx="73513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—Are those his books?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那些是他的书吗？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—No,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aren’t.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不，它们不是。</a:t>
            </a: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05890" y="1463675"/>
            <a:ext cx="9779635" cy="474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①—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这是你的橡皮吗？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___ _____ your eraser?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—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不，它不是。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No, ___ _____.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②—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那是你的字典吗？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 ____ your dictionary?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—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是的，它是。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Yes, ___ ___.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③ —这些是你的铅笔吗？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_____ _____ your pencils?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—不，它们不是。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No, _____ ______.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26524" y="1750060"/>
            <a:ext cx="14573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  this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7342" y="2508462"/>
            <a:ext cx="14268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   isn’t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6524" y="3257127"/>
            <a:ext cx="13379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that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47342" y="4087495"/>
            <a:ext cx="10820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    is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0903" y="4740593"/>
            <a:ext cx="18745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these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12255" y="5401945"/>
            <a:ext cx="202184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 aren’t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34145" name="文本框 5"/>
          <p:cNvSpPr txBox="1"/>
          <p:nvPr/>
        </p:nvSpPr>
        <p:spPr>
          <a:xfrm>
            <a:off x="843280" y="1478280"/>
            <a:ext cx="3028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 They’re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5"/>
          <p:cNvSpPr/>
          <p:nvPr/>
        </p:nvSpPr>
        <p:spPr>
          <a:xfrm>
            <a:off x="3508693" y="1477963"/>
            <a:ext cx="2672080" cy="521970"/>
          </a:xfrm>
          <a:prstGeom prst="rect">
            <a:avLst/>
          </a:prstGeom>
          <a:solidFill>
            <a:srgbClr val="FEF4E8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名词性物主代词</a:t>
            </a:r>
            <a:endParaRPr lang="zh-CN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43280" y="3009900"/>
          <a:ext cx="10598150" cy="3188335"/>
        </p:xfrm>
        <a:graphic>
          <a:graphicData uri="http://schemas.openxmlformats.org/drawingml/2006/table">
            <a:tbl>
              <a:tblPr/>
              <a:tblGrid>
                <a:gridCol w="2221230"/>
                <a:gridCol w="908050"/>
                <a:gridCol w="915670"/>
                <a:gridCol w="735330"/>
                <a:gridCol w="817880"/>
                <a:gridCol w="822325"/>
                <a:gridCol w="1126490"/>
                <a:gridCol w="1119505"/>
                <a:gridCol w="1931035"/>
              </a:tblGrid>
              <a:tr h="520700">
                <a:tc rowSpan="2"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人称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类别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5"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单数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复数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480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第一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人称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第二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人称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第三人称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第一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人称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第二</a:t>
                      </a:r>
                      <a:endParaRPr lang="en-US" altLang="zh-CN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人称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第三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人称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44855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名词性物主代词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mine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yours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his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hers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its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ours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yours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theirs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470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你的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他的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她的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它的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我们的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你们的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S PGothic" panose="020B0600070205080204" pitchFamily="34" charset="-128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MS PGothic" panose="020B0600070205080204" pitchFamily="34" charset="-128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他/她/它们的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19175" y="2000250"/>
            <a:ext cx="89147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hers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在此处作名词性物主代词， 意为“她的”，等同于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（形容词性物主代词）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”。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2291" name="Text Box 3"/>
          <p:cNvSpPr txBox="1"/>
          <p:nvPr/>
        </p:nvSpPr>
        <p:spPr>
          <a:xfrm>
            <a:off x="1066165" y="1541463"/>
            <a:ext cx="49672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Is this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eraser?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1064578" y="2279650"/>
            <a:ext cx="461168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No, it isn’t. It’s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2274253" y="3108325"/>
            <a:ext cx="2490787" cy="800100"/>
            <a:chOff x="0" y="0"/>
            <a:chExt cx="2736" cy="67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5172" name="AutoShape 7"/>
            <p:cNvSpPr/>
            <p:nvPr/>
          </p:nvSpPr>
          <p:spPr>
            <a:xfrm>
              <a:off x="0" y="0"/>
              <a:ext cx="2736" cy="672"/>
            </a:xfrm>
            <a:prstGeom prst="wedgeEllipseCallout">
              <a:avLst>
                <a:gd name="adj1" fmla="val 33116"/>
                <a:gd name="adj2" fmla="val -89435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 sz="2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5173" name="Text Box 8"/>
            <p:cNvSpPr txBox="1"/>
            <p:nvPr/>
          </p:nvSpPr>
          <p:spPr>
            <a:xfrm>
              <a:off x="257" y="96"/>
              <a:ext cx="2352" cy="438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=his</a:t>
              </a:r>
              <a:r>
                <a:rPr lang="en-US" altLang="zh-CN" sz="28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eraser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14" name="Text Box 2"/>
          <p:cNvSpPr txBox="1"/>
          <p:nvPr/>
        </p:nvSpPr>
        <p:spPr>
          <a:xfrm>
            <a:off x="5512753" y="1630363"/>
            <a:ext cx="5867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Is that your pencil?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5501640" y="2244725"/>
            <a:ext cx="57912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No, it isn’t. It’s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6562090" y="3136583"/>
            <a:ext cx="2941638" cy="742950"/>
            <a:chOff x="0" y="0"/>
            <a:chExt cx="2276" cy="62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5177" name="AutoShape 7"/>
            <p:cNvSpPr/>
            <p:nvPr/>
          </p:nvSpPr>
          <p:spPr>
            <a:xfrm>
              <a:off x="0" y="0"/>
              <a:ext cx="2231" cy="624"/>
            </a:xfrm>
            <a:prstGeom prst="wedgeEllipseCallout">
              <a:avLst>
                <a:gd name="adj1" fmla="val 21602"/>
                <a:gd name="adj2" fmla="val -111380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 sz="2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5178" name="Text Box 8"/>
            <p:cNvSpPr txBox="1"/>
            <p:nvPr/>
          </p:nvSpPr>
          <p:spPr>
            <a:xfrm>
              <a:off x="240" y="91"/>
              <a:ext cx="2036" cy="438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=her 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pencil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39" name="Text Box 3"/>
          <p:cNvSpPr txBox="1"/>
          <p:nvPr/>
        </p:nvSpPr>
        <p:spPr>
          <a:xfrm>
            <a:off x="1026478" y="4302125"/>
            <a:ext cx="7086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Are these your dictionaries?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1026478" y="4978400"/>
            <a:ext cx="8305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Yes, they are.They’re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mine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2225" y="5500053"/>
            <a:ext cx="4343400" cy="582612"/>
            <a:chOff x="443" y="232"/>
            <a:chExt cx="2736" cy="49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5182" name="AutoShape 6"/>
            <p:cNvSpPr/>
            <p:nvPr/>
          </p:nvSpPr>
          <p:spPr>
            <a:xfrm>
              <a:off x="443" y="239"/>
              <a:ext cx="2317" cy="483"/>
            </a:xfrm>
            <a:prstGeom prst="wedgeEllipseCallout">
              <a:avLst>
                <a:gd name="adj1" fmla="val -37417"/>
                <a:gd name="adj2" fmla="val -97667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 sz="2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5183" name="Text Box 7"/>
            <p:cNvSpPr txBox="1"/>
            <p:nvPr/>
          </p:nvSpPr>
          <p:spPr>
            <a:xfrm>
              <a:off x="539" y="232"/>
              <a:ext cx="2640" cy="439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=my</a:t>
              </a:r>
              <a:r>
                <a:rPr lang="en-US" altLang="zh-CN" sz="28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dictionaries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3314" grpId="0"/>
      <p:bldP spid="13315" grpId="0"/>
      <p:bldP spid="14339" grpId="0"/>
      <p:bldP spid="143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8359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27854" y="952501"/>
            <a:ext cx="9215967" cy="52622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800" b="1">
                <a:solidFill>
                  <a:srgbClr val="0000FF"/>
                </a:solidFill>
                <a:latin typeface="+mj-lt"/>
                <a:ea typeface="+mj-ea"/>
                <a:cs typeface="Times New Roman" panose="02020603050405020304" pitchFamily="18" charset="0"/>
              </a:rPr>
              <a:t>用所给词的适当形式填空</a:t>
            </a:r>
            <a:endParaRPr lang="zh-CN" altLang="en-US" sz="4000" b="1">
              <a:solidFill>
                <a:srgbClr val="0000FF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—Is that </a:t>
            </a:r>
            <a:r>
              <a:rPr lang="zh-CN" altLang="en-US" sz="28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(she) schoolbag?    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—Yes, it is.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This isn’t Tom’s pen. It’s </a:t>
            </a:r>
            <a:r>
              <a:rPr lang="zh-CN" altLang="en-US" sz="28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(I) 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—Are these your pencils?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—Yes, __________ (it) are.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These keys are __________ (Bob).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—Are these your _________ (book)?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—No, they are _______ (he).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11145" y="1701589"/>
            <a:ext cx="1183217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0237" y="2426123"/>
            <a:ext cx="1405467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0828" y="3655378"/>
            <a:ext cx="8343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12578" y="4396105"/>
            <a:ext cx="10388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Bob’s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80548" y="4918075"/>
            <a:ext cx="1071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2895" y="5626100"/>
            <a:ext cx="6178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254250"/>
            <a:ext cx="838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Copy the key words in 1a for three times.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Make up two similar conversations according to 1b, and translate them into Chinese.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501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Key words &amp; phrases</a:t>
            </a:r>
            <a:r>
              <a:rPr 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：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pencil,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pen,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book,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eraser, ruler,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pencil box,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schoolbag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,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dictionary.</a:t>
            </a:r>
            <a:b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</a:b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following sentence patterns: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① —Is this your pencil?               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—Yes, it is. It’s mine.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②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—Are these your books?          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—No, they aren’t. They’re hers.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to use Yes/No question and short answers.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pic>
        <p:nvPicPr>
          <p:cNvPr id="82946" name="Picture 2" descr="402177084143997183365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r="20377"/>
          <a:stretch>
            <a:fillRect/>
          </a:stretch>
        </p:blipFill>
        <p:spPr bwMode="auto">
          <a:xfrm>
            <a:off x="1239520" y="3178175"/>
            <a:ext cx="1322070" cy="18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914650" y="4980940"/>
            <a:ext cx="200025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endParaRPr lang="en-US" altLang="zh-CN" sz="4000" b="1">
              <a:solidFill>
                <a:srgbClr val="FF00FF"/>
              </a:solidFill>
              <a:latin typeface="+mj-lt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94715" y="4980940"/>
            <a:ext cx="1666875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9" name="Picture 5" descr="19860055914399718336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980" y="3301365"/>
            <a:ext cx="1800225" cy="15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151255" y="1395095"/>
            <a:ext cx="6125845" cy="13093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—What’s this in English?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—It’s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a/an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149850" y="4980940"/>
            <a:ext cx="288798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4000" b="1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4000" b="1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pencil box</a:t>
            </a:r>
            <a:endParaRPr lang="en-US" altLang="zh-CN" sz="4000" b="1">
              <a:solidFill>
                <a:srgbClr val="FF00FF"/>
              </a:solidFill>
              <a:latin typeface="+mn-lt"/>
            </a:endParaRPr>
          </a:p>
        </p:txBody>
      </p:sp>
      <p:pic>
        <p:nvPicPr>
          <p:cNvPr id="11270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395" y="3001645"/>
            <a:ext cx="204978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116570" y="4980940"/>
            <a:ext cx="290830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4000" b="1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4000" b="1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schoolbag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1" name="Picture 5" descr="34173239714399718337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978" r="1704" b="2402"/>
          <a:stretch>
            <a:fillRect/>
          </a:stretch>
        </p:blipFill>
        <p:spPr bwMode="auto">
          <a:xfrm>
            <a:off x="8518525" y="2886075"/>
            <a:ext cx="1943735" cy="16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6019" grpId="0"/>
      <p:bldP spid="860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262380" y="5253355"/>
            <a:ext cx="167005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353820" y="1375410"/>
            <a:ext cx="5365751" cy="13093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—What’s this in English?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—It’s</a:t>
            </a:r>
            <a:r>
              <a:rPr lang="en-US" altLang="zh-CN" sz="3600" b="1">
                <a:latin typeface="+mj-lt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a/an</a:t>
            </a:r>
            <a:r>
              <a:rPr lang="en-US" altLang="zh-CN" sz="3600" b="1">
                <a:solidFill>
                  <a:schemeClr val="tx1"/>
                </a:solidFill>
                <a:latin typeface="+mj-lt"/>
              </a:rPr>
              <a:t>…</a:t>
            </a:r>
            <a:endParaRPr lang="en-US" altLang="zh-CN" sz="36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522980" y="5253355"/>
            <a:ext cx="282702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dictionary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221E1F"/>
              </a:clrFrom>
              <a:clrTo>
                <a:srgbClr val="221E1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0" y="3145155"/>
            <a:ext cx="2280285" cy="190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719570" y="5253355"/>
            <a:ext cx="247777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raser</a:t>
            </a:r>
            <a:endParaRPr lang="en-US" altLang="zh-CN" sz="4000" b="1">
              <a:solidFill>
                <a:srgbClr val="FF00FF"/>
              </a:solidFill>
              <a:latin typeface="+mj-lt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362440" y="5253355"/>
            <a:ext cx="209550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  <a:buFont typeface="Times New Roman" panose="02020603050405020304" pitchFamily="18" charset="0"/>
              <a:buNone/>
              <a:defRPr/>
            </a:pP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4000" b="1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endParaRPr lang="en-US" altLang="zh-CN" sz="4000" b="1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5427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220000">
            <a:off x="9279255" y="3430905"/>
            <a:ext cx="1974850" cy="133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23735" y="3345180"/>
            <a:ext cx="1868805" cy="15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0205" y="3276600"/>
            <a:ext cx="1710690" cy="17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3" grpId="0"/>
      <p:bldP spid="84995" grpId="0"/>
      <p:bldP spid="849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12697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0" y="2633980"/>
            <a:ext cx="1263650" cy="947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7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0" y="2597150"/>
            <a:ext cx="1304925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8" y="2549525"/>
            <a:ext cx="1619250" cy="141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613" y="2206625"/>
            <a:ext cx="1981200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1162050" y="3622993"/>
            <a:ext cx="1479550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 pencil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797300" y="3606800"/>
            <a:ext cx="1249363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 pen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215063" y="3576638"/>
            <a:ext cx="1925637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 notebook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459913" y="3586163"/>
            <a:ext cx="1558925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raser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986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254663">
            <a:off x="973138" y="4623118"/>
            <a:ext cx="1884362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圆角矩形 27"/>
          <p:cNvSpPr/>
          <p:nvPr/>
        </p:nvSpPr>
        <p:spPr>
          <a:xfrm>
            <a:off x="1045845" y="5561013"/>
            <a:ext cx="1373188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 ruler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988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38881">
            <a:off x="3281363" y="4356100"/>
            <a:ext cx="1927225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圆角矩形 28"/>
          <p:cNvSpPr/>
          <p:nvPr/>
        </p:nvSpPr>
        <p:spPr>
          <a:xfrm>
            <a:off x="3381693" y="5526088"/>
            <a:ext cx="1944687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 pencil box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990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738" y="4214813"/>
            <a:ext cx="1792287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圆角矩形 30"/>
          <p:cNvSpPr/>
          <p:nvPr/>
        </p:nvSpPr>
        <p:spPr>
          <a:xfrm>
            <a:off x="6282055" y="5526088"/>
            <a:ext cx="2049463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 schoolbag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992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880" y="4215130"/>
            <a:ext cx="2301875" cy="120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圆角矩形 31"/>
          <p:cNvSpPr/>
          <p:nvPr/>
        </p:nvSpPr>
        <p:spPr>
          <a:xfrm>
            <a:off x="9172575" y="5526088"/>
            <a:ext cx="2074863" cy="374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 dictionary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51" name="Text Box 15"/>
          <p:cNvSpPr txBox="1"/>
          <p:nvPr/>
        </p:nvSpPr>
        <p:spPr>
          <a:xfrm>
            <a:off x="836295" y="1449070"/>
            <a:ext cx="9912985" cy="9772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—What’s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this/that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?                 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It’s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a/an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… 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Is this/that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...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?             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Yes, it is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mine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/No, it isn't. It's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his/hers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  <p:bldP spid="18" grpId="0"/>
      <p:bldP spid="28" grpId="0"/>
      <p:bldP spid="29" grpId="0"/>
      <p:bldP spid="31" grpId="0"/>
      <p:bldP spid="32" grpId="0"/>
      <p:bldP spid="778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5" name="Text Box 13"/>
          <p:cNvSpPr txBox="1"/>
          <p:nvPr/>
        </p:nvSpPr>
        <p:spPr>
          <a:xfrm>
            <a:off x="1229360" y="3663633"/>
            <a:ext cx="12306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pencil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8004" name="组合 1"/>
          <p:cNvGrpSpPr>
            <a:grpSpLocks noChangeAspect="1"/>
          </p:cNvGrpSpPr>
          <p:nvPr/>
        </p:nvGrpSpPr>
        <p:grpSpPr>
          <a:xfrm>
            <a:off x="1293495" y="2665095"/>
            <a:ext cx="970280" cy="904875"/>
            <a:chOff x="0" y="0"/>
            <a:chExt cx="1600200" cy="1066800"/>
          </a:xfrm>
        </p:grpSpPr>
        <p:pic>
          <p:nvPicPr>
            <p:cNvPr id="128005" name="Picture 12" descr="pencil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66800" cy="1066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06" name="Picture 14" descr="pencil">
              <a:hlinkClick r:id="rId1"/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400" y="0"/>
              <a:ext cx="1066800" cy="10668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Text Box 16"/>
          <p:cNvSpPr txBox="1"/>
          <p:nvPr/>
        </p:nvSpPr>
        <p:spPr>
          <a:xfrm>
            <a:off x="3495675" y="3747453"/>
            <a:ext cx="1071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book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8008" name="组合 2"/>
          <p:cNvGrpSpPr>
            <a:grpSpLocks noChangeAspect="1"/>
          </p:cNvGrpSpPr>
          <p:nvPr/>
        </p:nvGrpSpPr>
        <p:grpSpPr>
          <a:xfrm>
            <a:off x="3646805" y="2581275"/>
            <a:ext cx="1109345" cy="1056640"/>
            <a:chOff x="0" y="0"/>
            <a:chExt cx="1570037" cy="1439862"/>
          </a:xfrm>
        </p:grpSpPr>
        <p:pic>
          <p:nvPicPr>
            <p:cNvPr id="128009" name="Picture 17" descr="u=1856684057,2105893108&amp;fm=52&amp;gp=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029"/>
              <a:ext cx="977900" cy="13668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10" name="Picture 18" descr="u=3114189497,2712651713&amp;fm=52&amp;gp=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950" y="0"/>
              <a:ext cx="1081087" cy="143986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Text Box 20"/>
          <p:cNvSpPr txBox="1"/>
          <p:nvPr/>
        </p:nvSpPr>
        <p:spPr>
          <a:xfrm>
            <a:off x="6055995" y="3675698"/>
            <a:ext cx="18230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schoolbag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8012" name="组合 3"/>
          <p:cNvGrpSpPr>
            <a:grpSpLocks noChangeAspect="1"/>
          </p:cNvGrpSpPr>
          <p:nvPr/>
        </p:nvGrpSpPr>
        <p:grpSpPr>
          <a:xfrm>
            <a:off x="5925820" y="2464435"/>
            <a:ext cx="1609725" cy="1311275"/>
            <a:chOff x="0" y="0"/>
            <a:chExt cx="2590800" cy="1710870"/>
          </a:xfrm>
        </p:grpSpPr>
        <p:pic>
          <p:nvPicPr>
            <p:cNvPr id="128013" name="Picture 21" descr="u=819006784,4074980017&amp;fm=0&amp;gp=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727200" cy="17033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14" name="Picture 21" descr="u=819006784,4074980017&amp;fm=0&amp;gp=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3600" y="7483"/>
              <a:ext cx="1727200" cy="1703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8015" name="组合 4"/>
          <p:cNvGrpSpPr>
            <a:grpSpLocks noChangeAspect="1"/>
          </p:cNvGrpSpPr>
          <p:nvPr/>
        </p:nvGrpSpPr>
        <p:grpSpPr>
          <a:xfrm>
            <a:off x="1080770" y="4368800"/>
            <a:ext cx="1527810" cy="1057910"/>
            <a:chOff x="0" y="0"/>
            <a:chExt cx="2122488" cy="1248229"/>
          </a:xfrm>
        </p:grpSpPr>
        <p:pic>
          <p:nvPicPr>
            <p:cNvPr id="128016" name="Picture 2" descr="eraser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1417"/>
            <a:stretch>
              <a:fillRect/>
            </a:stretch>
          </p:blipFill>
          <p:spPr>
            <a:xfrm>
              <a:off x="636588" y="29029"/>
              <a:ext cx="1485900" cy="1219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17" name="Picture 2" descr="eraser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1417"/>
            <a:stretch>
              <a:fillRect/>
            </a:stretch>
          </p:blipFill>
          <p:spPr>
            <a:xfrm>
              <a:off x="0" y="0"/>
              <a:ext cx="1681843" cy="12192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8018" name="组合 5"/>
          <p:cNvGrpSpPr>
            <a:grpSpLocks noChangeAspect="1"/>
          </p:cNvGrpSpPr>
          <p:nvPr/>
        </p:nvGrpSpPr>
        <p:grpSpPr>
          <a:xfrm>
            <a:off x="3362325" y="4528820"/>
            <a:ext cx="1108710" cy="829945"/>
            <a:chOff x="0" y="0"/>
            <a:chExt cx="1611479" cy="1302940"/>
          </a:xfrm>
        </p:grpSpPr>
        <p:pic>
          <p:nvPicPr>
            <p:cNvPr id="128019" name="Picture 68" descr="u=309048465,399937125&amp;gp=0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777"/>
              <a:ext cx="1017193" cy="13001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20" name="Picture 68" descr="u=309048465,399937125&amp;gp=0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113" y="0"/>
              <a:ext cx="1019366" cy="13029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8021" name="组合 6"/>
          <p:cNvGrpSpPr>
            <a:grpSpLocks noChangeAspect="1"/>
          </p:cNvGrpSpPr>
          <p:nvPr/>
        </p:nvGrpSpPr>
        <p:grpSpPr>
          <a:xfrm>
            <a:off x="5732780" y="4481195"/>
            <a:ext cx="1699260" cy="1093470"/>
            <a:chOff x="0" y="0"/>
            <a:chExt cx="2427756" cy="997857"/>
          </a:xfrm>
        </p:grpSpPr>
        <p:pic>
          <p:nvPicPr>
            <p:cNvPr id="128022" name="Picture 2" descr="04b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9379" y="0"/>
              <a:ext cx="1238377" cy="952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23" name="Picture 2" descr="04b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45357"/>
              <a:ext cx="1248734" cy="9525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8024" name="组合 5"/>
          <p:cNvGrpSpPr/>
          <p:nvPr/>
        </p:nvGrpSpPr>
        <p:grpSpPr>
          <a:xfrm>
            <a:off x="9150350" y="2296160"/>
            <a:ext cx="721995" cy="1652905"/>
            <a:chOff x="12636" y="3695"/>
            <a:chExt cx="1491" cy="3072"/>
          </a:xfrm>
        </p:grpSpPr>
        <p:pic>
          <p:nvPicPr>
            <p:cNvPr id="128025" name="Picture 25" descr="ruler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063138">
              <a:off x="12390" y="4839"/>
              <a:ext cx="2880" cy="5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26" name="Picture 25" descr="ruler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063138">
              <a:off x="11475" y="5019"/>
              <a:ext cx="2900" cy="5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" name="Text Box 67"/>
          <p:cNvSpPr txBox="1"/>
          <p:nvPr/>
        </p:nvSpPr>
        <p:spPr>
          <a:xfrm>
            <a:off x="9424670" y="3810000"/>
            <a:ext cx="13652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ruler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Text Box 35"/>
          <p:cNvSpPr txBox="1"/>
          <p:nvPr/>
        </p:nvSpPr>
        <p:spPr>
          <a:xfrm>
            <a:off x="1174115" y="5426710"/>
            <a:ext cx="1383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eraser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Text Box 33"/>
          <p:cNvSpPr txBox="1"/>
          <p:nvPr/>
        </p:nvSpPr>
        <p:spPr>
          <a:xfrm>
            <a:off x="9498330" y="5499100"/>
            <a:ext cx="15113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Text Box 9"/>
          <p:cNvSpPr txBox="1"/>
          <p:nvPr/>
        </p:nvSpPr>
        <p:spPr>
          <a:xfrm>
            <a:off x="2981325" y="5474335"/>
            <a:ext cx="2018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dictionar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Text Box 16"/>
          <p:cNvSpPr txBox="1"/>
          <p:nvPr/>
        </p:nvSpPr>
        <p:spPr>
          <a:xfrm>
            <a:off x="5785168" y="5574665"/>
            <a:ext cx="23177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pencil box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51" name="Text Box 15"/>
          <p:cNvSpPr txBox="1"/>
          <p:nvPr/>
        </p:nvSpPr>
        <p:spPr>
          <a:xfrm>
            <a:off x="701675" y="1381760"/>
            <a:ext cx="11398885" cy="10502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What’s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these/those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?         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They're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Are they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...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?             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Yes, they are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mine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/No, they aren't, they're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his/hers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fed4f51b1aacad81994cd9ddc9156c27_0dd4905f46a0a79bff0711cbaf78e853-removebg-preview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125" y="4141470"/>
            <a:ext cx="1457960" cy="18237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29" grpId="0"/>
      <p:bldP spid="30" grpId="0"/>
      <p:bldP spid="31" grpId="0"/>
      <p:bldP spid="32" grpId="0"/>
      <p:bldP spid="33" grpId="0"/>
      <p:bldP spid="778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7409" name="文本框 15361"/>
          <p:cNvSpPr txBox="1"/>
          <p:nvPr/>
        </p:nvSpPr>
        <p:spPr>
          <a:xfrm>
            <a:off x="1620203" y="1773555"/>
            <a:ext cx="3362325" cy="4398010"/>
          </a:xfrm>
          <a:prstGeom prst="rect">
            <a:avLst/>
          </a:prstGeom>
          <a:solidFill>
            <a:srgbClr val="FEF4E8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pencil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pen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books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eraser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ruler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pencil box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schoolbag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dictionary __</a:t>
            </a:r>
            <a:endParaRPr lang="en-US" altLang="zh-CN" sz="32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3275013" y="1773555"/>
            <a:ext cx="461962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2813050" y="2336165"/>
            <a:ext cx="461963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3274695" y="2896553"/>
            <a:ext cx="461963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3275013" y="3457575"/>
            <a:ext cx="461962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3070543" y="3933190"/>
            <a:ext cx="461962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3934460" y="4493578"/>
            <a:ext cx="608013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3894138" y="5049838"/>
            <a:ext cx="384175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4007485" y="5610860"/>
            <a:ext cx="461963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66" name="文本框 15371"/>
          <p:cNvSpPr txBox="1"/>
          <p:nvPr/>
        </p:nvSpPr>
        <p:spPr>
          <a:xfrm>
            <a:off x="958215" y="1299210"/>
            <a:ext cx="6752590" cy="4743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1a Match the words with the things in the picture.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5967" name="图片 3"/>
          <p:cNvPicPr>
            <a:picLocks noChangeAspect="1"/>
          </p:cNvPicPr>
          <p:nvPr/>
        </p:nvPicPr>
        <p:blipFill>
          <a:blip r:embed="rId1"/>
          <a:srcRect l="14313" t="746" r="13824" b="1852"/>
          <a:stretch>
            <a:fillRect/>
          </a:stretch>
        </p:blipFill>
        <p:spPr>
          <a:xfrm>
            <a:off x="5612130" y="1972945"/>
            <a:ext cx="4087495" cy="3999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69" grpId="0"/>
      <p:bldP spid="15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64513" name="矩形 4"/>
          <p:cNvSpPr>
            <a:spLocks noChangeArrowheads="1"/>
          </p:cNvSpPr>
          <p:nvPr/>
        </p:nvSpPr>
        <p:spPr bwMode="auto">
          <a:xfrm>
            <a:off x="1097280" y="1328420"/>
            <a:ext cx="61518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1b Listen and number the conversations(1-3).</a:t>
            </a:r>
            <a:endParaRPr lang="en-US" altLang="zh-CN" sz="37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11500" y="1788584"/>
            <a:ext cx="6466417" cy="1198880"/>
          </a:xfrm>
          <a:prstGeom prst="rect">
            <a:avLst/>
          </a:prstGeom>
          <a:solidFill>
            <a:srgbClr val="FEF4E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A: Is this your pencil?</a:t>
            </a:r>
            <a:endParaRPr lang="en-US" altLang="zh-CN" sz="3600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B: Yes, it is. It’s mine.</a:t>
            </a:r>
            <a:endParaRPr lang="en-US" altLang="zh-CN" sz="3600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119967" y="3388784"/>
            <a:ext cx="6457951" cy="1198880"/>
          </a:xfrm>
          <a:prstGeom prst="rect">
            <a:avLst/>
          </a:prstGeom>
          <a:solidFill>
            <a:srgbClr val="FEF4E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A: Is that your schoolbag?</a:t>
            </a:r>
            <a:endParaRPr lang="en-US" altLang="zh-CN" sz="3600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B: No, it isn’t. It’s his.</a:t>
            </a:r>
            <a:endParaRPr lang="en-US" altLang="zh-CN" sz="3600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064933" y="4999567"/>
            <a:ext cx="6775451" cy="1198880"/>
          </a:xfrm>
          <a:prstGeom prst="rect">
            <a:avLst/>
          </a:prstGeom>
          <a:solidFill>
            <a:srgbClr val="FEF4E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A: Are these your books?</a:t>
            </a:r>
            <a:endParaRPr lang="en-US" altLang="zh-CN" sz="3600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B: No, they aren’t. They’re hers.</a:t>
            </a:r>
            <a:endParaRPr lang="en-US" altLang="zh-CN" sz="3600" b="1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23415" y="2115820"/>
            <a:ext cx="560388" cy="586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170" tIns="46990" rIns="90170" bIns="469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/>
          </a:p>
          <a:p>
            <a:pPr eaLnBrk="1" hangingPunct="1">
              <a:defRPr/>
            </a:pPr>
            <a:endParaRPr lang="zh-CN" altLang="en-US" sz="160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970617" y="2010833"/>
            <a:ext cx="513715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265" b="1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zh-CN" altLang="en-US" sz="426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891665" y="3740150"/>
            <a:ext cx="560388" cy="586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170" tIns="46990" rIns="90170" bIns="469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/>
          </a:p>
          <a:p>
            <a:pPr eaLnBrk="1" hangingPunct="1">
              <a:defRPr/>
            </a:pPr>
            <a:endParaRPr lang="zh-CN" altLang="en-US" sz="160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14948" y="3660352"/>
            <a:ext cx="513715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265" b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zh-CN" altLang="en-US" sz="426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15160" y="5326380"/>
            <a:ext cx="560388" cy="586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170" tIns="46990" rIns="90170" bIns="469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/>
          </a:p>
          <a:p>
            <a:pPr eaLnBrk="1" hangingPunct="1">
              <a:defRPr/>
            </a:pPr>
            <a:endParaRPr lang="zh-CN" altLang="en-US" sz="16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985433" y="5228167"/>
            <a:ext cx="513715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265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zh-CN" altLang="en-US" sz="426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U3A1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47075" y="11696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14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347470" y="1585595"/>
            <a:ext cx="5212715" cy="423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</a:rPr>
              <a:t>Listen and fill in the things you hear.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446867" y="1839384"/>
            <a:ext cx="748876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226" tIns="62653" rIns="120226" bIns="6265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1: 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2: 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3: 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5921798" y="2296161"/>
            <a:ext cx="16129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books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5808768" y="3421168"/>
            <a:ext cx="24257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schoolbag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5934498" y="4459182"/>
            <a:ext cx="16002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pencil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U3A1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27265" y="14878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uiExpand="1" build="p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3303</Words>
  <Application>WPS 演示</Application>
  <PresentationFormat/>
  <Paragraphs>351</Paragraphs>
  <Slides>17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Comic Sans MS</vt:lpstr>
      <vt:lpstr>Calibri</vt:lpstr>
      <vt:lpstr>Arial Unicode MS</vt:lpstr>
      <vt:lpstr>MS PGothic</vt:lpstr>
      <vt:lpstr>Office 主题​​</vt:lpstr>
      <vt:lpstr>PowerPoint 演示文稿</vt:lpstr>
      <vt:lpstr>Learning objectives</vt:lpstr>
      <vt:lpstr>Lead in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Language points</vt:lpstr>
      <vt:lpstr>Language points</vt:lpstr>
      <vt:lpstr>Language points</vt:lpstr>
      <vt:lpstr>Language points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