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0" r:id="rId3"/>
    <p:sldId id="418" r:id="rId4"/>
    <p:sldId id="420" r:id="rId5"/>
    <p:sldId id="421" r:id="rId6"/>
    <p:sldId id="422" r:id="rId7"/>
    <p:sldId id="423" r:id="rId8"/>
    <p:sldId id="424" r:id="rId9"/>
    <p:sldId id="383" r:id="rId10"/>
    <p:sldId id="425" r:id="rId11"/>
    <p:sldId id="430" r:id="rId12"/>
    <p:sldId id="426" r:id="rId13"/>
    <p:sldId id="432" r:id="rId14"/>
    <p:sldId id="427" r:id="rId15"/>
    <p:sldId id="433" r:id="rId16"/>
    <p:sldId id="437" r:id="rId17"/>
    <p:sldId id="441" r:id="rId18"/>
    <p:sldId id="442" r:id="rId19"/>
    <p:sldId id="332" r:id="rId20"/>
    <p:sldId id="311" r:id="rId2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ea typeface="楷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九上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33020" y="-3810"/>
            <a:ext cx="12225655" cy="688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6.xml"/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7.xml"/><Relationship Id="rId2" Type="http://schemas.openxmlformats.org/officeDocument/2006/relationships/image" Target="../media/image5.png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8.xml"/><Relationship Id="rId2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9.xml"/><Relationship Id="rId2" Type="http://schemas.openxmlformats.org/officeDocument/2006/relationships/image" Target="../media/image12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3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31750"/>
            <a:ext cx="12311380" cy="692150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174875" y="1083310"/>
            <a:ext cx="8847455" cy="11195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u="none" strike="noStrike" kern="1200" cap="none" spc="-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algn="just">
              <a:buFontTx/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Unit 8  It must belong to Carla.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5115" y="224790"/>
            <a:ext cx="290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R·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九年级全一册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6210" y="2578100"/>
            <a:ext cx="35909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第二课时</a:t>
            </a:r>
            <a:endParaRPr 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B">
                  <a:alpha val="100000"/>
                </a:srgbClr>
              </a:clrFrom>
              <a:clrTo>
                <a:srgbClr val="FDFDF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7495" y="1470660"/>
            <a:ext cx="5725160" cy="3757295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693420" y="3270885"/>
            <a:ext cx="5466715" cy="1096645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He is honest. He couldn't be a thief. 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流程图: 文档 9"/>
          <p:cNvSpPr/>
          <p:nvPr/>
        </p:nvSpPr>
        <p:spPr>
          <a:xfrm>
            <a:off x="369147" y="1472565"/>
            <a:ext cx="11326284" cy="4254500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6.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may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意为“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3B20E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也许；可能；可以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”，表示不太可能。对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may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的一般疑问句的回答：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3B20E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肯定回答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一般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是：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Yes, please./ Certainly./ Sure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等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3B20E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否定回答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一般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是：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No, you can’t/mustn’t.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9205" y="1936115"/>
            <a:ext cx="2312035" cy="38982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4281805" y="1529715"/>
            <a:ext cx="1851025" cy="4172585"/>
          </a:xfrm>
          <a:prstGeom prst="rect">
            <a:avLst/>
          </a:prstGeom>
        </p:spPr>
      </p:pic>
      <p:sp>
        <p:nvSpPr>
          <p:cNvPr id="32" name="圆角矩形标注 10"/>
          <p:cNvSpPr/>
          <p:nvPr/>
        </p:nvSpPr>
        <p:spPr bwMode="auto">
          <a:xfrm>
            <a:off x="694055" y="1292225"/>
            <a:ext cx="3954780" cy="1072515"/>
          </a:xfrm>
          <a:prstGeom prst="wedgeRoundRectCallout">
            <a:avLst>
              <a:gd name="adj1" fmla="val 37361"/>
              <a:gd name="adj2" fmla="val 66379"/>
              <a:gd name="adj3" fmla="val 16667"/>
            </a:avLst>
          </a:prstGeom>
          <a:solidFill>
            <a:srgbClr val="FFFFFF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May I help you</a:t>
            </a:r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?</a:t>
            </a:r>
            <a:endParaRPr kumimoji="0" lang="en-US" altLang="zh-CN" sz="373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15" name="圆角矩形标注 16"/>
          <p:cNvSpPr/>
          <p:nvPr/>
        </p:nvSpPr>
        <p:spPr bwMode="auto">
          <a:xfrm>
            <a:off x="7630795" y="1291590"/>
            <a:ext cx="3699510" cy="1073150"/>
          </a:xfrm>
          <a:prstGeom prst="wedgeRoundRectCallout">
            <a:avLst>
              <a:gd name="adj1" fmla="val -33977"/>
              <a:gd name="adj2" fmla="val 68866"/>
              <a:gd name="adj3" fmla="val 16667"/>
            </a:avLst>
          </a:prstGeom>
          <a:solidFill>
            <a:srgbClr val="FFFFFF"/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Sure. I'd like a cup of water</a:t>
            </a:r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 charset="0"/>
              </a:rPr>
              <a:t>. </a:t>
            </a:r>
            <a:r>
              <a:rPr kumimoji="0" lang="en-US" altLang="zh-CN" sz="3735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endParaRPr kumimoji="0" lang="en-US" altLang="zh-CN" sz="3735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1240" y="3282950"/>
            <a:ext cx="950595" cy="13550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1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764117" y="1509184"/>
            <a:ext cx="10621433" cy="3551767"/>
            <a:chOff x="572302" y="1131590"/>
            <a:chExt cx="7967512" cy="2664296"/>
          </a:xfrm>
        </p:grpSpPr>
        <p:sp>
          <p:nvSpPr>
            <p:cNvPr id="4" name="流程图: 文档 3"/>
            <p:cNvSpPr/>
            <p:nvPr/>
          </p:nvSpPr>
          <p:spPr>
            <a:xfrm flipH="1" flipV="1">
              <a:off x="572302" y="1131590"/>
              <a:ext cx="7967512" cy="2664296"/>
            </a:xfrm>
            <a:prstGeom prst="flowChartDocument">
              <a:avLst/>
            </a:prstGeom>
            <a:ln w="9525">
              <a:solidFill>
                <a:srgbClr val="FF00FF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51208" name="矩形 2"/>
            <p:cNvSpPr/>
            <p:nvPr/>
          </p:nvSpPr>
          <p:spPr>
            <a:xfrm>
              <a:off x="753844" y="1550622"/>
              <a:ext cx="7632848" cy="22054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65000"/>
                </a:lnSpc>
                <a:buNone/>
              </a:pPr>
              <a:r>
                <a:rPr lang="en-US" altLang="zh-CN" sz="3735" b="1" dirty="0">
                  <a:solidFill>
                    <a:schemeClr val="tx1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7. </a:t>
              </a:r>
              <a:r>
                <a:rPr lang="en-US" altLang="zh-CN" sz="3735" b="1" dirty="0">
                  <a:solidFill>
                    <a:srgbClr val="FF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might</a:t>
              </a:r>
              <a:r>
                <a:rPr lang="zh-CN" altLang="en-US" sz="3735" b="1" dirty="0">
                  <a:solidFill>
                    <a:srgbClr val="00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是</a:t>
              </a:r>
              <a:r>
                <a:rPr lang="en-US" altLang="zh-CN" sz="3735" b="1" dirty="0">
                  <a:solidFill>
                    <a:srgbClr val="00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may</a:t>
              </a:r>
              <a:r>
                <a:rPr lang="zh-CN" altLang="en-US" sz="3735" b="1" dirty="0">
                  <a:solidFill>
                    <a:srgbClr val="00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的过去式，与</a:t>
              </a:r>
              <a:r>
                <a:rPr lang="en-US" altLang="zh-CN" sz="3735" b="1" dirty="0">
                  <a:solidFill>
                    <a:srgbClr val="00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may</a:t>
              </a:r>
              <a:r>
                <a:rPr lang="zh-CN" altLang="en-US" sz="3735" b="1" dirty="0">
                  <a:solidFill>
                    <a:srgbClr val="00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用法类似，语气比</a:t>
              </a:r>
              <a:r>
                <a:rPr lang="en-US" altLang="zh-CN" sz="3735" b="1" dirty="0">
                  <a:solidFill>
                    <a:srgbClr val="00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may</a:t>
              </a:r>
              <a:r>
                <a:rPr lang="zh-CN" altLang="en-US" sz="3735" b="1" dirty="0">
                  <a:solidFill>
                    <a:srgbClr val="00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弱，表示推测的可能性更小，常用于肯定句和否定句中，不用于疑问句中。</a:t>
              </a:r>
              <a:endPara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0580" y="1965960"/>
            <a:ext cx="2312035" cy="38982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4281805" y="1529715"/>
            <a:ext cx="1851025" cy="4172585"/>
          </a:xfrm>
          <a:prstGeom prst="rect">
            <a:avLst/>
          </a:prstGeom>
        </p:spPr>
      </p:pic>
      <p:sp>
        <p:nvSpPr>
          <p:cNvPr id="32" name="圆角矩形标注 10"/>
          <p:cNvSpPr/>
          <p:nvPr/>
        </p:nvSpPr>
        <p:spPr bwMode="auto">
          <a:xfrm>
            <a:off x="694055" y="1292225"/>
            <a:ext cx="3954780" cy="1072515"/>
          </a:xfrm>
          <a:prstGeom prst="wedgeRoundRectCallout">
            <a:avLst>
              <a:gd name="adj1" fmla="val 37361"/>
              <a:gd name="adj2" fmla="val 66379"/>
              <a:gd name="adj3" fmla="val 16667"/>
            </a:avLst>
          </a:prstGeom>
          <a:solidFill>
            <a:srgbClr val="FFFFFF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zh-CN" altLang="en-US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 charset="0"/>
              </a:rPr>
              <a:t>Where</a:t>
            </a:r>
            <a:r>
              <a:rPr lang="en-US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 charset="0"/>
              </a:rPr>
              <a:t>’</a:t>
            </a:r>
            <a:r>
              <a:rPr lang="zh-CN" altLang="en-US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 charset="0"/>
              </a:rPr>
              <a:t>s J</a:t>
            </a:r>
            <a:r>
              <a:rPr lang="en-US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 charset="0"/>
              </a:rPr>
              <a:t>ane</a:t>
            </a:r>
            <a:r>
              <a:rPr lang="zh-CN" altLang="en-US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 charset="0"/>
              </a:rPr>
              <a:t>?</a:t>
            </a:r>
            <a:endParaRPr kumimoji="0" lang="en-US" altLang="zh-CN" sz="373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15" name="圆角矩形标注 16"/>
          <p:cNvSpPr/>
          <p:nvPr/>
        </p:nvSpPr>
        <p:spPr bwMode="auto">
          <a:xfrm>
            <a:off x="7112000" y="962025"/>
            <a:ext cx="4607560" cy="1671320"/>
          </a:xfrm>
          <a:prstGeom prst="wedgeRoundRectCallout">
            <a:avLst>
              <a:gd name="adj1" fmla="val -33977"/>
              <a:gd name="adj2" fmla="val 68866"/>
              <a:gd name="adj3" fmla="val 16667"/>
            </a:avLst>
          </a:prstGeom>
          <a:solidFill>
            <a:srgbClr val="FFFFFF"/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 charset="0"/>
              </a:rPr>
              <a:t>I</a:t>
            </a:r>
            <a:r>
              <a:rPr lang="en-US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 charset="0"/>
              </a:rPr>
              <a:t>’</a:t>
            </a:r>
            <a:r>
              <a:rPr lang="zh-CN" altLang="en-US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 charset="0"/>
              </a:rPr>
              <a:t>m not sure. </a:t>
            </a:r>
            <a:r>
              <a:rPr lang="en-US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 charset="0"/>
              </a:rPr>
              <a:t>She might be in the laboratory. </a:t>
            </a:r>
            <a:endParaRPr kumimoji="0" lang="en-US" altLang="zh-CN" sz="3725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1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5780" y="2192655"/>
            <a:ext cx="3661410" cy="3810000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1781175" y="826770"/>
            <a:ext cx="4957445" cy="1096645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25" b="1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Why do you think the man is running?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5226685" y="2464435"/>
            <a:ext cx="4580890" cy="1360805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He could be running for exercise.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3000" y="1923415"/>
            <a:ext cx="4070350" cy="40798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9174" y="4946650"/>
            <a:ext cx="11595100" cy="6661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情态动词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</a:t>
            </a:r>
            <a:r>
              <a:rPr kumimoji="0" lang="en-US" altLang="zh-CN" sz="3735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be+doing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en-US" altLang="zh-CN" sz="3735" b="1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sth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表示对正在发生的事情的推测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9429750" y="1350010"/>
            <a:ext cx="2041525" cy="3709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440690" y="1181735"/>
            <a:ext cx="1851025" cy="4172585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1671320" y="1076960"/>
            <a:ext cx="7400925" cy="886460"/>
          </a:xfrm>
          <a:prstGeom prst="wedgeRoundRectCallout">
            <a:avLst>
              <a:gd name="adj1" fmla="val -42526"/>
              <a:gd name="adj2" fmla="val 81876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R="0" defTabSz="914400">
              <a:buClrTx/>
              <a:buSzTx/>
              <a:buFontTx/>
              <a:buNone/>
              <a:defRPr/>
            </a:pPr>
            <a:r>
              <a:rPr lang="en-US" altLang="zh-CN" sz="3725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Why do you think the girl is crying?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367530" y="2135505"/>
            <a:ext cx="5420360" cy="1360805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She could be crying for the failing of the exam.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2033270" y="3620135"/>
            <a:ext cx="4627880" cy="1623695"/>
          </a:xfrm>
          <a:prstGeom prst="wedgeRoundRectCallout">
            <a:avLst>
              <a:gd name="adj1" fmla="val -51149"/>
              <a:gd name="adj2" fmla="val -80612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No, her cat died. She might be crying for her dead cat. 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pic>
        <p:nvPicPr>
          <p:cNvPr id="24584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4535" y="4149090"/>
            <a:ext cx="2129155" cy="18027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007533" y="1282700"/>
            <a:ext cx="10176933" cy="3774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600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—Is Lisa at home? </a:t>
            </a:r>
            <a:endParaRPr kumimoji="0" lang="en-US" altLang="zh-CN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600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—I’m not sure. She _____ be on the way home.</a:t>
            </a:r>
            <a:endParaRPr kumimoji="0" lang="en-US" altLang="zh-CN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600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A. can’t                                  B. could </a:t>
            </a:r>
            <a:endParaRPr kumimoji="0" lang="en-US" altLang="zh-CN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600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C. should                               D. need</a:t>
            </a:r>
            <a:endParaRPr kumimoji="0" lang="en-US" altLang="zh-CN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5784" y="3243792"/>
            <a:ext cx="971549" cy="9546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Practice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869228" y="1225339"/>
            <a:ext cx="9793817" cy="44062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情态动词表推测：</a:t>
            </a:r>
            <a:endParaRPr lang="zh-CN" altLang="en-US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can, could, must, may, might. 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He could be running for exercise.  </a:t>
            </a:r>
            <a:endParaRPr lang="en-US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He might be running to catch a bus.  </a:t>
            </a:r>
            <a:endParaRPr lang="en-US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 Why do you think the man is running?</a:t>
            </a:r>
            <a:endParaRPr lang="en-US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Summary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22860"/>
            <a:ext cx="12276455" cy="6901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1035" y="1548946"/>
            <a:ext cx="5789930" cy="13989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u="none" strike="noStrike" kern="1200" cap="none" spc="10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r>
              <a:rPr lang="en-US" altLang="zh-CN" dirty="0">
                <a:latin typeface="Bahnschrift" panose="020B0502040204020203" charset="0"/>
                <a:cs typeface="Bahnschrift" panose="020B0502040204020203" charset="0"/>
              </a:rPr>
              <a:t>THANKS</a:t>
            </a:r>
            <a:endParaRPr lang="en-US" altLang="zh-CN" dirty="0">
              <a:latin typeface="Bahnschrift" panose="020B0502040204020203" charset="0"/>
              <a:cs typeface="Bahnschrift" panose="020B0502040204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3945" y="2916555"/>
            <a:ext cx="1745615" cy="19272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9145" y="1524000"/>
            <a:ext cx="3810000" cy="381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440690" y="1181735"/>
            <a:ext cx="1851025" cy="4172585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2000250" y="1265555"/>
            <a:ext cx="4957445" cy="1096645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Whose notebook is this?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469130" y="2464435"/>
            <a:ext cx="5338445" cy="1360805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It must be Tom's, because </a:t>
            </a:r>
            <a:r>
              <a:rPr lang="en-US" altLang="zh-CN" sz="3725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his name is on it</a:t>
            </a:r>
            <a:r>
              <a:rPr lang="en-US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.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Lead in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1025" y="2239645"/>
            <a:ext cx="2096770" cy="3612515"/>
          </a:xfrm>
          <a:prstGeom prst="rect">
            <a:avLst/>
          </a:prstGeom>
        </p:spPr>
      </p:pic>
      <p:sp>
        <p:nvSpPr>
          <p:cNvPr id="32" name="圆角矩形标注 10"/>
          <p:cNvSpPr/>
          <p:nvPr/>
        </p:nvSpPr>
        <p:spPr bwMode="auto">
          <a:xfrm>
            <a:off x="424815" y="1452880"/>
            <a:ext cx="4531995" cy="1290955"/>
          </a:xfrm>
          <a:prstGeom prst="wedgeRoundRectCallout">
            <a:avLst>
              <a:gd name="adj1" fmla="val 37361"/>
              <a:gd name="adj2" fmla="val 66379"/>
              <a:gd name="adj3" fmla="val 16667"/>
            </a:avLst>
          </a:prstGeom>
          <a:solidFill>
            <a:srgbClr val="FFFFFF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What's wrong with you?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5" name="圆角矩形标注 16"/>
          <p:cNvSpPr/>
          <p:nvPr/>
        </p:nvSpPr>
        <p:spPr bwMode="auto">
          <a:xfrm>
            <a:off x="6261735" y="1139825"/>
            <a:ext cx="5768975" cy="1630680"/>
          </a:xfrm>
          <a:prstGeom prst="wedgeRoundRectCallout">
            <a:avLst>
              <a:gd name="adj1" fmla="val -33977"/>
              <a:gd name="adj2" fmla="val 68866"/>
              <a:gd name="adj3" fmla="val 16667"/>
            </a:avLst>
          </a:prstGeom>
          <a:solidFill>
            <a:srgbClr val="FFFFFF"/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I lost my book, </a:t>
            </a:r>
            <a:r>
              <a:rPr lang="en-US" altLang="zh-CN" sz="3725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I think somebody must have </a:t>
            </a:r>
            <a:r>
              <a:rPr lang="en-US" altLang="zh-CN" sz="3725" b="1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picked it up</a:t>
            </a:r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. </a:t>
            </a:r>
            <a:endParaRPr kumimoji="0" lang="en-US" altLang="zh-CN" sz="373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9790" y="2770505"/>
            <a:ext cx="3310890" cy="33108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7" name="矩形 3"/>
          <p:cNvSpPr/>
          <p:nvPr/>
        </p:nvSpPr>
        <p:spPr>
          <a:xfrm>
            <a:off x="1050925" y="1000125"/>
            <a:ext cx="10620375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>
              <a:lnSpc>
                <a:spcPct val="135000"/>
              </a:lnSpc>
            </a:pPr>
            <a:r>
              <a:rPr lang="zh-CN" altLang="en-US" sz="4000" b="1" dirty="0">
                <a:solidFill>
                  <a:srgbClr val="0070C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一、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pick up</a:t>
            </a:r>
            <a:r>
              <a:rPr lang="zh-CN" altLang="en-US" sz="4000" b="1" dirty="0">
                <a:solidFill>
                  <a:srgbClr val="0070C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拿起；捡起</a:t>
            </a:r>
            <a:endParaRPr lang="en-US" altLang="zh-CN" sz="4000" b="1" dirty="0">
              <a:solidFill>
                <a:srgbClr val="0070C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l" eaLnBrk="1" hangingPunct="1">
              <a:lnSpc>
                <a:spcPct val="135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结构：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动词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副词</a:t>
            </a:r>
            <a:endParaRPr lang="en-US" altLang="zh-CN" sz="4000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l" eaLnBrk="1" hangingPunct="1">
              <a:lnSpc>
                <a:spcPct val="135000"/>
              </a:lnSpc>
            </a:pP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注意：当其</a:t>
            </a:r>
            <a:r>
              <a:rPr lang="zh-CN" altLang="en-US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宾语是</a:t>
            </a:r>
            <a:r>
              <a:rPr lang="zh-CN" altLang="en-US" sz="4000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名词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时，</a:t>
            </a:r>
            <a:r>
              <a:rPr lang="zh-CN" altLang="en-US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该名词既可位于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up</a:t>
            </a:r>
            <a:r>
              <a:rPr lang="zh-CN" altLang="en-US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之后，也可位于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pick</a:t>
            </a:r>
            <a:r>
              <a:rPr lang="zh-CN" altLang="en-US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与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up </a:t>
            </a:r>
            <a:r>
              <a:rPr lang="zh-CN" altLang="en-US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之间；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当其宾语是</a:t>
            </a:r>
            <a:r>
              <a:rPr lang="zh-CN" altLang="en-US" sz="4000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代词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时，该代词</a:t>
            </a:r>
            <a:r>
              <a:rPr lang="zh-CN" altLang="en-US" sz="4000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必须位于</a:t>
            </a:r>
            <a:r>
              <a:rPr lang="en-US" altLang="zh-CN" sz="4000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pick</a:t>
            </a:r>
            <a:r>
              <a:rPr lang="zh-CN" altLang="en-US" sz="4000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与</a:t>
            </a:r>
            <a:r>
              <a:rPr lang="en-US" altLang="zh-CN" sz="4000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up</a:t>
            </a:r>
            <a:r>
              <a:rPr lang="zh-CN" altLang="en-US" sz="4000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之间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lang="en-US" altLang="zh-CN" sz="40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Language points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charRg st="15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charRg st="15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charRg st="24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charRg st="24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3" name="矩形 4"/>
          <p:cNvSpPr/>
          <p:nvPr/>
        </p:nvSpPr>
        <p:spPr>
          <a:xfrm>
            <a:off x="2595880" y="1023620"/>
            <a:ext cx="5323840" cy="879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</a:pPr>
            <a:r>
              <a:rPr lang="en-US" altLang="zh-CN" sz="426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pick up</a:t>
            </a:r>
            <a:r>
              <a:rPr lang="zh-CN" altLang="en-US" sz="40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的其他意思：</a:t>
            </a:r>
            <a:endParaRPr lang="zh-CN" altLang="en-US" sz="40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31110" y="2132330"/>
            <a:ext cx="8547100" cy="3052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defTabSz="914400" eaLnBrk="1" hangingPunct="1">
              <a:lnSpc>
                <a:spcPct val="120000"/>
              </a:lnSpc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4000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（开车）接人         </a:t>
            </a:r>
            <a:endParaRPr kumimoji="0" lang="en-US" altLang="zh-CN" sz="4000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I’ll pick you up at the station.</a:t>
            </a:r>
            <a:endParaRPr kumimoji="0" lang="en-US" altLang="zh-CN" sz="3735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457200" marR="0" indent="-457200" defTabSz="914400" eaLnBrk="1" hangingPunct="1">
              <a:lnSpc>
                <a:spcPct val="120000"/>
              </a:lnSpc>
              <a:spcBef>
                <a:spcPts val="800"/>
              </a:spcBef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4000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（偶然）学会</a:t>
            </a:r>
            <a:endParaRPr kumimoji="0" lang="en-US" altLang="zh-CN" sz="4000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373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</a:t>
            </a:r>
            <a:r>
              <a:rPr kumimoji="0" lang="en-US" altLang="zh-CN" sz="373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picked up some words of Greek. </a:t>
            </a:r>
            <a:endParaRPr kumimoji="0" lang="en-US" altLang="zh-CN" sz="3735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6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charRg st="16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圆角矩形 1"/>
          <p:cNvSpPr/>
          <p:nvPr/>
        </p:nvSpPr>
        <p:spPr>
          <a:xfrm>
            <a:off x="362162" y="2073910"/>
            <a:ext cx="11468100" cy="2868084"/>
          </a:xfrm>
          <a:prstGeom prst="roundRect">
            <a:avLst>
              <a:gd name="adj" fmla="val 16667"/>
            </a:avLst>
          </a:prstGeom>
          <a:noFill/>
          <a:ln w="28575" cap="rnd" cmpd="sng">
            <a:solidFill>
              <a:srgbClr val="FF00FF"/>
            </a:solidFill>
            <a:prstDash val="sysDot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E0F7FC"/>
                </a:solidFill>
              </a14:hiddenFill>
            </a:ext>
          </a:extLst>
        </p:spPr>
        <p:txBody>
          <a:bodyPr lIns="0" tIns="0" rIns="0" bIns="0" anchor="ctr" anchorCtr="1">
            <a:spAutoFit/>
          </a:bodyPr>
          <a:p>
            <a:pPr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lang="zh-CN" altLang="en-US" sz="3735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情态动词不能表示正在发生或已经发生的事情，  </a:t>
            </a:r>
            <a:endParaRPr lang="en-US" altLang="zh-CN" sz="3735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735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  只表示</a:t>
            </a:r>
            <a:r>
              <a:rPr lang="zh-CN" altLang="en-US" sz="3735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期待</a:t>
            </a:r>
            <a:r>
              <a:rPr lang="zh-CN" altLang="en-US" sz="3735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或</a:t>
            </a:r>
            <a:r>
              <a:rPr lang="zh-CN" altLang="en-US" sz="3735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估计</a:t>
            </a:r>
            <a:r>
              <a:rPr lang="zh-CN" altLang="en-US" sz="3735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某事的发生。</a:t>
            </a:r>
            <a:br>
              <a:rPr lang="zh-CN" altLang="en-US" sz="3735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</a:b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</a:t>
            </a:r>
            <a:r>
              <a:rPr lang="zh-CN" altLang="en-US" sz="3735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情态动词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ought</a:t>
            </a:r>
            <a:r>
              <a:rPr lang="zh-CN" altLang="en-US" sz="3735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和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have</a:t>
            </a:r>
            <a:r>
              <a:rPr lang="en-US" altLang="zh-CN" sz="3735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,</a:t>
            </a:r>
            <a:r>
              <a:rPr lang="zh-CN" altLang="en-US" sz="3735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后面只能接带</a:t>
            </a: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to</a:t>
            </a:r>
            <a:r>
              <a:rPr lang="zh-CN" altLang="en-US" sz="3735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的不定式。</a:t>
            </a:r>
            <a:endParaRPr lang="zh-CN" altLang="en-US" sz="32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918210" y="1003935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二、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情态动词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1"/>
          <p:cNvSpPr/>
          <p:nvPr/>
        </p:nvSpPr>
        <p:spPr>
          <a:xfrm>
            <a:off x="537633" y="1319658"/>
            <a:ext cx="11135784" cy="4000667"/>
          </a:xfrm>
          <a:prstGeom prst="roundRect">
            <a:avLst>
              <a:gd name="adj" fmla="val 16667"/>
            </a:avLst>
          </a:prstGeom>
          <a:noFill/>
          <a:ln w="28575" cap="rnd" cmpd="sng">
            <a:solidFill>
              <a:srgbClr val="FF00FF"/>
            </a:solidFill>
            <a:prstDash val="sysDot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E0F7FC"/>
                </a:solidFill>
              </a14:hiddenFill>
            </a:ext>
          </a:extLst>
        </p:spPr>
        <p:txBody>
          <a:bodyPr lIns="0" tIns="0" rIns="0" bIns="0" anchor="ctr" anchorCtr="1">
            <a:spAutoFit/>
          </a:bodyPr>
          <a:p>
            <a:pPr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 </a:t>
            </a: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情态动词</a:t>
            </a:r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没有</a:t>
            </a: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人称、数的变化，即情态动词第三  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</a:t>
            </a: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人称单数</a:t>
            </a:r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不加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-s</a:t>
            </a: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lang="zh-CN" altLang="en-US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4. </a:t>
            </a: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情态动词没有非谓语形式，即没有不定式、分词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</a:t>
            </a: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等形式。 </a:t>
            </a:r>
            <a:endParaRPr lang="zh-CN" altLang="en-US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饼形 8"/>
          <p:cNvSpPr/>
          <p:nvPr/>
        </p:nvSpPr>
        <p:spPr>
          <a:xfrm>
            <a:off x="1657828" y="4936"/>
            <a:ext cx="1920213" cy="2400000"/>
          </a:xfrm>
          <a:prstGeom prst="pie">
            <a:avLst>
              <a:gd name="adj1" fmla="val 19020604"/>
              <a:gd name="adj2" fmla="val 1901234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83833" y="778933"/>
            <a:ext cx="1394884" cy="14046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4265" b="1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must</a:t>
            </a:r>
            <a:endParaRPr kumimoji="0" lang="zh-CN" altLang="en-US" sz="4265" b="1" kern="1200" cap="none" spc="0" normalizeH="0" baseline="0" noProof="0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饼形 8"/>
          <p:cNvSpPr/>
          <p:nvPr/>
        </p:nvSpPr>
        <p:spPr>
          <a:xfrm>
            <a:off x="1589016" y="2145416"/>
            <a:ext cx="1920000" cy="2400000"/>
          </a:xfrm>
          <a:prstGeom prst="pie">
            <a:avLst>
              <a:gd name="adj1" fmla="val 19020604"/>
              <a:gd name="adj2" fmla="val 1247533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饼形 8"/>
          <p:cNvSpPr/>
          <p:nvPr/>
        </p:nvSpPr>
        <p:spPr>
          <a:xfrm>
            <a:off x="1584303" y="2332531"/>
            <a:ext cx="1920000" cy="2400000"/>
          </a:xfrm>
          <a:prstGeom prst="pie">
            <a:avLst>
              <a:gd name="adj1" fmla="val 12737980"/>
              <a:gd name="adj2" fmla="val 19089036"/>
            </a:avLst>
          </a:prstGeom>
          <a:solidFill>
            <a:srgbClr val="82C6D8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24567" y="2459567"/>
            <a:ext cx="1439333" cy="13220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could</a:t>
            </a:r>
            <a:endParaRPr kumimoji="0" lang="zh-CN" altLang="en-US" sz="4000" b="1" kern="1200" cap="none" spc="0" normalizeH="0" baseline="0" noProof="0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42017" y="3346451"/>
            <a:ext cx="1606551" cy="13220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might</a:t>
            </a:r>
            <a:endParaRPr kumimoji="0" lang="zh-CN" altLang="en-US" sz="4000" b="1" kern="1200" cap="none" spc="0" normalizeH="0" baseline="0" noProof="0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0" name="饼形 8"/>
          <p:cNvSpPr/>
          <p:nvPr/>
        </p:nvSpPr>
        <p:spPr>
          <a:xfrm>
            <a:off x="1618603" y="4383572"/>
            <a:ext cx="1920213" cy="2400000"/>
          </a:xfrm>
          <a:prstGeom prst="pie">
            <a:avLst>
              <a:gd name="adj1" fmla="val 19020604"/>
              <a:gd name="adj2" fmla="val 1901234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60551" y="5207000"/>
            <a:ext cx="1441451" cy="14046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4265" b="1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can’t</a:t>
            </a:r>
            <a:endParaRPr kumimoji="0" lang="zh-CN" altLang="en-US" sz="4265" b="1" kern="1200" cap="none" spc="0" normalizeH="0" baseline="0" noProof="0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02717" y="297075"/>
            <a:ext cx="3058584" cy="1816735"/>
          </a:xfrm>
          <a:prstGeom prst="rect">
            <a:avLst/>
          </a:prstGeom>
          <a:noFill/>
        </p:spPr>
        <p:txBody>
          <a:bodyPr anchor="ctr" anchorCtr="1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100%</a:t>
            </a:r>
            <a:endParaRPr kumimoji="0" lang="en-US" altLang="zh-CN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probably true</a:t>
            </a:r>
            <a:endParaRPr kumimoji="0" lang="zh-CN" altLang="en-US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83151" y="2492058"/>
            <a:ext cx="2897717" cy="1816735"/>
          </a:xfrm>
          <a:prstGeom prst="rect">
            <a:avLst/>
          </a:prstGeom>
          <a:noFill/>
        </p:spPr>
        <p:txBody>
          <a:bodyPr anchor="ctr" anchorCtr="1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20%~80%</a:t>
            </a:r>
            <a:endParaRPr kumimoji="0" lang="en-US" altLang="zh-CN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possibly true</a:t>
            </a:r>
            <a:endParaRPr kumimoji="0" lang="zh-CN" altLang="en-US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58784" y="4509242"/>
            <a:ext cx="3346451" cy="1816735"/>
          </a:xfrm>
          <a:prstGeom prst="rect">
            <a:avLst/>
          </a:prstGeom>
          <a:noFill/>
        </p:spPr>
        <p:txBody>
          <a:bodyPr anchor="ctr" anchorCtr="1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0%</a:t>
            </a:r>
            <a:endParaRPr kumimoji="0" lang="en-US" altLang="zh-CN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almost not true</a:t>
            </a:r>
            <a:endParaRPr kumimoji="0" lang="zh-CN" altLang="en-US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41833" y="836084"/>
            <a:ext cx="1439333" cy="7480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265" b="1" kern="1200" cap="none" spc="0" normalizeH="0" baseline="0" noProof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一定</a:t>
            </a:r>
            <a:endParaRPr kumimoji="0" lang="zh-CN" altLang="en-US" sz="4265" b="1" kern="1200" cap="none" spc="0" normalizeH="0" baseline="0" noProof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741833" y="3031067"/>
            <a:ext cx="1439333" cy="7480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265" b="1" kern="1200" cap="none" spc="0" normalizeH="0" baseline="0" noProof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可能</a:t>
            </a:r>
            <a:endParaRPr kumimoji="0" lang="zh-CN" altLang="en-US" sz="4265" b="1" kern="1200" cap="none" spc="0" normalizeH="0" baseline="0" noProof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549217" y="5048251"/>
            <a:ext cx="1919817" cy="7480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265" b="1" kern="1200" cap="none" spc="0" normalizeH="0" baseline="0" noProof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不可能</a:t>
            </a:r>
            <a:endParaRPr kumimoji="0" lang="zh-CN" altLang="en-US" sz="4265" b="1" kern="1200" cap="none" spc="0" normalizeH="0" baseline="0" noProof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1" grpId="0"/>
      <p:bldP spid="4" grpId="0"/>
      <p:bldP spid="13" grpId="0"/>
      <p:bldP spid="14" grpId="0"/>
      <p:bldP spid="12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圆角矩形 1"/>
          <p:cNvSpPr/>
          <p:nvPr/>
        </p:nvSpPr>
        <p:spPr>
          <a:xfrm>
            <a:off x="294217" y="1223433"/>
            <a:ext cx="11641667" cy="4971660"/>
          </a:xfrm>
          <a:prstGeom prst="roundRect">
            <a:avLst>
              <a:gd name="adj" fmla="val 16667"/>
            </a:avLst>
          </a:prstGeom>
          <a:solidFill>
            <a:srgbClr val="FFFFCC">
              <a:alpha val="59999"/>
            </a:srgbClr>
          </a:solidFill>
          <a:ln w="31750" cap="rnd" cmpd="sng">
            <a:solidFill>
              <a:srgbClr val="FF00FF"/>
            </a:solidFill>
            <a:prstDash val="sysDot"/>
            <a:headEnd type="none" w="med" len="med"/>
            <a:tailEnd type="none" w="med" len="med"/>
          </a:ln>
        </p:spPr>
        <p:txBody>
          <a:bodyPr wrap="square" lIns="0" tIns="0" rIns="0" bIns="0">
            <a:spAutoFit/>
          </a:bodyPr>
          <a:p>
            <a:pPr hangingPunct="1">
              <a:lnSpc>
                <a:spcPct val="130000"/>
              </a:lnSpc>
              <a:buNone/>
            </a:pP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5. can</a:t>
            </a:r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可表示能力</a:t>
            </a: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/</a:t>
            </a:r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允许</a:t>
            </a: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/</a:t>
            </a:r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可能性</a:t>
            </a: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/</a:t>
            </a:r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怀疑猜测，意为“可以，会，能”；</a:t>
            </a: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can’t</a:t>
            </a:r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意为“不会，不能，不可以”，还有“不可能”之意。</a:t>
            </a: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Could</a:t>
            </a:r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为</a:t>
            </a: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can</a:t>
            </a:r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的过去式，用法与</a:t>
            </a: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can</a:t>
            </a:r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类似，常用于过去时态中；</a:t>
            </a: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could</a:t>
            </a:r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还可用于现在时态中表示委婉客气，相当于</a:t>
            </a: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can</a:t>
            </a:r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；</a:t>
            </a: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could</a:t>
            </a:r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也可表示惊讶怀疑，不相信。</a:t>
            </a:r>
            <a:endParaRPr lang="zh-CN" altLang="en-US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0933_1*a*1"/>
  <p:tag name="KSO_WM_TEMPLATE_CATEGORY" val="custom"/>
  <p:tag name="KSO_WM_TEMPLATE_INDEX" val="2019093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1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THANKS"/>
  <p:tag name="KSO_WM_TEMPLATE_CATEGORY" val="custom"/>
  <p:tag name="KSO_WM_TEMPLATE_INDEX" val="20206112"/>
  <p:tag name="KSO_WM_UNIT_ID" val="custom20206112_23*a*1"/>
  <p:tag name="KSO_WM_UNIT_ISNUMDGMTITLE" val="0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.xml><?xml version="1.0" encoding="utf-8"?>
<p:tagLst xmlns:p="http://schemas.openxmlformats.org/presentationml/2006/main">
  <p:tag name="KSO_WM_TEMPLATE_CATEGORY" val="custom"/>
  <p:tag name="KSO_WM_TEMPLATE_INDEX" val="20206112"/>
</p:tagLst>
</file>

<file path=ppt/tags/tag3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4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5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6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7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8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9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1711</Words>
  <Application>WPS 演示</Application>
  <PresentationFormat>宽屏</PresentationFormat>
  <Paragraphs>109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Times New Roman</vt:lpstr>
      <vt:lpstr>楷体</vt:lpstr>
      <vt:lpstr>汉仪乐喵体W</vt:lpstr>
      <vt:lpstr>微软雅黑</vt:lpstr>
      <vt:lpstr>Arial Unicode MS</vt:lpstr>
      <vt:lpstr>Bahnschrift</vt:lpstr>
      <vt:lpstr>Calibri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zhubai</dc:creator>
  <cp:lastModifiedBy>caozh</cp:lastModifiedBy>
  <cp:revision>12</cp:revision>
  <dcterms:created xsi:type="dcterms:W3CDTF">2019-09-19T02:01:00Z</dcterms:created>
  <dcterms:modified xsi:type="dcterms:W3CDTF">2020-10-26T13:19:04Z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