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0" r:id="rId3"/>
    <p:sldId id="382" r:id="rId4"/>
    <p:sldId id="383" r:id="rId5"/>
    <p:sldId id="384" r:id="rId6"/>
    <p:sldId id="385" r:id="rId7"/>
    <p:sldId id="386" r:id="rId8"/>
    <p:sldId id="387" r:id="rId9"/>
    <p:sldId id="397" r:id="rId10"/>
    <p:sldId id="399" r:id="rId11"/>
    <p:sldId id="388" r:id="rId12"/>
    <p:sldId id="400" r:id="rId13"/>
    <p:sldId id="401" r:id="rId14"/>
    <p:sldId id="420" r:id="rId15"/>
    <p:sldId id="391" r:id="rId16"/>
    <p:sldId id="403" r:id="rId17"/>
    <p:sldId id="402" r:id="rId18"/>
    <p:sldId id="392" r:id="rId19"/>
    <p:sldId id="393" r:id="rId20"/>
    <p:sldId id="464" r:id="rId21"/>
    <p:sldId id="462" r:id="rId22"/>
    <p:sldId id="311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2258484" y="66188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756151" y="65849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 rot="208894">
            <a:off x="6508751" y="66145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34"/>
          <p:cNvSpPr txBox="1">
            <a:spLocks noChangeArrowheads="1"/>
          </p:cNvSpPr>
          <p:nvPr/>
        </p:nvSpPr>
        <p:spPr bwMode="auto">
          <a:xfrm rot="20632935">
            <a:off x="9160933" y="66061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0215" y="128270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Could you please tell me where  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800" b="1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restrooms are?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6551" y="1475317"/>
            <a:ext cx="1151890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360" y="2141220"/>
            <a:ext cx="1081722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在此不表示过去，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而是表示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委婉的语气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7697" y="3093720"/>
            <a:ext cx="703897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please 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动词原形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+…?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7697" y="4046220"/>
            <a:ext cx="3997960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请你做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好吗？</a:t>
            </a:r>
            <a:endParaRPr kumimoji="0" lang="zh-CN" altLang="en-US" sz="37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178560" y="121412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could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20850" y="717550"/>
            <a:ext cx="7590790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Excuse me, could you tell me where I can get some money?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48480" y="2464435"/>
            <a:ext cx="545909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can 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get some money in a bank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710" y="3375660"/>
            <a:ext cx="2795270" cy="2800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20850" y="717550"/>
            <a:ext cx="7590790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Excuse me, could you tell me where I can buy a book?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48480" y="2464435"/>
            <a:ext cx="545909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can 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buy a book in a bookstore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780" y="3684905"/>
            <a:ext cx="2985135" cy="2059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2822575" y="4065288"/>
            <a:ext cx="8001744" cy="1123517"/>
            <a:chOff x="2123728" y="3011033"/>
            <a:chExt cx="6001242" cy="84282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2123728" y="3011033"/>
              <a:ext cx="6001242" cy="842829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42009" name="Text Box 20"/>
            <p:cNvSpPr txBox="1"/>
            <p:nvPr/>
          </p:nvSpPr>
          <p:spPr>
            <a:xfrm>
              <a:off x="2483768" y="3170837"/>
              <a:ext cx="5063387" cy="499700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How to get to the post office?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42004" name="Text Box 22"/>
          <p:cNvSpPr txBox="1"/>
          <p:nvPr/>
        </p:nvSpPr>
        <p:spPr>
          <a:xfrm>
            <a:off x="1836420" y="2274570"/>
            <a:ext cx="8064500" cy="1241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please tell me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how to get to the post office?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009775" y="706332"/>
            <a:ext cx="8544984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48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Which question is more polite?</a:t>
            </a:r>
            <a:endParaRPr kumimoji="0" lang="en-US" altLang="zh-CN" sz="48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0709" y="1938867"/>
            <a:ext cx="1305983" cy="13567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39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0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1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2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3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4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5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6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7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8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49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9950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8012" y="745490"/>
            <a:ext cx="5177367" cy="66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表示委婉语气的句型：</a:t>
            </a:r>
            <a:endParaRPr kumimoji="0" lang="zh-CN" altLang="en-US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2427" y="1411817"/>
            <a:ext cx="7653867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Could you do sth.?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Would/Will you please do sth.?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Would you like to do sth.?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8267" y="3903557"/>
            <a:ext cx="11381316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肯定回答：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Sure. /Of course. /No problem. /I’d love to.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否定回答：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Sorry, …(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说明理由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charRg st="2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2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717550"/>
            <a:ext cx="6143625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Excuse me, could you tell me where I can have dinner?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723640" y="2464435"/>
            <a:ext cx="608393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Sure. </a:t>
            </a:r>
            <a:r>
              <a:rPr lang="en-US" altLang="zh-CN" sz="3725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There’s a restaurant on Main Street.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717550"/>
            <a:ext cx="6143625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Could you tell me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I can get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to the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restaurant?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22600" y="2464435"/>
            <a:ext cx="6784975" cy="289179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Go along Center Street and then turn left on Main Street.</a:t>
            </a:r>
            <a:endParaRPr lang="en-US" altLang="zh-CN" sz="3725" b="1" kern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+mn-ea"/>
              </a:rPr>
              <a:t>Then you will see the restaurant on the other side of the street.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278890" y="1337945"/>
            <a:ext cx="6869430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二、go along   沿着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往前走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699" name="矩形 7"/>
          <p:cNvSpPr/>
          <p:nvPr/>
        </p:nvSpPr>
        <p:spPr>
          <a:xfrm>
            <a:off x="814917" y="2180167"/>
            <a:ext cx="10850033" cy="2910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your right                           在右边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your right（left）(side)    在你右边（左边）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the right(left) side of          在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的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右边（左边）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4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charRg st="44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8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charRg st="82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87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88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89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0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1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2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3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4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5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6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7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998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4FC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4FC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 rot="11738440">
            <a:off x="4457700" y="1932517"/>
            <a:ext cx="812800" cy="893233"/>
          </a:xfrm>
          <a:prstGeom prst="curvedLeftArrow">
            <a:avLst>
              <a:gd name="adj1" fmla="val 22333"/>
              <a:gd name="adj2" fmla="val 54818"/>
              <a:gd name="adj3" fmla="val 33329"/>
            </a:avLst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4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16667" y="2101851"/>
            <a:ext cx="213550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Turn left.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10137123">
            <a:off x="1289051" y="1866900"/>
            <a:ext cx="721784" cy="1024467"/>
          </a:xfrm>
          <a:prstGeom prst="curvedRightArrow">
            <a:avLst>
              <a:gd name="adj1" fmla="val 33907"/>
              <a:gd name="adj2" fmla="val 70968"/>
              <a:gd name="adj3" fmla="val 33329"/>
            </a:avLst>
          </a:pr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4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04367" y="2133600"/>
            <a:ext cx="247904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Turn right.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265767" y="3274484"/>
            <a:ext cx="999067" cy="495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472387284 h 21600"/>
              <a:gd name="T4" fmla="*/ 2147483647 w 21600"/>
              <a:gd name="T5" fmla="*/ 472387284 h 21600"/>
              <a:gd name="T6" fmla="*/ 2147483647 w 21600"/>
              <a:gd name="T7" fmla="*/ 1417157124 h 21600"/>
              <a:gd name="T8" fmla="*/ 2147483647 w 21600"/>
              <a:gd name="T9" fmla="*/ 1417157124 h 21600"/>
              <a:gd name="T10" fmla="*/ 2147483647 w 21600"/>
              <a:gd name="T11" fmla="*/ 1889544425 h 21600"/>
              <a:gd name="T12" fmla="*/ 2147483647 w 21600"/>
              <a:gd name="T13" fmla="*/ 944774878 h 21600"/>
              <a:gd name="T14" fmla="*/ 2147483647 w 21600"/>
              <a:gd name="T15" fmla="*/ 0 h 21600"/>
              <a:gd name="T16" fmla="*/ 1954967097 w 21600"/>
              <a:gd name="T17" fmla="*/ 472387284 h 21600"/>
              <a:gd name="T18" fmla="*/ 1954967097 w 21600"/>
              <a:gd name="T19" fmla="*/ 1417157124 h 21600"/>
              <a:gd name="T20" fmla="*/ 2147483647 w 21600"/>
              <a:gd name="T21" fmla="*/ 1417157124 h 21600"/>
              <a:gd name="T22" fmla="*/ 2147483647 w 21600"/>
              <a:gd name="T23" fmla="*/ 472387284 h 21600"/>
              <a:gd name="T24" fmla="*/ 1954967097 w 21600"/>
              <a:gd name="T25" fmla="*/ 472387284 h 21600"/>
              <a:gd name="T26" fmla="*/ 0 w 21600"/>
              <a:gd name="T27" fmla="*/ 472387284 h 21600"/>
              <a:gd name="T28" fmla="*/ 0 w 21600"/>
              <a:gd name="T29" fmla="*/ 1417157124 h 21600"/>
              <a:gd name="T30" fmla="*/ 977504623 w 21600"/>
              <a:gd name="T31" fmla="*/ 1417157124 h 21600"/>
              <a:gd name="T32" fmla="*/ 977504623 w 21600"/>
              <a:gd name="T33" fmla="*/ 472387284 h 21600"/>
              <a:gd name="T34" fmla="*/ 0 w 21600"/>
              <a:gd name="T35" fmla="*/ 472387284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ysClr val="windowText" lastClr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4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279651" y="3187700"/>
            <a:ext cx="575246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 / Walk along … until …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8" name="Group 10"/>
          <p:cNvGrpSpPr/>
          <p:nvPr/>
        </p:nvGrpSpPr>
        <p:grpSpPr>
          <a:xfrm>
            <a:off x="8075084" y="1962151"/>
            <a:ext cx="1382183" cy="1911349"/>
            <a:chOff x="528" y="2458"/>
            <a:chExt cx="497" cy="903"/>
          </a:xfrm>
        </p:grpSpPr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528" y="2694"/>
              <a:ext cx="336" cy="43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4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881" y="2458"/>
              <a:ext cx="144" cy="903"/>
            </a:xfrm>
            <a:prstGeom prst="upArrow">
              <a:avLst>
                <a:gd name="adj1" fmla="val 50000"/>
                <a:gd name="adj2" fmla="val 134997"/>
              </a:avLst>
            </a:prstGeom>
            <a:solidFill>
              <a:srgbClr val="99FF33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46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366251" y="2601384"/>
            <a:ext cx="234696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 past …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2007" name="Text Box 2"/>
          <p:cNvSpPr txBox="1"/>
          <p:nvPr/>
        </p:nvSpPr>
        <p:spPr>
          <a:xfrm>
            <a:off x="783167" y="814917"/>
            <a:ext cx="53128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</a:rPr>
              <a:t>   What do they mean?</a:t>
            </a:r>
            <a:endParaRPr lang="en-US" altLang="zh-CN" sz="3735" b="1" dirty="0">
              <a:latin typeface="Times New Roman" panose="02020603050405020304" charset="0"/>
              <a:ea typeface="华文新魏" pitchFamily="2" charset="-122"/>
              <a:cs typeface="Times New Roman" panose="02020603050405020304" charset="0"/>
            </a:endParaRPr>
          </a:p>
        </p:txBody>
      </p:sp>
      <p:grpSp>
        <p:nvGrpSpPr>
          <p:cNvPr id="33" name="Group 3"/>
          <p:cNvGrpSpPr/>
          <p:nvPr/>
        </p:nvGrpSpPr>
        <p:grpSpPr>
          <a:xfrm>
            <a:off x="1193800" y="4741333"/>
            <a:ext cx="1528233" cy="713317"/>
            <a:chOff x="1959" y="1439"/>
            <a:chExt cx="722" cy="337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1959" y="1439"/>
              <a:ext cx="378" cy="33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楷体" panose="02010609060101010101" charset="-122"/>
                  <a:cs typeface="Times New Roman" panose="02020603050405020304" charset="0"/>
                </a:rPr>
                <a:t>A</a:t>
              </a:r>
              <a:endPara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2393" y="1464"/>
              <a:ext cx="288" cy="28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4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722033" y="4470400"/>
            <a:ext cx="255778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next to …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the right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7" name="Group 6"/>
          <p:cNvGrpSpPr/>
          <p:nvPr/>
        </p:nvGrpSpPr>
        <p:grpSpPr>
          <a:xfrm>
            <a:off x="5549900" y="4741333"/>
            <a:ext cx="2429933" cy="730251"/>
            <a:chOff x="790" y="2295"/>
            <a:chExt cx="1148" cy="345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790" y="2295"/>
              <a:ext cx="396" cy="34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楷体" panose="02010609060101010101" charset="-122"/>
                  <a:cs typeface="Times New Roman" panose="02020603050405020304" charset="0"/>
                </a:rPr>
                <a:t>A</a:t>
              </a:r>
              <a:endPara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1593" y="2295"/>
              <a:ext cx="345" cy="34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4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楷体" panose="02010609060101010101" charset="-122"/>
                  <a:cs typeface="Times New Roman" panose="02020603050405020304" charset="0"/>
                </a:rPr>
                <a:t>B</a:t>
              </a:r>
              <a:endPara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1234" y="2326"/>
              <a:ext cx="300" cy="28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4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979833" y="4741333"/>
            <a:ext cx="391668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between … and …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24" grpId="0" bldLvl="0" animBg="1"/>
      <p:bldP spid="25" grpId="0"/>
      <p:bldP spid="27" grpId="0"/>
      <p:bldP spid="31" grpId="0"/>
      <p:bldP spid="36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矩形 1"/>
          <p:cNvSpPr/>
          <p:nvPr/>
        </p:nvSpPr>
        <p:spPr>
          <a:xfrm>
            <a:off x="405554" y="1339427"/>
            <a:ext cx="11135783" cy="5264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lang="zh-CN" altLang="en-US" sz="373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打扰了，请你告诉我在哪能买到杂志好吗？</a:t>
            </a:r>
            <a:endParaRPr lang="zh-CN" altLang="en-US" sz="3735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_______________________________________</a:t>
            </a:r>
            <a:endParaRPr lang="zh-CN" altLang="en-US" sz="3735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乘电梯到三楼，然后向左拐。</a:t>
            </a:r>
            <a:endParaRPr lang="zh-CN" altLang="en-US" sz="373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__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the e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le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ator _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 the third floor, then   </a:t>
            </a:r>
            <a:endParaRPr lang="en-US" altLang="zh-CN" sz="373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 __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</a:t>
            </a:r>
            <a:r>
              <a:rPr lang="zh-CN" altLang="en-US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__. </a:t>
            </a:r>
            <a:endParaRPr lang="zh-CN" altLang="en-US" sz="373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3565" y="2085340"/>
            <a:ext cx="10954173" cy="1012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Excuse me, could you please tell me </a:t>
            </a:r>
            <a:r>
              <a:rPr kumimoji="1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 I can </a:t>
            </a:r>
            <a:r>
              <a:rPr lang="en-US" altLang="zh-CN" sz="373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get a magazine?</a:t>
            </a:r>
            <a:endParaRPr kumimoji="1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1239097" y="4167294"/>
            <a:ext cx="1322916" cy="5518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Take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888356" y="4070562"/>
            <a:ext cx="685800" cy="5518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39097" y="5035127"/>
            <a:ext cx="2402416" cy="5518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turn     left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" descr="C:\Users\Administrator\Desktop\输出\aa0ab19f3351ae04db148b44c2ae2191.png"/>
          <p:cNvPicPr>
            <a:picLocks noChangeAspect="1"/>
          </p:cNvPicPr>
          <p:nvPr/>
        </p:nvPicPr>
        <p:blipFill>
          <a:blip r:embed="rId1"/>
          <a:srcRect l="6561" r="13322"/>
          <a:stretch>
            <a:fillRect/>
          </a:stretch>
        </p:blipFill>
        <p:spPr>
          <a:xfrm rot="-1777743">
            <a:off x="9036051" y="2038351"/>
            <a:ext cx="2616200" cy="326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3"/>
          <p:cNvSpPr txBox="1"/>
          <p:nvPr/>
        </p:nvSpPr>
        <p:spPr>
          <a:xfrm>
            <a:off x="2425066" y="1299633"/>
            <a:ext cx="1729316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bank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guess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065" y="1670050"/>
            <a:ext cx="3810000" cy="3817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085" y="2267585"/>
            <a:ext cx="3810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437" name="矩形 12"/>
          <p:cNvSpPr/>
          <p:nvPr/>
        </p:nvSpPr>
        <p:spPr>
          <a:xfrm>
            <a:off x="1390650" y="1734820"/>
            <a:ext cx="9897110" cy="3533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1. Where can I 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get some information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?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Excuse me, could you tell me where I can buy some stamps?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You can 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buy some stamps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in a post office.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5" descr="C:\Users\Administrator\Desktop\0265.png"/>
          <p:cNvPicPr>
            <a:picLocks noChangeAspect="1"/>
          </p:cNvPicPr>
          <p:nvPr/>
        </p:nvPicPr>
        <p:blipFill>
          <a:blip r:embed="rId1"/>
          <a:srcRect l="8667" t="5011" r="6017" b="3271"/>
          <a:stretch>
            <a:fillRect/>
          </a:stretch>
        </p:blipFill>
        <p:spPr>
          <a:xfrm rot="-936299">
            <a:off x="939800" y="1559984"/>
            <a:ext cx="3572933" cy="30458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4" y="2406651"/>
            <a:ext cx="5856816" cy="350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Box 3"/>
          <p:cNvSpPr txBox="1"/>
          <p:nvPr/>
        </p:nvSpPr>
        <p:spPr>
          <a:xfrm>
            <a:off x="6953251" y="1134533"/>
            <a:ext cx="36491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post office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B7BF">
                  <a:alpha val="100000"/>
                </a:srgbClr>
              </a:clrFrom>
              <a:clrTo>
                <a:srgbClr val="00B7B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0205" y="2328545"/>
            <a:ext cx="3030855" cy="283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TextBox 3"/>
          <p:cNvSpPr txBox="1"/>
          <p:nvPr/>
        </p:nvSpPr>
        <p:spPr>
          <a:xfrm>
            <a:off x="6769100" y="4773084"/>
            <a:ext cx="3359151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restaurant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5180" y="1440815"/>
            <a:ext cx="4795520" cy="310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2415" y="1440815"/>
            <a:ext cx="3810000" cy="381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" descr="C:\Users\Administrator\Desktop\输出\77939fe0b394b8c9e98f9f1ec5cade9f.png"/>
          <p:cNvPicPr>
            <a:picLocks noChangeAspect="1"/>
          </p:cNvPicPr>
          <p:nvPr/>
        </p:nvPicPr>
        <p:blipFill>
          <a:blip r:embed="rId1"/>
          <a:srcRect l="3761" t="11475" r="8752"/>
          <a:stretch>
            <a:fillRect/>
          </a:stretch>
        </p:blipFill>
        <p:spPr>
          <a:xfrm>
            <a:off x="624417" y="1555751"/>
            <a:ext cx="3898900" cy="3945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3"/>
          <p:cNvSpPr txBox="1"/>
          <p:nvPr/>
        </p:nvSpPr>
        <p:spPr>
          <a:xfrm>
            <a:off x="6577754" y="5149638"/>
            <a:ext cx="3225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bookstore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425" y="1625600"/>
            <a:ext cx="4841875" cy="334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3"/>
          <p:cNvSpPr txBox="1"/>
          <p:nvPr/>
        </p:nvSpPr>
        <p:spPr>
          <a:xfrm>
            <a:off x="2134659" y="4929082"/>
            <a:ext cx="230293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library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9" name="Picture 5" descr="C:\Users\Administrator\Desktop\986.png"/>
          <p:cNvPicPr>
            <a:picLocks noChangeAspect="1"/>
          </p:cNvPicPr>
          <p:nvPr/>
        </p:nvPicPr>
        <p:blipFill>
          <a:blip r:embed="rId1"/>
          <a:srcRect l="3957" t="2898" r="7205"/>
          <a:stretch>
            <a:fillRect/>
          </a:stretch>
        </p:blipFill>
        <p:spPr>
          <a:xfrm>
            <a:off x="2135082" y="1567180"/>
            <a:ext cx="2281767" cy="29231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7857"/>
          <a:stretch>
            <a:fillRect/>
          </a:stretch>
        </p:blipFill>
        <p:spPr>
          <a:xfrm>
            <a:off x="5939155" y="1567180"/>
            <a:ext cx="474154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24417" y="1164167"/>
            <a:ext cx="3318933" cy="4760384"/>
            <a:chOff x="467544" y="873887"/>
            <a:chExt cx="2489373" cy="3570071"/>
          </a:xfrm>
        </p:grpSpPr>
        <p:pic>
          <p:nvPicPr>
            <p:cNvPr id="17430" name="Picture 4" descr="C:\Users\Administrator\Desktop\02315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7544" y="873887"/>
              <a:ext cx="2489373" cy="35700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1" name="Picture 6" descr="C:\Users\Administrator\Desktop\85403950752177cc577db7961ce3e285.png"/>
            <p:cNvPicPr>
              <a:picLocks noChangeAspect="1"/>
            </p:cNvPicPr>
            <p:nvPr/>
          </p:nvPicPr>
          <p:blipFill>
            <a:blip r:embed="rId2"/>
            <a:srcRect l="2724" t="50000" r="50000"/>
            <a:stretch>
              <a:fillRect/>
            </a:stretch>
          </p:blipFill>
          <p:spPr>
            <a:xfrm>
              <a:off x="1150414" y="1849007"/>
              <a:ext cx="763413" cy="807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8153400" y="1123951"/>
            <a:ext cx="3318933" cy="4760383"/>
            <a:chOff x="6115075" y="843558"/>
            <a:chExt cx="2489373" cy="3570071"/>
          </a:xfrm>
        </p:grpSpPr>
        <p:pic>
          <p:nvPicPr>
            <p:cNvPr id="17428" name="Picture 4" descr="C:\Users\Administrator\Desktop\02315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115075" y="843558"/>
              <a:ext cx="2489373" cy="35700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9" name="Picture 7" descr="C:\Users\Administrator\Desktop\85403950752177cc577db7961ce3e285.png"/>
            <p:cNvPicPr>
              <a:picLocks noChangeAspect="1"/>
            </p:cNvPicPr>
            <p:nvPr/>
          </p:nvPicPr>
          <p:blipFill>
            <a:blip r:embed="rId3"/>
            <a:srcRect l="50000" t="50000" b="3085"/>
            <a:stretch>
              <a:fillRect/>
            </a:stretch>
          </p:blipFill>
          <p:spPr>
            <a:xfrm>
              <a:off x="6791070" y="1795339"/>
              <a:ext cx="824858" cy="77395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"/>
          <p:cNvSpPr txBox="1"/>
          <p:nvPr/>
        </p:nvSpPr>
        <p:spPr>
          <a:xfrm>
            <a:off x="4243917" y="734484"/>
            <a:ext cx="3225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restrooms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7" name="Picture 9" descr="C:\Users\Administrator\Desktop\0236.png"/>
          <p:cNvPicPr>
            <a:picLocks noChangeAspect="1"/>
          </p:cNvPicPr>
          <p:nvPr/>
        </p:nvPicPr>
        <p:blipFill>
          <a:blip r:embed="rId4"/>
          <a:srcRect l="3839" t="13931" r="59830" b="5821"/>
          <a:stretch>
            <a:fillRect/>
          </a:stretch>
        </p:blipFill>
        <p:spPr>
          <a:xfrm>
            <a:off x="3369733" y="4226984"/>
            <a:ext cx="16383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9" descr="C:\Users\Administrator\Desktop\0236.png"/>
          <p:cNvPicPr>
            <a:picLocks noChangeAspect="1"/>
          </p:cNvPicPr>
          <p:nvPr/>
        </p:nvPicPr>
        <p:blipFill>
          <a:blip r:embed="rId5"/>
          <a:srcRect t="8138" r="57224"/>
          <a:stretch>
            <a:fillRect/>
          </a:stretch>
        </p:blipFill>
        <p:spPr>
          <a:xfrm>
            <a:off x="6769100" y="4083051"/>
            <a:ext cx="1928284" cy="20933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81175" y="647700"/>
            <a:ext cx="6154420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Where can I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get some information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48480" y="2464435"/>
            <a:ext cx="545909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can get some information in a library.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857"/>
          <a:stretch>
            <a:fillRect/>
          </a:stretch>
        </p:blipFill>
        <p:spPr>
          <a:xfrm>
            <a:off x="4950460" y="3749040"/>
            <a:ext cx="2794635" cy="1931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20850" y="717550"/>
            <a:ext cx="7590790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Excuse me, could you tell me where I can buy some stamps?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48480" y="2464435"/>
            <a:ext cx="545909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can 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buy some stamps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in a post office.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B7BF">
                  <a:alpha val="100000"/>
                </a:srgbClr>
              </a:clrFrom>
              <a:clrTo>
                <a:srgbClr val="00B7B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9195" y="3725545"/>
            <a:ext cx="2292985" cy="2141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1914</Words>
  <Application>WPS 演示</Application>
  <PresentationFormat>宽屏</PresentationFormat>
  <Paragraphs>177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Times New Roman</vt:lpstr>
      <vt:lpstr>微软雅黑</vt:lpstr>
      <vt:lpstr>Arial Unicode MS</vt:lpstr>
      <vt:lpstr>华文新魏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2020-10-21T13:34:49Z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