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Lst>
  <p:notesMasterIdLst>
    <p:notesMasterId r:id="rId24"/>
  </p:notesMasterIdLst>
  <p:handoutMasterIdLst>
    <p:handoutMasterId r:id="rId25"/>
  </p:handoutMasterIdLst>
  <p:sldIdLst>
    <p:sldId id="329" r:id="rId2"/>
    <p:sldId id="331" r:id="rId3"/>
    <p:sldId id="332" r:id="rId4"/>
    <p:sldId id="333" r:id="rId5"/>
    <p:sldId id="334" r:id="rId6"/>
    <p:sldId id="354" r:id="rId7"/>
    <p:sldId id="336" r:id="rId8"/>
    <p:sldId id="337" r:id="rId9"/>
    <p:sldId id="338" r:id="rId10"/>
    <p:sldId id="339" r:id="rId11"/>
    <p:sldId id="340" r:id="rId12"/>
    <p:sldId id="341" r:id="rId13"/>
    <p:sldId id="343" r:id="rId14"/>
    <p:sldId id="345" r:id="rId15"/>
    <p:sldId id="346" r:id="rId16"/>
    <p:sldId id="348" r:id="rId17"/>
    <p:sldId id="349" r:id="rId18"/>
    <p:sldId id="350" r:id="rId19"/>
    <p:sldId id="351" r:id="rId20"/>
    <p:sldId id="352" r:id="rId21"/>
    <p:sldId id="353" r:id="rId22"/>
    <p:sldId id="330" r:id="rId23"/>
  </p:sldIdLst>
  <p:sldSz cx="12192000" cy="6858000"/>
  <p:notesSz cx="7104063" cy="10234613"/>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648BAE"/>
    <a:srgbClr val="C1DEF6"/>
    <a:srgbClr val="B4DEFA"/>
    <a:srgbClr val="EA6E7E"/>
    <a:srgbClr val="EFA0A7"/>
    <a:srgbClr val="F3EFEE"/>
    <a:srgbClr val="F5F1EE"/>
    <a:srgbClr val="FCF8F7"/>
    <a:srgbClr val="F1E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6469" autoAdjust="0"/>
  </p:normalViewPr>
  <p:slideViewPr>
    <p:cSldViewPr snapToGrid="0">
      <p:cViewPr varScale="1">
        <p:scale>
          <a:sx n="99" d="100"/>
          <a:sy n="99" d="100"/>
        </p:scale>
        <p:origin x="900" y="102"/>
      </p:cViewPr>
      <p:guideLst>
        <p:guide orient="horz" pos="2160"/>
        <p:guide pos="3840"/>
      </p:guideLst>
    </p:cSldViewPr>
  </p:slideViewPr>
  <p:outlineViewPr>
    <p:cViewPr>
      <p:scale>
        <a:sx n="33" d="100"/>
        <a:sy n="33" d="100"/>
      </p:scale>
      <p:origin x="0" y="101"/>
    </p:cViewPr>
  </p:outlineViewPr>
  <p:notesTextViewPr>
    <p:cViewPr>
      <p:scale>
        <a:sx n="1" d="1"/>
        <a:sy n="1" d="1"/>
      </p:scale>
      <p:origin x="0" y="0"/>
    </p:cViewPr>
  </p:notesTextViewPr>
  <p:notesViewPr>
    <p:cSldViewPr snapToGrid="0">
      <p:cViewPr varScale="1">
        <p:scale>
          <a:sx n="43" d="100"/>
          <a:sy n="43" d="100"/>
        </p:scale>
        <p:origin x="-2870" y="-72"/>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C03565BA-48A5-4B72-9D01-C343BA7A7B7B}" type="datetimeFigureOut">
              <a:rPr lang="zh-CN" altLang="en-US" smtClean="0"/>
              <a:pPr/>
              <a:t>2020/1/13</a:t>
            </a:fld>
            <a:endParaRPr lang="zh-CN" altLang="en-US"/>
          </a:p>
        </p:txBody>
      </p:sp>
      <p:sp>
        <p:nvSpPr>
          <p:cNvPr id="4" name="页脚占位符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E668A06F-5944-45DE-98FB-23AAB4AE4FCA}" type="slidenum">
              <a:rPr lang="zh-CN" altLang="en-US" smtClean="0"/>
              <a:pPr/>
              <a:t>‹#›</a:t>
            </a:fld>
            <a:endParaRPr lang="zh-CN" altLang="en-US"/>
          </a:p>
        </p:txBody>
      </p:sp>
    </p:spTree>
    <p:extLst>
      <p:ext uri="{BB962C8B-B14F-4D97-AF65-F5344CB8AC3E}">
        <p14:creationId xmlns:p14="http://schemas.microsoft.com/office/powerpoint/2010/main" val="2352986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2020/1/13</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2263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Tm="3000">
    <p:random/>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bg>
      <p:bgPr>
        <a:noFill/>
        <a:effectLst/>
      </p:bgPr>
    </p:bg>
    <p:spTree>
      <p:nvGrpSpPr>
        <p:cNvPr id="1" name=""/>
        <p:cNvGrpSpPr/>
        <p:nvPr/>
      </p:nvGrpSpPr>
      <p:grpSpPr>
        <a:xfrm>
          <a:off x="0" y="0"/>
          <a:ext cx="0" cy="0"/>
          <a:chOff x="0" y="0"/>
          <a:chExt cx="0" cy="0"/>
        </a:xfrm>
      </p:grpSpPr>
      <p:sp>
        <p:nvSpPr>
          <p:cNvPr id="2" name="内容占位符 1"/>
          <p:cNvSpPr>
            <a:spLocks noGrp="1"/>
          </p:cNvSpPr>
          <p:nvPr>
            <p:ph/>
          </p:nvPr>
        </p:nvSpPr>
        <p:spPr>
          <a:xfrm>
            <a:off x="609600" y="244476"/>
            <a:ext cx="11184467" cy="5851525"/>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3" name="日期占位符 2"/>
          <p:cNvSpPr>
            <a:spLocks noGrp="1"/>
          </p:cNvSpPr>
          <p:nvPr>
            <p:ph type="dt" sz="half" idx="10"/>
          </p:nvPr>
        </p:nvSpPr>
        <p:spPr/>
        <p:txBody>
          <a:bodyPr/>
          <a:lstStyle>
            <a:lvl1pPr>
              <a:defRPr sz="1400">
                <a:solidFill>
                  <a:schemeClr val="tx1"/>
                </a:solidFill>
                <a:effectLst>
                  <a:outerShdw blurRad="38100" dist="38100" dir="2700000" algn="tl">
                    <a:srgbClr val="C0C0C0"/>
                  </a:outerShdw>
                </a:effectLst>
                <a:latin typeface="+mn-lt"/>
              </a:defRPr>
            </a:lvl1pPr>
          </a:lstStyle>
          <a:p>
            <a:pPr>
              <a:defRPr/>
            </a:pPr>
            <a:endParaRPr lang="en-US" altLang="zh-CN"/>
          </a:p>
        </p:txBody>
      </p:sp>
      <p:sp>
        <p:nvSpPr>
          <p:cNvPr id="4" name="页脚占位符 3"/>
          <p:cNvSpPr>
            <a:spLocks noGrp="1"/>
          </p:cNvSpPr>
          <p:nvPr>
            <p:ph type="ftr" sz="quarter" idx="11"/>
          </p:nvPr>
        </p:nvSpPr>
        <p:spPr/>
        <p:txBody>
          <a:bodyPr/>
          <a:lstStyle>
            <a:lvl1pPr>
              <a:defRPr sz="1400">
                <a:solidFill>
                  <a:schemeClr val="tx1"/>
                </a:solidFill>
                <a:effectLst>
                  <a:outerShdw blurRad="38100" dist="38100" dir="2700000" algn="tl">
                    <a:srgbClr val="C0C0C0"/>
                  </a:outerShdw>
                </a:effectLst>
                <a:latin typeface="+mn-lt"/>
              </a:defRPr>
            </a:lvl1pPr>
          </a:lstStyle>
          <a:p>
            <a:pPr>
              <a:defRPr/>
            </a:pPr>
            <a:endParaRPr lang="en-US" altLang="zh-CN"/>
          </a:p>
        </p:txBody>
      </p:sp>
      <p:sp>
        <p:nvSpPr>
          <p:cNvPr id="5" name="灯片编号占位符 4"/>
          <p:cNvSpPr>
            <a:spLocks noGrp="1"/>
          </p:cNvSpPr>
          <p:nvPr>
            <p:ph type="sldNum" sz="quarter" idx="12"/>
          </p:nvPr>
        </p:nvSpPr>
        <p:spPr/>
        <p:txBody>
          <a:bodyPr/>
          <a:lstStyle>
            <a:lvl1pPr>
              <a:defRPr sz="1400">
                <a:solidFill>
                  <a:schemeClr val="tx1"/>
                </a:solidFill>
              </a:defRPr>
            </a:lvl1pPr>
          </a:lstStyle>
          <a:p>
            <a:fld id="{F6A80487-8396-40C6-BC09-6FD83893D563}" type="slidenum">
              <a:rPr lang="en-US" altLang="zh-CN"/>
              <a:pPr/>
              <a:t>‹#›</a:t>
            </a:fld>
            <a:endParaRPr lang="en-US" altLang="zh-CN"/>
          </a:p>
        </p:txBody>
      </p:sp>
    </p:spTree>
  </p:cSld>
  <p:clrMapOvr>
    <a:masterClrMapping/>
  </p:clrMapOvr>
  <p:transition>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1"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71"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3"/>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9"/>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transition spd="slow" advTm="3000">
    <p:random/>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pPr/>
              <a:t>2020/1/13</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spd="slow" advTm="3000">
    <p:random/>
    <p:sndAc>
      <p:stSnd>
        <p:snd r:embed="rId15" name="chimes.wav"/>
      </p:stSnd>
    </p:sndAc>
  </p:transition>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package" Target="../embeddings/Microsoft_Word___13.docx"/></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package" Target="../embeddings/Microsoft_Word___15.docx"/><Relationship Id="rId5" Type="http://schemas.openxmlformats.org/officeDocument/2006/relationships/image" Target="../media/image17.emf"/><Relationship Id="rId4" Type="http://schemas.openxmlformats.org/officeDocument/2006/relationships/package" Target="../embeddings/Microsoft_Word___14.docx"/></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9.emf"/><Relationship Id="rId4" Type="http://schemas.openxmlformats.org/officeDocument/2006/relationships/package" Target="../embeddings/Microsoft_Word___16.docx"/></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package" Target="../embeddings/Microsoft_Word___17.docx"/></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Word___20.docx"/><Relationship Id="rId3" Type="http://schemas.openxmlformats.org/officeDocument/2006/relationships/audio" Target="../media/audio1.wav"/><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package" Target="../embeddings/Microsoft_Word___19.docx"/><Relationship Id="rId5" Type="http://schemas.openxmlformats.org/officeDocument/2006/relationships/image" Target="../media/image21.emf"/><Relationship Id="rId4" Type="http://schemas.openxmlformats.org/officeDocument/2006/relationships/package" Target="../embeddings/Microsoft_Word___18.docx"/><Relationship Id="rId9"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package" Target="../embeddings/Microsoft_Word___21.docx"/></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5.emf"/><Relationship Id="rId4" Type="http://schemas.openxmlformats.org/officeDocument/2006/relationships/package" Target="../embeddings/Microsoft_Word___22.docx"/></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6.emf"/><Relationship Id="rId4" Type="http://schemas.openxmlformats.org/officeDocument/2006/relationships/package" Target="../embeddings/Microsoft_Word___23.docx"/></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7.emf"/><Relationship Id="rId4" Type="http://schemas.openxmlformats.org/officeDocument/2006/relationships/package" Target="../embeddings/Microsoft_Word___24.docx"/></Relationships>
</file>

<file path=ppt/slides/_rels/slide2.xml.rels><?xml version="1.0" encoding="UTF-8" standalone="yes"?>
<Relationships xmlns="http://schemas.openxmlformats.org/package/2006/relationships"><Relationship Id="rId8" Type="http://schemas.openxmlformats.org/officeDocument/2006/relationships/package" Target="../embeddings/Microsoft_Word___2.docx"/><Relationship Id="rId13" Type="http://schemas.openxmlformats.org/officeDocument/2006/relationships/image" Target="../media/image7.emf"/><Relationship Id="rId3" Type="http://schemas.openxmlformats.org/officeDocument/2006/relationships/audio" Target="../media/audio1.wav"/><Relationship Id="rId7" Type="http://schemas.openxmlformats.org/officeDocument/2006/relationships/image" Target="../media/image4.emf"/><Relationship Id="rId12" Type="http://schemas.openxmlformats.org/officeDocument/2006/relationships/package" Target="../embeddings/Microsoft_Word___4.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Word___1.docx"/><Relationship Id="rId11" Type="http://schemas.openxmlformats.org/officeDocument/2006/relationships/image" Target="../media/image6.emf"/><Relationship Id="rId5" Type="http://schemas.openxmlformats.org/officeDocument/2006/relationships/image" Target="../media/image3.emf"/><Relationship Id="rId10" Type="http://schemas.openxmlformats.org/officeDocument/2006/relationships/package" Target="../embeddings/Microsoft_Word___3.docx"/><Relationship Id="rId4" Type="http://schemas.openxmlformats.org/officeDocument/2006/relationships/package" Target="../embeddings/Microsoft_Word___.docx"/><Relationship Id="rId9"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8.emf"/><Relationship Id="rId4" Type="http://schemas.openxmlformats.org/officeDocument/2006/relationships/package" Target="../embeddings/Microsoft_Word___25.docx"/></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Word___28.docx"/><Relationship Id="rId3" Type="http://schemas.openxmlformats.org/officeDocument/2006/relationships/audio" Target="../media/audio1.wav"/><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package" Target="../embeddings/Microsoft_Word___27.docx"/><Relationship Id="rId5" Type="http://schemas.openxmlformats.org/officeDocument/2006/relationships/image" Target="../media/image29.emf"/><Relationship Id="rId4" Type="http://schemas.openxmlformats.org/officeDocument/2006/relationships/package" Target="../embeddings/Microsoft_Word___26.docx"/><Relationship Id="rId9" Type="http://schemas.openxmlformats.org/officeDocument/2006/relationships/image" Target="../media/image31.emf"/></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Word___5.docx"/></Relationships>
</file>

<file path=ppt/slides/_rels/slide5.xml.rels><?xml version="1.0" encoding="UTF-8" standalone="yes"?>
<Relationships xmlns="http://schemas.openxmlformats.org/package/2006/relationships"><Relationship Id="rId8" Type="http://schemas.openxmlformats.org/officeDocument/2006/relationships/package" Target="../embeddings/Microsoft_Word___8.docx"/><Relationship Id="rId3" Type="http://schemas.openxmlformats.org/officeDocument/2006/relationships/audio" Target="../media/audio1.wav"/><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Word___7.docx"/><Relationship Id="rId5" Type="http://schemas.openxmlformats.org/officeDocument/2006/relationships/image" Target="../media/image9.emf"/><Relationship Id="rId4" Type="http://schemas.openxmlformats.org/officeDocument/2006/relationships/package" Target="../embeddings/Microsoft_Word___6.docx"/><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package" Target="../embeddings/Microsoft_Word___10.docx"/><Relationship Id="rId5" Type="http://schemas.openxmlformats.org/officeDocument/2006/relationships/image" Target="../media/image12.emf"/><Relationship Id="rId4" Type="http://schemas.openxmlformats.org/officeDocument/2006/relationships/package" Target="../embeddings/Microsoft_Word___9.docx"/></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4.emf"/><Relationship Id="rId4" Type="http://schemas.openxmlformats.org/officeDocument/2006/relationships/package" Target="../embeddings/Microsoft_Word___11.docx"/></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emf"/><Relationship Id="rId4" Type="http://schemas.openxmlformats.org/officeDocument/2006/relationships/package" Target="../embeddings/Microsoft_Word___12.docx"/></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96A66E7-EA0D-4C2B-B039-5C13CCBC21F8}"/>
              </a:ext>
            </a:extLst>
          </p:cNvPr>
          <p:cNvSpPr txBox="1"/>
          <p:nvPr/>
        </p:nvSpPr>
        <p:spPr>
          <a:xfrm>
            <a:off x="9954117" y="122306"/>
            <a:ext cx="2533352" cy="507831"/>
          </a:xfrm>
          <a:prstGeom prst="rect">
            <a:avLst/>
          </a:prstGeom>
          <a:noFill/>
        </p:spPr>
        <p:txBody>
          <a:bodyPr wrap="square" rtlCol="0">
            <a:spAutoFit/>
          </a:bodyPr>
          <a:lstStyle/>
          <a:p>
            <a:pPr>
              <a:lnSpc>
                <a:spcPct val="150000"/>
              </a:lnSpc>
            </a:pPr>
            <a:r>
              <a:rPr lang="zh-CN" altLang="en-US" b="1" dirty="0">
                <a:solidFill>
                  <a:schemeClr val="accent1"/>
                </a:solidFill>
              </a:rPr>
              <a:t>人教版必修</a:t>
            </a:r>
            <a:r>
              <a:rPr lang="zh-CN" altLang="en-US" b="1" dirty="0" smtClean="0">
                <a:solidFill>
                  <a:schemeClr val="accent1"/>
                </a:solidFill>
              </a:rPr>
              <a:t>第二册</a:t>
            </a:r>
            <a:endParaRPr lang="zh-CN" altLang="en-US" b="1" dirty="0">
              <a:solidFill>
                <a:schemeClr val="accent1"/>
              </a:solidFill>
            </a:endParaRPr>
          </a:p>
        </p:txBody>
      </p:sp>
      <p:sp>
        <p:nvSpPr>
          <p:cNvPr id="5" name="文本框 4">
            <a:extLst>
              <a:ext uri="{FF2B5EF4-FFF2-40B4-BE49-F238E27FC236}">
                <a16:creationId xmlns:a16="http://schemas.microsoft.com/office/drawing/2014/main" id="{C436DB20-ED0E-48C8-83FD-9B05A434AC43}"/>
              </a:ext>
            </a:extLst>
          </p:cNvPr>
          <p:cNvSpPr txBox="1"/>
          <p:nvPr/>
        </p:nvSpPr>
        <p:spPr>
          <a:xfrm>
            <a:off x="-76306" y="2679440"/>
            <a:ext cx="12701392" cy="4524315"/>
          </a:xfrm>
          <a:prstGeom prst="rect">
            <a:avLst/>
          </a:prstGeom>
          <a:noFill/>
        </p:spPr>
        <p:txBody>
          <a:bodyPr wrap="square" rtlCol="0">
            <a:spAutoFit/>
          </a:bodyPr>
          <a:lstStyle/>
          <a:p>
            <a:pPr algn="ctr">
              <a:lnSpc>
                <a:spcPct val="150000"/>
              </a:lnSpc>
            </a:pPr>
            <a:r>
              <a:rPr lang="en-US" sz="4800" b="1" dirty="0">
                <a:latin typeface="Times New Roman" pitchFamily="18" charset="0"/>
                <a:cs typeface="Times New Roman" pitchFamily="18" charset="0"/>
              </a:rPr>
              <a:t>Period 3 Discovering Useful Structure</a:t>
            </a:r>
            <a:endParaRPr lang="zh-CN" altLang="en-US" sz="4800" dirty="0">
              <a:latin typeface="Times New Roman" pitchFamily="18" charset="0"/>
              <a:cs typeface="Times New Roman" pitchFamily="18" charset="0"/>
            </a:endParaRPr>
          </a:p>
          <a:p>
            <a:pPr algn="ctr">
              <a:lnSpc>
                <a:spcPct val="150000"/>
              </a:lnSpc>
            </a:pPr>
            <a:r>
              <a:rPr lang="en-US" altLang="zh-CN" sz="4800" dirty="0" smtClean="0">
                <a:latin typeface="Times New Roman" pitchFamily="18" charset="0"/>
                <a:cs typeface="Times New Roman" pitchFamily="18" charset="0"/>
              </a:rPr>
              <a:t>(</a:t>
            </a:r>
            <a:r>
              <a:rPr lang="en-US" sz="4800" dirty="0" smtClean="0">
                <a:latin typeface="Times New Roman" pitchFamily="18" charset="0"/>
                <a:cs typeface="Times New Roman" pitchFamily="18" charset="0"/>
              </a:rPr>
              <a:t>The past participle is used as attributive and objective complement</a:t>
            </a:r>
            <a:r>
              <a:rPr lang="zh-CN" altLang="en-US" sz="4800" dirty="0" smtClean="0">
                <a:latin typeface="Times New Roman" pitchFamily="18" charset="0"/>
                <a:cs typeface="Times New Roman" pitchFamily="18" charset="0"/>
              </a:rPr>
              <a:t>）</a:t>
            </a:r>
            <a:endParaRPr lang="en-US" sz="4800" dirty="0" smtClean="0">
              <a:latin typeface="Times New Roman" pitchFamily="18" charset="0"/>
              <a:cs typeface="Times New Roman" pitchFamily="18" charset="0"/>
            </a:endParaRPr>
          </a:p>
          <a:p>
            <a:pPr algn="ctr">
              <a:lnSpc>
                <a:spcPct val="150000"/>
              </a:lnSpc>
            </a:pPr>
            <a:endParaRPr lang="zh-CN" altLang="en-US" sz="4800" dirty="0">
              <a:latin typeface="Times New Roman" pitchFamily="18" charset="0"/>
              <a:ea typeface="字魂27号-布丁体" panose="00000500000000000000" charset="-122"/>
              <a:cs typeface="Times New Roman" pitchFamily="18" charset="0"/>
            </a:endParaRPr>
          </a:p>
        </p:txBody>
      </p:sp>
      <p:sp>
        <p:nvSpPr>
          <p:cNvPr id="6" name="矩形 5">
            <a:extLst>
              <a:ext uri="{FF2B5EF4-FFF2-40B4-BE49-F238E27FC236}">
                <a16:creationId xmlns:a16="http://schemas.microsoft.com/office/drawing/2014/main" id="{8A3B56FD-FA4F-4ACE-9334-AFDF9C4D1FC7}"/>
              </a:ext>
            </a:extLst>
          </p:cNvPr>
          <p:cNvSpPr/>
          <p:nvPr/>
        </p:nvSpPr>
        <p:spPr>
          <a:xfrm>
            <a:off x="2268187" y="2070435"/>
            <a:ext cx="10141528" cy="830997"/>
          </a:xfrm>
          <a:prstGeom prst="rect">
            <a:avLst/>
          </a:prstGeom>
        </p:spPr>
        <p:txBody>
          <a:bodyPr wrap="square">
            <a:spAutoFit/>
          </a:bodyPr>
          <a:lstStyle/>
          <a:p>
            <a:r>
              <a:rPr lang="en-US" altLang="zh-CN" sz="4800" b="1" dirty="0" smtClean="0">
                <a:latin typeface="Times New Roman" pitchFamily="18" charset="0"/>
                <a:cs typeface="Times New Roman" pitchFamily="18" charset="0"/>
              </a:rPr>
              <a:t>Unit 4 History and traditions</a:t>
            </a:r>
            <a:endParaRPr lang="zh-CN" altLang="en-US" sz="4800" dirty="0"/>
          </a:p>
        </p:txBody>
      </p:sp>
    </p:spTree>
    <p:extLst>
      <p:ext uri="{BB962C8B-B14F-4D97-AF65-F5344CB8AC3E}">
        <p14:creationId xmlns:p14="http://schemas.microsoft.com/office/powerpoint/2010/main" val="547406366"/>
      </p:ext>
    </p:extLst>
  </p:cSld>
  <p:clrMapOvr>
    <a:masterClrMapping/>
  </p:clrMapOvr>
  <p:transition spd="med">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amond(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nodeType="clickEffect">
                                  <p:stCondLst>
                                    <p:cond delay="0"/>
                                  </p:stCondLst>
                                  <p:childTnLst>
                                    <p:animEffect transition="out" filter="box(in)">
                                      <p:cBhvr>
                                        <p:cTn id="16" dur="500"/>
                                        <p:tgtEl>
                                          <p:spTgt spid="5">
                                            <p:txEl>
                                              <p:pRg st="1" end="1"/>
                                            </p:txEl>
                                          </p:spTgt>
                                        </p:tgtEl>
                                      </p:cBhvr>
                                    </p:animEffect>
                                    <p:set>
                                      <p:cBhvr>
                                        <p:cTn id="17"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1"/>
          <p:cNvGraphicFramePr>
            <a:graphicFrameLocks noChangeAspect="1"/>
          </p:cNvGraphicFramePr>
          <p:nvPr/>
        </p:nvGraphicFramePr>
        <p:xfrm>
          <a:off x="195263" y="1244600"/>
          <a:ext cx="11661775" cy="5770563"/>
        </p:xfrm>
        <a:graphic>
          <a:graphicData uri="http://schemas.openxmlformats.org/presentationml/2006/ole">
            <mc:AlternateContent xmlns:mc="http://schemas.openxmlformats.org/markup-compatibility/2006">
              <mc:Choice xmlns:v="urn:schemas-microsoft-com:vml" Requires="v">
                <p:oleObj spid="_x0000_s9219" name="文档" r:id="rId4" imgW="8854261" imgH="4384156" progId="Word.Document.12">
                  <p:embed/>
                </p:oleObj>
              </mc:Choice>
              <mc:Fallback>
                <p:oleObj name="文档" r:id="rId4" imgW="8854261" imgH="4384156"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3" y="1244600"/>
                        <a:ext cx="11661775" cy="57705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表格 2"/>
          <p:cNvGraphicFramePr>
            <a:graphicFrameLocks noGrp="1"/>
          </p:cNvGraphicFramePr>
          <p:nvPr/>
        </p:nvGraphicFramePr>
        <p:xfrm>
          <a:off x="1072712" y="3045541"/>
          <a:ext cx="7155891" cy="2743200"/>
        </p:xfrm>
        <a:graphic>
          <a:graphicData uri="http://schemas.openxmlformats.org/drawingml/2006/table">
            <a:tbl>
              <a:tblPr/>
              <a:tblGrid>
                <a:gridCol w="2430141">
                  <a:extLst>
                    <a:ext uri="{9D8B030D-6E8A-4147-A177-3AD203B41FA5}">
                      <a16:colId xmlns:a16="http://schemas.microsoft.com/office/drawing/2014/main" val="20000"/>
                    </a:ext>
                  </a:extLst>
                </a:gridCol>
                <a:gridCol w="1721707">
                  <a:extLst>
                    <a:ext uri="{9D8B030D-6E8A-4147-A177-3AD203B41FA5}">
                      <a16:colId xmlns:a16="http://schemas.microsoft.com/office/drawing/2014/main" val="20001"/>
                    </a:ext>
                  </a:extLst>
                </a:gridCol>
                <a:gridCol w="3004043">
                  <a:extLst>
                    <a:ext uri="{9D8B030D-6E8A-4147-A177-3AD203B41FA5}">
                      <a16:colId xmlns:a16="http://schemas.microsoft.com/office/drawing/2014/main" val="20002"/>
                    </a:ext>
                  </a:extLst>
                </a:gridCol>
              </a:tblGrid>
              <a:tr h="0">
                <a:tc>
                  <a:txBody>
                    <a:bodyPr/>
                    <a:lstStyle/>
                    <a:p>
                      <a:pPr marR="71755" algn="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意义</a:t>
                      </a:r>
                      <a:endParaRPr lang="zh-CN" sz="1050" kern="100">
                        <a:solidFill>
                          <a:srgbClr val="FF0000"/>
                        </a:solidFill>
                        <a:latin typeface="宋体"/>
                        <a:ea typeface="宋体"/>
                        <a:cs typeface="Courier New"/>
                      </a:endParaRPr>
                    </a:p>
                    <a:p>
                      <a:pPr marR="71755" algn="l"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形式　</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语态</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时态</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71755" algn="ctr" hangingPunct="0">
                        <a:lnSpc>
                          <a:spcPct val="150000"/>
                        </a:lnSpc>
                        <a:spcAft>
                          <a:spcPts val="0"/>
                        </a:spcAft>
                        <a:tabLst>
                          <a:tab pos="4770755" algn="l"/>
                          <a:tab pos="6570980" algn="l"/>
                        </a:tabLst>
                      </a:pPr>
                      <a:r>
                        <a:rPr lang="en-US" sz="2400" b="1" kern="100">
                          <a:solidFill>
                            <a:srgbClr val="FF0000"/>
                          </a:solidFill>
                          <a:latin typeface="Times New Roman"/>
                          <a:ea typeface="宋体"/>
                          <a:cs typeface="Courier New"/>
                        </a:rPr>
                        <a:t>done</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被动</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完成</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71755" algn="ctr" hangingPunct="0">
                        <a:lnSpc>
                          <a:spcPct val="150000"/>
                        </a:lnSpc>
                        <a:spcAft>
                          <a:spcPts val="0"/>
                        </a:spcAft>
                        <a:tabLst>
                          <a:tab pos="4770755" algn="l"/>
                          <a:tab pos="6570980" algn="l"/>
                        </a:tabLst>
                      </a:pPr>
                      <a:r>
                        <a:rPr lang="en-US" sz="2400" b="1" kern="100">
                          <a:solidFill>
                            <a:srgbClr val="FF0000"/>
                          </a:solidFill>
                          <a:latin typeface="Times New Roman"/>
                          <a:ea typeface="宋体"/>
                          <a:cs typeface="Courier New"/>
                        </a:rPr>
                        <a:t>being done</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被动</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进行</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71755" algn="ctr" hangingPunct="0">
                        <a:lnSpc>
                          <a:spcPct val="150000"/>
                        </a:lnSpc>
                        <a:spcAft>
                          <a:spcPts val="0"/>
                        </a:spcAft>
                        <a:tabLst>
                          <a:tab pos="4770755" algn="l"/>
                          <a:tab pos="6570980" algn="l"/>
                        </a:tabLst>
                      </a:pPr>
                      <a:r>
                        <a:rPr lang="en-US" sz="2400" b="1" kern="100">
                          <a:solidFill>
                            <a:srgbClr val="FF0000"/>
                          </a:solidFill>
                          <a:latin typeface="Times New Roman"/>
                          <a:ea typeface="宋体"/>
                          <a:cs typeface="Courier New"/>
                        </a:rPr>
                        <a:t>to be done</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被动</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dirty="0">
                          <a:solidFill>
                            <a:srgbClr val="FF0000"/>
                          </a:solidFill>
                          <a:latin typeface="Times New Roman"/>
                          <a:ea typeface="宋体"/>
                          <a:cs typeface="Times New Roman"/>
                        </a:rPr>
                        <a:t>尚未发生</a:t>
                      </a:r>
                      <a:endParaRPr lang="zh-CN" sz="1050" kern="100" dirty="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spd="slow" advTm="3000">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471947" y="766916"/>
            <a:ext cx="1131201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en-US" altLang="zh-CN" sz="36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building built last year is our classroom building</a:t>
            </a:r>
            <a:r>
              <a:rPr kumimoji="0" lang="zh-CN" altLang="en-US" sz="3600"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6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6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去年建造的那栋楼是我们的教学楼。</a:t>
            </a:r>
            <a:endParaRPr kumimoji="0" lang="zh-CN" altLang="en-US" sz="36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60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36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building being built now is our classroom building</a:t>
            </a:r>
            <a:r>
              <a:rPr kumimoji="0" lang="zh-CN" altLang="en-US" sz="3600"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6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6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现在正在建造的那栋楼是我们的教学楼。</a:t>
            </a:r>
            <a:endParaRPr kumimoji="0" lang="zh-CN" altLang="en-US" sz="36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60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36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building to be built next month is our classroom building</a:t>
            </a:r>
            <a:r>
              <a:rPr kumimoji="0" lang="zh-CN" altLang="en-US" sz="3600"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6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6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下个月将要建造的那栋楼是我们的教学楼。</a:t>
            </a:r>
            <a:endParaRPr kumimoji="0" lang="zh-CN" altLang="en-US" sz="36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spd="slow" advTm="3000">
    <p:blinds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blinds(horizontal)">
                                      <p:cBhvr>
                                        <p:cTn id="32" dur="5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284163" y="1363663"/>
          <a:ext cx="11468100" cy="5651500"/>
        </p:xfrm>
        <a:graphic>
          <a:graphicData uri="http://schemas.openxmlformats.org/presentationml/2006/ole">
            <mc:AlternateContent xmlns:mc="http://schemas.openxmlformats.org/markup-compatibility/2006">
              <mc:Choice xmlns:v="urn:schemas-microsoft-com:vml" Requires="v">
                <p:oleObj spid="_x0000_s11268" name="文档" r:id="rId4" imgW="8702048" imgH="4300192" progId="Word.Document.12">
                  <p:embed/>
                </p:oleObj>
              </mc:Choice>
              <mc:Fallback>
                <p:oleObj name="文档" r:id="rId4" imgW="8702048" imgH="4300192" progId="Word.Document.1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3" y="1363663"/>
                        <a:ext cx="11468100" cy="5651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1"/>
          <p:cNvGraphicFramePr>
            <a:graphicFrameLocks noChangeAspect="1"/>
          </p:cNvGraphicFramePr>
          <p:nvPr/>
        </p:nvGraphicFramePr>
        <p:xfrm>
          <a:off x="284163" y="509588"/>
          <a:ext cx="11617325" cy="600075"/>
        </p:xfrm>
        <a:graphic>
          <a:graphicData uri="http://schemas.openxmlformats.org/presentationml/2006/ole">
            <mc:AlternateContent xmlns:mc="http://schemas.openxmlformats.org/markup-compatibility/2006">
              <mc:Choice xmlns:v="urn:schemas-microsoft-com:vml" Requires="v">
                <p:oleObj spid="_x0000_s11269" name="文档" r:id="rId6" imgW="8858220" imgH="593515" progId="Word.Document.12">
                  <p:embed/>
                </p:oleObj>
              </mc:Choice>
              <mc:Fallback>
                <p:oleObj name="文档" r:id="rId6" imgW="8858220" imgH="593515" progId="Word.Document.12">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163" y="509588"/>
                        <a:ext cx="11617325" cy="600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4"/>
          <p:cNvSpPr>
            <a:spLocks noChangeArrowheads="1"/>
          </p:cNvSpPr>
          <p:nvPr/>
        </p:nvSpPr>
        <p:spPr bwMode="auto">
          <a:xfrm>
            <a:off x="442452" y="929148"/>
            <a:ext cx="11371006"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en-US" altLang="zh-CN"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1</a:t>
            </a: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．过去分词用在表状态的动词</a:t>
            </a:r>
            <a:r>
              <a:rPr kumimoji="0" lang="en-US" altLang="zh-CN"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keep, leave</a:t>
            </a: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等词的后面作宾语补足语。</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He passed away, leaving his works unfinished</a:t>
            </a: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他去世了，留下他的著作还未完成。</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Don’t keep your mouth shut when I ask you a question</a:t>
            </a: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当我问你问题时不要闭口不语。</a:t>
            </a:r>
            <a:endParaRPr kumimoji="0" lang="en-US" altLang="zh-CN"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hangingPunct="0"/>
            <a:r>
              <a:rPr lang="en-US" sz="2800" dirty="0" smtClean="0">
                <a:latin typeface="Times New Roman" pitchFamily="18" charset="0"/>
                <a:cs typeface="Times New Roman" pitchFamily="18" charset="0"/>
              </a:rPr>
              <a:t>2</a:t>
            </a:r>
            <a:r>
              <a:rPr lang="zh-CN" altLang="en-US" sz="2800" dirty="0" smtClean="0">
                <a:latin typeface="Times New Roman" pitchFamily="18" charset="0"/>
                <a:cs typeface="Times New Roman" pitchFamily="18" charset="0"/>
              </a:rPr>
              <a:t>．过去分词用在使役动词</a:t>
            </a:r>
            <a:r>
              <a:rPr lang="en-US" sz="2800" dirty="0" smtClean="0">
                <a:latin typeface="Times New Roman" pitchFamily="18" charset="0"/>
                <a:cs typeface="Times New Roman" pitchFamily="18" charset="0"/>
              </a:rPr>
              <a:t>have/get</a:t>
            </a:r>
            <a:r>
              <a:rPr lang="zh-CN" altLang="en-US" sz="2800" dirty="0" smtClean="0">
                <a:latin typeface="Times New Roman" pitchFamily="18" charset="0"/>
                <a:cs typeface="Times New Roman" pitchFamily="18" charset="0"/>
              </a:rPr>
              <a:t>和</a:t>
            </a:r>
            <a:r>
              <a:rPr lang="en-US" sz="2800" dirty="0" smtClean="0">
                <a:latin typeface="Times New Roman" pitchFamily="18" charset="0"/>
                <a:cs typeface="Times New Roman" pitchFamily="18" charset="0"/>
              </a:rPr>
              <a:t>make</a:t>
            </a:r>
            <a:r>
              <a:rPr lang="zh-CN" altLang="en-US" sz="2800" dirty="0" smtClean="0">
                <a:latin typeface="Times New Roman" pitchFamily="18" charset="0"/>
                <a:cs typeface="Times New Roman" pitchFamily="18" charset="0"/>
              </a:rPr>
              <a:t>的后面作宾语补足语。</a:t>
            </a:r>
          </a:p>
          <a:p>
            <a:pPr hangingPunct="0"/>
            <a:r>
              <a:rPr lang="en-US" sz="2800" dirty="0" smtClean="0">
                <a:latin typeface="Times New Roman" pitchFamily="18" charset="0"/>
                <a:cs typeface="Times New Roman" pitchFamily="18" charset="0"/>
              </a:rPr>
              <a:t>(1)“have/get</a:t>
            </a:r>
            <a:r>
              <a:rPr lang="zh-CN" altLang="en-US" sz="2800" dirty="0" smtClean="0">
                <a:latin typeface="Times New Roman" pitchFamily="18" charset="0"/>
                <a:cs typeface="Times New Roman" pitchFamily="18" charset="0"/>
              </a:rPr>
              <a:t>＋宾语＋过去分词</a:t>
            </a:r>
            <a:r>
              <a:rPr lang="en-US" sz="2800" dirty="0" smtClean="0">
                <a:latin typeface="Times New Roman" pitchFamily="18" charset="0"/>
                <a:cs typeface="Times New Roman" pitchFamily="18" charset="0"/>
              </a:rPr>
              <a:t>”</a:t>
            </a:r>
            <a:r>
              <a:rPr lang="zh-CN" altLang="en-US" sz="2800" dirty="0" smtClean="0">
                <a:latin typeface="Times New Roman" pitchFamily="18" charset="0"/>
                <a:cs typeface="Times New Roman" pitchFamily="18" charset="0"/>
              </a:rPr>
              <a:t>表示</a:t>
            </a:r>
            <a:r>
              <a:rPr lang="en-US" sz="2800" dirty="0" smtClean="0">
                <a:latin typeface="Times New Roman" pitchFamily="18" charset="0"/>
                <a:cs typeface="Times New Roman" pitchFamily="18" charset="0"/>
              </a:rPr>
              <a:t>“</a:t>
            </a:r>
            <a:r>
              <a:rPr lang="zh-CN" altLang="en-US" sz="2800" dirty="0" smtClean="0">
                <a:latin typeface="Times New Roman" pitchFamily="18" charset="0"/>
                <a:cs typeface="Times New Roman" pitchFamily="18" charset="0"/>
              </a:rPr>
              <a:t>让别人做某事”。</a:t>
            </a:r>
          </a:p>
          <a:p>
            <a:pPr hangingPunct="0"/>
            <a:r>
              <a:rPr lang="zh-CN" altLang="en-US"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He wants to have/get his eyes examined tomorrow</a:t>
            </a:r>
            <a:r>
              <a:rPr lang="zh-CN" altLang="en-US" sz="2800" dirty="0" smtClean="0">
                <a:latin typeface="Times New Roman" pitchFamily="18" charset="0"/>
                <a:cs typeface="Times New Roman" pitchFamily="18" charset="0"/>
              </a:rPr>
              <a:t>．</a:t>
            </a:r>
          </a:p>
          <a:p>
            <a:pPr hangingPunct="0"/>
            <a:r>
              <a:rPr lang="zh-CN" altLang="en-US" sz="2800" dirty="0" smtClean="0">
                <a:latin typeface="Times New Roman" pitchFamily="18" charset="0"/>
                <a:cs typeface="Times New Roman" pitchFamily="18" charset="0"/>
              </a:rPr>
              <a:t>他明天想去检查眼睛。</a:t>
            </a:r>
          </a:p>
          <a:p>
            <a:pPr hangingPunct="0"/>
            <a:r>
              <a:rPr lang="zh-CN" altLang="en-US"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Jenny hopes that </a:t>
            </a:r>
            <a:r>
              <a:rPr lang="en-US" sz="2800" dirty="0" err="1" smtClean="0">
                <a:latin typeface="Times New Roman" pitchFamily="18" charset="0"/>
                <a:cs typeface="Times New Roman" pitchFamily="18" charset="0"/>
              </a:rPr>
              <a:t>Mr</a:t>
            </a:r>
            <a:r>
              <a:rPr lang="zh-CN" altLang="en-US"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Smith will suggest a good way to have her written English improved in a short period</a:t>
            </a:r>
            <a:r>
              <a:rPr lang="zh-CN" altLang="en-US" sz="2800" dirty="0" smtClean="0">
                <a:latin typeface="Times New Roman" pitchFamily="18" charset="0"/>
                <a:cs typeface="Times New Roman" pitchFamily="18" charset="0"/>
              </a:rPr>
              <a:t>．</a:t>
            </a:r>
          </a:p>
          <a:p>
            <a:pPr hangingPunct="0"/>
            <a:r>
              <a:rPr lang="zh-CN" altLang="en-US" sz="2800" dirty="0" smtClean="0">
                <a:latin typeface="Times New Roman" pitchFamily="18" charset="0"/>
                <a:cs typeface="Times New Roman" pitchFamily="18" charset="0"/>
              </a:rPr>
              <a:t>珍妮希望史密斯先生会建议一个好的方法以使她的英语写作在短期内得到提升。</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endPar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p:txBody>
      </p:sp>
    </p:spTree>
  </p:cSld>
  <p:clrMapOvr>
    <a:masterClrMapping/>
  </p:clrMapOvr>
  <p:transition spd="slow" advTm="3000">
    <p:push dir="u"/>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diamond(in)">
                                      <p:cBhvr>
                                        <p:cTn id="7" dur="2000"/>
                                        <p:tgtEl>
                                          <p:spTgt spid="112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1268">
                                            <p:txEl>
                                              <p:pRg st="1" end="1"/>
                                            </p:txEl>
                                          </p:spTgt>
                                        </p:tgtEl>
                                        <p:attrNameLst>
                                          <p:attrName>style.visibility</p:attrName>
                                        </p:attrNameLst>
                                      </p:cBhvr>
                                      <p:to>
                                        <p:strVal val="visible"/>
                                      </p:to>
                                    </p:set>
                                    <p:animEffect transition="in" filter="diamond(in)">
                                      <p:cBhvr>
                                        <p:cTn id="12" dur="2000"/>
                                        <p:tgtEl>
                                          <p:spTgt spid="112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1268">
                                            <p:txEl>
                                              <p:pRg st="2" end="2"/>
                                            </p:txEl>
                                          </p:spTgt>
                                        </p:tgtEl>
                                        <p:attrNameLst>
                                          <p:attrName>style.visibility</p:attrName>
                                        </p:attrNameLst>
                                      </p:cBhvr>
                                      <p:to>
                                        <p:strVal val="visible"/>
                                      </p:to>
                                    </p:set>
                                    <p:animEffect transition="in" filter="diamond(in)">
                                      <p:cBhvr>
                                        <p:cTn id="17" dur="2000"/>
                                        <p:tgtEl>
                                          <p:spTgt spid="112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1268">
                                            <p:txEl>
                                              <p:pRg st="3" end="3"/>
                                            </p:txEl>
                                          </p:spTgt>
                                        </p:tgtEl>
                                        <p:attrNameLst>
                                          <p:attrName>style.visibility</p:attrName>
                                        </p:attrNameLst>
                                      </p:cBhvr>
                                      <p:to>
                                        <p:strVal val="visible"/>
                                      </p:to>
                                    </p:set>
                                    <p:animEffect transition="in" filter="diamond(in)">
                                      <p:cBhvr>
                                        <p:cTn id="22" dur="2000"/>
                                        <p:tgtEl>
                                          <p:spTgt spid="112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1268">
                                            <p:txEl>
                                              <p:pRg st="4" end="4"/>
                                            </p:txEl>
                                          </p:spTgt>
                                        </p:tgtEl>
                                        <p:attrNameLst>
                                          <p:attrName>style.visibility</p:attrName>
                                        </p:attrNameLst>
                                      </p:cBhvr>
                                      <p:to>
                                        <p:strVal val="visible"/>
                                      </p:to>
                                    </p:set>
                                    <p:animEffect transition="in" filter="diamond(in)">
                                      <p:cBhvr>
                                        <p:cTn id="27" dur="2000"/>
                                        <p:tgtEl>
                                          <p:spTgt spid="112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1268">
                                            <p:txEl>
                                              <p:pRg st="5" end="5"/>
                                            </p:txEl>
                                          </p:spTgt>
                                        </p:tgtEl>
                                        <p:attrNameLst>
                                          <p:attrName>style.visibility</p:attrName>
                                        </p:attrNameLst>
                                      </p:cBhvr>
                                      <p:to>
                                        <p:strVal val="visible"/>
                                      </p:to>
                                    </p:set>
                                    <p:animEffect transition="in" filter="diamond(in)">
                                      <p:cBhvr>
                                        <p:cTn id="32" dur="2000"/>
                                        <p:tgtEl>
                                          <p:spTgt spid="112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1268">
                                            <p:txEl>
                                              <p:pRg st="6" end="6"/>
                                            </p:txEl>
                                          </p:spTgt>
                                        </p:tgtEl>
                                        <p:attrNameLst>
                                          <p:attrName>style.visibility</p:attrName>
                                        </p:attrNameLst>
                                      </p:cBhvr>
                                      <p:to>
                                        <p:strVal val="visible"/>
                                      </p:to>
                                    </p:set>
                                    <p:animEffect transition="in" filter="diamond(in)">
                                      <p:cBhvr>
                                        <p:cTn id="37" dur="2000"/>
                                        <p:tgtEl>
                                          <p:spTgt spid="112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1268">
                                            <p:txEl>
                                              <p:pRg st="7" end="7"/>
                                            </p:txEl>
                                          </p:spTgt>
                                        </p:tgtEl>
                                        <p:attrNameLst>
                                          <p:attrName>style.visibility</p:attrName>
                                        </p:attrNameLst>
                                      </p:cBhvr>
                                      <p:to>
                                        <p:strVal val="visible"/>
                                      </p:to>
                                    </p:set>
                                    <p:animEffect transition="in" filter="diamond(in)">
                                      <p:cBhvr>
                                        <p:cTn id="42" dur="2000"/>
                                        <p:tgtEl>
                                          <p:spTgt spid="1126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1268">
                                            <p:txEl>
                                              <p:pRg st="8" end="8"/>
                                            </p:txEl>
                                          </p:spTgt>
                                        </p:tgtEl>
                                        <p:attrNameLst>
                                          <p:attrName>style.visibility</p:attrName>
                                        </p:attrNameLst>
                                      </p:cBhvr>
                                      <p:to>
                                        <p:strVal val="visible"/>
                                      </p:to>
                                    </p:set>
                                    <p:animEffect transition="in" filter="diamond(in)">
                                      <p:cBhvr>
                                        <p:cTn id="47" dur="2000"/>
                                        <p:tgtEl>
                                          <p:spTgt spid="1126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1268">
                                            <p:txEl>
                                              <p:pRg st="9" end="9"/>
                                            </p:txEl>
                                          </p:spTgt>
                                        </p:tgtEl>
                                        <p:attrNameLst>
                                          <p:attrName>style.visibility</p:attrName>
                                        </p:attrNameLst>
                                      </p:cBhvr>
                                      <p:to>
                                        <p:strVal val="visible"/>
                                      </p:to>
                                    </p:set>
                                    <p:animEffect transition="in" filter="diamond(in)">
                                      <p:cBhvr>
                                        <p:cTn id="52" dur="2000"/>
                                        <p:tgtEl>
                                          <p:spTgt spid="1126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nodeType="clickEffect">
                                  <p:stCondLst>
                                    <p:cond delay="0"/>
                                  </p:stCondLst>
                                  <p:childTnLst>
                                    <p:set>
                                      <p:cBhvr>
                                        <p:cTn id="56" dur="1" fill="hold">
                                          <p:stCondLst>
                                            <p:cond delay="0"/>
                                          </p:stCondLst>
                                        </p:cTn>
                                        <p:tgtEl>
                                          <p:spTgt spid="11268">
                                            <p:txEl>
                                              <p:pRg st="10" end="10"/>
                                            </p:txEl>
                                          </p:spTgt>
                                        </p:tgtEl>
                                        <p:attrNameLst>
                                          <p:attrName>style.visibility</p:attrName>
                                        </p:attrNameLst>
                                      </p:cBhvr>
                                      <p:to>
                                        <p:strVal val="visible"/>
                                      </p:to>
                                    </p:set>
                                    <p:animEffect transition="in" filter="diamond(in)">
                                      <p:cBhvr>
                                        <p:cTn id="57" dur="2000"/>
                                        <p:tgtEl>
                                          <p:spTgt spid="1126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1"/>
          <p:cNvGraphicFramePr>
            <a:graphicFrameLocks noChangeAspect="1"/>
          </p:cNvGraphicFramePr>
          <p:nvPr/>
        </p:nvGraphicFramePr>
        <p:xfrm>
          <a:off x="287867" y="1946276"/>
          <a:ext cx="11618384" cy="2963863"/>
        </p:xfrm>
        <a:graphic>
          <a:graphicData uri="http://schemas.openxmlformats.org/presentationml/2006/ole">
            <mc:AlternateContent xmlns:mc="http://schemas.openxmlformats.org/markup-compatibility/2006">
              <mc:Choice xmlns:v="urn:schemas-microsoft-com:vml" Requires="v">
                <p:oleObj spid="_x0000_s13315" name="文档" r:id="rId4" imgW="8709605" imgH="2966855" progId="Word.Document.12">
                  <p:embed/>
                </p:oleObj>
              </mc:Choice>
              <mc:Fallback>
                <p:oleObj name="文档" r:id="rId4" imgW="8709605" imgH="2966855"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67" y="1946276"/>
                        <a:ext cx="11618384" cy="2963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3"/>
          <p:cNvSpPr>
            <a:spLocks noChangeArrowheads="1"/>
          </p:cNvSpPr>
          <p:nvPr/>
        </p:nvSpPr>
        <p:spPr bwMode="auto">
          <a:xfrm>
            <a:off x="206477" y="722671"/>
            <a:ext cx="10958052"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en-US" altLang="zh-CN"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a:t>
            </a: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在</a:t>
            </a:r>
            <a:r>
              <a:rPr kumimoji="0" lang="zh-CN" altLang="en-US" sz="2800"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en-US" altLang="zh-CN"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make</a:t>
            </a: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＋宾语＋过去分词</a:t>
            </a:r>
            <a:r>
              <a:rPr kumimoji="0" lang="zh-CN" altLang="en-US" sz="2800" i="0" u="none" strike="noStrike" cap="none" normalizeH="0" baseline="0" dirty="0" smtClean="0">
                <a:ln>
                  <a:noFill/>
                </a:ln>
                <a:solidFill>
                  <a:schemeClr val="tx1"/>
                </a:solidFill>
                <a:effectLst/>
                <a:latin typeface="宋体"/>
                <a:ea typeface="宋体" pitchFamily="2" charset="-122"/>
                <a:cs typeface="Times New Roman" pitchFamily="18" charset="0"/>
              </a:rPr>
              <a:t>”</a:t>
            </a: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这种结构中，过去分词表示结果。</a:t>
            </a:r>
            <a:endParaRPr kumimoji="0" lang="zh-CN" altLang="en-US" sz="2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800"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They managed to make themselves understood by using very simple English</a:t>
            </a: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2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他们用很浅易的英语来设法使自己被理解。</a:t>
            </a:r>
            <a:endParaRPr kumimoji="0" lang="en-US" altLang="zh-CN" sz="28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hangingPunct="0"/>
            <a:r>
              <a:rPr lang="en-US" sz="2800" dirty="0" smtClean="0"/>
              <a:t>3</a:t>
            </a:r>
            <a:r>
              <a:rPr lang="zh-CN" altLang="en-US" sz="2800" dirty="0" smtClean="0"/>
              <a:t>．感官动词</a:t>
            </a:r>
            <a:r>
              <a:rPr lang="en-US" sz="2800" dirty="0" smtClean="0"/>
              <a:t>see, hear, notice, observe, watch, feel, find</a:t>
            </a:r>
            <a:r>
              <a:rPr lang="zh-CN" altLang="en-US" sz="2800" dirty="0" smtClean="0"/>
              <a:t>等后，可用过去分词作宾语补足语。</a:t>
            </a:r>
          </a:p>
          <a:p>
            <a:pPr hangingPunct="0"/>
            <a:r>
              <a:rPr lang="zh-CN" altLang="en-US" sz="2800" dirty="0" smtClean="0"/>
              <a:t>◆</a:t>
            </a:r>
            <a:r>
              <a:rPr lang="en-US" sz="2800" dirty="0" smtClean="0"/>
              <a:t>When we saw the road blocked with snow, we decided to spend the holiday at home</a:t>
            </a:r>
            <a:r>
              <a:rPr lang="zh-CN" altLang="en-US" sz="2800" dirty="0" smtClean="0"/>
              <a:t>．</a:t>
            </a:r>
          </a:p>
          <a:p>
            <a:pPr hangingPunct="0"/>
            <a:r>
              <a:rPr lang="zh-CN" altLang="en-US" sz="2800" dirty="0" smtClean="0"/>
              <a:t>当我们看到道路被雪封住后，我们决定在家过假期。</a:t>
            </a:r>
          </a:p>
          <a:p>
            <a:pPr hangingPunct="0"/>
            <a:r>
              <a:rPr lang="zh-CN" altLang="en-US" sz="2800" dirty="0" smtClean="0"/>
              <a:t>◆</a:t>
            </a:r>
            <a:r>
              <a:rPr lang="en-US" sz="2800" dirty="0" smtClean="0"/>
              <a:t>The next morning people found the world outside their houses completely changed</a:t>
            </a:r>
            <a:r>
              <a:rPr lang="zh-CN" altLang="en-US" sz="2800" dirty="0" smtClean="0"/>
              <a:t>．</a:t>
            </a:r>
          </a:p>
          <a:p>
            <a:pPr hangingPunct="0"/>
            <a:r>
              <a:rPr lang="zh-CN" altLang="en-US" sz="2800" dirty="0" smtClean="0"/>
              <a:t>第二天早上，人们发现他们房子外面的世界全变了样。</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endParaRPr kumimoji="0" lang="zh-CN" altLang="en-US" sz="180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spd="slow" advTm="3000">
    <p:cover dir="r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1"/>
          <p:cNvGraphicFramePr>
            <a:graphicFrameLocks noChangeAspect="1"/>
          </p:cNvGraphicFramePr>
          <p:nvPr/>
        </p:nvGraphicFramePr>
        <p:xfrm>
          <a:off x="287867" y="1206500"/>
          <a:ext cx="11618384" cy="4743450"/>
        </p:xfrm>
        <a:graphic>
          <a:graphicData uri="http://schemas.openxmlformats.org/presentationml/2006/ole">
            <mc:AlternateContent xmlns:mc="http://schemas.openxmlformats.org/markup-compatibility/2006">
              <mc:Choice xmlns:v="urn:schemas-microsoft-com:vml" Requires="v">
                <p:oleObj spid="_x0000_s15363" name="文档" r:id="rId4" imgW="8709605" imgH="4748121" progId="Word.Document.12">
                  <p:embed/>
                </p:oleObj>
              </mc:Choice>
              <mc:Fallback>
                <p:oleObj name="文档" r:id="rId4" imgW="8709605" imgH="4748121"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67" y="1206500"/>
                        <a:ext cx="11618384" cy="4743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Rectangle 3"/>
          <p:cNvSpPr>
            <a:spLocks noChangeArrowheads="1"/>
          </p:cNvSpPr>
          <p:nvPr/>
        </p:nvSpPr>
        <p:spPr bwMode="auto">
          <a:xfrm>
            <a:off x="265471" y="766916"/>
            <a:ext cx="11430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en-US" altLang="zh-CN"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4</a:t>
            </a:r>
            <a:r>
              <a:rPr kumimoji="0" lang="zh-CN" altLang="en-US"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．表示“意愿；命令”的动词，如</a:t>
            </a:r>
            <a:r>
              <a:rPr kumimoji="0" lang="en-US" altLang="zh-CN"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like, want, wish, expect, order</a:t>
            </a:r>
            <a:r>
              <a:rPr kumimoji="0" lang="zh-CN" altLang="en-US"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等可用过去分词作宾语补足语。</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manager ordered the work finished at the end of this week</a:t>
            </a:r>
            <a:r>
              <a:rPr kumimoji="0" lang="zh-CN" altLang="en-US"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经理要求在本周末完成这项工作。</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en-US" altLang="zh-CN"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5</a:t>
            </a:r>
            <a:r>
              <a:rPr kumimoji="0" lang="zh-CN" altLang="en-US"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．过去分词用在“</a:t>
            </a:r>
            <a:r>
              <a:rPr kumimoji="0" lang="en-US" altLang="zh-CN"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with</a:t>
            </a:r>
            <a:r>
              <a:rPr kumimoji="0" lang="zh-CN" altLang="en-US"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＋宾语＋宾补”这一结构中，过去分词与宾语之间是动宾关系。</a:t>
            </a: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With every problem settled, he began to think of a journey</a:t>
            </a:r>
            <a:r>
              <a:rPr kumimoji="0" lang="zh-CN" altLang="en-US" sz="320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每一个问题解决后，他开始考虑旅行。</a:t>
            </a:r>
          </a:p>
        </p:txBody>
      </p:sp>
    </p:spTree>
  </p:cSld>
  <p:clrMapOvr>
    <a:masterClrMapping/>
  </p:clrMapOvr>
  <p:transition spd="slow" advTm="3000">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ox(in)">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ox(in)">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ox(in)">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box(in)">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box(in)">
                                      <p:cBhvr>
                                        <p:cTn id="2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1"/>
          <p:cNvGraphicFramePr>
            <a:graphicFrameLocks noChangeAspect="1"/>
          </p:cNvGraphicFramePr>
          <p:nvPr/>
        </p:nvGraphicFramePr>
        <p:xfrm>
          <a:off x="284163" y="1484313"/>
          <a:ext cx="11482387" cy="1558925"/>
        </p:xfrm>
        <a:graphic>
          <a:graphicData uri="http://schemas.openxmlformats.org/presentationml/2006/ole">
            <mc:AlternateContent xmlns:mc="http://schemas.openxmlformats.org/markup-compatibility/2006">
              <mc:Choice xmlns:v="urn:schemas-microsoft-com:vml" Requires="v">
                <p:oleObj spid="_x0000_s16389" name="文档" r:id="rId4" imgW="8709605" imgH="1187030" progId="Word.Document.12">
                  <p:embed/>
                </p:oleObj>
              </mc:Choice>
              <mc:Fallback>
                <p:oleObj name="文档" r:id="rId4" imgW="8709605" imgH="1187030"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3" y="1484313"/>
                        <a:ext cx="11482387" cy="1558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6" name="Object 2"/>
          <p:cNvGraphicFramePr>
            <a:graphicFrameLocks noChangeAspect="1"/>
          </p:cNvGraphicFramePr>
          <p:nvPr/>
        </p:nvGraphicFramePr>
        <p:xfrm>
          <a:off x="571500" y="3207039"/>
          <a:ext cx="11620500" cy="1778000"/>
        </p:xfrm>
        <a:graphic>
          <a:graphicData uri="http://schemas.openxmlformats.org/presentationml/2006/ole">
            <mc:AlternateContent xmlns:mc="http://schemas.openxmlformats.org/markup-compatibility/2006">
              <mc:Choice xmlns:v="urn:schemas-microsoft-com:vml" Requires="v">
                <p:oleObj spid="_x0000_s16390" name="文档" r:id="rId6" imgW="8709605" imgH="1780545" progId="Word.Document.12">
                  <p:embed/>
                </p:oleObj>
              </mc:Choice>
              <mc:Fallback>
                <p:oleObj name="文档" r:id="rId6" imgW="8709605" imgH="1780545" progId="Word.Document.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 y="3207039"/>
                        <a:ext cx="11620500" cy="1778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434975" y="2008188"/>
          <a:ext cx="11496675" cy="674687"/>
        </p:xfrm>
        <a:graphic>
          <a:graphicData uri="http://schemas.openxmlformats.org/presentationml/2006/ole">
            <mc:AlternateContent xmlns:mc="http://schemas.openxmlformats.org/markup-compatibility/2006">
              <mc:Choice xmlns:v="urn:schemas-microsoft-com:vml" Requires="v">
                <p:oleObj spid="_x0000_s16391" name="文档" r:id="rId8" imgW="8858220" imgH="526128" progId="Word.Document.12">
                  <p:embed/>
                </p:oleObj>
              </mc:Choice>
              <mc:Fallback>
                <p:oleObj name="文档" r:id="rId8" imgW="8858220" imgH="526128" progId="Word.Document.1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975" y="2008188"/>
                        <a:ext cx="11496675" cy="6746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矩形 4"/>
          <p:cNvSpPr/>
          <p:nvPr/>
        </p:nvSpPr>
        <p:spPr>
          <a:xfrm>
            <a:off x="0" y="200620"/>
            <a:ext cx="29931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牛刀小试</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advTm="3000">
    <p:pull dir="ld"/>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1"/>
          <p:cNvGraphicFramePr>
            <a:graphicFrameLocks noChangeAspect="1"/>
          </p:cNvGraphicFramePr>
          <p:nvPr/>
        </p:nvGraphicFramePr>
        <p:xfrm>
          <a:off x="287867" y="901700"/>
          <a:ext cx="11618384" cy="5335588"/>
        </p:xfrm>
        <a:graphic>
          <a:graphicData uri="http://schemas.openxmlformats.org/presentationml/2006/ole">
            <mc:AlternateContent xmlns:mc="http://schemas.openxmlformats.org/markup-compatibility/2006">
              <mc:Choice xmlns:v="urn:schemas-microsoft-com:vml" Requires="v">
                <p:oleObj spid="_x0000_s18435" name="文档" r:id="rId4" imgW="8709605" imgH="5340915" progId="Word.Document.12">
                  <p:embed/>
                </p:oleObj>
              </mc:Choice>
              <mc:Fallback>
                <p:oleObj name="文档" r:id="rId4" imgW="8709605" imgH="5340915"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67" y="901700"/>
                        <a:ext cx="11618384" cy="5335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5" name="Rectangle 3"/>
          <p:cNvSpPr>
            <a:spLocks noChangeArrowheads="1"/>
          </p:cNvSpPr>
          <p:nvPr/>
        </p:nvSpPr>
        <p:spPr bwMode="auto">
          <a:xfrm>
            <a:off x="294968" y="1445342"/>
            <a:ext cx="116069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 heard her singing an English song when I passed by her room yesterday</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昨天经过她房间时，我听见她正在唱一首英文歌。</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主动、正在进行</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I heard her sing an English song just now</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刚才我听见她唱了一首英文歌。</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主动、完成</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To learn English well, we should find opportunities to hear English spoken as much as possible</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为了学好英语，我们应该尽可能多地听英语。</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被动、无时间性</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18436" name="Rectangle 4"/>
          <p:cNvSpPr>
            <a:spLocks noChangeArrowheads="1"/>
          </p:cNvSpPr>
          <p:nvPr/>
        </p:nvSpPr>
        <p:spPr bwMode="auto">
          <a:xfrm>
            <a:off x="2787446" y="693174"/>
            <a:ext cx="697017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zh-CN" sz="2400" b="1" i="0" u="none" strike="noStrike" cap="none" normalizeH="0" baseline="0" dirty="0" smtClean="0">
                <a:ln>
                  <a:noFill/>
                </a:ln>
                <a:solidFill>
                  <a:srgbClr val="0033CC"/>
                </a:solidFill>
                <a:effectLst/>
                <a:latin typeface="Times New Roman" pitchFamily="18" charset="0"/>
                <a:ea typeface="宋体" pitchFamily="2" charset="-122"/>
                <a:cs typeface="Times New Roman" pitchFamily="18" charset="0"/>
              </a:rPr>
              <a:t>非谓语动词作宾语补足语的区别</a:t>
            </a:r>
            <a:r>
              <a:rPr kumimoji="0" lang="zh-CN" altLang="en-US" sz="2400" b="1" i="0" u="none" strike="noStrike" cap="none" normalizeH="0" baseline="0" dirty="0" smtClean="0">
                <a:ln>
                  <a:noFill/>
                </a:ln>
                <a:solidFill>
                  <a:srgbClr val="0033CC"/>
                </a:solidFill>
                <a:effectLst/>
                <a:latin typeface="Times New Roman" pitchFamily="18" charset="0"/>
                <a:ea typeface="宋体" pitchFamily="2" charset="-122"/>
                <a:cs typeface="Times New Roman" pitchFamily="18" charset="0"/>
              </a:rPr>
              <a:t>（以</a:t>
            </a:r>
            <a:r>
              <a:rPr kumimoji="0" lang="en-US" altLang="zh-CN" sz="2400" b="1" i="0" u="none" strike="noStrike" cap="none" normalizeH="0" baseline="0" dirty="0" smtClean="0">
                <a:ln>
                  <a:noFill/>
                </a:ln>
                <a:solidFill>
                  <a:srgbClr val="0033CC"/>
                </a:solidFill>
                <a:effectLst/>
                <a:latin typeface="Times New Roman" pitchFamily="18" charset="0"/>
                <a:ea typeface="宋体" pitchFamily="2" charset="-122"/>
                <a:cs typeface="Times New Roman" pitchFamily="18" charset="0"/>
              </a:rPr>
              <a:t>hear</a:t>
            </a:r>
            <a:r>
              <a:rPr lang="zh-CN" altLang="en-US" sz="2400" b="1" dirty="0" smtClean="0">
                <a:solidFill>
                  <a:srgbClr val="0033CC"/>
                </a:solidFill>
                <a:latin typeface="Times New Roman" pitchFamily="18" charset="0"/>
                <a:ea typeface="宋体" pitchFamily="2" charset="-122"/>
                <a:cs typeface="Times New Roman" pitchFamily="18" charset="0"/>
              </a:rPr>
              <a:t>为例子</a:t>
            </a:r>
            <a:r>
              <a:rPr kumimoji="0" lang="zh-CN" altLang="en-US" sz="2400" b="1" i="0" u="none" strike="noStrike" cap="none" normalizeH="0" baseline="0" dirty="0" smtClean="0">
                <a:ln>
                  <a:noFill/>
                </a:ln>
                <a:solidFill>
                  <a:srgbClr val="0033CC"/>
                </a:solidFill>
                <a:effectLst/>
                <a:latin typeface="Times New Roman" pitchFamily="18" charset="0"/>
                <a:ea typeface="宋体" pitchFamily="2" charset="-122"/>
                <a:cs typeface="Times New Roman" pitchFamily="18" charset="0"/>
              </a:rPr>
              <a:t>）</a:t>
            </a: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spd="slow" advTm="3000">
    <p:comb dir="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to="" calcmode="lin" valueType="num">
                                      <p:cBhvr>
                                        <p:cTn id="7" dur="1" fill="hold"/>
                                        <p:tgtEl>
                                          <p:spTgt spid="1843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 to="" calcmode="lin" valueType="num">
                                      <p:cBhvr>
                                        <p:cTn id="12" dur="1" fill="hold"/>
                                        <p:tgtEl>
                                          <p:spTgt spid="1843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to="" calcmode="lin" valueType="num">
                                      <p:cBhvr>
                                        <p:cTn id="17" dur="1" fill="hold"/>
                                        <p:tgtEl>
                                          <p:spTgt spid="1843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 to="" calcmode="lin" valueType="num">
                                      <p:cBhvr>
                                        <p:cTn id="22" dur="1" fill="hold"/>
                                        <p:tgtEl>
                                          <p:spTgt spid="1843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 to="" calcmode="lin" valueType="num">
                                      <p:cBhvr>
                                        <p:cTn id="27" dur="1" fill="hold"/>
                                        <p:tgtEl>
                                          <p:spTgt spid="18435">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 to="" calcmode="lin" valueType="num">
                                      <p:cBhvr>
                                        <p:cTn id="32" dur="1" fill="hold"/>
                                        <p:tgtEl>
                                          <p:spTgt spid="18435">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1"/>
          <p:cNvGraphicFramePr>
            <a:graphicFrameLocks noChangeAspect="1"/>
          </p:cNvGraphicFramePr>
          <p:nvPr/>
        </p:nvGraphicFramePr>
        <p:xfrm>
          <a:off x="287867" y="1044576"/>
          <a:ext cx="11618384" cy="5192713"/>
        </p:xfrm>
        <a:graphic>
          <a:graphicData uri="http://schemas.openxmlformats.org/presentationml/2006/ole">
            <mc:AlternateContent xmlns:mc="http://schemas.openxmlformats.org/markup-compatibility/2006">
              <mc:Choice xmlns:v="urn:schemas-microsoft-com:vml" Requires="v">
                <p:oleObj spid="_x0000_s19459" name="文档" r:id="rId4" imgW="8713753" imgH="5192504" progId="Word.Document.12">
                  <p:embed/>
                </p:oleObj>
              </mc:Choice>
              <mc:Fallback>
                <p:oleObj name="文档" r:id="rId4" imgW="8713753" imgH="5192504"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67" y="1044576"/>
                        <a:ext cx="11618384" cy="5192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advTm="3000">
    <p:random/>
    <p:sndAc>
      <p:stSnd>
        <p:snd r:embed="rId3"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1"/>
          <p:cNvGraphicFramePr>
            <a:graphicFrameLocks noChangeAspect="1"/>
          </p:cNvGraphicFramePr>
          <p:nvPr/>
        </p:nvGraphicFramePr>
        <p:xfrm>
          <a:off x="287867" y="749300"/>
          <a:ext cx="11618384" cy="5487988"/>
        </p:xfrm>
        <a:graphic>
          <a:graphicData uri="http://schemas.openxmlformats.org/presentationml/2006/ole">
            <mc:AlternateContent xmlns:mc="http://schemas.openxmlformats.org/markup-compatibility/2006">
              <mc:Choice xmlns:v="urn:schemas-microsoft-com:vml" Requires="v">
                <p:oleObj spid="_x0000_s20483" name="文档" r:id="rId4" imgW="8713753" imgH="5488776" progId="Word.Document.12">
                  <p:embed/>
                </p:oleObj>
              </mc:Choice>
              <mc:Fallback>
                <p:oleObj name="文档" r:id="rId4" imgW="8713753" imgH="5488776"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67" y="749300"/>
                        <a:ext cx="11618384" cy="5487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advTm="3000">
    <p:random/>
    <p:sndAc>
      <p:stSnd>
        <p:snd r:embed="rId3"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1"/>
          <p:cNvGraphicFramePr>
            <a:graphicFrameLocks noChangeAspect="1"/>
          </p:cNvGraphicFramePr>
          <p:nvPr/>
        </p:nvGraphicFramePr>
        <p:xfrm>
          <a:off x="287867" y="611188"/>
          <a:ext cx="11618384" cy="5637212"/>
        </p:xfrm>
        <a:graphic>
          <a:graphicData uri="http://schemas.openxmlformats.org/presentationml/2006/ole">
            <mc:AlternateContent xmlns:mc="http://schemas.openxmlformats.org/markup-compatibility/2006">
              <mc:Choice xmlns:v="urn:schemas-microsoft-com:vml" Requires="v">
                <p:oleObj spid="_x0000_s21507" name="文档" r:id="rId4" imgW="8713753" imgH="5637092" progId="Word.Document.12">
                  <p:embed/>
                </p:oleObj>
              </mc:Choice>
              <mc:Fallback>
                <p:oleObj name="文档" r:id="rId4" imgW="8713753" imgH="5637092"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67" y="611188"/>
                        <a:ext cx="11618384" cy="5637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advTm="3000">
    <p:random/>
    <p:sndAc>
      <p:stSnd>
        <p:snd r:embed="rId3"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7"/>
          <p:cNvGraphicFramePr>
            <a:graphicFrameLocks noChangeAspect="1"/>
          </p:cNvGraphicFramePr>
          <p:nvPr/>
        </p:nvGraphicFramePr>
        <p:xfrm>
          <a:off x="199376" y="972729"/>
          <a:ext cx="11618384" cy="4932362"/>
        </p:xfrm>
        <a:graphic>
          <a:graphicData uri="http://schemas.openxmlformats.org/presentationml/2006/ole">
            <mc:AlternateContent xmlns:mc="http://schemas.openxmlformats.org/markup-compatibility/2006">
              <mc:Choice xmlns:v="urn:schemas-microsoft-com:vml" Requires="v">
                <p:oleObj spid="_x0000_s1031" name="文档" r:id="rId4" imgW="8709605" imgH="4937311" progId="Word.Document.12">
                  <p:embed/>
                </p:oleObj>
              </mc:Choice>
              <mc:Fallback>
                <p:oleObj name="文档" r:id="rId4" imgW="8709605" imgH="4937311" progId="Word.Document.12">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76" y="972729"/>
                        <a:ext cx="11618384" cy="4932362"/>
                      </a:xfrm>
                      <a:prstGeom prst="rect">
                        <a:avLst/>
                      </a:prstGeom>
                      <a:noFill/>
                      <a:ln>
                        <a:noFill/>
                      </a:ln>
                      <a:effectLst/>
                    </p:spPr>
                  </p:pic>
                </p:oleObj>
              </mc:Fallback>
            </mc:AlternateContent>
          </a:graphicData>
        </a:graphic>
      </p:graphicFrame>
      <p:graphicFrame>
        <p:nvGraphicFramePr>
          <p:cNvPr id="3075" name="Object 3"/>
          <p:cNvGraphicFramePr>
            <a:graphicFrameLocks noChangeAspect="1"/>
          </p:cNvGraphicFramePr>
          <p:nvPr/>
        </p:nvGraphicFramePr>
        <p:xfrm>
          <a:off x="6207774" y="1270565"/>
          <a:ext cx="7033683" cy="396875"/>
        </p:xfrm>
        <a:graphic>
          <a:graphicData uri="http://schemas.openxmlformats.org/presentationml/2006/ole">
            <mc:AlternateContent xmlns:mc="http://schemas.openxmlformats.org/markup-compatibility/2006">
              <mc:Choice xmlns:v="urn:schemas-microsoft-com:vml" Requires="v">
                <p:oleObj spid="_x0000_s1032" name="文档" r:id="rId6" imgW="5274753" imgH="396374" progId="Word.Document.12">
                  <p:embed/>
                </p:oleObj>
              </mc:Choice>
              <mc:Fallback>
                <p:oleObj name="文档" r:id="rId6" imgW="5274753" imgH="396374" progId="Word.Document.12">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774" y="1270565"/>
                        <a:ext cx="703368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7212099" y="2468052"/>
          <a:ext cx="7033684" cy="396875"/>
        </p:xfrm>
        <a:graphic>
          <a:graphicData uri="http://schemas.openxmlformats.org/presentationml/2006/ole">
            <mc:AlternateContent xmlns:mc="http://schemas.openxmlformats.org/markup-compatibility/2006">
              <mc:Choice xmlns:v="urn:schemas-microsoft-com:vml" Requires="v">
                <p:oleObj spid="_x0000_s1033" name="文档" r:id="rId8" imgW="5274753" imgH="396374" progId="Word.Document.12">
                  <p:embed/>
                </p:oleObj>
              </mc:Choice>
              <mc:Fallback>
                <p:oleObj name="文档" r:id="rId8" imgW="5274753" imgH="396374" progId="Word.Document.12">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12099" y="2468052"/>
                        <a:ext cx="7033684"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5"/>
          <p:cNvGraphicFramePr>
            <a:graphicFrameLocks noChangeAspect="1"/>
          </p:cNvGraphicFramePr>
          <p:nvPr/>
        </p:nvGraphicFramePr>
        <p:xfrm>
          <a:off x="7322097" y="3667126"/>
          <a:ext cx="7033683" cy="396875"/>
        </p:xfrm>
        <a:graphic>
          <a:graphicData uri="http://schemas.openxmlformats.org/presentationml/2006/ole">
            <mc:AlternateContent xmlns:mc="http://schemas.openxmlformats.org/markup-compatibility/2006">
              <mc:Choice xmlns:v="urn:schemas-microsoft-com:vml" Requires="v">
                <p:oleObj spid="_x0000_s1034" name="文档" r:id="rId10" imgW="5274753" imgH="396374" progId="Word.Document.12">
                  <p:embed/>
                </p:oleObj>
              </mc:Choice>
              <mc:Fallback>
                <p:oleObj name="文档" r:id="rId10" imgW="5274753" imgH="396374" progId="Word.Document.12">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22097" y="3667126"/>
                        <a:ext cx="7033683"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6"/>
          <p:cNvGraphicFramePr>
            <a:graphicFrameLocks noChangeAspect="1"/>
          </p:cNvGraphicFramePr>
          <p:nvPr/>
        </p:nvGraphicFramePr>
        <p:xfrm>
          <a:off x="3216105" y="4702381"/>
          <a:ext cx="7033684" cy="396875"/>
        </p:xfrm>
        <a:graphic>
          <a:graphicData uri="http://schemas.openxmlformats.org/presentationml/2006/ole">
            <mc:AlternateContent xmlns:mc="http://schemas.openxmlformats.org/markup-compatibility/2006">
              <mc:Choice xmlns:v="urn:schemas-microsoft-com:vml" Requires="v">
                <p:oleObj spid="_x0000_s1035" name="文档" r:id="rId12" imgW="5274753" imgH="396374" progId="Word.Document.12">
                  <p:embed/>
                </p:oleObj>
              </mc:Choice>
              <mc:Fallback>
                <p:oleObj name="文档" r:id="rId12" imgW="5274753" imgH="396374" progId="Word.Document.12">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6105" y="4702381"/>
                        <a:ext cx="7033684"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矩形 6"/>
          <p:cNvSpPr/>
          <p:nvPr/>
        </p:nvSpPr>
        <p:spPr>
          <a:xfrm>
            <a:off x="4899980" y="401115"/>
            <a:ext cx="29931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观察规律</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矩形 7"/>
          <p:cNvSpPr/>
          <p:nvPr/>
        </p:nvSpPr>
        <p:spPr>
          <a:xfrm>
            <a:off x="509876" y="5641709"/>
            <a:ext cx="1141851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共性：过去分词的用法：表示被动。</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advTm="3000">
    <p:comb dir="vert"/>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1"/>
          <p:cNvGraphicFramePr>
            <a:graphicFrameLocks noChangeAspect="1"/>
          </p:cNvGraphicFramePr>
          <p:nvPr/>
        </p:nvGraphicFramePr>
        <p:xfrm>
          <a:off x="287867" y="1500189"/>
          <a:ext cx="11618384" cy="3857625"/>
        </p:xfrm>
        <a:graphic>
          <a:graphicData uri="http://schemas.openxmlformats.org/presentationml/2006/ole">
            <mc:AlternateContent xmlns:mc="http://schemas.openxmlformats.org/markup-compatibility/2006">
              <mc:Choice xmlns:v="urn:schemas-microsoft-com:vml" Requires="v">
                <p:oleObj spid="_x0000_s22531" name="文档" r:id="rId4" imgW="8713753" imgH="3858379" progId="Word.Document.12">
                  <p:embed/>
                </p:oleObj>
              </mc:Choice>
              <mc:Fallback>
                <p:oleObj name="文档" r:id="rId4" imgW="8713753" imgH="3858379"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67" y="1500189"/>
                        <a:ext cx="11618384" cy="3857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advTm="3000">
    <p:wheel spokes="1"/>
    <p:sndAc>
      <p:stSnd>
        <p:snd r:embed="rId3"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1"/>
          <p:cNvGraphicFramePr>
            <a:graphicFrameLocks noChangeAspect="1"/>
          </p:cNvGraphicFramePr>
          <p:nvPr/>
        </p:nvGraphicFramePr>
        <p:xfrm>
          <a:off x="284163" y="1277504"/>
          <a:ext cx="11482387" cy="3028950"/>
        </p:xfrm>
        <a:graphic>
          <a:graphicData uri="http://schemas.openxmlformats.org/presentationml/2006/ole">
            <mc:AlternateContent xmlns:mc="http://schemas.openxmlformats.org/markup-compatibility/2006">
              <mc:Choice xmlns:v="urn:schemas-microsoft-com:vml" Requires="v">
                <p:oleObj spid="_x0000_s23557" name="文档" r:id="rId4" imgW="8709605" imgH="2307394" progId="Word.Document.12">
                  <p:embed/>
                </p:oleObj>
              </mc:Choice>
              <mc:Fallback>
                <p:oleObj name="文档" r:id="rId4" imgW="8709605" imgH="2307394"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3" y="1277504"/>
                        <a:ext cx="11482387" cy="302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8" name="Object 2"/>
          <p:cNvGraphicFramePr>
            <a:graphicFrameLocks noChangeAspect="1"/>
          </p:cNvGraphicFramePr>
          <p:nvPr/>
        </p:nvGraphicFramePr>
        <p:xfrm>
          <a:off x="284163" y="3522663"/>
          <a:ext cx="11468100" cy="3117850"/>
        </p:xfrm>
        <a:graphic>
          <a:graphicData uri="http://schemas.openxmlformats.org/presentationml/2006/ole">
            <mc:AlternateContent xmlns:mc="http://schemas.openxmlformats.org/markup-compatibility/2006">
              <mc:Choice xmlns:v="urn:schemas-microsoft-com:vml" Requires="v">
                <p:oleObj spid="_x0000_s23558" name="文档" r:id="rId6" imgW="8702048" imgH="2375862" progId="Word.Document.12">
                  <p:embed/>
                </p:oleObj>
              </mc:Choice>
              <mc:Fallback>
                <p:oleObj name="文档" r:id="rId6" imgW="8702048" imgH="2375862" progId="Word.Document.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163" y="3522663"/>
                        <a:ext cx="11468100" cy="3117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139700" y="2014538"/>
          <a:ext cx="2355850" cy="774700"/>
        </p:xfrm>
        <a:graphic>
          <a:graphicData uri="http://schemas.openxmlformats.org/presentationml/2006/ole">
            <mc:AlternateContent xmlns:mc="http://schemas.openxmlformats.org/markup-compatibility/2006">
              <mc:Choice xmlns:v="urn:schemas-microsoft-com:vml" Requires="v">
                <p:oleObj spid="_x0000_s23559" name="文档" r:id="rId8" imgW="1793229" imgH="585482" progId="Word.Document.12">
                  <p:embed/>
                </p:oleObj>
              </mc:Choice>
              <mc:Fallback>
                <p:oleObj name="文档" r:id="rId8" imgW="1793229" imgH="585482" progId="Word.Document.1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700" y="2014538"/>
                        <a:ext cx="2355850" cy="774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矩形 4"/>
          <p:cNvSpPr/>
          <p:nvPr/>
        </p:nvSpPr>
        <p:spPr>
          <a:xfrm>
            <a:off x="0" y="82414"/>
            <a:ext cx="29931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牛刀小试</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advTm="3000">
    <p:dissolv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3A73E8-4B8C-4FFA-B060-0FC19DF49468}"/>
              </a:ext>
            </a:extLst>
          </p:cNvPr>
          <p:cNvSpPr txBox="1"/>
          <p:nvPr/>
        </p:nvSpPr>
        <p:spPr>
          <a:xfrm>
            <a:off x="10060793" y="130189"/>
            <a:ext cx="2323021" cy="507831"/>
          </a:xfrm>
          <a:prstGeom prst="rect">
            <a:avLst/>
          </a:prstGeom>
          <a:noFill/>
        </p:spPr>
        <p:txBody>
          <a:bodyPr wrap="square" rtlCol="0">
            <a:spAutoFit/>
          </a:bodyPr>
          <a:lstStyle/>
          <a:p>
            <a:pPr>
              <a:lnSpc>
                <a:spcPct val="150000"/>
              </a:lnSpc>
            </a:pPr>
            <a:r>
              <a:rPr lang="zh-CN" altLang="en-US" b="1" dirty="0">
                <a:solidFill>
                  <a:schemeClr val="accent1"/>
                </a:solidFill>
              </a:rPr>
              <a:t>人教版</a:t>
            </a:r>
            <a:r>
              <a:rPr lang="zh-CN" altLang="en-US" b="1">
                <a:solidFill>
                  <a:schemeClr val="accent1"/>
                </a:solidFill>
              </a:rPr>
              <a:t>必修</a:t>
            </a:r>
            <a:r>
              <a:rPr lang="zh-CN" altLang="en-US" b="1" smtClean="0">
                <a:solidFill>
                  <a:schemeClr val="accent1"/>
                </a:solidFill>
              </a:rPr>
              <a:t>第二册</a:t>
            </a:r>
            <a:endParaRPr lang="zh-CN" altLang="en-US" b="1" dirty="0">
              <a:solidFill>
                <a:schemeClr val="accent1"/>
              </a:solidFill>
            </a:endParaRPr>
          </a:p>
        </p:txBody>
      </p:sp>
    </p:spTree>
    <p:extLst>
      <p:ext uri="{BB962C8B-B14F-4D97-AF65-F5344CB8AC3E}">
        <p14:creationId xmlns:p14="http://schemas.microsoft.com/office/powerpoint/2010/main" val="953406407"/>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87142" y="535639"/>
            <a:ext cx="29931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考点精析</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51" name="Rectangle 3"/>
          <p:cNvSpPr>
            <a:spLocks noChangeArrowheads="1"/>
          </p:cNvSpPr>
          <p:nvPr/>
        </p:nvSpPr>
        <p:spPr bwMode="auto">
          <a:xfrm>
            <a:off x="206476" y="1430594"/>
            <a:ext cx="11562737"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lang="zh-CN" altLang="en-US" sz="3200" b="1" dirty="0" smtClean="0">
                <a:latin typeface="Times New Roman" pitchFamily="18" charset="0"/>
                <a:ea typeface="宋体" pitchFamily="2" charset="-122"/>
                <a:cs typeface="Times New Roman" pitchFamily="18" charset="0"/>
              </a:rPr>
              <a:t>用法</a:t>
            </a:r>
            <a:r>
              <a:rPr lang="en-US" altLang="zh-CN" sz="3200" b="1" dirty="0" smtClean="0">
                <a:latin typeface="Times New Roman" pitchFamily="18" charset="0"/>
                <a:ea typeface="宋体" pitchFamily="2" charset="-122"/>
                <a:cs typeface="Times New Roman" pitchFamily="18" charset="0"/>
              </a:rPr>
              <a:t>1</a:t>
            </a:r>
            <a:r>
              <a:rPr lang="zh-CN" altLang="en-US" sz="3200" b="1" dirty="0" smtClean="0">
                <a:latin typeface="Times New Roman" pitchFamily="18" charset="0"/>
                <a:ea typeface="宋体" pitchFamily="2" charset="-122"/>
                <a:cs typeface="Times New Roman" pitchFamily="18" charset="0"/>
              </a:rPr>
              <a:t>：</a:t>
            </a:r>
            <a:endParaRPr lang="en-US" altLang="zh-CN" sz="3200" b="1" dirty="0" smtClean="0">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及物动词的过去分词作定语，在语态上表示被动；在时间上，常表示动作已经发生或完成，有时也不表示时间性。</a:t>
            </a:r>
            <a:endParaRPr kumimoji="0" lang="zh-CN" sz="32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sz="32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Our teacher watched us doing the experiment and gave us a satisfied smile at last</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endPar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我们的老师看着我们做实验，最后给了我们一个满意的微笑。</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plan put forward at the meeting will be carried out soon</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会上提出的计划将很快被执行。</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spd="slow" advTm="3000">
    <p:randomBa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 calcmode="lin" valueType="num">
                                      <p:cBhvr additive="base">
                                        <p:cTn id="7"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 calcmode="lin" valueType="num">
                                      <p:cBhvr additive="base">
                                        <p:cTn id="13"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1">
                                            <p:txEl>
                                              <p:pRg st="3" end="3"/>
                                            </p:txEl>
                                          </p:spTgt>
                                        </p:tgtEl>
                                        <p:attrNameLst>
                                          <p:attrName>style.visibility</p:attrName>
                                        </p:attrNameLst>
                                      </p:cBhvr>
                                      <p:to>
                                        <p:strVal val="visible"/>
                                      </p:to>
                                    </p:set>
                                    <p:anim calcmode="lin" valueType="num">
                                      <p:cBhvr additive="base">
                                        <p:cTn id="19" dur="500" fill="hold"/>
                                        <p:tgtEl>
                                          <p:spTgt spid="20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1">
                                            <p:txEl>
                                              <p:pRg st="4" end="4"/>
                                            </p:txEl>
                                          </p:spTgt>
                                        </p:tgtEl>
                                        <p:attrNameLst>
                                          <p:attrName>style.visibility</p:attrName>
                                        </p:attrNameLst>
                                      </p:cBhvr>
                                      <p:to>
                                        <p:strVal val="visible"/>
                                      </p:to>
                                    </p:set>
                                    <p:anim calcmode="lin" valueType="num">
                                      <p:cBhvr additive="base">
                                        <p:cTn id="25"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1">
                                            <p:txEl>
                                              <p:pRg st="5" end="5"/>
                                            </p:txEl>
                                          </p:spTgt>
                                        </p:tgtEl>
                                        <p:attrNameLst>
                                          <p:attrName>style.visibility</p:attrName>
                                        </p:attrNameLst>
                                      </p:cBhvr>
                                      <p:to>
                                        <p:strVal val="visible"/>
                                      </p:to>
                                    </p:set>
                                    <p:anim calcmode="lin" valueType="num">
                                      <p:cBhvr additive="base">
                                        <p:cTn id="31" dur="500" fill="hold"/>
                                        <p:tgtEl>
                                          <p:spTgt spid="205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1"/>
          <p:cNvGraphicFramePr>
            <a:graphicFrameLocks noChangeAspect="1"/>
          </p:cNvGraphicFramePr>
          <p:nvPr/>
        </p:nvGraphicFramePr>
        <p:xfrm>
          <a:off x="284163" y="1649413"/>
          <a:ext cx="11482387" cy="4676775"/>
        </p:xfrm>
        <a:graphic>
          <a:graphicData uri="http://schemas.openxmlformats.org/presentationml/2006/ole">
            <mc:AlternateContent xmlns:mc="http://schemas.openxmlformats.org/markup-compatibility/2006">
              <mc:Choice xmlns:v="urn:schemas-microsoft-com:vml" Requires="v">
                <p:oleObj spid="_x0000_s3075" name="文档" r:id="rId4" imgW="8709605" imgH="3561091" progId="Word.Document.12">
                  <p:embed/>
                </p:oleObj>
              </mc:Choice>
              <mc:Fallback>
                <p:oleObj name="文档" r:id="rId4" imgW="8709605" imgH="3561091"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3" y="1649413"/>
                        <a:ext cx="11482387" cy="4676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ChangeArrowheads="1"/>
          </p:cNvSpPr>
          <p:nvPr/>
        </p:nvSpPr>
        <p:spPr bwMode="auto">
          <a:xfrm>
            <a:off x="486696" y="1017639"/>
            <a:ext cx="11135033"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zh-CN" altLang="en-US" sz="36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用法</a:t>
            </a:r>
            <a:r>
              <a:rPr kumimoji="0" lang="en-US" altLang="zh-CN" sz="36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2</a:t>
            </a:r>
            <a:r>
              <a:rPr kumimoji="0" lang="zh-CN" altLang="en-US" sz="36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endParaRPr kumimoji="0" lang="en-US" altLang="zh-CN" sz="36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zh-CN" altLang="en-US" sz="36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不及物动词的过去分词作定语，它不表示被动意义，只强调动作完成。</a:t>
            </a:r>
            <a:endParaRPr kumimoji="0" lang="zh-CN" altLang="en-US" sz="36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6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Many little kids like gathering fallen leaves in the yard</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许多小孩子喜欢在庭院里收集落叶。</a:t>
            </a:r>
            <a:endParaRPr kumimoji="0" lang="zh-CN" altLang="en-US" sz="3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6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risen sun is shining brightly in the morning</a:t>
            </a: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6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早上已升起的太阳正明亮地闪耀着。</a:t>
            </a:r>
            <a:endParaRPr kumimoji="0" lang="zh-CN" altLang="en-US" sz="36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spd="slow" advTm="3000">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box(in)">
                                      <p:cBhvr>
                                        <p:cTn id="13" dur="500"/>
                                        <p:tgtEl>
                                          <p:spTgt spid="307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Effect transition="in" filter="box(in)">
                                      <p:cBhvr>
                                        <p:cTn id="18" dur="500"/>
                                        <p:tgtEl>
                                          <p:spTgt spid="3075">
                                            <p:txEl>
                                              <p:pRg st="1" end="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box(in)">
                                      <p:cBhvr>
                                        <p:cTn id="21" dur="500"/>
                                        <p:tgtEl>
                                          <p:spTgt spid="3075">
                                            <p:txEl>
                                              <p:pRg st="2" end="2"/>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Effect transition="in" filter="box(in)">
                                      <p:cBhvr>
                                        <p:cTn id="24" dur="500"/>
                                        <p:tgtEl>
                                          <p:spTgt spid="3075">
                                            <p:txEl>
                                              <p:pRg st="3" end="3"/>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box(in)">
                                      <p:cBhvr>
                                        <p:cTn id="27" dur="500"/>
                                        <p:tgtEl>
                                          <p:spTgt spid="3075">
                                            <p:txEl>
                                              <p:pRg st="4" end="4"/>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ox(in)">
                                      <p:cBhvr>
                                        <p:cTn id="30"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
          <p:cNvGraphicFramePr>
            <a:graphicFrameLocks noChangeAspect="1"/>
          </p:cNvGraphicFramePr>
          <p:nvPr/>
        </p:nvGraphicFramePr>
        <p:xfrm>
          <a:off x="284163" y="1109663"/>
          <a:ext cx="11482387" cy="2247900"/>
        </p:xfrm>
        <a:graphic>
          <a:graphicData uri="http://schemas.openxmlformats.org/presentationml/2006/ole">
            <mc:AlternateContent xmlns:mc="http://schemas.openxmlformats.org/markup-compatibility/2006">
              <mc:Choice xmlns:v="urn:schemas-microsoft-com:vml" Requires="v">
                <p:oleObj spid="_x0000_s4101" name="文档" r:id="rId4" imgW="8709605" imgH="1713158" progId="Word.Document.12">
                  <p:embed/>
                </p:oleObj>
              </mc:Choice>
              <mc:Fallback>
                <p:oleObj name="文档" r:id="rId4" imgW="8709605" imgH="1713158"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163" y="1109663"/>
                        <a:ext cx="11482387" cy="2247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8" name="Object 2"/>
          <p:cNvGraphicFramePr>
            <a:graphicFrameLocks noChangeAspect="1"/>
          </p:cNvGraphicFramePr>
          <p:nvPr/>
        </p:nvGraphicFramePr>
        <p:xfrm>
          <a:off x="285751" y="2765426"/>
          <a:ext cx="11620500" cy="2371725"/>
        </p:xfrm>
        <a:graphic>
          <a:graphicData uri="http://schemas.openxmlformats.org/presentationml/2006/ole">
            <mc:AlternateContent xmlns:mc="http://schemas.openxmlformats.org/markup-compatibility/2006">
              <mc:Choice xmlns:v="urn:schemas-microsoft-com:vml" Requires="v">
                <p:oleObj spid="_x0000_s4102" name="文档" r:id="rId6" imgW="8709605" imgH="2374060" progId="Word.Document.12">
                  <p:embed/>
                </p:oleObj>
              </mc:Choice>
              <mc:Fallback>
                <p:oleObj name="文档" r:id="rId6" imgW="8709605" imgH="2374060" progId="Word.Document.12">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751" y="2765426"/>
                        <a:ext cx="11620500" cy="23717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9" name="Object 3"/>
          <p:cNvGraphicFramePr>
            <a:graphicFrameLocks noChangeAspect="1"/>
          </p:cNvGraphicFramePr>
          <p:nvPr/>
        </p:nvGraphicFramePr>
        <p:xfrm>
          <a:off x="2863850" y="779463"/>
          <a:ext cx="11482388" cy="779462"/>
        </p:xfrm>
        <a:graphic>
          <a:graphicData uri="http://schemas.openxmlformats.org/presentationml/2006/ole">
            <mc:AlternateContent xmlns:mc="http://schemas.openxmlformats.org/markup-compatibility/2006">
              <mc:Choice xmlns:v="urn:schemas-microsoft-com:vml" Requires="v">
                <p:oleObj spid="_x0000_s4103" name="文档" r:id="rId8" imgW="8755305" imgH="591353" progId="Word.Document.12">
                  <p:embed/>
                </p:oleObj>
              </mc:Choice>
              <mc:Fallback>
                <p:oleObj name="文档" r:id="rId8" imgW="8755305" imgH="591353" progId="Word.Document.12">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63850" y="779463"/>
                        <a:ext cx="11482388" cy="7794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矩形 4"/>
          <p:cNvSpPr/>
          <p:nvPr/>
        </p:nvSpPr>
        <p:spPr>
          <a:xfrm>
            <a:off x="77443" y="-96838"/>
            <a:ext cx="29931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牛刀小试</a:t>
            </a:r>
            <a:endParaRPr lang="zh-CN"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advTm="3000">
    <p:circl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560439" y="973394"/>
            <a:ext cx="1088431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ctr"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过去分词作定语的位置：</a:t>
            </a:r>
            <a:endParaRPr kumimoji="0" 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30238"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en-US" altLang="zh-CN" sz="3200" b="1" i="0" u="none" strike="noStrike" cap="none" normalizeH="0" baseline="0" dirty="0" smtClean="0">
                <a:ln>
                  <a:noFill/>
                </a:ln>
                <a:solidFill>
                  <a:srgbClr val="0033CC"/>
                </a:solidFill>
                <a:effectLst/>
                <a:latin typeface="Times New Roman" pitchFamily="18" charset="0"/>
                <a:ea typeface="宋体" pitchFamily="2" charset="-122"/>
                <a:cs typeface="Times New Roman" pitchFamily="18" charset="0"/>
              </a:rPr>
              <a:t>1</a:t>
            </a:r>
            <a:r>
              <a:rPr kumimoji="0" lang="zh-CN" altLang="en-US" sz="3200" b="1" i="0" u="none" strike="noStrike" cap="none" normalizeH="0" baseline="0" dirty="0" smtClean="0">
                <a:ln>
                  <a:noFill/>
                </a:ln>
                <a:solidFill>
                  <a:srgbClr val="0033CC"/>
                </a:solidFill>
                <a:effectLst/>
                <a:latin typeface="Times New Roman" pitchFamily="18" charset="0"/>
                <a:ea typeface="宋体" pitchFamily="2" charset="-122"/>
                <a:cs typeface="Times New Roman" pitchFamily="18" charset="0"/>
              </a:rPr>
              <a:t>．前置定语</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30238"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一般情况下，单个过去分词作前置定语，即放在所修饰词之前。</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30238"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polluted water was to blame for the spread of cholera</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30238"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被污染的水造成了霍乱的传播。</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30238"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We needed much more qualified workers</a:t>
            </a: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30238"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32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我们需要更多的合格的工人。</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spd="slow" advTm="3000">
    <p:pull dir="r"/>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009">
                                            <p:txEl>
                                              <p:pRg st="1" end="1"/>
                                            </p:txEl>
                                          </p:spTgt>
                                        </p:tgtEl>
                                        <p:attrNameLst>
                                          <p:attrName>style.visibility</p:attrName>
                                        </p:attrNameLst>
                                      </p:cBhvr>
                                      <p:to>
                                        <p:strVal val="visible"/>
                                      </p:to>
                                    </p:set>
                                    <p:animEffect transition="in" filter="box(in)">
                                      <p:cBhvr>
                                        <p:cTn id="7" dur="500"/>
                                        <p:tgtEl>
                                          <p:spTgt spid="4300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3009">
                                            <p:txEl>
                                              <p:pRg st="2" end="2"/>
                                            </p:txEl>
                                          </p:spTgt>
                                        </p:tgtEl>
                                        <p:attrNameLst>
                                          <p:attrName>style.visibility</p:attrName>
                                        </p:attrNameLst>
                                      </p:cBhvr>
                                      <p:to>
                                        <p:strVal val="visible"/>
                                      </p:to>
                                    </p:set>
                                    <p:animEffect transition="in" filter="box(in)">
                                      <p:cBhvr>
                                        <p:cTn id="12" dur="500"/>
                                        <p:tgtEl>
                                          <p:spTgt spid="4300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3009">
                                            <p:txEl>
                                              <p:pRg st="3" end="3"/>
                                            </p:txEl>
                                          </p:spTgt>
                                        </p:tgtEl>
                                        <p:attrNameLst>
                                          <p:attrName>style.visibility</p:attrName>
                                        </p:attrNameLst>
                                      </p:cBhvr>
                                      <p:to>
                                        <p:strVal val="visible"/>
                                      </p:to>
                                    </p:set>
                                    <p:animEffect transition="in" filter="box(in)">
                                      <p:cBhvr>
                                        <p:cTn id="17" dur="500"/>
                                        <p:tgtEl>
                                          <p:spTgt spid="4300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3009">
                                            <p:txEl>
                                              <p:pRg st="4" end="4"/>
                                            </p:txEl>
                                          </p:spTgt>
                                        </p:tgtEl>
                                        <p:attrNameLst>
                                          <p:attrName>style.visibility</p:attrName>
                                        </p:attrNameLst>
                                      </p:cBhvr>
                                      <p:to>
                                        <p:strVal val="visible"/>
                                      </p:to>
                                    </p:set>
                                    <p:animEffect transition="in" filter="box(in)">
                                      <p:cBhvr>
                                        <p:cTn id="22" dur="500"/>
                                        <p:tgtEl>
                                          <p:spTgt spid="4300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3009">
                                            <p:txEl>
                                              <p:pRg st="5" end="5"/>
                                            </p:txEl>
                                          </p:spTgt>
                                        </p:tgtEl>
                                        <p:attrNameLst>
                                          <p:attrName>style.visibility</p:attrName>
                                        </p:attrNameLst>
                                      </p:cBhvr>
                                      <p:to>
                                        <p:strVal val="visible"/>
                                      </p:to>
                                    </p:set>
                                    <p:animEffect transition="in" filter="box(in)">
                                      <p:cBhvr>
                                        <p:cTn id="27" dur="500"/>
                                        <p:tgtEl>
                                          <p:spTgt spid="4300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3009">
                                            <p:txEl>
                                              <p:pRg st="6" end="6"/>
                                            </p:txEl>
                                          </p:spTgt>
                                        </p:tgtEl>
                                        <p:attrNameLst>
                                          <p:attrName>style.visibility</p:attrName>
                                        </p:attrNameLst>
                                      </p:cBhvr>
                                      <p:to>
                                        <p:strVal val="visible"/>
                                      </p:to>
                                    </p:set>
                                    <p:animEffect transition="in" filter="box(in)">
                                      <p:cBhvr>
                                        <p:cTn id="32" dur="500"/>
                                        <p:tgtEl>
                                          <p:spTgt spid="430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1"/>
          <p:cNvGraphicFramePr>
            <a:graphicFrameLocks noChangeAspect="1"/>
          </p:cNvGraphicFramePr>
          <p:nvPr/>
        </p:nvGraphicFramePr>
        <p:xfrm>
          <a:off x="239713" y="1258888"/>
          <a:ext cx="11468100" cy="6161087"/>
        </p:xfrm>
        <a:graphic>
          <a:graphicData uri="http://schemas.openxmlformats.org/presentationml/2006/ole">
            <mc:AlternateContent xmlns:mc="http://schemas.openxmlformats.org/markup-compatibility/2006">
              <mc:Choice xmlns:v="urn:schemas-microsoft-com:vml" Requires="v">
                <p:oleObj spid="_x0000_s6148" name="文档" r:id="rId4" imgW="8702048" imgH="4686139" progId="Word.Document.12">
                  <p:embed/>
                </p:oleObj>
              </mc:Choice>
              <mc:Fallback>
                <p:oleObj name="文档" r:id="rId4" imgW="8702048" imgH="4686139"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3" y="1258888"/>
                        <a:ext cx="11468100" cy="6161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1"/>
          <p:cNvGraphicFramePr>
            <a:graphicFrameLocks noChangeAspect="1"/>
          </p:cNvGraphicFramePr>
          <p:nvPr/>
        </p:nvGraphicFramePr>
        <p:xfrm>
          <a:off x="287867" y="3573463"/>
          <a:ext cx="11616267" cy="2362200"/>
        </p:xfrm>
        <a:graphic>
          <a:graphicData uri="http://schemas.openxmlformats.org/presentationml/2006/ole">
            <mc:AlternateContent xmlns:mc="http://schemas.openxmlformats.org/markup-compatibility/2006">
              <mc:Choice xmlns:v="urn:schemas-microsoft-com:vml" Requires="v">
                <p:oleObj spid="_x0000_s6149" name="文档" r:id="rId6" imgW="8713753" imgH="2371618" progId="Word.Document.12">
                  <p:embed/>
                </p:oleObj>
              </mc:Choice>
              <mc:Fallback>
                <p:oleObj name="文档" r:id="rId6" imgW="8713753" imgH="2371618" progId="Word.Document.12">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867" y="3573463"/>
                        <a:ext cx="11616267" cy="2362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4"/>
          <p:cNvSpPr>
            <a:spLocks noChangeArrowheads="1"/>
          </p:cNvSpPr>
          <p:nvPr/>
        </p:nvSpPr>
        <p:spPr bwMode="auto">
          <a:xfrm>
            <a:off x="516193" y="1061884"/>
            <a:ext cx="1094330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有些过去分词表示特定含义时</a:t>
            </a:r>
            <a:r>
              <a:rPr kumimoji="0" lang="zh-CN" sz="3200" b="1" i="0" u="none" strike="noStrike" cap="none" normalizeH="0" baseline="0" dirty="0" smtClean="0">
                <a:ln>
                  <a:noFill/>
                </a:ln>
                <a:solidFill>
                  <a:srgbClr val="FF0000"/>
                </a:solidFill>
                <a:effectLst/>
                <a:latin typeface="Times New Roman" pitchFamily="18" charset="0"/>
                <a:ea typeface="宋体" pitchFamily="2" charset="-122"/>
                <a:cs typeface="MingLiU_HKSCS" pitchFamily="18" charset="-120"/>
              </a:rPr>
              <a:t>，</a:t>
            </a:r>
            <a:r>
              <a:rPr kumimoji="0" 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单独作定语也可放在所修饰的名词之后</a:t>
            </a:r>
            <a:r>
              <a:rPr kumimoji="0" lang="zh-CN" sz="3200" b="1" i="0" u="none" strike="noStrike" cap="none" normalizeH="0" baseline="0" dirty="0" smtClean="0">
                <a:ln>
                  <a:noFill/>
                </a:ln>
                <a:solidFill>
                  <a:srgbClr val="FF0000"/>
                </a:solidFill>
                <a:effectLst/>
                <a:latin typeface="Times New Roman" pitchFamily="18" charset="0"/>
                <a:ea typeface="宋体" pitchFamily="2" charset="-122"/>
                <a:cs typeface="MingLiU_HKSCS" pitchFamily="18" charset="-120"/>
              </a:rPr>
              <a:t>，</a:t>
            </a:r>
            <a:r>
              <a:rPr kumimoji="0" 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如</a:t>
            </a:r>
            <a:r>
              <a:rPr kumimoji="0" lang="en-US" alt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left(</a:t>
            </a:r>
            <a:r>
              <a:rPr kumimoji="0" lang="zh-CN" altLang="en-US"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剩余的</a:t>
            </a:r>
            <a:r>
              <a:rPr kumimoji="0" lang="en-US" alt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zh-CN" altLang="en-US" sz="3200" b="1" i="0" u="none" strike="noStrike" cap="none" normalizeH="0" baseline="0" dirty="0" smtClean="0">
                <a:ln>
                  <a:noFill/>
                </a:ln>
                <a:solidFill>
                  <a:srgbClr val="FF0000"/>
                </a:solidFill>
                <a:effectLst/>
                <a:latin typeface="Times New Roman" pitchFamily="18" charset="0"/>
                <a:ea typeface="宋体" pitchFamily="2" charset="-122"/>
                <a:cs typeface="MingLiU_HKSCS" pitchFamily="18" charset="-120"/>
              </a:rPr>
              <a:t>，</a:t>
            </a:r>
            <a:r>
              <a:rPr kumimoji="0" lang="en-US" alt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given(</a:t>
            </a:r>
            <a:r>
              <a:rPr kumimoji="0" lang="zh-CN" altLang="en-US"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所给的</a:t>
            </a:r>
            <a:r>
              <a:rPr kumimoji="0" lang="en-US" alt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zh-CN" altLang="en-US" sz="3200" b="1" i="0" u="none" strike="noStrike" cap="none" normalizeH="0" baseline="0" dirty="0" smtClean="0">
                <a:ln>
                  <a:noFill/>
                </a:ln>
                <a:solidFill>
                  <a:srgbClr val="FF0000"/>
                </a:solidFill>
                <a:effectLst/>
                <a:latin typeface="Times New Roman" pitchFamily="18" charset="0"/>
                <a:ea typeface="宋体" pitchFamily="2" charset="-122"/>
                <a:cs typeface="MingLiU_HKSCS" pitchFamily="18" charset="-120"/>
              </a:rPr>
              <a:t>，</a:t>
            </a:r>
            <a:r>
              <a:rPr kumimoji="0" lang="en-US" alt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concerned(</a:t>
            </a:r>
            <a:r>
              <a:rPr kumimoji="0" lang="zh-CN" altLang="en-US"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有关的</a:t>
            </a:r>
            <a:r>
              <a:rPr kumimoji="0" lang="en-US" altLang="zh-CN"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a:t>
            </a:r>
            <a:r>
              <a:rPr kumimoji="0" lang="zh-CN" altLang="en-US" sz="32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等。</a:t>
            </a:r>
            <a:endParaRPr kumimoji="0" lang="zh-CN" altLang="en-US" sz="32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Tree>
  </p:cSld>
  <p:clrMapOvr>
    <a:masterClrMapping/>
  </p:clrMapOvr>
  <p:transition spd="slow" advTm="3000">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ox(in)">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7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
          <p:cNvGraphicFramePr>
            <a:graphicFrameLocks noChangeAspect="1"/>
          </p:cNvGraphicFramePr>
          <p:nvPr/>
        </p:nvGraphicFramePr>
        <p:xfrm>
          <a:off x="254667" y="2031539"/>
          <a:ext cx="11468100" cy="5470525"/>
        </p:xfrm>
        <a:graphic>
          <a:graphicData uri="http://schemas.openxmlformats.org/presentationml/2006/ole">
            <mc:AlternateContent xmlns:mc="http://schemas.openxmlformats.org/markup-compatibility/2006">
              <mc:Choice xmlns:v="urn:schemas-microsoft-com:vml" Requires="v">
                <p:oleObj spid="_x0000_s7171" name="文档" r:id="rId4" imgW="8702048" imgH="4158570" progId="Word.Document.12">
                  <p:embed/>
                </p:oleObj>
              </mc:Choice>
              <mc:Fallback>
                <p:oleObj name="文档" r:id="rId4" imgW="8702048" imgH="4158570"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67" y="2031539"/>
                        <a:ext cx="11468100" cy="5470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ChangeArrowheads="1"/>
          </p:cNvSpPr>
          <p:nvPr/>
        </p:nvSpPr>
        <p:spPr bwMode="auto">
          <a:xfrm>
            <a:off x="294968" y="545690"/>
            <a:ext cx="11208775"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30238"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en-US" altLang="zh-CN" sz="2800" b="1" i="0" u="none" strike="noStrike" cap="none" normalizeH="0" baseline="0" dirty="0" smtClean="0">
                <a:ln>
                  <a:noFill/>
                </a:ln>
                <a:solidFill>
                  <a:srgbClr val="0033CC"/>
                </a:solidFill>
                <a:effectLst/>
                <a:latin typeface="Times New Roman" pitchFamily="18" charset="0"/>
                <a:ea typeface="宋体" pitchFamily="2" charset="-122"/>
                <a:cs typeface="Times New Roman" pitchFamily="18" charset="0"/>
              </a:rPr>
              <a:t>2</a:t>
            </a:r>
            <a:r>
              <a:rPr kumimoji="0" lang="zh-CN" altLang="en-US" sz="2800" b="1" i="0" u="none" strike="noStrike" cap="none" normalizeH="0" baseline="0" dirty="0" smtClean="0">
                <a:ln>
                  <a:noFill/>
                </a:ln>
                <a:solidFill>
                  <a:srgbClr val="0033CC"/>
                </a:solidFill>
                <a:effectLst/>
                <a:latin typeface="Times New Roman" pitchFamily="18" charset="0"/>
                <a:ea typeface="宋体" pitchFamily="2" charset="-122"/>
                <a:cs typeface="Times New Roman" pitchFamily="18" charset="0"/>
              </a:rPr>
              <a:t>．后置定语</a:t>
            </a:r>
            <a:endParaRPr kumimoji="0" lang="zh-CN" altLang="en-US"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630238"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800" b="1" i="0" u="none" strike="noStrike" cap="none" normalizeH="0" baseline="0" dirty="0" smtClean="0">
                <a:ln>
                  <a:noFill/>
                </a:ln>
                <a:solidFill>
                  <a:srgbClr val="FF0000"/>
                </a:solidFill>
                <a:effectLst/>
                <a:latin typeface="Times New Roman" pitchFamily="18" charset="0"/>
                <a:ea typeface="宋体" pitchFamily="2" charset="-122"/>
                <a:cs typeface="Times New Roman" pitchFamily="18" charset="0"/>
              </a:rPr>
              <a:t>过去分词短语作定语时往往作后置定语，即放在所修饰词之后，它的作用相当于一个定语从句。</a:t>
            </a:r>
            <a:endParaRPr kumimoji="0" lang="zh-CN" altLang="en-US" sz="2800" b="0" i="0" u="none" strike="noStrike" cap="none" normalizeH="0" baseline="0" dirty="0" smtClean="0">
              <a:ln>
                <a:noFill/>
              </a:ln>
              <a:solidFill>
                <a:srgbClr val="FF0000"/>
              </a:solidFill>
              <a:effectLst/>
              <a:latin typeface="Arial" pitchFamily="34" charset="0"/>
              <a:ea typeface="宋体" pitchFamily="2" charset="-122"/>
              <a:cs typeface="宋体" pitchFamily="2" charset="-122"/>
            </a:endParaRPr>
          </a:p>
        </p:txBody>
      </p:sp>
    </p:spTree>
  </p:cSld>
  <p:clrMapOvr>
    <a:masterClrMapping/>
  </p:clrMapOvr>
  <p:transition spd="slow" advTm="3000">
    <p:wipe dir="r"/>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box(in)">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diamond(in)">
                                      <p:cBhvr>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1"/>
          <p:cNvGraphicFramePr>
            <a:graphicFrameLocks noChangeAspect="1"/>
          </p:cNvGraphicFramePr>
          <p:nvPr/>
        </p:nvGraphicFramePr>
        <p:xfrm>
          <a:off x="195263" y="869950"/>
          <a:ext cx="11496675" cy="6954838"/>
        </p:xfrm>
        <a:graphic>
          <a:graphicData uri="http://schemas.openxmlformats.org/presentationml/2006/ole">
            <mc:AlternateContent xmlns:mc="http://schemas.openxmlformats.org/markup-compatibility/2006">
              <mc:Choice xmlns:v="urn:schemas-microsoft-com:vml" Requires="v">
                <p:oleObj spid="_x0000_s8195" name="文档" r:id="rId4" imgW="8854261" imgH="5366501" progId="Word.Document.12">
                  <p:embed/>
                </p:oleObj>
              </mc:Choice>
              <mc:Fallback>
                <p:oleObj name="文档" r:id="rId4" imgW="8854261" imgH="5366501" progId="Word.Documen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3" y="869950"/>
                        <a:ext cx="11496675" cy="6954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表格 2"/>
          <p:cNvGraphicFramePr>
            <a:graphicFrameLocks noGrp="1"/>
          </p:cNvGraphicFramePr>
          <p:nvPr/>
        </p:nvGraphicFramePr>
        <p:xfrm>
          <a:off x="1536284" y="1682790"/>
          <a:ext cx="6907174" cy="2194560"/>
        </p:xfrm>
        <a:graphic>
          <a:graphicData uri="http://schemas.openxmlformats.org/drawingml/2006/table">
            <a:tbl>
              <a:tblPr/>
              <a:tblGrid>
                <a:gridCol w="2568087">
                  <a:extLst>
                    <a:ext uri="{9D8B030D-6E8A-4147-A177-3AD203B41FA5}">
                      <a16:colId xmlns:a16="http://schemas.microsoft.com/office/drawing/2014/main" val="20000"/>
                    </a:ext>
                  </a:extLst>
                </a:gridCol>
                <a:gridCol w="2170234">
                  <a:extLst>
                    <a:ext uri="{9D8B030D-6E8A-4147-A177-3AD203B41FA5}">
                      <a16:colId xmlns:a16="http://schemas.microsoft.com/office/drawing/2014/main" val="20001"/>
                    </a:ext>
                  </a:extLst>
                </a:gridCol>
                <a:gridCol w="2168853">
                  <a:extLst>
                    <a:ext uri="{9D8B030D-6E8A-4147-A177-3AD203B41FA5}">
                      <a16:colId xmlns:a16="http://schemas.microsoft.com/office/drawing/2014/main" val="20002"/>
                    </a:ext>
                  </a:extLst>
                </a:gridCol>
              </a:tblGrid>
              <a:tr h="0">
                <a:tc>
                  <a:txBody>
                    <a:bodyPr/>
                    <a:lstStyle/>
                    <a:p>
                      <a:pPr marR="71755" algn="r" hangingPunct="0">
                        <a:lnSpc>
                          <a:spcPct val="150000"/>
                        </a:lnSpc>
                        <a:spcAft>
                          <a:spcPts val="0"/>
                        </a:spcAft>
                        <a:tabLst>
                          <a:tab pos="4770755" algn="l"/>
                          <a:tab pos="6570980" algn="l"/>
                        </a:tabLst>
                      </a:pPr>
                      <a:r>
                        <a:rPr lang="zh-CN" sz="2400" b="1" kern="100" dirty="0">
                          <a:solidFill>
                            <a:srgbClr val="FF0000"/>
                          </a:solidFill>
                          <a:latin typeface="Times New Roman"/>
                          <a:ea typeface="宋体"/>
                          <a:cs typeface="Times New Roman"/>
                        </a:rPr>
                        <a:t>　意义</a:t>
                      </a:r>
                      <a:endParaRPr lang="zh-CN" sz="1050" kern="100" dirty="0">
                        <a:solidFill>
                          <a:srgbClr val="FF0000"/>
                        </a:solidFill>
                        <a:latin typeface="宋体"/>
                        <a:ea typeface="宋体"/>
                        <a:cs typeface="Courier New"/>
                      </a:endParaRPr>
                    </a:p>
                    <a:p>
                      <a:pPr marR="71755" algn="l" hangingPunct="0">
                        <a:lnSpc>
                          <a:spcPct val="150000"/>
                        </a:lnSpc>
                        <a:spcAft>
                          <a:spcPts val="0"/>
                        </a:spcAft>
                        <a:tabLst>
                          <a:tab pos="4770755" algn="l"/>
                          <a:tab pos="6570980" algn="l"/>
                        </a:tabLst>
                      </a:pPr>
                      <a:r>
                        <a:rPr lang="zh-CN" sz="2400" b="1" kern="100" dirty="0">
                          <a:solidFill>
                            <a:srgbClr val="FF0000"/>
                          </a:solidFill>
                          <a:latin typeface="Times New Roman"/>
                          <a:ea typeface="宋体"/>
                          <a:cs typeface="Times New Roman"/>
                        </a:rPr>
                        <a:t>形式　</a:t>
                      </a:r>
                      <a:endParaRPr lang="zh-CN" sz="1050" kern="100" dirty="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marR="71755" algn="ctr" hangingPunct="0">
                        <a:lnSpc>
                          <a:spcPct val="150000"/>
                        </a:lnSpc>
                        <a:spcAft>
                          <a:spcPts val="0"/>
                        </a:spcAft>
                        <a:tabLst>
                          <a:tab pos="4770755" algn="l"/>
                          <a:tab pos="6570980" algn="l"/>
                        </a:tabLst>
                      </a:pPr>
                      <a:r>
                        <a:rPr lang="zh-CN" sz="2400" b="1" kern="100" dirty="0">
                          <a:solidFill>
                            <a:srgbClr val="FF0000"/>
                          </a:solidFill>
                          <a:latin typeface="Times New Roman"/>
                          <a:ea typeface="宋体"/>
                          <a:cs typeface="Times New Roman"/>
                        </a:rPr>
                        <a:t>语态</a:t>
                      </a:r>
                      <a:endParaRPr lang="zh-CN" sz="1050" kern="100" dirty="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dirty="0">
                          <a:solidFill>
                            <a:srgbClr val="FF0000"/>
                          </a:solidFill>
                          <a:latin typeface="Times New Roman"/>
                          <a:ea typeface="宋体"/>
                          <a:cs typeface="Times New Roman"/>
                        </a:rPr>
                        <a:t>时态</a:t>
                      </a:r>
                      <a:endParaRPr lang="zh-CN" sz="1050" kern="100" dirty="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过去分词</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被动</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dirty="0">
                          <a:solidFill>
                            <a:srgbClr val="FF0000"/>
                          </a:solidFill>
                          <a:latin typeface="Times New Roman"/>
                          <a:ea typeface="宋体"/>
                          <a:cs typeface="Times New Roman"/>
                        </a:rPr>
                        <a:t>完成</a:t>
                      </a:r>
                      <a:endParaRPr lang="zh-CN" sz="1050" kern="100" dirty="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现在分词</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a:solidFill>
                            <a:srgbClr val="FF0000"/>
                          </a:solidFill>
                          <a:latin typeface="Times New Roman"/>
                          <a:ea typeface="宋体"/>
                          <a:cs typeface="Times New Roman"/>
                        </a:rPr>
                        <a:t>主动</a:t>
                      </a:r>
                      <a:endParaRPr lang="zh-CN" sz="1050" kern="10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71755" algn="ctr" hangingPunct="0">
                        <a:lnSpc>
                          <a:spcPct val="150000"/>
                        </a:lnSpc>
                        <a:spcAft>
                          <a:spcPts val="0"/>
                        </a:spcAft>
                        <a:tabLst>
                          <a:tab pos="4770755" algn="l"/>
                          <a:tab pos="6570980" algn="l"/>
                        </a:tabLst>
                      </a:pPr>
                      <a:r>
                        <a:rPr lang="zh-CN" sz="2400" b="1" kern="100" dirty="0">
                          <a:solidFill>
                            <a:srgbClr val="FF0000"/>
                          </a:solidFill>
                          <a:latin typeface="Times New Roman"/>
                          <a:ea typeface="宋体"/>
                          <a:cs typeface="Times New Roman"/>
                        </a:rPr>
                        <a:t>进行</a:t>
                      </a:r>
                      <a:endParaRPr lang="zh-CN" sz="1050" kern="100" dirty="0">
                        <a:solidFill>
                          <a:srgbClr val="FF0000"/>
                        </a:solidFill>
                        <a:latin typeface="宋体"/>
                        <a:ea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195" name="Rectangle 3"/>
          <p:cNvSpPr>
            <a:spLocks noChangeArrowheads="1"/>
          </p:cNvSpPr>
          <p:nvPr/>
        </p:nvSpPr>
        <p:spPr bwMode="auto">
          <a:xfrm>
            <a:off x="516193" y="3923071"/>
            <a:ext cx="820993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770438" algn="l"/>
                <a:tab pos="6570663" algn="l"/>
              </a:tabLst>
            </a:pP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As we all know, China is a developing country</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9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众所周知，中国是一个发展中国家。</a:t>
            </a:r>
            <a:endParaRPr kumimoji="0" lang="zh-CN" altLang="en-US" sz="9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400" b="1" i="0" u="none" strike="noStrike" cap="none" normalizeH="0" baseline="0" dirty="0" smtClean="0">
                <a:ln>
                  <a:noFill/>
                </a:ln>
                <a:solidFill>
                  <a:schemeClr val="tx1"/>
                </a:solidFill>
                <a:effectLst/>
                <a:latin typeface="Arial" pitchFamily="34" charset="0"/>
                <a:ea typeface="宋体" pitchFamily="2" charset="-122"/>
                <a:cs typeface="Times New Roman" pitchFamily="18" charset="0"/>
              </a:rPr>
              <a:t>◆</a:t>
            </a:r>
            <a:r>
              <a:rPr kumimoji="0" lang="en-US" altLang="zh-CN"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The visitor is from a developed country</a:t>
            </a: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MingLiU_HKSCS" pitchFamily="18" charset="-120"/>
              </a:rPr>
              <a:t>．</a:t>
            </a:r>
            <a:endParaRPr kumimoji="0" lang="zh-CN" altLang="en-US" sz="9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tab pos="4770438" algn="l"/>
                <a:tab pos="6570663" algn="l"/>
              </a:tabLst>
            </a:pPr>
            <a:r>
              <a:rPr kumimoji="0" lang="zh-CN" altLang="en-US" sz="24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这位游客来自一个发达国家。</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ransition spd="slow" advTm="3000">
    <p:random/>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diamond(in)">
                                      <p:cBhvr>
                                        <p:cTn id="12"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活动策划"/>
  <p:tag name="KSO_WM_DOC_GUID" val="{42bd8650-b790-4050-be52-eb8cba04ccd4}"/>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961</Words>
  <Application>Microsoft Office PowerPoint</Application>
  <PresentationFormat>宽屏</PresentationFormat>
  <Paragraphs>97</Paragraphs>
  <Slides>22</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31" baseType="lpstr">
      <vt:lpstr>MingLiU_HKSCS</vt:lpstr>
      <vt:lpstr>宋体</vt:lpstr>
      <vt:lpstr>字魂27号-布丁体</vt:lpstr>
      <vt:lpstr>Arial</vt:lpstr>
      <vt:lpstr>Calibri</vt:lpstr>
      <vt:lpstr>Courier New</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Administrator</cp:lastModifiedBy>
  <cp:revision>157</cp:revision>
  <dcterms:created xsi:type="dcterms:W3CDTF">2019-01-12T04:39:00Z</dcterms:created>
  <dcterms:modified xsi:type="dcterms:W3CDTF">2020-01-13T02:26:39Z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