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7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hyperlink" Target="../Local%20Settings/Temporary%20Internet%20Files/Content.IE5/1B9HWBIA/Section%20B%201b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hyperlink" Target="../Local%20Settings/Temporary%20Internet%20Files/Content.IE5/1B9HWBIA/Section%20B%201c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hyperlink" Target="../Local%20Settings/Temporary%20Internet%20Files/Content.IE5/1B9HWBIA/Section%20B%202b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hyperlink" Target="../Local%20Settings/Temporary%20Internet%20Files/Content.IE5/1B9HWBIA/03.mp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611188" y="1557338"/>
            <a:ext cx="7632700" cy="34559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algn="ctr" rotWithShape="0">
                    <a:srgbClr val="875B0D">
                      <a:alpha val="67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B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algn="ctr" rotWithShape="0">
                  <a:srgbClr val="875B0D">
                    <a:alpha val="67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algn="ctr" rotWithShape="0">
                    <a:srgbClr val="875B0D">
                      <a:alpha val="67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(1a-2e)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algn="ctr" rotWithShape="0">
                  <a:srgbClr val="875B0D">
                    <a:alpha val="67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5"/>
          <p:cNvSpPr txBox="1"/>
          <p:nvPr/>
        </p:nvSpPr>
        <p:spPr>
          <a:xfrm>
            <a:off x="323850" y="2235200"/>
            <a:ext cx="8820150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Children under five usually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travel</a:t>
            </a:r>
            <a:r>
              <a:rPr lang="en-US" altLang="zh-CN" sz="3600" b="1" dirty="0">
                <a:latin typeface="Times New Roman" panose="02020603050405020304" pitchFamily="2" charset="0"/>
              </a:rPr>
              <a:t> free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on train.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五岁以下的孩子乘火车通常是免费的。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2291" name="Text Box 6"/>
          <p:cNvSpPr txBox="1"/>
          <p:nvPr/>
        </p:nvSpPr>
        <p:spPr>
          <a:xfrm>
            <a:off x="360363" y="4395788"/>
            <a:ext cx="5508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agent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代理人；经纪人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2" name="Text Box 8"/>
          <p:cNvSpPr txBox="1"/>
          <p:nvPr/>
        </p:nvSpPr>
        <p:spPr>
          <a:xfrm>
            <a:off x="360363" y="5043488"/>
            <a:ext cx="74168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Mr. Lin is an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agent</a:t>
            </a:r>
            <a:r>
              <a:rPr lang="en-US" altLang="zh-CN" sz="3600" b="1" dirty="0">
                <a:latin typeface="Times New Roman" panose="02020603050405020304" pitchFamily="2" charset="0"/>
              </a:rPr>
              <a:t> for APPLE.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林先生是苹果公司的代理人。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2293" name="WordArt 4"/>
          <p:cNvSpPr>
            <a:spLocks noTextEdit="1"/>
          </p:cNvSpPr>
          <p:nvPr/>
        </p:nvSpPr>
        <p:spPr>
          <a:xfrm>
            <a:off x="1835150" y="404813"/>
            <a:ext cx="5472113" cy="1006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360363" y="1665288"/>
            <a:ext cx="5580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travel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v.&amp; 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旅行；游历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>
            <a:off x="2339975" y="476250"/>
            <a:ext cx="4176713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Lead-in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Text Box 5"/>
          <p:cNvSpPr txBox="1"/>
          <p:nvPr/>
        </p:nvSpPr>
        <p:spPr>
          <a:xfrm>
            <a:off x="825500" y="1708150"/>
            <a:ext cx="7634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Some important things in our life.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4" descr="hap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708275"/>
            <a:ext cx="3997325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6"/>
          <p:cNvSpPr/>
          <p:nvPr/>
        </p:nvSpPr>
        <p:spPr>
          <a:xfrm>
            <a:off x="1301750" y="5595938"/>
            <a:ext cx="219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Arial" panose="020B0604020202020204" pitchFamily="34" charset="0"/>
              </a:rPr>
              <a:t>be happy</a:t>
            </a:r>
            <a:endParaRPr lang="en-US" altLang="zh-CN" sz="3600" b="1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pic>
        <p:nvPicPr>
          <p:cNvPr id="13318" name="Picture 4" descr="go to colle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1300"/>
            <a:ext cx="3867150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5"/>
          <p:cNvSpPr txBox="1"/>
          <p:nvPr/>
        </p:nvSpPr>
        <p:spPr>
          <a:xfrm>
            <a:off x="5097463" y="5595938"/>
            <a:ext cx="300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Arial" panose="020B0604020202020204" pitchFamily="34" charset="0"/>
              </a:rPr>
              <a:t>go to college</a:t>
            </a:r>
            <a:endParaRPr lang="en-US" altLang="zh-CN" sz="3600" b="1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make a lot of mon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33375"/>
            <a:ext cx="3455987" cy="228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7"/>
          <p:cNvSpPr txBox="1"/>
          <p:nvPr/>
        </p:nvSpPr>
        <p:spPr>
          <a:xfrm>
            <a:off x="792163" y="2708275"/>
            <a:ext cx="42846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make a lot of money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5651500" y="2716213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be famous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4341" name="Picture 4" descr="be famo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476250"/>
            <a:ext cx="19621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2009427105554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644900"/>
            <a:ext cx="3529013" cy="211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 Box 6"/>
          <p:cNvSpPr txBox="1"/>
          <p:nvPr/>
        </p:nvSpPr>
        <p:spPr>
          <a:xfrm>
            <a:off x="374650" y="5876925"/>
            <a:ext cx="48450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travel around the world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4344" name="Picture 4" descr="college"/>
          <p:cNvPicPr>
            <a:picLocks noChangeAspect="1"/>
          </p:cNvPicPr>
          <p:nvPr/>
        </p:nvPicPr>
        <p:blipFill>
          <a:blip r:embed="rId4"/>
          <a:srcRect b="7654"/>
          <a:stretch>
            <a:fillRect/>
          </a:stretch>
        </p:blipFill>
        <p:spPr>
          <a:xfrm>
            <a:off x="5302250" y="3644900"/>
            <a:ext cx="3373438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Text Box 5"/>
          <p:cNvSpPr txBox="1"/>
          <p:nvPr/>
        </p:nvSpPr>
        <p:spPr>
          <a:xfrm>
            <a:off x="5291138" y="5805488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get an education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3" grpId="0" animBg="1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 txBox="1"/>
          <p:nvPr/>
        </p:nvSpPr>
        <p:spPr>
          <a:xfrm>
            <a:off x="1152525" y="260350"/>
            <a:ext cx="7667625" cy="1944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things below are the most important to you? Circle three things.</a:t>
            </a:r>
            <a:endParaRPr lang="en-US" altLang="zh-CN" sz="3600" b="1" dirty="0">
              <a:solidFill>
                <a:srgbClr val="CC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3" name="Rectangle 3"/>
          <p:cNvSpPr txBox="1"/>
          <p:nvPr/>
        </p:nvSpPr>
        <p:spPr>
          <a:xfrm>
            <a:off x="1187450" y="2349500"/>
            <a:ext cx="7056438" cy="936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cs typeface="Arial" panose="020B0604020202020204" pitchFamily="34" charset="0"/>
              </a:rPr>
              <a:t>be happy   </a:t>
            </a: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</a:rPr>
              <a:t>travel around the world</a:t>
            </a:r>
            <a:endParaRPr lang="en-US" altLang="zh-CN" sz="3600" b="1" dirty="0">
              <a:solidFill>
                <a:srgbClr val="008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4" name="Oval 2"/>
          <p:cNvSpPr/>
          <p:nvPr/>
        </p:nvSpPr>
        <p:spPr>
          <a:xfrm>
            <a:off x="250825" y="4048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pic>
        <p:nvPicPr>
          <p:cNvPr id="15365" name="图片 15364" descr="CIMG5567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323850" y="3284538"/>
            <a:ext cx="8532813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椭圆 15365"/>
          <p:cNvSpPr/>
          <p:nvPr/>
        </p:nvSpPr>
        <p:spPr>
          <a:xfrm>
            <a:off x="6372225" y="1052513"/>
            <a:ext cx="1584325" cy="647700"/>
          </a:xfrm>
          <a:prstGeom prst="ellipse">
            <a:avLst/>
          </a:prstGeom>
          <a:noFill/>
          <a:ln w="158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 txBox="1"/>
          <p:nvPr/>
        </p:nvSpPr>
        <p:spPr>
          <a:xfrm>
            <a:off x="755650" y="549275"/>
            <a:ext cx="7704138" cy="172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</a:rPr>
              <a:t>go to college</a:t>
            </a: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cs typeface="Arial" panose="020B0604020202020204" pitchFamily="34" charset="0"/>
              </a:rPr>
              <a:t>     make a lot of money</a:t>
            </a:r>
            <a:endParaRPr lang="en-US" altLang="zh-CN" sz="3600" b="1" dirty="0">
              <a:solidFill>
                <a:srgbClr val="008000"/>
              </a:solidFill>
              <a:latin typeface="Times New Roman" panose="02020603050405020304" pitchFamily="2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2" charset="0"/>
                <a:cs typeface="Arial" panose="020B0604020202020204" pitchFamily="34" charset="0"/>
              </a:rPr>
              <a:t>be famous        get an education</a:t>
            </a:r>
            <a:endParaRPr lang="en-US" altLang="zh-CN" sz="3600" b="1" dirty="0">
              <a:solidFill>
                <a:srgbClr val="008000"/>
              </a:solidFill>
              <a:latin typeface="Times New Roman" panose="02020603050405020304" pitchFamily="2" charset="0"/>
              <a:ea typeface="Arial" panose="020B0604020202020204" pitchFamily="34" charset="0"/>
            </a:endParaRPr>
          </a:p>
        </p:txBody>
      </p:sp>
      <p:pic>
        <p:nvPicPr>
          <p:cNvPr id="16387" name="图片 16386" descr="CIMG5567"/>
          <p:cNvPicPr>
            <a:picLocks noChangeAspect="1"/>
          </p:cNvPicPr>
          <p:nvPr/>
        </p:nvPicPr>
        <p:blipFill>
          <a:blip r:embed="rId1">
            <a:lum bright="6000" contrast="18000"/>
          </a:blip>
          <a:stretch>
            <a:fillRect/>
          </a:stretch>
        </p:blipFill>
        <p:spPr>
          <a:xfrm>
            <a:off x="360363" y="2852738"/>
            <a:ext cx="8532812" cy="3455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3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charRg st="3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863600" y="260350"/>
            <a:ext cx="8099425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Listen. Look at the list in 1a. Write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before each thing the soccer agent talks about and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before each thing Michael’s parents talk about.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Oval 2"/>
          <p:cNvSpPr/>
          <p:nvPr/>
        </p:nvSpPr>
        <p:spPr>
          <a:xfrm>
            <a:off x="0" y="2603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7412" name="Text Box 3"/>
          <p:cNvSpPr txBox="1"/>
          <p:nvPr/>
        </p:nvSpPr>
        <p:spPr>
          <a:xfrm>
            <a:off x="900113" y="2852738"/>
            <a:ext cx="7343775" cy="37306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be happy       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travel around the world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go to college   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make a lot of money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be famous       </a:t>
            </a:r>
            <a:endParaRPr lang="en-US" altLang="zh-CN" sz="3600" b="1" dirty="0">
              <a:solidFill>
                <a:srgbClr val="66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u="sng" dirty="0">
                <a:solidFill>
                  <a:srgbClr val="6600FF"/>
                </a:solidFill>
                <a:latin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2" charset="0"/>
              </a:rPr>
              <a:t>  get an education</a:t>
            </a:r>
            <a:endParaRPr lang="en-US" altLang="zh-CN" sz="3600" b="1" u="sng" dirty="0">
              <a:solidFill>
                <a:srgbClr val="66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3" name="Text Box 4"/>
          <p:cNvSpPr txBox="1"/>
          <p:nvPr/>
        </p:nvSpPr>
        <p:spPr>
          <a:xfrm>
            <a:off x="1116013" y="4679950"/>
            <a:ext cx="608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P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4" name="Text Box 5"/>
          <p:cNvSpPr txBox="1"/>
          <p:nvPr/>
        </p:nvSpPr>
        <p:spPr>
          <a:xfrm>
            <a:off x="1116013" y="5956300"/>
            <a:ext cx="608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P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5" name="Text Box 6"/>
          <p:cNvSpPr txBox="1"/>
          <p:nvPr/>
        </p:nvSpPr>
        <p:spPr>
          <a:xfrm>
            <a:off x="1116013" y="5256213"/>
            <a:ext cx="608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A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Text Box 7"/>
          <p:cNvSpPr txBox="1"/>
          <p:nvPr/>
        </p:nvSpPr>
        <p:spPr>
          <a:xfrm>
            <a:off x="1116013" y="3455988"/>
            <a:ext cx="608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A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7" name="Text Box 8"/>
          <p:cNvSpPr txBox="1"/>
          <p:nvPr/>
        </p:nvSpPr>
        <p:spPr>
          <a:xfrm>
            <a:off x="1116013" y="4105275"/>
            <a:ext cx="608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P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8" name="Text Box 9"/>
          <p:cNvSpPr txBox="1"/>
          <p:nvPr/>
        </p:nvSpPr>
        <p:spPr>
          <a:xfrm>
            <a:off x="1187450" y="2808288"/>
            <a:ext cx="608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P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7419" name="图片 17418" descr="喇叭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992313"/>
            <a:ext cx="860425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 animBg="1"/>
      <p:bldP spid="17413" grpId="0"/>
      <p:bldP spid="17414" grpId="0"/>
      <p:bldP spid="17415" grpId="0"/>
      <p:bldP spid="17416" grpId="0"/>
      <p:bldP spid="17417" grpId="0"/>
      <p:bldP spid="17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2"/>
          <p:cNvSpPr/>
          <p:nvPr/>
        </p:nvSpPr>
        <p:spPr>
          <a:xfrm>
            <a:off x="179388" y="7651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1c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1042988" y="930275"/>
            <a:ext cx="79216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Listen again. Complete the sentences. 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684213" y="2357438"/>
            <a:ext cx="8027987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If you join the Lions, _______.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If you become a Lion, ________.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And if you work really hard, ______.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If you become a soccer player, ______.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But if I don’t do this now, ______.</a:t>
            </a:r>
            <a:endParaRPr lang="en-US" altLang="zh-CN" sz="3600" b="1" u="sng" dirty="0">
              <a:latin typeface="Times New Roman" panose="02020603050405020304" pitchFamily="2" charset="0"/>
            </a:endParaRPr>
          </a:p>
        </p:txBody>
      </p:sp>
      <p:pic>
        <p:nvPicPr>
          <p:cNvPr id="18437" name="图片 18436" descr="喇叭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1631950"/>
            <a:ext cx="860425" cy="86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6"/>
          <p:cNvSpPr/>
          <p:nvPr/>
        </p:nvSpPr>
        <p:spPr>
          <a:xfrm>
            <a:off x="865188" y="639763"/>
            <a:ext cx="8027987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  <a:buAutoNum type="alphaLcPeriod"/>
            </a:pPr>
            <a:r>
              <a:rPr lang="en-US" altLang="zh-CN" sz="3600" b="1" dirty="0">
                <a:latin typeface="Times New Roman" panose="02020603050405020304" pitchFamily="2" charset="0"/>
              </a:rPr>
              <a:t> you’ll be famous.                       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b. I’ll never do it.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c. you’ll become a great soccer player.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d. you’ll never go to college.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 you’ll travel around the world.</a:t>
            </a:r>
            <a:r>
              <a:rPr lang="en-US" altLang="zh-CN" sz="3600" dirty="0">
                <a:latin typeface="Times New Roman" panose="02020603050405020304" pitchFamily="2" charset="0"/>
              </a:rPr>
              <a:t> </a:t>
            </a:r>
            <a:endParaRPr lang="en-US" altLang="zh-CN" sz="3600" dirty="0">
              <a:latin typeface="Times New Roman" panose="02020603050405020304" pitchFamily="2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900113" y="4391025"/>
            <a:ext cx="4608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Check the answers: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900113" y="5013325"/>
            <a:ext cx="59769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1c,   2e,   3a,   4d,   5b 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WordArt 4"/>
          <p:cNvSpPr>
            <a:spLocks noTextEdit="1"/>
          </p:cNvSpPr>
          <p:nvPr/>
        </p:nvSpPr>
        <p:spPr>
          <a:xfrm>
            <a:off x="2627313" y="144463"/>
            <a:ext cx="3529012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圆角矩形标注 4"/>
          <p:cNvSpPr/>
          <p:nvPr/>
        </p:nvSpPr>
        <p:spPr>
          <a:xfrm>
            <a:off x="179388" y="2565400"/>
            <a:ext cx="4932362" cy="1655763"/>
          </a:xfrm>
          <a:prstGeom prst="wedgeRoundRectCallout">
            <a:avLst>
              <a:gd name="adj1" fmla="val 41954"/>
              <a:gd name="adj2" fmla="val 7732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What do you think I should do? Can you give me some advice?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4" name="圆角矩形标注 5"/>
          <p:cNvSpPr/>
          <p:nvPr/>
        </p:nvSpPr>
        <p:spPr>
          <a:xfrm>
            <a:off x="5364163" y="2493963"/>
            <a:ext cx="3708400" cy="1366837"/>
          </a:xfrm>
          <a:prstGeom prst="wedgeRoundRectCallout">
            <a:avLst>
              <a:gd name="adj1" fmla="val 2912"/>
              <a:gd name="adj2" fmla="val 91537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think you should go to college.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5" name="圆角矩形标注 6"/>
          <p:cNvSpPr/>
          <p:nvPr/>
        </p:nvSpPr>
        <p:spPr>
          <a:xfrm>
            <a:off x="179388" y="5589588"/>
            <a:ext cx="6408737" cy="1196975"/>
          </a:xfrm>
          <a:prstGeom prst="wedgeRoundRectCallout">
            <a:avLst>
              <a:gd name="adj1" fmla="val 28639"/>
              <a:gd name="adj2" fmla="val -9039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But if I go to college, I’ll never become a great soccer player.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6" name="Text Box 5"/>
          <p:cNvSpPr txBox="1"/>
          <p:nvPr/>
        </p:nvSpPr>
        <p:spPr>
          <a:xfrm>
            <a:off x="358775" y="1047750"/>
            <a:ext cx="8677275" cy="1231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CC00"/>
                </a:solidFill>
                <a:latin typeface="Arial" panose="020B0604020202020204" pitchFamily="34" charset="0"/>
              </a:rPr>
              <a:t>Student A is Michael. Student B is his friend. Student B, give Student A advice. </a:t>
            </a:r>
            <a:endParaRPr lang="en-US" altLang="zh-CN" sz="34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20487" name="图片 20486" descr="对话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3933825"/>
            <a:ext cx="1014413" cy="153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4508500"/>
            <a:ext cx="1141413" cy="130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WordArt 4"/>
          <p:cNvSpPr>
            <a:spLocks noTextEdit="1"/>
          </p:cNvSpPr>
          <p:nvPr/>
        </p:nvSpPr>
        <p:spPr>
          <a:xfrm>
            <a:off x="2627313" y="260350"/>
            <a:ext cx="3529012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Discuss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323850" y="1196975"/>
            <a:ext cx="8459788" cy="1355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What kinds of things do you worry about? Who do you usually go to for help?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08" name="Oval 2"/>
          <p:cNvSpPr/>
          <p:nvPr/>
        </p:nvSpPr>
        <p:spPr>
          <a:xfrm>
            <a:off x="358775" y="2603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21509" name="圆角矩形标注 4"/>
          <p:cNvSpPr/>
          <p:nvPr/>
        </p:nvSpPr>
        <p:spPr>
          <a:xfrm>
            <a:off x="3133725" y="2851150"/>
            <a:ext cx="5472113" cy="1296988"/>
          </a:xfrm>
          <a:prstGeom prst="wedgeRoundRectCallout">
            <a:avLst>
              <a:gd name="adj1" fmla="val -58065"/>
              <a:gd name="adj2" fmla="val 45347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I’m not good at math. I usually worry about it.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10" name="圆角矩形标注 6"/>
          <p:cNvSpPr/>
          <p:nvPr/>
        </p:nvSpPr>
        <p:spPr>
          <a:xfrm>
            <a:off x="3709988" y="4868863"/>
            <a:ext cx="5183187" cy="1223962"/>
          </a:xfrm>
          <a:prstGeom prst="wedgeRoundRectCallout">
            <a:avLst>
              <a:gd name="adj1" fmla="val -69324"/>
              <a:gd name="adj2" fmla="val -67250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 usually go to my math teacher for help.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1511" name="Picture 13" descr="http://t2.baidu.com/it/u=2818991179,4248507571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3571875"/>
            <a:ext cx="2470150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animBg="1"/>
      <p:bldP spid="21509" grpId="0" animBg="1"/>
      <p:bldP spid="21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3"/>
          <p:cNvSpPr/>
          <p:nvPr/>
        </p:nvSpPr>
        <p:spPr>
          <a:xfrm>
            <a:off x="457200" y="533400"/>
            <a:ext cx="8139113" cy="3886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教学目标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：</a:t>
            </a:r>
            <a:r>
              <a:rPr lang="zh-CN" altLang="en-US" b="1" dirty="0">
                <a:latin typeface="Times New Roman" panose="02020603050405020304" pitchFamily="2" charset="0"/>
              </a:rPr>
              <a:t> 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zh-CN" altLang="en-US" b="1" dirty="0">
                <a:latin typeface="Times New Roman" panose="02020603050405020304" pitchFamily="2" charset="0"/>
              </a:rPr>
              <a:t>语言知识目标：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1) </a:t>
            </a:r>
            <a:r>
              <a:rPr lang="zh-CN" altLang="en-US" b="1" dirty="0">
                <a:latin typeface="Times New Roman" panose="02020603050405020304" pitchFamily="2" charset="0"/>
              </a:rPr>
              <a:t>能掌握以下单词：</a:t>
            </a:r>
            <a:r>
              <a:rPr lang="en-US" altLang="zh-CN" b="1" dirty="0">
                <a:latin typeface="Times New Roman" panose="02020603050405020304" pitchFamily="2" charset="0"/>
              </a:rPr>
              <a:t>travel, agent, expert,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keep…to oneself, themselves, teenager,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normal, unless, certainly, wallet, worried,</a:t>
            </a:r>
            <a:r>
              <a:rPr lang="en-US" altLang="zh-CN" b="1" dirty="0">
                <a:latin typeface="Times New Roman" panose="02020603050405020304" pitchFamily="2" charset="0"/>
              </a:rPr>
              <a:t>  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zh-CN" altLang="en-US" b="1" dirty="0">
                <a:latin typeface="Times New Roman" panose="02020603050405020304" pitchFamily="2" charset="0"/>
              </a:rPr>
              <a:t>   </a:t>
            </a:r>
            <a:r>
              <a:rPr lang="en-US" altLang="zh-CN" b="1" dirty="0">
                <a:latin typeface="Times New Roman" panose="02020603050405020304" pitchFamily="2" charset="0"/>
              </a:rPr>
              <a:t>mile, angry, in the end, understanding,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careless, mistake, himself, careful, advise,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solve, step, trust, experience, in half, halfway</a:t>
            </a:r>
            <a:r>
              <a:rPr lang="en-US" altLang="zh-CN" b="1" dirty="0">
                <a:latin typeface="Times New Roman" panose="02020603050405020304" pitchFamily="2" charset="0"/>
              </a:rPr>
              <a:t>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 defTabSz="914400">
              <a:lnSpc>
                <a:spcPct val="120000"/>
              </a:lnSpc>
              <a:buNone/>
              <a:tabLst>
                <a:tab pos="443230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charRg st="7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1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098">
                                            <p:txEl>
                                              <p:charRg st="15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5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098">
                                            <p:txEl>
                                              <p:charRg st="5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9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charRg st="94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146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charRg st="146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19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charRg st="19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40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098">
                                            <p:txEl>
                                              <p:charRg st="240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294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098">
                                            <p:txEl>
                                              <p:charRg st="294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5"/>
          <p:cNvSpPr txBox="1"/>
          <p:nvPr/>
        </p:nvSpPr>
        <p:spPr>
          <a:xfrm>
            <a:off x="5076825" y="3141663"/>
            <a:ext cx="3311525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wallet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钱包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1" name="Text Box 6"/>
          <p:cNvSpPr txBox="1"/>
          <p:nvPr/>
        </p:nvSpPr>
        <p:spPr>
          <a:xfrm>
            <a:off x="322263" y="2997200"/>
            <a:ext cx="4105275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teenager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n.</a:t>
            </a:r>
            <a:endParaRPr lang="en-US" altLang="zh-CN" sz="3600" b="1" i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13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～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19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青少年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2" name="Text Box 7"/>
          <p:cNvSpPr txBox="1"/>
          <p:nvPr/>
        </p:nvSpPr>
        <p:spPr>
          <a:xfrm>
            <a:off x="684213" y="4221163"/>
            <a:ext cx="30956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mile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英里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WordArt 4"/>
          <p:cNvSpPr>
            <a:spLocks noTextEdit="1"/>
          </p:cNvSpPr>
          <p:nvPr/>
        </p:nvSpPr>
        <p:spPr>
          <a:xfrm>
            <a:off x="1763713" y="0"/>
            <a:ext cx="5329237" cy="863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 spc="-400"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534" name="Picture 18" descr="http://t2.baidu.com/it/u=3936784603,1324888507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0" y="981075"/>
            <a:ext cx="333375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20" descr="http://t1.baidu.com/it/u=3787468699,1028930433&amp;fm=23&amp;gp=0.jpg"/>
          <p:cNvPicPr>
            <a:picLocks noChangeAspect="1"/>
          </p:cNvPicPr>
          <p:nvPr/>
        </p:nvPicPr>
        <p:blipFill>
          <a:blip r:embed="rId2"/>
          <a:srcRect b="6686"/>
          <a:stretch>
            <a:fillRect/>
          </a:stretch>
        </p:blipFill>
        <p:spPr>
          <a:xfrm>
            <a:off x="4787900" y="1052513"/>
            <a:ext cx="287972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Text Box 10"/>
          <p:cNvSpPr txBox="1"/>
          <p:nvPr/>
        </p:nvSpPr>
        <p:spPr>
          <a:xfrm>
            <a:off x="611188" y="4921250"/>
            <a:ext cx="7777162" cy="124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It’s a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mile’s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way from my home to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school.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从我家到学校有一英里。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8"/>
          <p:cNvSpPr txBox="1"/>
          <p:nvPr/>
        </p:nvSpPr>
        <p:spPr>
          <a:xfrm>
            <a:off x="539750" y="760413"/>
            <a:ext cx="356393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expert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专家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5" name="Text Box 10"/>
          <p:cNvSpPr txBox="1"/>
          <p:nvPr/>
        </p:nvSpPr>
        <p:spPr>
          <a:xfrm>
            <a:off x="539750" y="1773238"/>
            <a:ext cx="5867400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normal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adj.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正常的；一般的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6" name="Text Box 9"/>
          <p:cNvSpPr txBox="1"/>
          <p:nvPr/>
        </p:nvSpPr>
        <p:spPr>
          <a:xfrm>
            <a:off x="539750" y="2565400"/>
            <a:ext cx="734536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It was a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normal</a:t>
            </a:r>
            <a:r>
              <a:rPr lang="en-US" altLang="zh-CN" sz="3600" b="1" dirty="0">
                <a:latin typeface="Times New Roman" panose="02020603050405020304" pitchFamily="2" charset="0"/>
              </a:rPr>
              <a:t> summer night.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那是一个寻常的夏夜。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10"/>
          <p:cNvSpPr txBox="1"/>
          <p:nvPr/>
        </p:nvSpPr>
        <p:spPr>
          <a:xfrm>
            <a:off x="250825" y="341313"/>
            <a:ext cx="802798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unless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conj.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=if not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）除非；如果不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79" name="Text Box 9"/>
          <p:cNvSpPr txBox="1"/>
          <p:nvPr/>
        </p:nvSpPr>
        <p:spPr>
          <a:xfrm>
            <a:off x="250825" y="993775"/>
            <a:ext cx="8208963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You’ll be late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unless</a:t>
            </a:r>
            <a:r>
              <a:rPr lang="en-US" altLang="zh-CN" sz="3600" b="1" dirty="0">
                <a:latin typeface="Times New Roman" panose="02020603050405020304" pitchFamily="2" charset="0"/>
              </a:rPr>
              <a:t> you go at once.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如果你不立即走，你会迟到。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4580" name="Text Box 7"/>
          <p:cNvSpPr txBox="1"/>
          <p:nvPr/>
        </p:nvSpPr>
        <p:spPr>
          <a:xfrm>
            <a:off x="395288" y="2524125"/>
            <a:ext cx="8748712" cy="749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understanding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adj.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善解人意的；体谅人的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304800" y="3429000"/>
            <a:ext cx="8534400" cy="1408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Mr. Li is a very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understanding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person.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李先生是一位很善解人意的人。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6"/>
          <p:cNvSpPr txBox="1"/>
          <p:nvPr/>
        </p:nvSpPr>
        <p:spPr>
          <a:xfrm>
            <a:off x="287338" y="476250"/>
            <a:ext cx="831691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himself     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pron.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他自己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themselves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pron.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他（她、它）们自己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3" name="Text Box 5"/>
          <p:cNvSpPr txBox="1"/>
          <p:nvPr/>
        </p:nvSpPr>
        <p:spPr>
          <a:xfrm>
            <a:off x="215900" y="1885950"/>
            <a:ext cx="86042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宾格或物主代词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+ self/selves 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→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反身代词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4" name="Text Box 7"/>
          <p:cNvSpPr txBox="1"/>
          <p:nvPr/>
        </p:nvSpPr>
        <p:spPr>
          <a:xfrm>
            <a:off x="287338" y="2524125"/>
            <a:ext cx="81724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The old man taught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himself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English.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那位老人正在自学英语。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5" name="Text Box 10"/>
          <p:cNvSpPr txBox="1"/>
          <p:nvPr/>
        </p:nvSpPr>
        <p:spPr>
          <a:xfrm>
            <a:off x="287338" y="4467225"/>
            <a:ext cx="73088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It’s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certainly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 good suggestion.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这无疑是一个好建议。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215900" y="3859213"/>
            <a:ext cx="824388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certainly 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当然；行；无疑；肯定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7"/>
          <p:cNvSpPr txBox="1"/>
          <p:nvPr/>
        </p:nvSpPr>
        <p:spPr>
          <a:xfrm>
            <a:off x="323850" y="2060575"/>
            <a:ext cx="8351838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Mr. Miller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was very angry with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Tom. 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米勒老师对汤姆很生气。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360363" y="260350"/>
            <a:ext cx="65881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angry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adj.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生气的；发怒的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8" name="Text Box 5"/>
          <p:cNvSpPr txBox="1"/>
          <p:nvPr/>
        </p:nvSpPr>
        <p:spPr>
          <a:xfrm>
            <a:off x="323850" y="1093788"/>
            <a:ext cx="630078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be angry with sb.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对某人生气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6629" name="Picture 9" descr="http://t1.baidu.com/it/u=3468769057,1486037211&amp;fm=23&amp;gp=0.jpg"/>
          <p:cNvPicPr>
            <a:picLocks noChangeAspect="1"/>
          </p:cNvPicPr>
          <p:nvPr/>
        </p:nvPicPr>
        <p:blipFill>
          <a:blip r:embed="rId1"/>
          <a:srcRect t="11818" b="13225"/>
          <a:stretch>
            <a:fillRect/>
          </a:stretch>
        </p:blipFill>
        <p:spPr>
          <a:xfrm>
            <a:off x="6975475" y="44450"/>
            <a:ext cx="216852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10"/>
          <p:cNvSpPr txBox="1"/>
          <p:nvPr/>
        </p:nvSpPr>
        <p:spPr>
          <a:xfrm>
            <a:off x="323850" y="4652963"/>
            <a:ext cx="8135938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She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made mistakes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again and again.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她三番五次地犯错。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31" name="Text Box 10"/>
          <p:cNvSpPr txBox="1"/>
          <p:nvPr/>
        </p:nvSpPr>
        <p:spPr>
          <a:xfrm>
            <a:off x="288925" y="3429000"/>
            <a:ext cx="68040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mistake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失误；错误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32" name="Text Box 5"/>
          <p:cNvSpPr txBox="1"/>
          <p:nvPr/>
        </p:nvSpPr>
        <p:spPr>
          <a:xfrm>
            <a:off x="287338" y="4005263"/>
            <a:ext cx="83883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make a mistake/make mistakes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犯错误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30" grpId="0"/>
      <p:bldP spid="26631" grpId="0"/>
      <p:bldP spid="266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6"/>
          <p:cNvSpPr txBox="1"/>
          <p:nvPr/>
        </p:nvSpPr>
        <p:spPr>
          <a:xfrm>
            <a:off x="468313" y="549275"/>
            <a:ext cx="7848600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careful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adj.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细致的；精心的；慎重的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1" name="Text Box 5"/>
          <p:cNvSpPr txBox="1"/>
          <p:nvPr/>
        </p:nvSpPr>
        <p:spPr>
          <a:xfrm>
            <a:off x="395288" y="3141663"/>
            <a:ext cx="8569325" cy="215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e.g. He is 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careful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driver. He’s never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solidFill>
                  <a:srgbClr val="FFCC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careless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in driving.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558800" y="2349500"/>
            <a:ext cx="6892925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careless  </a:t>
            </a: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2" charset="0"/>
              </a:rPr>
              <a:t>adj.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粗心的；不小心的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3" name="椭圆 27652"/>
          <p:cNvSpPr/>
          <p:nvPr/>
        </p:nvSpPr>
        <p:spPr>
          <a:xfrm>
            <a:off x="323850" y="1341438"/>
            <a:ext cx="2232025" cy="936625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>
                <a:latin typeface="Times New Roman" panose="02020603050405020304" pitchFamily="2" charset="0"/>
                <a:ea typeface="黑体" pitchFamily="2" charset="-122"/>
              </a:rPr>
              <a:t>反义词</a:t>
            </a:r>
            <a:endParaRPr lang="zh-CN" altLang="en-US" sz="3600" b="1">
              <a:latin typeface="Times New Roman" panose="02020603050405020304" pitchFamily="2" charset="0"/>
              <a:ea typeface="黑体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7"/>
          <p:cNvSpPr txBox="1"/>
          <p:nvPr/>
        </p:nvSpPr>
        <p:spPr>
          <a:xfrm>
            <a:off x="684213" y="1341438"/>
            <a:ext cx="4751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advise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劝告；建议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5" name="Text Box 8"/>
          <p:cNvSpPr txBox="1"/>
          <p:nvPr/>
        </p:nvSpPr>
        <p:spPr>
          <a:xfrm>
            <a:off x="649288" y="3370263"/>
            <a:ext cx="7739062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The doctor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advised me to give up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smoking.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医生建议我戒烟。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8676" name="Text Box 5"/>
          <p:cNvSpPr txBox="1"/>
          <p:nvPr/>
        </p:nvSpPr>
        <p:spPr>
          <a:xfrm>
            <a:off x="611188" y="1955800"/>
            <a:ext cx="7993062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advise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（动词）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2" charset="0"/>
              </a:rPr>
              <a:t>→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advice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（名词）建议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advise sb. to do sth.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建议某人做某事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684213" y="517525"/>
            <a:ext cx="72009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keep…to oneself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保守秘密</a:t>
            </a: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8"/>
          <p:cNvSpPr txBox="1"/>
          <p:nvPr/>
        </p:nvSpPr>
        <p:spPr>
          <a:xfrm>
            <a:off x="1114425" y="260350"/>
            <a:ext cx="47164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solve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解决；解答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699" name="Text Box 9"/>
          <p:cNvSpPr txBox="1"/>
          <p:nvPr/>
        </p:nvSpPr>
        <p:spPr>
          <a:xfrm>
            <a:off x="1008063" y="836613"/>
            <a:ext cx="74517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He’s trying to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solve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problem. 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他正努力解决这个问题。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9700" name="Text Box 10"/>
          <p:cNvSpPr txBox="1"/>
          <p:nvPr/>
        </p:nvSpPr>
        <p:spPr>
          <a:xfrm>
            <a:off x="1079500" y="2276475"/>
            <a:ext cx="5364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trust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相信；信任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701" name="Text Box 9"/>
          <p:cNvSpPr txBox="1"/>
          <p:nvPr/>
        </p:nvSpPr>
        <p:spPr>
          <a:xfrm>
            <a:off x="1079500" y="2924175"/>
            <a:ext cx="75247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Trust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honest boy.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相信那个诚实的孩子。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9702" name="Text Box 10"/>
          <p:cNvSpPr txBox="1"/>
          <p:nvPr/>
        </p:nvSpPr>
        <p:spPr>
          <a:xfrm>
            <a:off x="1114425" y="4437063"/>
            <a:ext cx="5219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step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步；步骤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703" name="Text Box 9"/>
          <p:cNvSpPr txBox="1"/>
          <p:nvPr/>
        </p:nvSpPr>
        <p:spPr>
          <a:xfrm>
            <a:off x="1150938" y="5084763"/>
            <a:ext cx="52927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What is the first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step</a:t>
            </a:r>
            <a:r>
              <a:rPr lang="en-US" altLang="zh-CN" sz="3600" b="1" dirty="0">
                <a:latin typeface="Times New Roman" panose="02020603050405020304" pitchFamily="2" charset="0"/>
              </a:rPr>
              <a:t>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第一个步骤是什么？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  <p:bldP spid="29702" grpId="0"/>
      <p:bldP spid="297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8"/>
          <p:cNvSpPr txBox="1"/>
          <p:nvPr/>
        </p:nvSpPr>
        <p:spPr>
          <a:xfrm>
            <a:off x="144463" y="298450"/>
            <a:ext cx="8027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experience 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n.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经验；经历 （不可数）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3" name="Text Box 9"/>
          <p:cNvSpPr txBox="1"/>
          <p:nvPr/>
        </p:nvSpPr>
        <p:spPr>
          <a:xfrm>
            <a:off x="144463" y="866775"/>
            <a:ext cx="622776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He has no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experience</a:t>
            </a:r>
            <a:r>
              <a:rPr lang="en-US" altLang="zh-CN" sz="3600" b="1" dirty="0">
                <a:latin typeface="Times New Roman" panose="02020603050405020304" pitchFamily="2" charset="0"/>
              </a:rPr>
              <a:t> at all.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他完全没有经验。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0724" name="Text Box 10"/>
          <p:cNvSpPr txBox="1"/>
          <p:nvPr/>
        </p:nvSpPr>
        <p:spPr>
          <a:xfrm>
            <a:off x="144463" y="2276475"/>
            <a:ext cx="8531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halfway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adv.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在中途；部分地做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或达到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)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5" name="Text Box 9"/>
          <p:cNvSpPr txBox="1"/>
          <p:nvPr/>
        </p:nvSpPr>
        <p:spPr>
          <a:xfrm>
            <a:off x="144463" y="2924175"/>
            <a:ext cx="79565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She lost her way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halfway</a:t>
            </a:r>
            <a:r>
              <a:rPr lang="en-US" altLang="zh-CN" sz="3600" b="1" dirty="0">
                <a:latin typeface="Times New Roman" panose="02020603050405020304" pitchFamily="2" charset="0"/>
              </a:rPr>
              <a:t> to the zoo.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她在去动物园的路上迷路了。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0726" name="Text Box 10"/>
          <p:cNvSpPr txBox="1"/>
          <p:nvPr/>
        </p:nvSpPr>
        <p:spPr>
          <a:xfrm>
            <a:off x="360363" y="4437063"/>
            <a:ext cx="5148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in half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分成两半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0727" name="Text Box 9"/>
          <p:cNvSpPr txBox="1"/>
          <p:nvPr/>
        </p:nvSpPr>
        <p:spPr>
          <a:xfrm>
            <a:off x="287338" y="4972050"/>
            <a:ext cx="6084887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She cut the cake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in half</a:t>
            </a:r>
            <a:r>
              <a:rPr lang="en-US" altLang="zh-CN" sz="3600" b="1" dirty="0"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她将蛋糕切成两半。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  <p:bldP spid="30726" grpId="0"/>
      <p:bldP spid="307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5"/>
          <p:cNvSpPr txBox="1"/>
          <p:nvPr/>
        </p:nvSpPr>
        <p:spPr>
          <a:xfrm>
            <a:off x="250825" y="4005263"/>
            <a:ext cx="87487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b. If people have problems, they should talk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to other people.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31747" name="Text Box 5"/>
          <p:cNvSpPr txBox="1"/>
          <p:nvPr/>
        </p:nvSpPr>
        <p:spPr>
          <a:xfrm>
            <a:off x="250825" y="5373688"/>
            <a:ext cx="87487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c. If people have problems, they should   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keep them to themselves.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1748" name="WordArt 5"/>
          <p:cNvSpPr>
            <a:spLocks noTextEdit="1"/>
          </p:cNvSpPr>
          <p:nvPr/>
        </p:nvSpPr>
        <p:spPr>
          <a:xfrm>
            <a:off x="2051050" y="0"/>
            <a:ext cx="3529013" cy="10525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49" name="Oval 2"/>
          <p:cNvSpPr/>
          <p:nvPr/>
        </p:nvSpPr>
        <p:spPr>
          <a:xfrm>
            <a:off x="719138" y="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31750" name="Text Box 5"/>
          <p:cNvSpPr txBox="1"/>
          <p:nvPr/>
        </p:nvSpPr>
        <p:spPr>
          <a:xfrm>
            <a:off x="250825" y="908050"/>
            <a:ext cx="8713788" cy="1878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FF9900"/>
                </a:solidFill>
                <a:latin typeface="Arial" panose="020B0604020202020204" pitchFamily="34" charset="0"/>
              </a:rPr>
              <a:t>Look at the statements </a:t>
            </a:r>
            <a:r>
              <a:rPr lang="en-US" altLang="zh-CN" sz="3400" b="1" dirty="0">
                <a:solidFill>
                  <a:srgbClr val="FF9900"/>
                </a:solidFill>
                <a:latin typeface="Times New Roman" panose="02020603050405020304" pitchFamily="2" charset="0"/>
              </a:rPr>
              <a:t>and then read the passage quickly. Which statement expresses the main idea of the passage? </a:t>
            </a:r>
            <a:endParaRPr lang="en-US" altLang="zh-CN" sz="3400" b="1" dirty="0">
              <a:solidFill>
                <a:srgbClr val="FF99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1" name="Text Box 5"/>
          <p:cNvSpPr txBox="1"/>
          <p:nvPr/>
        </p:nvSpPr>
        <p:spPr>
          <a:xfrm>
            <a:off x="0" y="3933825"/>
            <a:ext cx="936625" cy="97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√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1752" name="Text Box 5"/>
          <p:cNvSpPr txBox="1"/>
          <p:nvPr/>
        </p:nvSpPr>
        <p:spPr>
          <a:xfrm>
            <a:off x="252413" y="2636838"/>
            <a:ext cx="80645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a. If people have problems, they should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get advice from an expert.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31753" name="图片 31752" descr="喇叭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63" y="260350"/>
            <a:ext cx="720725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9" grpId="0" animBg="1"/>
      <p:bldP spid="31750" grpId="0"/>
      <p:bldP spid="31751" grpId="0"/>
      <p:bldP spid="317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/>
          <p:nvPr/>
        </p:nvSpPr>
        <p:spPr>
          <a:xfrm>
            <a:off x="76200" y="1295400"/>
            <a:ext cx="8915400" cy="48768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2) </a:t>
            </a:r>
            <a:r>
              <a:rPr lang="zh-CN" altLang="en-US" b="1" dirty="0">
                <a:latin typeface="Times New Roman" panose="02020603050405020304" pitchFamily="2" charset="0"/>
              </a:rPr>
              <a:t>能掌握以下句式结构：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①  ─</a:t>
            </a:r>
            <a:r>
              <a:rPr lang="en-US" altLang="zh-CN" b="1" dirty="0">
                <a:latin typeface="Times New Roman" panose="02020603050405020304" pitchFamily="2" charset="0"/>
              </a:rPr>
              <a:t>What do you think I should do?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       Can you give some advice?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  ─I think I should go to college.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② But If I go to college, I’ll never become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  a great soccer player.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lvl="0">
              <a:lnSpc>
                <a:spcPct val="120000"/>
              </a:lnSpc>
              <a:buNone/>
            </a:pPr>
            <a:endParaRPr lang="en-US" altLang="zh-CN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charRg st="14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charRg st="5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88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charRg st="88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29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charRg st="129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174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charRg st="174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9"/>
          <p:cNvSpPr txBox="1"/>
          <p:nvPr/>
        </p:nvSpPr>
        <p:spPr>
          <a:xfrm>
            <a:off x="360363" y="1844675"/>
            <a:ext cx="8532812" cy="465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1. What is the worst thing to do if you have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    a problem?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2. Why didn’t Laura want to tell her parents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    about her lost wallet?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3. What is the first thing you should do when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    you want to solve a problem?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4. Why can our parents give us good advice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2" charset="0"/>
              </a:rPr>
              <a:t>    about our problem?</a:t>
            </a:r>
            <a:endParaRPr lang="en-US" altLang="zh-CN" sz="3400" b="1" dirty="0">
              <a:latin typeface="Times New Roman" panose="02020603050405020304" pitchFamily="2" charset="0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971550" y="0"/>
            <a:ext cx="8172450" cy="18780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400" b="1" dirty="0">
                <a:solidFill>
                  <a:srgbClr val="FF9900"/>
                </a:solidFill>
                <a:latin typeface="Arial" panose="020B0604020202020204" pitchFamily="34" charset="0"/>
              </a:rPr>
              <a:t>Read the passage again and answer the questions. Discuss your answers with a partner. </a:t>
            </a:r>
            <a:endParaRPr lang="en-US" altLang="zh-CN" sz="34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Oval 2"/>
          <p:cNvSpPr/>
          <p:nvPr/>
        </p:nvSpPr>
        <p:spPr>
          <a:xfrm>
            <a:off x="0" y="2603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animBg="1"/>
      <p:bldP spid="32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WordArt 4"/>
          <p:cNvSpPr>
            <a:spLocks noTextEdit="1"/>
          </p:cNvSpPr>
          <p:nvPr/>
        </p:nvSpPr>
        <p:spPr>
          <a:xfrm>
            <a:off x="2700338" y="188913"/>
            <a:ext cx="3313112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00FF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指导</a:t>
            </a:r>
            <a:endParaRPr lang="zh-CN" altLang="en-US" sz="4000" b="1">
              <a:gradFill rotWithShape="1">
                <a:gsLst>
                  <a:gs pos="0">
                    <a:srgbClr val="FF00FF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795" name="Text Box 5"/>
          <p:cNvSpPr txBox="1"/>
          <p:nvPr/>
        </p:nvSpPr>
        <p:spPr>
          <a:xfrm>
            <a:off x="360363" y="1431925"/>
            <a:ext cx="8459787" cy="2065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It’s to do nothing.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Some people believe the worst thing is to do nothing.</a:t>
            </a:r>
            <a:r>
              <a:rPr lang="en-US" altLang="zh-CN" sz="3600" b="1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endParaRPr lang="en-US" altLang="zh-CN" sz="3600" b="1" u="sng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3796" name="Text Box 7"/>
          <p:cNvSpPr txBox="1"/>
          <p:nvPr/>
        </p:nvSpPr>
        <p:spPr>
          <a:xfrm>
            <a:off x="360363" y="3573463"/>
            <a:ext cx="8532812" cy="250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She was afraid to tell her parents.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Laura once lost her wallet, and worried for days. She was afraid to tell her parents about it.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5"/>
          <p:cNvSpPr txBox="1"/>
          <p:nvPr/>
        </p:nvSpPr>
        <p:spPr>
          <a:xfrm>
            <a:off x="457200" y="2667000"/>
            <a:ext cx="8099425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3400" indent="-5334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Because they have more experience than us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. 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533400" indent="-533400"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2" charset="0"/>
              </a:rPr>
              <a:t>    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Students often forget that their parents have more experience, and are always there to help them.</a:t>
            </a:r>
            <a:r>
              <a:rPr lang="en-US" altLang="zh-CN" sz="3600" b="1" u="sng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endParaRPr lang="en-US" altLang="zh-CN" sz="3600" b="1" u="sng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4819" name="Text Box 5"/>
          <p:cNvSpPr txBox="1"/>
          <p:nvPr/>
        </p:nvSpPr>
        <p:spPr>
          <a:xfrm>
            <a:off x="504825" y="476250"/>
            <a:ext cx="8639175" cy="2065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It is to find someone you trust to talk to.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He thinks the first step is to find someone you trust to talk to</a:t>
            </a:r>
            <a:r>
              <a:rPr lang="zh-CN" altLang="en-US" sz="3600" b="1" dirty="0">
                <a:latin typeface="Times New Roman" panose="02020603050405020304" pitchFamily="2" charset="0"/>
              </a:rPr>
              <a:t>.</a:t>
            </a:r>
            <a:r>
              <a:rPr lang="en-US" altLang="zh-CN" sz="3600" b="1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endParaRPr lang="en-US" altLang="zh-CN" sz="3600" b="1" u="sng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6"/>
          <p:cNvSpPr txBox="1"/>
          <p:nvPr/>
        </p:nvSpPr>
        <p:spPr>
          <a:xfrm>
            <a:off x="1403350" y="476250"/>
            <a:ext cx="6697663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99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Fill in the blanks with the phrases in the box.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35843" name="Oval 2"/>
          <p:cNvSpPr/>
          <p:nvPr/>
        </p:nvSpPr>
        <p:spPr>
          <a:xfrm>
            <a:off x="395288" y="547688"/>
            <a:ext cx="898525" cy="8540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2d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35844" name="Text Box 5"/>
          <p:cNvSpPr txBox="1"/>
          <p:nvPr/>
        </p:nvSpPr>
        <p:spPr>
          <a:xfrm>
            <a:off x="1908175" y="1773238"/>
            <a:ext cx="54737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discuss your problems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tell her parents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unless you talk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run away from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talk to someone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share her problems</a:t>
            </a:r>
            <a:endParaRPr lang="en-US" altLang="zh-CN" sz="3600" b="1" dirty="0">
              <a:solidFill>
                <a:srgbClr val="CC00CC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CC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 do nothing  </a:t>
            </a:r>
            <a:endParaRPr lang="en-US" altLang="zh-CN" sz="3600" b="1" u="sng" dirty="0">
              <a:solidFill>
                <a:srgbClr val="CC00CC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animBg="1"/>
      <p:bldP spid="358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6"/>
          <p:cNvSpPr txBox="1"/>
          <p:nvPr/>
        </p:nvSpPr>
        <p:spPr>
          <a:xfrm>
            <a:off x="396875" y="260350"/>
            <a:ext cx="8351838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Students often have a lot of problems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and worries. Laura Mills thinks the worst thing is _____________. She thinks you’ll feel worse if you don’t ______________ about your problems. Laura remembers that she once lost her wallet and was afraid to _____________ about it. Now she believes you cannot feel better _______________ to someone.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6867" name="Text Box 6"/>
          <p:cNvSpPr txBox="1"/>
          <p:nvPr/>
        </p:nvSpPr>
        <p:spPr>
          <a:xfrm>
            <a:off x="1982788" y="1627188"/>
            <a:ext cx="3167062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to do nothing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6868" name="Text Box 5"/>
          <p:cNvSpPr txBox="1"/>
          <p:nvPr/>
        </p:nvSpPr>
        <p:spPr>
          <a:xfrm>
            <a:off x="4933950" y="2203450"/>
            <a:ext cx="33591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talk to anyone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6869" name="Text Box 6"/>
          <p:cNvSpPr txBox="1"/>
          <p:nvPr/>
        </p:nvSpPr>
        <p:spPr>
          <a:xfrm>
            <a:off x="2197100" y="4243388"/>
            <a:ext cx="3240088" cy="696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tell her parents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6870" name="矩形 36869"/>
          <p:cNvSpPr/>
          <p:nvPr/>
        </p:nvSpPr>
        <p:spPr>
          <a:xfrm>
            <a:off x="485775" y="5588000"/>
            <a:ext cx="3079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unless you talk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6"/>
          <p:cNvSpPr txBox="1"/>
          <p:nvPr/>
        </p:nvSpPr>
        <p:spPr>
          <a:xfrm>
            <a:off x="395288" y="404813"/>
            <a:ext cx="8351837" cy="602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She says she will always __________________ in the future. Robert Hunt agrees with Laura. He thinks you should not _______________ your problems, but you should try to solve them. If you cannot talk to an expert like Robert, you can ____________________ with your parents because they have a lot of experience.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7891" name="矩形 37890"/>
          <p:cNvSpPr/>
          <p:nvPr/>
        </p:nvSpPr>
        <p:spPr>
          <a:xfrm>
            <a:off x="468313" y="1125538"/>
            <a:ext cx="3968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share her problems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7892" name="矩形 37891"/>
          <p:cNvSpPr/>
          <p:nvPr/>
        </p:nvSpPr>
        <p:spPr>
          <a:xfrm>
            <a:off x="5003800" y="2500313"/>
            <a:ext cx="3105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run away from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37893" name="矩形 37892"/>
          <p:cNvSpPr/>
          <p:nvPr/>
        </p:nvSpPr>
        <p:spPr>
          <a:xfrm>
            <a:off x="404813" y="5084763"/>
            <a:ext cx="4527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discuss your problems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框 38913"/>
          <p:cNvSpPr txBox="1"/>
          <p:nvPr/>
        </p:nvSpPr>
        <p:spPr>
          <a:xfrm>
            <a:off x="539750" y="1341438"/>
            <a:ext cx="8208963" cy="535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If people have problem, they should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keep them to themselves</a:t>
            </a:r>
            <a:r>
              <a:rPr lang="en-US" altLang="zh-CN" sz="3600" b="1" dirty="0">
                <a:latin typeface="Times New Roman" panose="02020603050405020304" pitchFamily="2" charset="0"/>
              </a:rPr>
              <a:t>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keep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意为 “保留；保存”，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keep them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to themselves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意为 “把问题（烦恼）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埋在心底，不向他人倾诉”。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latin typeface="Times New Roman" panose="02020603050405020304" pitchFamily="2" charset="0"/>
              </a:rPr>
              <a:t>You can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keep the toy</a:t>
            </a:r>
            <a:r>
              <a:rPr lang="en-US" altLang="zh-CN" sz="3600" b="1" dirty="0">
                <a:latin typeface="Times New Roman" panose="02020603050405020304" pitchFamily="2" charset="0"/>
              </a:rPr>
              <a:t> if you like.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要是你喜欢那个玩具的话，可以把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它留下。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38915" name="矩形 38914"/>
          <p:cNvSpPr/>
          <p:nvPr/>
        </p:nvSpPr>
        <p:spPr>
          <a:xfrm>
            <a:off x="1763713" y="404813"/>
            <a:ext cx="554355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4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4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charRg st="4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8914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101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38914">
                                            <p:txEl>
                                              <p:charRg st="101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131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charRg st="131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14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4">
                                            <p:txEl>
                                              <p:charRg st="14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4">
                                            <p:txEl>
                                              <p:charRg st="149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192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charRg st="192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4">
                                            <p:txEl>
                                              <p:charRg st="192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charRg st="22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4">
                                            <p:txEl>
                                              <p:charRg st="22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4">
                                            <p:txEl>
                                              <p:charRg st="22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占位符 39937"/>
          <p:cNvSpPr>
            <a:spLocks noGrp="1"/>
          </p:cNvSpPr>
          <p:nvPr>
            <p:ph type="body" idx="1"/>
          </p:nvPr>
        </p:nvSpPr>
        <p:spPr>
          <a:xfrm>
            <a:off x="76200" y="609600"/>
            <a:ext cx="8763000" cy="5256213"/>
          </a:xfrm>
          <a:ln/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2. She just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kept thinking</a:t>
            </a:r>
            <a:r>
              <a:rPr lang="en-US" altLang="zh-CN" b="1" dirty="0">
                <a:latin typeface="Times New Roman" panose="02020603050405020304" pitchFamily="2" charset="0"/>
              </a:rPr>
              <a:t>, </a:t>
            </a:r>
            <a:r>
              <a:rPr lang="zh-CN" altLang="en-US" b="1" dirty="0">
                <a:latin typeface="Times New Roman" panose="02020603050405020304" pitchFamily="2" charset="0"/>
              </a:rPr>
              <a:t>“</a:t>
            </a:r>
            <a:r>
              <a:rPr lang="en-US" altLang="zh-CN" b="1" dirty="0">
                <a:latin typeface="Times New Roman" panose="02020603050405020304" pitchFamily="2" charset="0"/>
              </a:rPr>
              <a:t>If I tell my</a:t>
            </a:r>
            <a:r>
              <a:rPr lang="zh-CN" altLang="en-US" b="1" dirty="0">
                <a:latin typeface="Times New Roman" panose="02020603050405020304" pitchFamily="2" charset="0"/>
              </a:rPr>
              <a:t> </a:t>
            </a:r>
            <a:r>
              <a:rPr lang="en-US" altLang="zh-CN" b="1" dirty="0">
                <a:latin typeface="Times New Roman" panose="02020603050405020304" pitchFamily="2" charset="0"/>
              </a:rPr>
              <a:t>parents,…”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此句中，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keep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表示“（使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）保持（某种状态或关系）；一直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，后面接动词时，该动词要用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-ing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形式，形成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keep doing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结构。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</a:t>
            </a:r>
            <a:r>
              <a:rPr lang="zh-CN" altLang="en-US" b="1" dirty="0">
                <a:latin typeface="Times New Roman" panose="02020603050405020304" pitchFamily="2" charset="0"/>
              </a:rPr>
              <a:t>e.g. </a:t>
            </a:r>
            <a:r>
              <a:rPr lang="en-US" altLang="zh-CN" b="1" dirty="0">
                <a:latin typeface="Times New Roman" panose="02020603050405020304" pitchFamily="2" charset="0"/>
              </a:rPr>
              <a:t>It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kept raining</a:t>
            </a:r>
            <a:r>
              <a:rPr lang="en-US" altLang="zh-CN" b="1" dirty="0">
                <a:latin typeface="Times New Roman" panose="02020603050405020304" pitchFamily="2" charset="0"/>
              </a:rPr>
              <a:t> for a week.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        雨一直下了一周。</a:t>
            </a:r>
            <a:endParaRPr lang="zh-CN" altLang="en-US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5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charRg st="5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2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8">
                                            <p:txEl>
                                              <p:charRg st="12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8">
                                            <p:txEl>
                                              <p:charRg st="129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charRg st="16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8">
                                            <p:txEl>
                                              <p:charRg st="16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8">
                                            <p:txEl>
                                              <p:charRg st="166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占位符 40961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  <a:ln/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3. Laura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once</a:t>
            </a:r>
            <a:r>
              <a:rPr lang="en-US" altLang="zh-CN" sz="3600" b="1" dirty="0">
                <a:latin typeface="Times New Roman" panose="02020603050405020304" pitchFamily="2" charset="0"/>
              </a:rPr>
              <a:t> lost her wallet, and worried for days.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once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用作副词时，意为“曾经；一度；从前”。它是一个不确定的时间副词，其位置一般是在行为动词之前，系动词之后。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Once</a:t>
            </a:r>
            <a:r>
              <a:rPr lang="en-US" altLang="zh-CN" sz="3600" b="1" dirty="0">
                <a:latin typeface="Times New Roman" panose="02020603050405020304" pitchFamily="2" charset="0"/>
              </a:rPr>
              <a:t> he lived in America, but now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he lives in England. </a:t>
            </a:r>
            <a:r>
              <a:rPr lang="zh-CN" altLang="en-US" sz="3600" b="1" dirty="0">
                <a:latin typeface="Times New Roman" panose="02020603050405020304" pitchFamily="2" charset="0"/>
              </a:rPr>
              <a:t>他曾经生活在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美国，但现在他生活在英国。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5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charRg st="5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>
                                            <p:txEl>
                                              <p:char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>
                                            <p:txEl>
                                              <p:charRg st="11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2">
                                            <p:txEl>
                                              <p:charRg st="158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196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charRg st="196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charRg st="196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占位符 41985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  <a:ln/>
        </p:spPr>
        <p:txBody>
          <a:bodyPr/>
          <a:p>
            <a:pPr marL="533400" indent="-533400" defTabSz="914400">
              <a:lnSpc>
                <a:spcPct val="120000"/>
              </a:lnSpc>
              <a:spcBef>
                <a:spcPct val="0"/>
              </a:spcBef>
              <a:buNone/>
              <a:tabLst>
                <a:tab pos="1158875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4. They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got</a:t>
            </a:r>
            <a:r>
              <a:rPr lang="en-US" altLang="zh-CN" b="1" dirty="0">
                <a:latin typeface="Times New Roman" panose="02020603050405020304" pitchFamily="2" charset="0"/>
              </a:rPr>
              <a:t> her a new wallet and asked her to be more careful. 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marL="533400" indent="-533400" defTabSz="914400">
              <a:lnSpc>
                <a:spcPct val="120000"/>
              </a:lnSpc>
              <a:spcBef>
                <a:spcPct val="0"/>
              </a:spcBef>
              <a:buNone/>
              <a:tabLst>
                <a:tab pos="1158875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get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意为“买”，相当于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buy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，但不如后者正式。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533400" indent="-533400" defTabSz="914400">
              <a:lnSpc>
                <a:spcPct val="120000"/>
              </a:lnSpc>
              <a:spcBef>
                <a:spcPct val="0"/>
              </a:spcBef>
              <a:buNone/>
              <a:tabLst>
                <a:tab pos="1158875" algn="l"/>
              </a:tabLst>
            </a:pPr>
            <a:r>
              <a:rPr lang="en-US" altLang="zh-CN" b="1" dirty="0">
                <a:latin typeface="Times New Roman" panose="02020603050405020304" pitchFamily="2" charset="0"/>
              </a:rPr>
              <a:t>    </a:t>
            </a:r>
            <a:r>
              <a:rPr lang="zh-CN" altLang="en-US" b="1" dirty="0">
                <a:latin typeface="Times New Roman" panose="02020603050405020304" pitchFamily="2" charset="0"/>
              </a:rPr>
              <a:t>e.g. </a:t>
            </a:r>
            <a:r>
              <a:rPr lang="en-US" altLang="zh-CN" b="1" dirty="0">
                <a:latin typeface="Times New Roman" panose="02020603050405020304" pitchFamily="2" charset="0"/>
              </a:rPr>
              <a:t>Could you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get</a:t>
            </a:r>
            <a:r>
              <a:rPr lang="en-US" altLang="zh-CN" b="1" dirty="0">
                <a:latin typeface="Times New Roman" panose="02020603050405020304" pitchFamily="2" charset="0"/>
              </a:rPr>
              <a:t> me a ticket, please?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533400" indent="-533400" defTabSz="914400">
              <a:lnSpc>
                <a:spcPct val="120000"/>
              </a:lnSpc>
              <a:spcBef>
                <a:spcPct val="0"/>
              </a:spcBef>
              <a:buNone/>
              <a:tabLst>
                <a:tab pos="1158875" algn="l"/>
              </a:tabLst>
            </a:pPr>
            <a:r>
              <a:rPr lang="zh-CN" altLang="en-US" b="1" dirty="0">
                <a:latin typeface="Times New Roman" panose="02020603050405020304" pitchFamily="2" charset="0"/>
              </a:rPr>
              <a:t>           请给我买张票好吗？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charRg st="64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3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charRg st="13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charRg st="13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2119313" y="609600"/>
            <a:ext cx="42052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Words and expressions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457200" y="1371600"/>
            <a:ext cx="3733800" cy="4081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travel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agent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expert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keep … to oneself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teenager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normal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895600" y="1400175"/>
            <a:ext cx="6553200" cy="476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v.&amp;n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旅行；游历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    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代理人；经纪人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专家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保守秘密 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    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青少年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</a:t>
            </a:r>
            <a:endParaRPr lang="zh-CN" altLang="en-US" sz="3200" b="1" i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adj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正常的；一般的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6149" name="图片 6148" descr="dsga1E_PNG0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04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25588"/>
            <a:ext cx="14478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208213"/>
            <a:ext cx="1447800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878138"/>
            <a:ext cx="1371600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4237038"/>
            <a:ext cx="1447800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4948238"/>
            <a:ext cx="1295400" cy="41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3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charRg st="34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charRg st="68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charRg st="9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11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charRg st="11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charRg st="158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charRg st="158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文本占位符 43009"/>
          <p:cNvSpPr>
            <a:spLocks noGrp="1"/>
          </p:cNvSpPr>
          <p:nvPr>
            <p:ph type="body" idx="1"/>
          </p:nvPr>
        </p:nvSpPr>
        <p:spPr>
          <a:xfrm>
            <a:off x="611188" y="908050"/>
            <a:ext cx="8229600" cy="4752975"/>
          </a:xfrm>
          <a:ln/>
        </p:spPr>
        <p:txBody>
          <a:bodyPr/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5. It is best not to run away from our 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problems. We should always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try to 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solve them</a:t>
            </a:r>
            <a:r>
              <a:rPr lang="en-US" altLang="zh-CN" b="1" dirty="0">
                <a:latin typeface="Times New Roman" panose="02020603050405020304" pitchFamily="2" charset="0"/>
              </a:rPr>
              <a:t>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try to do sth.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2" charset="0"/>
              </a:rPr>
              <a:t>努力做某事</a:t>
            </a:r>
            <a:r>
              <a:rPr lang="zh-CN" altLang="en-US" b="1" dirty="0">
                <a:latin typeface="Times New Roman" panose="02020603050405020304" pitchFamily="2" charset="0"/>
              </a:rPr>
              <a:t>   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</a:t>
            </a:r>
            <a:r>
              <a:rPr lang="zh-CN" altLang="en-US" b="1" dirty="0">
                <a:latin typeface="Times New Roman" panose="02020603050405020304" pitchFamily="2" charset="0"/>
              </a:rPr>
              <a:t>e.g. </a:t>
            </a:r>
            <a:r>
              <a:rPr lang="en-US" altLang="zh-CN" b="1" dirty="0">
                <a:latin typeface="Times New Roman" panose="02020603050405020304" pitchFamily="2" charset="0"/>
              </a:rPr>
              <a:t>Please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try to finish</a:t>
            </a:r>
            <a:r>
              <a:rPr lang="en-US" altLang="zh-CN" b="1" dirty="0">
                <a:latin typeface="Times New Roman" panose="02020603050405020304" pitchFamily="2" charset="0"/>
              </a:rPr>
              <a:t> this work in thirty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</a:t>
            </a:r>
            <a:r>
              <a:rPr lang="zh-CN" altLang="en-US" b="1" dirty="0">
                <a:latin typeface="Times New Roman" panose="02020603050405020304" pitchFamily="2" charset="0"/>
              </a:rPr>
              <a:t>       </a:t>
            </a:r>
            <a:r>
              <a:rPr lang="en-US" altLang="zh-CN" b="1" dirty="0">
                <a:latin typeface="Times New Roman" panose="02020603050405020304" pitchFamily="2" charset="0"/>
              </a:rPr>
              <a:t>minutes. </a:t>
            </a:r>
            <a:r>
              <a:rPr lang="zh-CN" altLang="en-US" b="1" dirty="0">
                <a:latin typeface="Times New Roman" panose="02020603050405020304" pitchFamily="2" charset="0"/>
              </a:rPr>
              <a:t>请尽量在</a:t>
            </a:r>
            <a:r>
              <a:rPr lang="en-US" altLang="zh-CN" b="1" dirty="0">
                <a:latin typeface="Times New Roman" panose="02020603050405020304" pitchFamily="2" charset="0"/>
              </a:rPr>
              <a:t>30</a:t>
            </a:r>
            <a:r>
              <a:rPr lang="zh-CN" altLang="en-US" b="1" dirty="0">
                <a:latin typeface="Times New Roman" panose="02020603050405020304" pitchFamily="2" charset="0"/>
              </a:rPr>
              <a:t>分钟完成这项工作。 </a:t>
            </a:r>
            <a:endParaRPr lang="zh-CN" altLang="en-US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4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0">
                                            <p:txEl>
                                              <p:charRg st="4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81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0">
                                            <p:txEl>
                                              <p:charRg st="81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0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010">
                                            <p:txEl>
                                              <p:charRg st="97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12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charRg st="12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charRg st="125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charRg st="17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0">
                                            <p:txEl>
                                              <p:charRg st="17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0">
                                            <p:txEl>
                                              <p:charRg st="176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占位符 44033"/>
          <p:cNvSpPr>
            <a:spLocks noGrp="1"/>
          </p:cNvSpPr>
          <p:nvPr>
            <p:ph type="body" idx="1"/>
          </p:nvPr>
        </p:nvSpPr>
        <p:spPr>
          <a:xfrm>
            <a:off x="1692275" y="765175"/>
            <a:ext cx="6897688" cy="863600"/>
          </a:xfrm>
          <a:ln/>
        </p:spPr>
        <p:txBody>
          <a:bodyPr/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try doing sth.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表示“尝试做某事”。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44035" name="图片 44034" descr="拓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0"/>
            <a:ext cx="143827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矩形 44035"/>
          <p:cNvSpPr/>
          <p:nvPr/>
        </p:nvSpPr>
        <p:spPr>
          <a:xfrm>
            <a:off x="1042988" y="1628775"/>
            <a:ext cx="7850187" cy="20685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 Why didn’t you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try riding</a:t>
            </a:r>
            <a:r>
              <a:rPr lang="en-US" altLang="zh-CN" sz="3600" b="1" dirty="0">
                <a:latin typeface="Times New Roman" panose="02020603050405020304" pitchFamily="2" charset="0"/>
              </a:rPr>
              <a:t> a bike to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go to school? </a:t>
            </a:r>
            <a:br>
              <a:rPr lang="en-US" altLang="zh-CN" sz="3600" b="1" dirty="0">
                <a:latin typeface="Times New Roman" panose="02020603050405020304" pitchFamily="2" charset="0"/>
              </a:rPr>
            </a:br>
            <a:r>
              <a:rPr lang="en-US" altLang="zh-CN" sz="3600" b="1" dirty="0">
                <a:latin typeface="Times New Roman" panose="02020603050405020304" pitchFamily="2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为什么不试着骑车去学校呢？ 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44037" name="文本框 44036"/>
          <p:cNvSpPr txBox="1"/>
          <p:nvPr/>
        </p:nvSpPr>
        <p:spPr>
          <a:xfrm>
            <a:off x="754063" y="3644900"/>
            <a:ext cx="7921625" cy="272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try to do sth.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表示 “试图干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”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，强调付出努力，但不一定成功；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try doing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表示 “尝试做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；做</a:t>
            </a: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试试”，含有 “看结果如何” 之意。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44036" grpId="0"/>
      <p:bldP spid="440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占位符 45057"/>
          <p:cNvSpPr>
            <a:spLocks noGrp="1"/>
          </p:cNvSpPr>
          <p:nvPr>
            <p:ph type="body" idx="1"/>
          </p:nvPr>
        </p:nvSpPr>
        <p:spPr>
          <a:xfrm>
            <a:off x="519113" y="847725"/>
            <a:ext cx="8229600" cy="4525963"/>
          </a:xfrm>
          <a:ln/>
        </p:spPr>
        <p:txBody>
          <a:bodyPr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</a:t>
            </a:r>
            <a:br>
              <a:rPr lang="zh-CN" altLang="en-US" b="1" dirty="0">
                <a:latin typeface="Times New Roman" panose="02020603050405020304" pitchFamily="2" charset="0"/>
              </a:rPr>
            </a:br>
            <a:r>
              <a:rPr lang="zh-CN" altLang="en-US" b="1" dirty="0">
                <a:latin typeface="Times New Roman" panose="02020603050405020304" pitchFamily="2" charset="0"/>
              </a:rPr>
              <a:t>e.g. </a:t>
            </a:r>
            <a:r>
              <a:rPr lang="en-US" altLang="zh-CN" b="1" dirty="0">
                <a:latin typeface="Times New Roman" panose="02020603050405020304" pitchFamily="2" charset="0"/>
              </a:rPr>
              <a:t>— I usually go there by train. </a:t>
            </a:r>
            <a:br>
              <a:rPr lang="en-US" altLang="zh-CN" b="1" dirty="0">
                <a:latin typeface="Times New Roman" panose="02020603050405020304" pitchFamily="2" charset="0"/>
              </a:rPr>
            </a:br>
            <a:r>
              <a:rPr lang="zh-CN" altLang="en-US" b="1" dirty="0">
                <a:latin typeface="Times New Roman" panose="02020603050405020304" pitchFamily="2" charset="0"/>
              </a:rPr>
              <a:t>       </a:t>
            </a:r>
            <a:r>
              <a:rPr lang="en-US" altLang="zh-CN" b="1" dirty="0">
                <a:latin typeface="Times New Roman" panose="02020603050405020304" pitchFamily="2" charset="0"/>
              </a:rPr>
              <a:t>— Why not _________ by boat for a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     </a:t>
            </a:r>
            <a:r>
              <a:rPr lang="zh-CN" altLang="en-US" b="1" dirty="0">
                <a:latin typeface="Times New Roman" panose="02020603050405020304" pitchFamily="2" charset="0"/>
              </a:rPr>
              <a:t>        </a:t>
            </a:r>
            <a:r>
              <a:rPr lang="en-US" altLang="zh-CN" b="1" dirty="0">
                <a:latin typeface="Times New Roman" panose="02020603050405020304" pitchFamily="2" charset="0"/>
              </a:rPr>
              <a:t>change? </a:t>
            </a:r>
            <a:br>
              <a:rPr lang="en-US" altLang="zh-CN" b="1" dirty="0">
                <a:latin typeface="Times New Roman" panose="02020603050405020304" pitchFamily="2" charset="0"/>
              </a:rPr>
            </a:br>
            <a:r>
              <a:rPr lang="en-US" altLang="zh-CN" b="1" dirty="0">
                <a:latin typeface="Times New Roman" panose="02020603050405020304" pitchFamily="2" charset="0"/>
              </a:rPr>
              <a:t>A. to try going         B. trying to go </a:t>
            </a:r>
            <a:br>
              <a:rPr lang="en-US" altLang="zh-CN" b="1" dirty="0">
                <a:latin typeface="Times New Roman" panose="02020603050405020304" pitchFamily="2" charset="0"/>
              </a:rPr>
            </a:br>
            <a:r>
              <a:rPr lang="en-US" altLang="zh-CN" b="1" dirty="0">
                <a:latin typeface="Times New Roman" panose="02020603050405020304" pitchFamily="2" charset="0"/>
              </a:rPr>
              <a:t>C. to try and go       D. try going </a:t>
            </a:r>
            <a:endParaRPr lang="zh-CN" altLang="en-US" b="1" dirty="0">
              <a:latin typeface="Times New Roman" panose="02020603050405020304" pitchFamily="2" charset="0"/>
            </a:endParaRPr>
          </a:p>
        </p:txBody>
      </p:sp>
      <p:pic>
        <p:nvPicPr>
          <p:cNvPr id="45059" name="图片 45058" descr="对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4267200"/>
            <a:ext cx="738188" cy="738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charRg st="81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>
                                            <p:txEl>
                                              <p:charRg st="81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占位符 46081"/>
          <p:cNvSpPr>
            <a:spLocks noGrp="1"/>
          </p:cNvSpPr>
          <p:nvPr>
            <p:ph type="body" idx="1"/>
          </p:nvPr>
        </p:nvSpPr>
        <p:spPr>
          <a:xfrm>
            <a:off x="519113" y="333375"/>
            <a:ext cx="8229600" cy="6048375"/>
          </a:xfrm>
          <a:ln/>
        </p:spPr>
        <p:txBody>
          <a:bodyPr/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6. In English, we say that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sharing</a:t>
            </a:r>
            <a:r>
              <a:rPr lang="en-US" altLang="zh-CN" sz="3600" b="1" dirty="0">
                <a:latin typeface="Times New Roman" panose="02020603050405020304" pitchFamily="2" charset="0"/>
              </a:rPr>
              <a:t> a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problem is like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cutting it in half</a:t>
            </a:r>
            <a:r>
              <a:rPr lang="en-US" altLang="zh-CN" sz="3600" b="1" dirty="0"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1) share 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表示“分享；分担”。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share</a:t>
            </a:r>
            <a:r>
              <a:rPr lang="en-US" altLang="zh-CN" sz="3600" b="1" dirty="0">
                <a:latin typeface="Times New Roman" panose="02020603050405020304" pitchFamily="2" charset="0"/>
              </a:rPr>
              <a:t> a room with someone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latin typeface="Times New Roman" panose="02020603050405020304" pitchFamily="2" charset="0"/>
              </a:rPr>
              <a:t>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(</a:t>
            </a:r>
            <a:r>
              <a:rPr lang="zh-CN" altLang="en-US" sz="3600" b="1" dirty="0">
                <a:latin typeface="Times New Roman" panose="02020603050405020304" pitchFamily="2" charset="0"/>
              </a:rPr>
              <a:t>与某人同住一个房间</a:t>
            </a:r>
            <a:r>
              <a:rPr lang="en-US" altLang="zh-CN" sz="3600" b="1" dirty="0">
                <a:latin typeface="Times New Roman" panose="02020603050405020304" pitchFamily="2" charset="0"/>
              </a:rPr>
              <a:t>)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2) cut…in half 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表示“把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切成两半；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    把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一切为二”，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in half/halves 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是一</a:t>
            </a:r>
            <a:endParaRPr lang="zh-CN" altLang="en-US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    种固定结构，介词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in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表示状态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latin typeface="Times New Roman" panose="02020603050405020304" pitchFamily="2" charset="0"/>
              </a:rPr>
              <a:t>Please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cut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apple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in half</a:t>
            </a:r>
            <a:r>
              <a:rPr lang="en-US" altLang="zh-CN" sz="3600" b="1" dirty="0">
                <a:latin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3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82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33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082">
                                            <p:txEl>
                                              <p:charRg st="133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5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2">
                                            <p:txEl>
                                              <p:charRg st="15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2">
                                            <p:txEl>
                                              <p:charRg st="15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6082">
                                            <p:txEl>
                                              <p:charRg st="155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8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2">
                                            <p:txEl>
                                              <p:charRg st="18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2">
                                            <p:txEl>
                                              <p:charRg st="18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6082">
                                            <p:txEl>
                                              <p:charRg st="18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21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2">
                                            <p:txEl>
                                              <p:charRg st="21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2">
                                            <p:txEl>
                                              <p:charRg st="213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6082">
                                            <p:txEl>
                                              <p:charRg st="213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23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082">
                                            <p:txEl>
                                              <p:charRg st="23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>
                                            <p:txEl>
                                              <p:charRg st="23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6082">
                                            <p:txEl>
                                              <p:charRg st="233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文本占位符 47105"/>
          <p:cNvSpPr>
            <a:spLocks noGrp="1"/>
          </p:cNvSpPr>
          <p:nvPr>
            <p:ph type="body" idx="1"/>
          </p:nvPr>
        </p:nvSpPr>
        <p:spPr>
          <a:xfrm>
            <a:off x="469900" y="765175"/>
            <a:ext cx="8523288" cy="5400675"/>
          </a:xfrm>
          <a:ln/>
        </p:spPr>
        <p:txBody>
          <a:bodyPr/>
          <a:p>
            <a:pPr marL="441325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7. So you’re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halfway to</a:t>
            </a:r>
            <a:r>
              <a:rPr lang="en-US" altLang="zh-CN" sz="3600" b="1" dirty="0">
                <a:latin typeface="Times New Roman" panose="02020603050405020304" pitchFamily="2" charset="0"/>
              </a:rPr>
              <a:t> solving a problem just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by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talking to someone about it!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1) be halfway to …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表示“完成了或做了事情的一部分”，这里的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to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是介词。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latin typeface="Times New Roman" panose="02020603050405020304" pitchFamily="2" charset="0"/>
              </a:rPr>
              <a:t>We’re still only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halfway to finishing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 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the homework.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我们才仅仅完成了一部分作业。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79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7106">
                                            <p:txEl>
                                              <p:charRg st="79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12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6">
                                            <p:txEl>
                                              <p:charRg st="12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6">
                                            <p:txEl>
                                              <p:charRg st="124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7106">
                                            <p:txEl>
                                              <p:charRg st="124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17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6">
                                            <p:txEl>
                                              <p:charRg st="17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>
                                            <p:txEl>
                                              <p:charRg st="17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7106">
                                            <p:txEl>
                                              <p:charRg st="174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198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6">
                                            <p:txEl>
                                              <p:charRg st="198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6">
                                            <p:txEl>
                                              <p:charRg st="198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7106">
                                            <p:txEl>
                                              <p:charRg st="198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占位符 48129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3959225"/>
          </a:xfrm>
          <a:ln/>
        </p:spPr>
        <p:txBody>
          <a:bodyPr/>
          <a:p>
            <a:pPr marL="533400" indent="-5334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2) by 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在此表示方式，意为 “通过（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办法，方式）”。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zh-CN" altLang="en-US" sz="3600" b="1" dirty="0">
                <a:latin typeface="Times New Roman" panose="02020603050405020304" pitchFamily="2" charset="0"/>
              </a:rPr>
              <a:t>e.g. </a:t>
            </a:r>
            <a:r>
              <a:rPr lang="en-US" altLang="zh-CN" sz="3600" b="1" dirty="0">
                <a:latin typeface="Times New Roman" panose="02020603050405020304" pitchFamily="2" charset="0"/>
              </a:rPr>
              <a:t>We can learn English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by </a:t>
            </a:r>
            <a:r>
              <a:rPr lang="en-US" altLang="zh-CN" sz="3600" b="1" dirty="0">
                <a:latin typeface="Times New Roman" panose="02020603050405020304" pitchFamily="2" charset="0"/>
              </a:rPr>
              <a:t>singing </a:t>
            </a:r>
            <a:r>
              <a:rPr lang="zh-CN" altLang="en-US" sz="3600" b="1" dirty="0">
                <a:latin typeface="Times New Roman" panose="02020603050405020304" pitchFamily="2" charset="0"/>
              </a:rPr>
              <a:t>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 </a:t>
            </a:r>
            <a:r>
              <a:rPr lang="en-US" altLang="zh-CN" sz="3600" b="1" dirty="0">
                <a:latin typeface="Times New Roman" panose="02020603050405020304" pitchFamily="2" charset="0"/>
              </a:rPr>
              <a:t>English songs.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33400" indent="-533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我们可以通过唱英文歌来学英语。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3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0">
                                            <p:txEl>
                                              <p:charRg st="3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>
                                            <p:txEl>
                                              <p:charRg st="3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0">
                                            <p:txEl>
                                              <p:charRg st="31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7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>
                                            <p:txEl>
                                              <p:charRg st="7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0">
                                            <p:txEl>
                                              <p:charRg st="7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0">
                                            <p:txEl>
                                              <p:charRg st="75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0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130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WordArt 4"/>
          <p:cNvSpPr>
            <a:spLocks noTextEdit="1"/>
          </p:cNvSpPr>
          <p:nvPr/>
        </p:nvSpPr>
        <p:spPr>
          <a:xfrm>
            <a:off x="2339975" y="981075"/>
            <a:ext cx="4321175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00FF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gradFill rotWithShape="1">
                <a:gsLst>
                  <a:gs pos="0">
                    <a:srgbClr val="FF00FF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55" name="Text Box 5"/>
          <p:cNvSpPr txBox="1"/>
          <p:nvPr/>
        </p:nvSpPr>
        <p:spPr>
          <a:xfrm>
            <a:off x="865188" y="2279650"/>
            <a:ext cx="7667625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Read the passage again after class.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Work on 2e. Ask three students the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following questions. Take notes of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their answers.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2119313" y="609600"/>
            <a:ext cx="42052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Words and expressions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457200" y="1371600"/>
            <a:ext cx="3733800" cy="4081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useless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certainly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wallet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mile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angry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understanding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2590800" y="1400175"/>
            <a:ext cx="6553200" cy="476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conj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除非；如果不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adv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无疑；肯定；当然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钱包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n.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英里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adj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发怒的；生气的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</a:t>
            </a:r>
            <a:endParaRPr lang="zh-CN" altLang="en-US" sz="3200" b="1" i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adj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善解人意的；体谅人的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1600200"/>
            <a:ext cx="1371600" cy="47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86000"/>
            <a:ext cx="1219200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900363"/>
            <a:ext cx="1228725" cy="45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581400"/>
            <a:ext cx="106680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7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267200"/>
            <a:ext cx="1143000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71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4953000"/>
            <a:ext cx="2286000" cy="420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3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charRg st="32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charRg st="6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charRg st="88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11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172">
                                            <p:txEl>
                                              <p:charRg st="110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15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172">
                                            <p:txEl>
                                              <p:charRg st="157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8193"/>
          <p:cNvSpPr/>
          <p:nvPr/>
        </p:nvSpPr>
        <p:spPr>
          <a:xfrm>
            <a:off x="2119313" y="609600"/>
            <a:ext cx="42052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Words and expressions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990600" y="1371600"/>
            <a:ext cx="3733800" cy="476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careless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mistake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himself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careful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advise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solve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step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2895600" y="1400175"/>
            <a:ext cx="6553200" cy="476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adj.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粗心的；不小心的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错误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pron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他自己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adj.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小心的；细致的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v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劝告；建议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v.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解决；解答</a:t>
            </a: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</a:t>
            </a:r>
            <a:endParaRPr lang="zh-CN" altLang="en-US" sz="3200" b="1" i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步；步骤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8197" name="图片 8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547813"/>
            <a:ext cx="12192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09800"/>
            <a:ext cx="1524000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71800"/>
            <a:ext cx="1371600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8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81400"/>
            <a:ext cx="12954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308475"/>
            <a:ext cx="1371600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图片 8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019675"/>
            <a:ext cx="9144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8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5688013"/>
            <a:ext cx="990600" cy="407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2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charRg st="27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6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charRg st="68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9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196">
                                            <p:txEl>
                                              <p:charRg st="9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11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196">
                                            <p:txEl>
                                              <p:charRg st="11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129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196">
                                            <p:txEl>
                                              <p:charRg st="129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9217"/>
          <p:cNvSpPr/>
          <p:nvPr/>
        </p:nvSpPr>
        <p:spPr>
          <a:xfrm>
            <a:off x="2119313" y="700088"/>
            <a:ext cx="42052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2" charset="0"/>
              </a:rPr>
              <a:t>Words and expressions</a:t>
            </a:r>
            <a:endParaRPr lang="en-US" altLang="zh-CN" sz="3200" b="1" dirty="0">
              <a:solidFill>
                <a:srgbClr val="CC00CC"/>
              </a:solidFill>
              <a:latin typeface="Times New Roman" panose="02020603050405020304" pitchFamily="2" charset="0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533400" y="1462088"/>
            <a:ext cx="3733800" cy="4081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trust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experience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in half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halfway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else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2895600" y="1490663"/>
            <a:ext cx="6553200" cy="5443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</a:t>
            </a: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v.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相信；信任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         n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经验；经历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分成两半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</a:t>
            </a:r>
            <a:endParaRPr lang="zh-CN" altLang="en-US" sz="3200" b="1" i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adj.&amp;adv.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在中途；部分地做 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adv</a:t>
            </a:r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3200" b="1" dirty="0">
                <a:solidFill>
                  <a:srgbClr val="660066"/>
                </a:solidFill>
                <a:latin typeface="Times New Roman" panose="02020603050405020304" pitchFamily="2" charset="0"/>
              </a:rPr>
              <a:t>别的；其他的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     </a:t>
            </a:r>
            <a:endParaRPr lang="zh-CN" altLang="en-US" sz="3200" b="1" i="1" dirty="0">
              <a:solidFill>
                <a:srgbClr val="660066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2" charset="0"/>
              </a:rPr>
              <a:t>          </a:t>
            </a:r>
            <a:endParaRPr lang="zh-CN" altLang="en-US" sz="3200" b="1" dirty="0">
              <a:solidFill>
                <a:srgbClr val="660066"/>
              </a:solidFill>
              <a:latin typeface="Times New Roman" panose="02020603050405020304" pitchFamily="2" charset="0"/>
            </a:endParaRPr>
          </a:p>
        </p:txBody>
      </p:sp>
      <p:pic>
        <p:nvPicPr>
          <p:cNvPr id="9221" name="图片 9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1690688"/>
            <a:ext cx="106680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55838"/>
            <a:ext cx="220980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573463"/>
            <a:ext cx="28194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967288"/>
            <a:ext cx="914400" cy="48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19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charRg st="19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51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charRg st="51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7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charRg st="71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charRg st="9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charRg st="90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250825" y="836613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选词填空。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3" name="Rectangle 6"/>
          <p:cNvSpPr/>
          <p:nvPr/>
        </p:nvSpPr>
        <p:spPr>
          <a:xfrm>
            <a:off x="323850" y="2997200"/>
            <a:ext cx="8675688" cy="3721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 If you walk there, you’ll be late for the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If they watch a _______ at the party,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some students will be bored.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I don’t know what to do, can you give me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some ________? 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4" name="WordArt 4"/>
          <p:cNvSpPr>
            <a:spLocks noTextEdit="1"/>
          </p:cNvSpPr>
          <p:nvPr/>
        </p:nvSpPr>
        <p:spPr>
          <a:xfrm>
            <a:off x="2555875" y="0"/>
            <a:ext cx="4032250" cy="981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Revision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5" name="Rectangle 35"/>
          <p:cNvSpPr/>
          <p:nvPr/>
        </p:nvSpPr>
        <p:spPr>
          <a:xfrm>
            <a:off x="684213" y="1628775"/>
            <a:ext cx="7488237" cy="1296988"/>
          </a:xfrm>
          <a:prstGeom prst="rect">
            <a:avLst/>
          </a:prstGeom>
          <a:solidFill>
            <a:srgbClr val="FFFFCC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meeting,    video,      chocolate,    taxi, 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upset,       advice,      organize</a:t>
            </a:r>
            <a:endParaRPr lang="zh-CN" altLang="en-US" sz="36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6" name="Rectangle 17"/>
          <p:cNvSpPr/>
          <p:nvPr/>
        </p:nvSpPr>
        <p:spPr>
          <a:xfrm>
            <a:off x="822325" y="3656013"/>
            <a:ext cx="173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meeting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7" name="Rectangle 18"/>
          <p:cNvSpPr/>
          <p:nvPr/>
        </p:nvSpPr>
        <p:spPr>
          <a:xfrm>
            <a:off x="4067175" y="4292600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video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8" name="Rectangle 19"/>
          <p:cNvSpPr/>
          <p:nvPr/>
        </p:nvSpPr>
        <p:spPr>
          <a:xfrm>
            <a:off x="2135188" y="6100763"/>
            <a:ext cx="1428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advice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5" grpId="0" animBg="1"/>
      <p:bldP spid="10246" grpId="0"/>
      <p:bldP spid="10247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23"/>
          <p:cNvSpPr/>
          <p:nvPr/>
        </p:nvSpPr>
        <p:spPr>
          <a:xfrm>
            <a:off x="433388" y="765175"/>
            <a:ext cx="8315325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What will happen if she _________ a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soccer game on Saturday?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If she doesn’t come home on time, her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parents will be ________.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6. If it rains tomorrow, we’ll take a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 there.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7. If he eats too much _________, he’ll be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very heavy. 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11267" name="Rectangle 21"/>
          <p:cNvSpPr/>
          <p:nvPr/>
        </p:nvSpPr>
        <p:spPr>
          <a:xfrm>
            <a:off x="5724525" y="836613"/>
            <a:ext cx="203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organizes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68" name="Rectangle 22"/>
          <p:cNvSpPr/>
          <p:nvPr/>
        </p:nvSpPr>
        <p:spPr>
          <a:xfrm>
            <a:off x="4210050" y="2787650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upset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69" name="Rectangle 23"/>
          <p:cNvSpPr/>
          <p:nvPr/>
        </p:nvSpPr>
        <p:spPr>
          <a:xfrm>
            <a:off x="1203325" y="4149725"/>
            <a:ext cx="92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taxi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70" name="Rectangle 24"/>
          <p:cNvSpPr/>
          <p:nvPr/>
        </p:nvSpPr>
        <p:spPr>
          <a:xfrm>
            <a:off x="4716463" y="480377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chocolate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11270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9405</Words>
  <Application>WPS 演示</Application>
  <PresentationFormat>在屏幕上显示</PresentationFormat>
  <Paragraphs>481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黑体</vt:lpstr>
      <vt:lpstr>Calibri</vt:lpstr>
      <vt:lpstr>MingLiU</vt:lpstr>
      <vt:lpstr>Microsoft JhengHei</vt:lpstr>
      <vt:lpstr>Microsoft Sans Serif</vt:lpstr>
      <vt:lpstr>MT Extra</vt:lpstr>
      <vt:lpstr>Comic Sans MS</vt:lpstr>
      <vt:lpstr>MS PMincho</vt:lpstr>
      <vt:lpstr>Meiryo</vt:lpstr>
      <vt:lpstr>楷体_GB2312</vt:lpstr>
      <vt:lpstr>新宋体</vt:lpstr>
      <vt:lpstr>MS Gothic</vt:lpstr>
      <vt:lpstr>Latha</vt:lpstr>
      <vt:lpstr>MS Gothic</vt:lpstr>
      <vt:lpstr>Segoe Print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4</cp:revision>
  <dcterms:created xsi:type="dcterms:W3CDTF">2015-06-29T07:59:17Z</dcterms:created>
  <dcterms:modified xsi:type="dcterms:W3CDTF">2021-05-07T06:03:21Z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