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0"/>
  </p:notesMasterIdLst>
  <p:sldIdLst>
    <p:sldId id="329" r:id="rId2"/>
    <p:sldId id="427" r:id="rId3"/>
    <p:sldId id="428" r:id="rId4"/>
    <p:sldId id="435" r:id="rId5"/>
    <p:sldId id="437" r:id="rId6"/>
    <p:sldId id="405" r:id="rId7"/>
    <p:sldId id="429" r:id="rId8"/>
    <p:sldId id="430" r:id="rId9"/>
    <p:sldId id="431" r:id="rId10"/>
    <p:sldId id="432" r:id="rId11"/>
    <p:sldId id="410" r:id="rId12"/>
    <p:sldId id="411" r:id="rId13"/>
    <p:sldId id="436" r:id="rId14"/>
    <p:sldId id="416" r:id="rId15"/>
    <p:sldId id="434" r:id="rId16"/>
    <p:sldId id="424" r:id="rId17"/>
    <p:sldId id="394" r:id="rId18"/>
    <p:sldId id="330" r:id="rId19"/>
  </p:sldIdLst>
  <p:sldSz cx="12192000" cy="6858000"/>
  <p:notesSz cx="7104063" cy="10234613"/>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6E7E"/>
    <a:srgbClr val="C0504D"/>
    <a:srgbClr val="648BAE"/>
    <a:srgbClr val="C1DEF6"/>
    <a:srgbClr val="B4DEFA"/>
    <a:srgbClr val="EFA0A7"/>
    <a:srgbClr val="F3EFEE"/>
    <a:srgbClr val="F5F1EE"/>
    <a:srgbClr val="FCF8F7"/>
    <a:srgbClr val="F1ED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1" autoAdjust="0"/>
    <p:restoredTop sz="94660"/>
  </p:normalViewPr>
  <p:slideViewPr>
    <p:cSldViewPr snapToGrid="0">
      <p:cViewPr varScale="1">
        <p:scale>
          <a:sx n="108" d="100"/>
          <a:sy n="108" d="100"/>
        </p:scale>
        <p:origin x="126" y="2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2019/11/20</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2263879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Tm="3000">
    <p:random/>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bg>
      <p:bgPr>
        <a:no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0"/>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4" name="页脚占位符 3"/>
          <p:cNvSpPr>
            <a:spLocks noGrp="1"/>
          </p:cNvSpPr>
          <p:nvPr>
            <p:ph type="ftr" sz="quarter" idx="11"/>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5" name="灯片编号占位符 4"/>
          <p:cNvSpPr>
            <a:spLocks noGrp="1"/>
          </p:cNvSpPr>
          <p:nvPr>
            <p:ph type="sldNum" sz="quarter" idx="12"/>
          </p:nvPr>
        </p:nvSpPr>
        <p:spPr/>
        <p:txBody>
          <a:bodyPr/>
          <a:lstStyle>
            <a:lvl1pPr>
              <a:defRPr sz="1400">
                <a:solidFill>
                  <a:schemeClr val="tx1"/>
                </a:solidFill>
              </a:defRPr>
            </a:lvl1pPr>
          </a:lstStyle>
          <a:p>
            <a:fld id="{F6A80487-8396-40C6-BC09-6FD83893D563}" type="slidenum">
              <a:rPr lang="en-US" altLang="zh-CN"/>
              <a:pPr/>
              <a:t>‹#›</a:t>
            </a:fld>
            <a:endParaRPr lang="en-US" altLang="zh-CN"/>
          </a:p>
        </p:txBody>
      </p:sp>
    </p:spTree>
  </p:cSld>
  <p:clrMapOvr>
    <a:masterClrMapping/>
  </p:clrMapOvr>
  <p:transition>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1"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6" name="内容占位符 5"/>
          <p:cNvSpPr>
            <a:spLocks noGrp="1"/>
          </p:cNvSpPr>
          <p:nvPr>
            <p:ph sz="quarter" idx="4"/>
          </p:nvPr>
        </p:nvSpPr>
        <p:spPr>
          <a:xfrm>
            <a:off x="6193371"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5"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3"/>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9"/>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2019/11/20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pPr/>
              <a:t>2019/11/20</a:t>
            </a:fld>
            <a:endParaRPr lang="zh-CN" altLang="en-US"/>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spd="slow" advTm="3000">
    <p:random/>
    <p:sndAc>
      <p:stSnd>
        <p:snd r:embed="rId15" name="chimes.wav"/>
      </p:stSnd>
    </p:sndAc>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B96A66E7-EA0D-4C2B-B039-5C13CCBC21F8}"/>
              </a:ext>
            </a:extLst>
          </p:cNvPr>
          <p:cNvSpPr txBox="1"/>
          <p:nvPr/>
        </p:nvSpPr>
        <p:spPr>
          <a:xfrm>
            <a:off x="9560993" y="138072"/>
            <a:ext cx="2533352"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
        <p:nvSpPr>
          <p:cNvPr id="6" name="矩形 5">
            <a:extLst>
              <a:ext uri="{FF2B5EF4-FFF2-40B4-BE49-F238E27FC236}">
                <a16:creationId xmlns:a16="http://schemas.microsoft.com/office/drawing/2014/main" id="{875357D3-E604-4AFB-953D-902558EF8087}"/>
              </a:ext>
            </a:extLst>
          </p:cNvPr>
          <p:cNvSpPr/>
          <p:nvPr/>
        </p:nvSpPr>
        <p:spPr>
          <a:xfrm>
            <a:off x="1318161" y="2462543"/>
            <a:ext cx="10702204" cy="2308324"/>
          </a:xfrm>
          <a:prstGeom prst="rect">
            <a:avLst/>
          </a:prstGeom>
        </p:spPr>
        <p:txBody>
          <a:bodyPr wrap="square">
            <a:spAutoFit/>
          </a:bodyPr>
          <a:lstStyle/>
          <a:p>
            <a:pPr algn="ctr"/>
            <a:r>
              <a:rPr lang="en-US" altLang="zh-CN" sz="4800" b="1" dirty="0" smtClean="0">
                <a:latin typeface="Times New Roman" pitchFamily="18" charset="0"/>
                <a:cs typeface="Times New Roman" pitchFamily="18" charset="0"/>
              </a:rPr>
              <a:t>Unit 1 </a:t>
            </a:r>
            <a:r>
              <a:rPr lang="en-US" altLang="zh-CN" sz="4800" b="1" dirty="0" smtClean="0">
                <a:latin typeface="Times New Roman" pitchFamily="18" charset="0"/>
                <a:cs typeface="Times New Roman" pitchFamily="18" charset="0"/>
              </a:rPr>
              <a:t>Cultural Heritage</a:t>
            </a:r>
          </a:p>
          <a:p>
            <a:pPr algn="ctr"/>
            <a:r>
              <a:rPr lang="en-US" altLang="zh-CN" sz="4800" b="1" dirty="0" smtClean="0">
                <a:latin typeface="Times New Roman" pitchFamily="18" charset="0"/>
                <a:cs typeface="Times New Roman" pitchFamily="18" charset="0"/>
              </a:rPr>
              <a:t>Period </a:t>
            </a:r>
            <a:r>
              <a:rPr lang="en-US" altLang="zh-CN" sz="4800" b="1" dirty="0" smtClean="0">
                <a:latin typeface="Times New Roman" pitchFamily="18" charset="0"/>
                <a:cs typeface="Times New Roman" pitchFamily="18" charset="0"/>
              </a:rPr>
              <a:t>2 Reading </a:t>
            </a:r>
            <a:r>
              <a:rPr lang="en-US" altLang="zh-CN" sz="4800" b="1" dirty="0" smtClean="0">
                <a:latin typeface="Times New Roman" pitchFamily="18" charset="0"/>
                <a:cs typeface="Times New Roman" pitchFamily="18" charset="0"/>
              </a:rPr>
              <a:t>and </a:t>
            </a:r>
            <a:r>
              <a:rPr lang="en-US" altLang="zh-CN" sz="4800" b="1" dirty="0" smtClean="0">
                <a:latin typeface="Times New Roman" pitchFamily="18" charset="0"/>
                <a:cs typeface="Times New Roman" pitchFamily="18" charset="0"/>
              </a:rPr>
              <a:t>Thinking</a:t>
            </a:r>
            <a:endParaRPr lang="en-US" altLang="zh-CN" sz="4800" b="1" dirty="0" smtClean="0">
              <a:latin typeface="Times New Roman" pitchFamily="18" charset="0"/>
              <a:cs typeface="Times New Roman" pitchFamily="18" charset="0"/>
            </a:endParaRPr>
          </a:p>
          <a:p>
            <a:pPr algn="ctr"/>
            <a:r>
              <a:rPr lang="en-US" altLang="zh-CN" sz="4800" b="1" dirty="0" smtClean="0">
                <a:latin typeface="Times New Roman" pitchFamily="18" charset="0"/>
                <a:cs typeface="Times New Roman" pitchFamily="18" charset="0"/>
              </a:rPr>
              <a:t>From Problems to Solutions</a:t>
            </a:r>
            <a:endParaRPr lang="zh-CN" altLang="en-US"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547406366"/>
      </p:ext>
    </p:extLst>
  </p:cSld>
  <p:clrMapOvr>
    <a:masterClrMapping/>
  </p:clrMapOvr>
  <p:transition spd="med">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amond(in)">
                                      <p:cBhvr>
                                        <p:cTn id="11" dur="2000"/>
                                        <p:tgtEl>
                                          <p:spTgt spid="6">
                                            <p:txEl>
                                              <p:pRg st="1" end="1"/>
                                            </p:txEl>
                                          </p:spTgt>
                                        </p:tgtEl>
                                      </p:cBhvr>
                                    </p:animEffect>
                                  </p:childTnLst>
                                </p:cTn>
                              </p:par>
                            </p:childTnLst>
                          </p:cTn>
                        </p:par>
                        <p:par>
                          <p:cTn id="12" fill="hold">
                            <p:stCondLst>
                              <p:cond delay="4000"/>
                            </p:stCondLst>
                            <p:childTnLst>
                              <p:par>
                                <p:cTn id="13" presetID="8" presetClass="entr" presetSubtype="16" fill="hold"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amond(in)">
                                      <p:cBhvr>
                                        <p:cTn id="15"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9599" y="1600201"/>
            <a:ext cx="11265725" cy="4525963"/>
          </a:xfrm>
        </p:spPr>
        <p:txBody>
          <a:bodyPr>
            <a:normAutofit/>
          </a:bodyPr>
          <a:lstStyle/>
          <a:p>
            <a:pPr marL="0" indent="0">
              <a:buNone/>
            </a:pPr>
            <a:r>
              <a:rPr lang="en-US" altLang="zh-CN" dirty="0" smtClean="0"/>
              <a:t>5. Before the building of the dam, what problems did the Nile river bring to the Egyptian?</a:t>
            </a:r>
          </a:p>
          <a:p>
            <a:r>
              <a:rPr lang="en-US" altLang="zh-CN" dirty="0" smtClean="0">
                <a:solidFill>
                  <a:srgbClr val="FF0000"/>
                </a:solidFill>
              </a:rPr>
              <a:t>floods and droughts; not enough electricity.</a:t>
            </a:r>
          </a:p>
          <a:p>
            <a:pPr marL="0" indent="0">
              <a:buNone/>
            </a:pPr>
            <a:r>
              <a:rPr lang="en-US" altLang="zh-CN" dirty="0" smtClean="0"/>
              <a:t>6.What words can you think of to describe the working process of the project?</a:t>
            </a:r>
          </a:p>
          <a:p>
            <a:r>
              <a:rPr lang="en-US" altLang="zh-CN" dirty="0" smtClean="0">
                <a:solidFill>
                  <a:srgbClr val="FF0000"/>
                </a:solidFill>
              </a:rPr>
              <a:t>Hard, tough, complicated, amazing, excellent,</a:t>
            </a:r>
          </a:p>
          <a:p>
            <a:endParaRPr lang="zh-CN" altLang="en-US" dirty="0"/>
          </a:p>
        </p:txBody>
      </p:sp>
      <p:sp>
        <p:nvSpPr>
          <p:cNvPr id="4" name="标题 1"/>
          <p:cNvSpPr>
            <a:spLocks noGrp="1"/>
          </p:cNvSpPr>
          <p:nvPr>
            <p:ph type="title"/>
          </p:nvPr>
        </p:nvSpPr>
        <p:spPr/>
        <p:txBody>
          <a:bodyPr/>
          <a:lstStyle/>
          <a:p>
            <a:r>
              <a:rPr lang="en-US" altLang="zh-CN" dirty="0" smtClean="0"/>
              <a:t>Careful Reading</a:t>
            </a:r>
            <a:endParaRPr lang="zh-CN" altLang="en-US" dirty="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0969" name="Group 57"/>
          <p:cNvGraphicFramePr>
            <a:graphicFrameLocks noGrp="1"/>
          </p:cNvGraphicFramePr>
          <p:nvPr/>
        </p:nvGraphicFramePr>
        <p:xfrm>
          <a:off x="457200" y="2804486"/>
          <a:ext cx="11057467" cy="2048781"/>
        </p:xfrm>
        <a:graphic>
          <a:graphicData uri="http://schemas.openxmlformats.org/drawingml/2006/table">
            <a:tbl>
              <a:tblPr/>
              <a:tblGrid>
                <a:gridCol w="3124200">
                  <a:extLst>
                    <a:ext uri="{9D8B030D-6E8A-4147-A177-3AD203B41FA5}">
                      <a16:colId xmlns:a16="http://schemas.microsoft.com/office/drawing/2014/main" val="20000"/>
                    </a:ext>
                  </a:extLst>
                </a:gridCol>
                <a:gridCol w="7933267">
                  <a:extLst>
                    <a:ext uri="{9D8B030D-6E8A-4147-A177-3AD203B41FA5}">
                      <a16:colId xmlns:a16="http://schemas.microsoft.com/office/drawing/2014/main" val="20001"/>
                    </a:ext>
                  </a:extLst>
                </a:gridCol>
              </a:tblGrid>
              <a:tr h="475598">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Title: From problems to solutions</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68" marB="5486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0"/>
                  </a:ext>
                </a:extLst>
              </a:tr>
              <a:tr h="1573183">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Part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(paragraph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introduction of the topic</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68" marB="54868"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Keeping the right balance between progress and the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(1)_________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of cultural sites is a big challenge. </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68" marB="54868"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30970" name="Text Box 58"/>
          <p:cNvSpPr txBox="1">
            <a:spLocks noChangeArrowheads="1"/>
          </p:cNvSpPr>
          <p:nvPr/>
        </p:nvSpPr>
        <p:spPr bwMode="auto">
          <a:xfrm>
            <a:off x="3273552" y="3976281"/>
            <a:ext cx="3077633"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smtClean="0">
                <a:solidFill>
                  <a:srgbClr val="FF0000"/>
                </a:solidFill>
              </a:rPr>
              <a:t>protection</a:t>
            </a:r>
            <a:endParaRPr lang="en-US" altLang="zh-CN" sz="2600" dirty="0">
              <a:solidFill>
                <a:srgbClr val="FF0000"/>
              </a:solidFill>
            </a:endParaRPr>
          </a:p>
        </p:txBody>
      </p:sp>
      <p:sp>
        <p:nvSpPr>
          <p:cNvPr id="5" name="矩形 4"/>
          <p:cNvSpPr/>
          <p:nvPr/>
        </p:nvSpPr>
        <p:spPr>
          <a:xfrm>
            <a:off x="4101100" y="509143"/>
            <a:ext cx="4144083" cy="923330"/>
          </a:xfrm>
          <a:prstGeom prst="rect">
            <a:avLst/>
          </a:prstGeom>
          <a:noFill/>
        </p:spPr>
        <p:txBody>
          <a:bodyPr wrap="none" lIns="91440" tIns="45720" rIns="91440" bIns="45720">
            <a:spAutoFit/>
          </a:bodyPr>
          <a:lstStyle/>
          <a:p>
            <a:pPr algn="ctr"/>
            <a:r>
              <a:rPr lang="en-US" altLang="zh-CN"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Consolidation</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内容占位符 2"/>
          <p:cNvSpPr txBox="1">
            <a:spLocks/>
          </p:cNvSpPr>
          <p:nvPr/>
        </p:nvSpPr>
        <p:spPr>
          <a:xfrm>
            <a:off x="348342" y="1255816"/>
            <a:ext cx="11265725" cy="4525963"/>
          </a:xfrm>
          <a:prstGeom prst="rect">
            <a:avLst/>
          </a:prstGeom>
        </p:spPr>
        <p:txBody>
          <a:bodyPr>
            <a:normAutofit/>
          </a:bodyPr>
          <a:lstStyle/>
          <a:p>
            <a:pPr marR="0" lvl="0" algn="l" defTabSz="1219200" rtl="0" eaLnBrk="1" fontAlgn="auto" latinLnBrk="0" hangingPunct="1">
              <a:lnSpc>
                <a:spcPct val="100000"/>
              </a:lnSpc>
              <a:spcBef>
                <a:spcPts val="130"/>
              </a:spcBef>
              <a:spcAft>
                <a:spcPts val="0"/>
              </a:spcAft>
              <a:buClrTx/>
              <a:buSzTx/>
              <a:tabLst/>
              <a:defRPr/>
            </a:pPr>
            <a:r>
              <a:rPr kumimoji="0" lang="en-US" altLang="zh-CN" sz="4265" b="0" i="0" u="none" strike="noStrike" kern="1200" cap="none" spc="0" normalizeH="0" baseline="0" noProof="0" dirty="0" smtClean="0">
                <a:ln>
                  <a:noFill/>
                </a:ln>
                <a:solidFill>
                  <a:srgbClr val="EA6E7E"/>
                </a:solidFill>
                <a:effectLst/>
                <a:uLnTx/>
                <a:uFillTx/>
                <a:latin typeface="+mn-lt"/>
                <a:ea typeface="+mn-ea"/>
                <a:cs typeface="+mn-cs"/>
              </a:rPr>
              <a:t>Divide the passage into three parts and  then fill in the blanks</a:t>
            </a:r>
            <a:r>
              <a:rPr lang="en-US" altLang="zh-CN" sz="4265" baseline="0" dirty="0" smtClean="0">
                <a:solidFill>
                  <a:srgbClr val="EA6E7E"/>
                </a:solidFill>
              </a:rPr>
              <a:t>.</a:t>
            </a:r>
            <a:endParaRPr kumimoji="0" lang="zh-CN" altLang="en-US" sz="4265" b="0" i="0" u="none" strike="noStrike" kern="1200" cap="none" spc="0" normalizeH="0" baseline="0" noProof="0" dirty="0">
              <a:ln>
                <a:noFill/>
              </a:ln>
              <a:solidFill>
                <a:srgbClr val="EA6E7E"/>
              </a:solidFill>
              <a:effectLst/>
              <a:uLnTx/>
              <a:uFillTx/>
              <a:latin typeface="+mn-lt"/>
              <a:ea typeface="+mn-ea"/>
              <a:cs typeface="+mn-cs"/>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30970"/>
                                        </p:tgtEl>
                                        <p:attrNameLst>
                                          <p:attrName>style.visibility</p:attrName>
                                        </p:attrNameLst>
                                      </p:cBhvr>
                                      <p:to>
                                        <p:strVal val="visible"/>
                                      </p:to>
                                    </p:set>
                                    <p:animEffect transition="in" filter="blinds(horizontal)">
                                      <p:cBhvr>
                                        <p:cTn id="7" dur="500"/>
                                        <p:tgtEl>
                                          <p:spTgt spid="1830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097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1958" name="Group 22"/>
          <p:cNvGraphicFramePr>
            <a:graphicFrameLocks noGrp="1"/>
          </p:cNvGraphicFramePr>
          <p:nvPr/>
        </p:nvGraphicFramePr>
        <p:xfrm>
          <a:off x="279401" y="975631"/>
          <a:ext cx="11518900" cy="5817581"/>
        </p:xfrm>
        <a:graphic>
          <a:graphicData uri="http://schemas.openxmlformats.org/drawingml/2006/table">
            <a:tbl>
              <a:tblPr/>
              <a:tblGrid>
                <a:gridCol w="3035300">
                  <a:extLst>
                    <a:ext uri="{9D8B030D-6E8A-4147-A177-3AD203B41FA5}">
                      <a16:colId xmlns:a16="http://schemas.microsoft.com/office/drawing/2014/main" val="20000"/>
                    </a:ext>
                  </a:extLst>
                </a:gridCol>
                <a:gridCol w="8483600">
                  <a:extLst>
                    <a:ext uri="{9D8B030D-6E8A-4147-A177-3AD203B41FA5}">
                      <a16:colId xmlns:a16="http://schemas.microsoft.com/office/drawing/2014/main" val="20001"/>
                    </a:ext>
                  </a:extLst>
                </a:gridCol>
              </a:tblGrid>
              <a:tr h="475651">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Title: From problems to solutions</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83" marB="54883"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0"/>
                  </a:ext>
                </a:extLst>
              </a:tr>
              <a:tr h="3768622">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Part 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(paragraphs 2-5)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process of (1)______ cultural relics</a:t>
                      </a:r>
                      <a:endPar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83" marB="5488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·Big challenges can sometimes lead to great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(2)________. </a:t>
                      </a:r>
                      <a:endPar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Egyptian government wanted to build a new dam, which would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(3)_______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many cultural relics.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government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(4)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________the UN for help.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·Experts made a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(5)________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for how to save cultural relics after a lot of efforts and the work began.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·Cultural relics were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(6)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__________and moved to a safe place.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·Countless cultural relics were rescued.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project was a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(7)_______. </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83" marB="5488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7330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Part 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(paragraph 6)</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summary of the text</a:t>
                      </a:r>
                      <a:endPar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83" marB="5488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global community can sometimes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(8)_______ </a:t>
                      </a:r>
                      <a:r>
                        <a:rPr kumimoji="0" lang="en-US" altLang="zh-CN" sz="2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 solution to a difficult problem for a single </a:t>
                      </a:r>
                      <a:r>
                        <a:rPr kumimoji="0" lang="en-US" altLang="zh-CN" sz="2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(9)______. </a:t>
                      </a:r>
                      <a:endParaRPr kumimoji="0" lang="en-US" altLang="zh-CN" sz="2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121920" marR="121920" marT="54883" marB="5488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831960" name="Text Box 24"/>
          <p:cNvSpPr txBox="1">
            <a:spLocks noChangeArrowheads="1"/>
          </p:cNvSpPr>
          <p:nvPr/>
        </p:nvSpPr>
        <p:spPr bwMode="auto">
          <a:xfrm>
            <a:off x="154380" y="3406098"/>
            <a:ext cx="2108200"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saving</a:t>
            </a:r>
          </a:p>
        </p:txBody>
      </p:sp>
      <p:sp>
        <p:nvSpPr>
          <p:cNvPr id="1831961" name="Text Box 25"/>
          <p:cNvSpPr txBox="1">
            <a:spLocks noChangeArrowheads="1"/>
          </p:cNvSpPr>
          <p:nvPr/>
        </p:nvSpPr>
        <p:spPr bwMode="auto">
          <a:xfrm>
            <a:off x="8916995" y="1524487"/>
            <a:ext cx="2751667"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solutions</a:t>
            </a:r>
          </a:p>
        </p:txBody>
      </p:sp>
      <p:sp>
        <p:nvSpPr>
          <p:cNvPr id="1831962" name="Text Box 26"/>
          <p:cNvSpPr txBox="1">
            <a:spLocks noChangeArrowheads="1"/>
          </p:cNvSpPr>
          <p:nvPr/>
        </p:nvSpPr>
        <p:spPr bwMode="auto">
          <a:xfrm>
            <a:off x="4195233" y="2244333"/>
            <a:ext cx="2480733"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damage</a:t>
            </a:r>
          </a:p>
        </p:txBody>
      </p:sp>
      <p:sp>
        <p:nvSpPr>
          <p:cNvPr id="1831966" name="Text Box 30"/>
          <p:cNvSpPr txBox="1">
            <a:spLocks noChangeArrowheads="1"/>
          </p:cNvSpPr>
          <p:nvPr/>
        </p:nvSpPr>
        <p:spPr bwMode="auto">
          <a:xfrm>
            <a:off x="5281152" y="2728938"/>
            <a:ext cx="2874433"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turned to</a:t>
            </a:r>
          </a:p>
        </p:txBody>
      </p:sp>
      <p:sp>
        <p:nvSpPr>
          <p:cNvPr id="1831967" name="Text Box 31"/>
          <p:cNvSpPr txBox="1">
            <a:spLocks noChangeArrowheads="1"/>
          </p:cNvSpPr>
          <p:nvPr/>
        </p:nvSpPr>
        <p:spPr bwMode="auto">
          <a:xfrm>
            <a:off x="5156267" y="3094800"/>
            <a:ext cx="2717800"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proposal</a:t>
            </a:r>
          </a:p>
        </p:txBody>
      </p:sp>
      <p:sp>
        <p:nvSpPr>
          <p:cNvPr id="1831968" name="Text Box 32"/>
          <p:cNvSpPr txBox="1">
            <a:spLocks noChangeArrowheads="1"/>
          </p:cNvSpPr>
          <p:nvPr/>
        </p:nvSpPr>
        <p:spPr bwMode="auto">
          <a:xfrm>
            <a:off x="5636752" y="3826523"/>
            <a:ext cx="3484033"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taken down</a:t>
            </a:r>
          </a:p>
        </p:txBody>
      </p:sp>
      <p:sp>
        <p:nvSpPr>
          <p:cNvPr id="1831969" name="Text Box 33"/>
          <p:cNvSpPr txBox="1">
            <a:spLocks noChangeArrowheads="1"/>
          </p:cNvSpPr>
          <p:nvPr/>
        </p:nvSpPr>
        <p:spPr bwMode="auto">
          <a:xfrm>
            <a:off x="5854850" y="4520347"/>
            <a:ext cx="2307167"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success</a:t>
            </a:r>
          </a:p>
        </p:txBody>
      </p:sp>
      <p:sp>
        <p:nvSpPr>
          <p:cNvPr id="1831970" name="Text Box 34"/>
          <p:cNvSpPr txBox="1">
            <a:spLocks noChangeArrowheads="1"/>
          </p:cNvSpPr>
          <p:nvPr/>
        </p:nvSpPr>
        <p:spPr bwMode="auto">
          <a:xfrm>
            <a:off x="8110803" y="5430031"/>
            <a:ext cx="2446867"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provide</a:t>
            </a:r>
          </a:p>
        </p:txBody>
      </p:sp>
      <p:sp>
        <p:nvSpPr>
          <p:cNvPr id="1831971" name="Text Box 35"/>
          <p:cNvSpPr txBox="1">
            <a:spLocks noChangeArrowheads="1"/>
          </p:cNvSpPr>
          <p:nvPr/>
        </p:nvSpPr>
        <p:spPr bwMode="auto">
          <a:xfrm>
            <a:off x="7315377" y="5879020"/>
            <a:ext cx="2108200" cy="518490"/>
          </a:xfrm>
          <a:prstGeom prst="rect">
            <a:avLst/>
          </a:prstGeom>
          <a:noFill/>
          <a:ln w="9525" algn="ctr">
            <a:noFill/>
            <a:miter lim="800000"/>
            <a:headEnd/>
            <a:tailEnd/>
          </a:ln>
          <a:effectLst/>
        </p:spPr>
        <p:txBody>
          <a:bodyPr lIns="117235" tIns="58618" rIns="117235" bIns="58618" anchor="b" anchorCtr="1">
            <a:spAutoFit/>
          </a:bodyPr>
          <a:lstStyle/>
          <a:p>
            <a:r>
              <a:rPr lang="en-US" altLang="zh-CN" sz="2600" dirty="0">
                <a:solidFill>
                  <a:srgbClr val="FF0000"/>
                </a:solidFill>
              </a:rPr>
              <a:t>nation</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31960"/>
                                        </p:tgtEl>
                                        <p:attrNameLst>
                                          <p:attrName>style.visibility</p:attrName>
                                        </p:attrNameLst>
                                      </p:cBhvr>
                                      <p:to>
                                        <p:strVal val="visible"/>
                                      </p:to>
                                    </p:set>
                                    <p:animEffect transition="in" filter="blinds(horizontal)">
                                      <p:cBhvr>
                                        <p:cTn id="7" dur="500"/>
                                        <p:tgtEl>
                                          <p:spTgt spid="18319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31961"/>
                                        </p:tgtEl>
                                        <p:attrNameLst>
                                          <p:attrName>style.visibility</p:attrName>
                                        </p:attrNameLst>
                                      </p:cBhvr>
                                      <p:to>
                                        <p:strVal val="visible"/>
                                      </p:to>
                                    </p:set>
                                    <p:animEffect transition="in" filter="blinds(horizontal)">
                                      <p:cBhvr>
                                        <p:cTn id="12" dur="500"/>
                                        <p:tgtEl>
                                          <p:spTgt spid="18319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31962"/>
                                        </p:tgtEl>
                                        <p:attrNameLst>
                                          <p:attrName>style.visibility</p:attrName>
                                        </p:attrNameLst>
                                      </p:cBhvr>
                                      <p:to>
                                        <p:strVal val="visible"/>
                                      </p:to>
                                    </p:set>
                                    <p:animEffect transition="in" filter="blinds(horizontal)">
                                      <p:cBhvr>
                                        <p:cTn id="17" dur="500"/>
                                        <p:tgtEl>
                                          <p:spTgt spid="18319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31966"/>
                                        </p:tgtEl>
                                        <p:attrNameLst>
                                          <p:attrName>style.visibility</p:attrName>
                                        </p:attrNameLst>
                                      </p:cBhvr>
                                      <p:to>
                                        <p:strVal val="visible"/>
                                      </p:to>
                                    </p:set>
                                    <p:animEffect transition="in" filter="blinds(horizontal)">
                                      <p:cBhvr>
                                        <p:cTn id="22" dur="500"/>
                                        <p:tgtEl>
                                          <p:spTgt spid="18319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31967"/>
                                        </p:tgtEl>
                                        <p:attrNameLst>
                                          <p:attrName>style.visibility</p:attrName>
                                        </p:attrNameLst>
                                      </p:cBhvr>
                                      <p:to>
                                        <p:strVal val="visible"/>
                                      </p:to>
                                    </p:set>
                                    <p:animEffect transition="in" filter="blinds(horizontal)">
                                      <p:cBhvr>
                                        <p:cTn id="27" dur="500"/>
                                        <p:tgtEl>
                                          <p:spTgt spid="183196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31968"/>
                                        </p:tgtEl>
                                        <p:attrNameLst>
                                          <p:attrName>style.visibility</p:attrName>
                                        </p:attrNameLst>
                                      </p:cBhvr>
                                      <p:to>
                                        <p:strVal val="visible"/>
                                      </p:to>
                                    </p:set>
                                    <p:animEffect transition="in" filter="blinds(horizontal)">
                                      <p:cBhvr>
                                        <p:cTn id="32" dur="500"/>
                                        <p:tgtEl>
                                          <p:spTgt spid="183196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831969"/>
                                        </p:tgtEl>
                                        <p:attrNameLst>
                                          <p:attrName>style.visibility</p:attrName>
                                        </p:attrNameLst>
                                      </p:cBhvr>
                                      <p:to>
                                        <p:strVal val="visible"/>
                                      </p:to>
                                    </p:set>
                                    <p:animEffect transition="in" filter="blinds(horizontal)">
                                      <p:cBhvr>
                                        <p:cTn id="37" dur="500"/>
                                        <p:tgtEl>
                                          <p:spTgt spid="183196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831970"/>
                                        </p:tgtEl>
                                        <p:attrNameLst>
                                          <p:attrName>style.visibility</p:attrName>
                                        </p:attrNameLst>
                                      </p:cBhvr>
                                      <p:to>
                                        <p:strVal val="visible"/>
                                      </p:to>
                                    </p:set>
                                    <p:animEffect transition="in" filter="blinds(horizontal)">
                                      <p:cBhvr>
                                        <p:cTn id="42" dur="500"/>
                                        <p:tgtEl>
                                          <p:spTgt spid="1831970"/>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831971"/>
                                        </p:tgtEl>
                                        <p:attrNameLst>
                                          <p:attrName>style.visibility</p:attrName>
                                        </p:attrNameLst>
                                      </p:cBhvr>
                                      <p:to>
                                        <p:strVal val="visible"/>
                                      </p:to>
                                    </p:set>
                                    <p:animEffect transition="in" filter="blinds(horizontal)">
                                      <p:cBhvr>
                                        <p:cTn id="45" dur="500"/>
                                        <p:tgtEl>
                                          <p:spTgt spid="1831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1960" grpId="0" autoUpdateAnimBg="0"/>
      <p:bldP spid="1831961" grpId="0" autoUpdateAnimBg="0"/>
      <p:bldP spid="1831962" grpId="0" autoUpdateAnimBg="0"/>
      <p:bldP spid="1831966" grpId="0" autoUpdateAnimBg="0"/>
      <p:bldP spid="1831967" grpId="0" autoUpdateAnimBg="0"/>
      <p:bldP spid="1831968" grpId="0" autoUpdateAnimBg="0"/>
      <p:bldP spid="1831969" grpId="0" autoUpdateAnimBg="0"/>
      <p:bldP spid="1831970" grpId="0" autoUpdateAnimBg="0"/>
      <p:bldP spid="183197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28"/>
          <p:cNvGrpSpPr>
            <a:grpSpLocks noGrp="1"/>
          </p:cNvGrpSpPr>
          <p:nvPr/>
        </p:nvGrpSpPr>
        <p:grpSpPr bwMode="auto">
          <a:xfrm>
            <a:off x="581000" y="1600200"/>
            <a:ext cx="11001400" cy="4525963"/>
            <a:chOff x="1196" y="1434"/>
            <a:chExt cx="2308" cy="327"/>
          </a:xfrm>
        </p:grpSpPr>
        <p:sp>
          <p:nvSpPr>
            <p:cNvPr id="5" name="AutoShape 229"/>
            <p:cNvSpPr>
              <a:spLocks noChangeArrowheads="1"/>
            </p:cNvSpPr>
            <p:nvPr/>
          </p:nvSpPr>
          <p:spPr bwMode="auto">
            <a:xfrm>
              <a:off x="1196" y="1434"/>
              <a:ext cx="2245" cy="295"/>
            </a:xfrm>
            <a:prstGeom prst="roundRect">
              <a:avLst>
                <a:gd name="adj" fmla="val 16667"/>
              </a:avLst>
            </a:prstGeom>
            <a:solidFill>
              <a:srgbClr val="FFFFFF"/>
            </a:solidFill>
            <a:ln w="28575" cap="rnd" algn="ctr">
              <a:solidFill>
                <a:srgbClr val="008000"/>
              </a:solidFill>
              <a:prstDash val="sysDot"/>
              <a:round/>
              <a:headEnd/>
              <a:tailEnd/>
            </a:ln>
          </p:spPr>
          <p:txBody>
            <a:bodyPr wrap="none" anchor="ctr"/>
            <a:lstStyle/>
            <a:p>
              <a:pPr algn="ctr"/>
              <a:r>
                <a:rPr lang="en-US" altLang="zh-CN" b="0"/>
                <a:t>		</a:t>
              </a:r>
            </a:p>
          </p:txBody>
        </p:sp>
        <p:grpSp>
          <p:nvGrpSpPr>
            <p:cNvPr id="4" name="Group 230"/>
            <p:cNvGrpSpPr>
              <a:grpSpLocks/>
            </p:cNvGrpSpPr>
            <p:nvPr/>
          </p:nvGrpSpPr>
          <p:grpSpPr bwMode="auto">
            <a:xfrm rot="-1705272">
              <a:off x="3220" y="1570"/>
              <a:ext cx="284" cy="191"/>
              <a:chOff x="1270" y="1366"/>
              <a:chExt cx="284" cy="191"/>
            </a:xfrm>
          </p:grpSpPr>
          <p:grpSp>
            <p:nvGrpSpPr>
              <p:cNvPr id="6" name="Group 231"/>
              <p:cNvGrpSpPr>
                <a:grpSpLocks/>
              </p:cNvGrpSpPr>
              <p:nvPr/>
            </p:nvGrpSpPr>
            <p:grpSpPr bwMode="auto">
              <a:xfrm rot="-3920841">
                <a:off x="1292" y="1367"/>
                <a:ext cx="148" cy="191"/>
                <a:chOff x="2825" y="3007"/>
                <a:chExt cx="229" cy="242"/>
              </a:xfrm>
            </p:grpSpPr>
            <p:sp>
              <p:nvSpPr>
                <p:cNvPr id="11" name="Freeform 232"/>
                <p:cNvSpPr>
                  <a:spLocks/>
                </p:cNvSpPr>
                <p:nvPr/>
              </p:nvSpPr>
              <p:spPr bwMode="auto">
                <a:xfrm>
                  <a:off x="2857" y="3007"/>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vert="eaVert" wrap="none" anchor="ctr"/>
                <a:lstStyle/>
                <a:p>
                  <a:pPr algn="ctr"/>
                  <a:endParaRPr lang="zh-CN" altLang="zh-CN" b="0"/>
                </a:p>
              </p:txBody>
            </p:sp>
            <p:sp>
              <p:nvSpPr>
                <p:cNvPr id="12" name="Freeform 233"/>
                <p:cNvSpPr>
                  <a:spLocks/>
                </p:cNvSpPr>
                <p:nvPr/>
              </p:nvSpPr>
              <p:spPr bwMode="auto">
                <a:xfrm rot="3996341" flipH="1">
                  <a:off x="2853" y="3030"/>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wrap="none" anchor="ctr"/>
                <a:lstStyle/>
                <a:p>
                  <a:pPr algn="ctr"/>
                  <a:endParaRPr lang="zh-CN" altLang="zh-CN" b="0"/>
                </a:p>
              </p:txBody>
            </p:sp>
          </p:grpSp>
          <p:grpSp>
            <p:nvGrpSpPr>
              <p:cNvPr id="7" name="Group 234"/>
              <p:cNvGrpSpPr>
                <a:grpSpLocks/>
              </p:cNvGrpSpPr>
              <p:nvPr/>
            </p:nvGrpSpPr>
            <p:grpSpPr bwMode="auto">
              <a:xfrm rot="-10500000">
                <a:off x="1406" y="1366"/>
                <a:ext cx="148" cy="191"/>
                <a:chOff x="2825" y="3007"/>
                <a:chExt cx="229" cy="242"/>
              </a:xfrm>
            </p:grpSpPr>
            <p:sp>
              <p:nvSpPr>
                <p:cNvPr id="9" name="Freeform 235"/>
                <p:cNvSpPr>
                  <a:spLocks/>
                </p:cNvSpPr>
                <p:nvPr/>
              </p:nvSpPr>
              <p:spPr bwMode="auto">
                <a:xfrm>
                  <a:off x="2857" y="3007"/>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rot="10800000" wrap="none" anchor="ctr"/>
                <a:lstStyle/>
                <a:p>
                  <a:pPr algn="ctr"/>
                  <a:endParaRPr lang="zh-CN" altLang="zh-CN" b="0"/>
                </a:p>
              </p:txBody>
            </p:sp>
            <p:sp>
              <p:nvSpPr>
                <p:cNvPr id="10" name="Freeform 236"/>
                <p:cNvSpPr>
                  <a:spLocks/>
                </p:cNvSpPr>
                <p:nvPr/>
              </p:nvSpPr>
              <p:spPr bwMode="auto">
                <a:xfrm rot="3996341" flipH="1">
                  <a:off x="2853" y="3030"/>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rot="10800000" wrap="none" anchor="ctr"/>
                <a:lstStyle/>
                <a:p>
                  <a:pPr algn="ctr"/>
                  <a:endParaRPr lang="zh-CN" altLang="zh-CN" b="0"/>
                </a:p>
              </p:txBody>
            </p:sp>
          </p:grpSp>
        </p:grpSp>
      </p:grpSp>
      <p:sp>
        <p:nvSpPr>
          <p:cNvPr id="14" name="矩形 13"/>
          <p:cNvSpPr/>
          <p:nvPr/>
        </p:nvSpPr>
        <p:spPr>
          <a:xfrm>
            <a:off x="3901337" y="2722304"/>
            <a:ext cx="5465407"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Post reading</a:t>
            </a:r>
            <a:endParaRPr lang="zh-CN" altLang="en-US"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7059" name="Text Box 3"/>
          <p:cNvSpPr txBox="1">
            <a:spLocks noChangeArrowheads="1"/>
          </p:cNvSpPr>
          <p:nvPr/>
        </p:nvSpPr>
        <p:spPr bwMode="auto">
          <a:xfrm>
            <a:off x="770983" y="1819702"/>
            <a:ext cx="10201817" cy="442725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117235" tIns="58618" rIns="117235" bIns="58618" anchor="b" anchorCtr="1">
            <a:spAutoFit/>
          </a:bodyPr>
          <a:lstStyle/>
          <a:p>
            <a:r>
              <a:rPr lang="en-US" altLang="zh-CN" sz="4000" dirty="0">
                <a:solidFill>
                  <a:srgbClr val="FF0000"/>
                </a:solidFill>
                <a:latin typeface="Times New Roman" pitchFamily="18" charset="0"/>
                <a:cs typeface="Times New Roman" pitchFamily="18" charset="0"/>
              </a:rPr>
              <a:t>I think although the construction is important, </a:t>
            </a:r>
            <a:r>
              <a:rPr lang="en-US" altLang="zh-CN" sz="4000" dirty="0" smtClean="0">
                <a:solidFill>
                  <a:srgbClr val="FF0000"/>
                </a:solidFill>
                <a:latin typeface="Times New Roman" pitchFamily="18" charset="0"/>
                <a:cs typeface="Times New Roman" pitchFamily="18" charset="0"/>
              </a:rPr>
              <a:t>the government should also make an effort to protect the cultural relics. When they disappear, they won’t come back and will lose its value. The government should keep the right balance between the construction and  the protection of them.</a:t>
            </a:r>
            <a:endParaRPr lang="en-US" altLang="zh-CN" sz="4000" dirty="0">
              <a:solidFill>
                <a:srgbClr val="FF0000"/>
              </a:solidFill>
              <a:latin typeface="Times New Roman" pitchFamily="18" charset="0"/>
              <a:cs typeface="Times New Roman" pitchFamily="18" charset="0"/>
            </a:endParaRPr>
          </a:p>
        </p:txBody>
      </p:sp>
      <p:sp>
        <p:nvSpPr>
          <p:cNvPr id="1837061" name="Text Box 5"/>
          <p:cNvSpPr txBox="1">
            <a:spLocks noChangeArrowheads="1"/>
          </p:cNvSpPr>
          <p:nvPr/>
        </p:nvSpPr>
        <p:spPr bwMode="auto">
          <a:xfrm>
            <a:off x="-575733" y="2519110"/>
            <a:ext cx="13377333"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1837062" name="Text Box 6"/>
          <p:cNvSpPr txBox="1">
            <a:spLocks noChangeArrowheads="1"/>
          </p:cNvSpPr>
          <p:nvPr/>
        </p:nvSpPr>
        <p:spPr bwMode="auto">
          <a:xfrm>
            <a:off x="-635000" y="3281322"/>
            <a:ext cx="12784667"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1837063" name="Text Box 7"/>
          <p:cNvSpPr txBox="1">
            <a:spLocks noChangeArrowheads="1"/>
          </p:cNvSpPr>
          <p:nvPr/>
        </p:nvSpPr>
        <p:spPr bwMode="auto">
          <a:xfrm>
            <a:off x="-594784" y="4058778"/>
            <a:ext cx="12941301"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1837064" name="Text Box 8"/>
          <p:cNvSpPr txBox="1">
            <a:spLocks noChangeArrowheads="1"/>
          </p:cNvSpPr>
          <p:nvPr/>
        </p:nvSpPr>
        <p:spPr bwMode="auto">
          <a:xfrm>
            <a:off x="-46567" y="4820990"/>
            <a:ext cx="5681133"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9" name="矩形 8"/>
          <p:cNvSpPr/>
          <p:nvPr/>
        </p:nvSpPr>
        <p:spPr>
          <a:xfrm>
            <a:off x="506627" y="832192"/>
            <a:ext cx="11195221" cy="1077218"/>
          </a:xfrm>
          <a:prstGeom prst="rect">
            <a:avLst/>
          </a:prstGeom>
        </p:spPr>
        <p:txBody>
          <a:bodyPr wrap="square">
            <a:spAutoFit/>
          </a:bodyPr>
          <a:lstStyle/>
          <a:p>
            <a:r>
              <a:rPr lang="en-US" altLang="zh-CN" sz="3200" dirty="0" smtClean="0"/>
              <a:t>1.How to deal with the construction and the protection of cultural relics? </a:t>
            </a:r>
            <a:endParaRPr lang="zh-CN" altLang="en-US" sz="3200" dirty="0"/>
          </a:p>
        </p:txBody>
      </p:sp>
      <p:sp>
        <p:nvSpPr>
          <p:cNvPr id="10" name="矩形 9"/>
          <p:cNvSpPr/>
          <p:nvPr/>
        </p:nvSpPr>
        <p:spPr>
          <a:xfrm>
            <a:off x="521493" y="0"/>
            <a:ext cx="10929595"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Critical thinking and discussion</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37059"/>
                                        </p:tgtEl>
                                        <p:attrNameLst>
                                          <p:attrName>style.visibility</p:attrName>
                                        </p:attrNameLst>
                                      </p:cBhvr>
                                      <p:to>
                                        <p:strVal val="visible"/>
                                      </p:to>
                                    </p:set>
                                    <p:anim calcmode="discrete" valueType="clr">
                                      <p:cBhvr override="childStyle">
                                        <p:cTn id="7" dur="80"/>
                                        <p:tgtEl>
                                          <p:spTgt spid="183705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37059"/>
                                        </p:tgtEl>
                                        <p:attrNameLst>
                                          <p:attrName>fillcolor</p:attrName>
                                        </p:attrNameLst>
                                      </p:cBhvr>
                                      <p:tavLst>
                                        <p:tav tm="0">
                                          <p:val>
                                            <p:clrVal>
                                              <a:schemeClr val="accent2"/>
                                            </p:clrVal>
                                          </p:val>
                                        </p:tav>
                                        <p:tav tm="50000">
                                          <p:val>
                                            <p:clrVal>
                                              <a:schemeClr val="hlink"/>
                                            </p:clrVal>
                                          </p:val>
                                        </p:tav>
                                      </p:tavLst>
                                    </p:anim>
                                    <p:set>
                                      <p:cBhvr>
                                        <p:cTn id="9" dur="80"/>
                                        <p:tgtEl>
                                          <p:spTgt spid="1837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705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7061" name="Text Box 5"/>
          <p:cNvSpPr txBox="1">
            <a:spLocks noChangeArrowheads="1"/>
          </p:cNvSpPr>
          <p:nvPr/>
        </p:nvSpPr>
        <p:spPr bwMode="auto">
          <a:xfrm>
            <a:off x="-575733" y="2519110"/>
            <a:ext cx="13377333"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1837063" name="Text Box 7"/>
          <p:cNvSpPr txBox="1">
            <a:spLocks noChangeArrowheads="1"/>
          </p:cNvSpPr>
          <p:nvPr/>
        </p:nvSpPr>
        <p:spPr bwMode="auto">
          <a:xfrm>
            <a:off x="-594784" y="4058778"/>
            <a:ext cx="12941301"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1837064" name="Text Box 8"/>
          <p:cNvSpPr txBox="1">
            <a:spLocks noChangeArrowheads="1"/>
          </p:cNvSpPr>
          <p:nvPr/>
        </p:nvSpPr>
        <p:spPr bwMode="auto">
          <a:xfrm>
            <a:off x="-46567" y="4820990"/>
            <a:ext cx="5681133" cy="395380"/>
          </a:xfrm>
          <a:prstGeom prst="rect">
            <a:avLst/>
          </a:prstGeom>
          <a:noFill/>
          <a:ln w="9525" algn="ctr">
            <a:noFill/>
            <a:miter lim="800000"/>
            <a:headEnd/>
            <a:tailEnd/>
          </a:ln>
          <a:effectLst/>
        </p:spPr>
        <p:txBody>
          <a:bodyPr lIns="117235" tIns="58618" rIns="117235" bIns="58618" anchor="b" anchorCtr="1">
            <a:spAutoFit/>
          </a:bodyPr>
          <a:lstStyle/>
          <a:p>
            <a:endParaRPr lang="en-US" altLang="zh-CN" dirty="0">
              <a:solidFill>
                <a:srgbClr val="FF0000"/>
              </a:solidFill>
            </a:endParaRPr>
          </a:p>
        </p:txBody>
      </p:sp>
      <p:sp>
        <p:nvSpPr>
          <p:cNvPr id="9" name="矩形 8"/>
          <p:cNvSpPr/>
          <p:nvPr/>
        </p:nvSpPr>
        <p:spPr>
          <a:xfrm>
            <a:off x="506627" y="832192"/>
            <a:ext cx="11195221" cy="584775"/>
          </a:xfrm>
          <a:prstGeom prst="rect">
            <a:avLst/>
          </a:prstGeom>
        </p:spPr>
        <p:txBody>
          <a:bodyPr wrap="square">
            <a:spAutoFit/>
          </a:bodyPr>
          <a:lstStyle/>
          <a:p>
            <a:r>
              <a:rPr lang="en-US" altLang="zh-CN" sz="3200" dirty="0" smtClean="0"/>
              <a:t>2.As students, what should we do to protect our cultural relics?</a:t>
            </a:r>
            <a:endParaRPr lang="zh-CN" altLang="en-US" sz="3200" dirty="0"/>
          </a:p>
        </p:txBody>
      </p:sp>
      <p:sp>
        <p:nvSpPr>
          <p:cNvPr id="8" name="Text Box 4"/>
          <p:cNvSpPr txBox="1">
            <a:spLocks noChangeArrowheads="1"/>
          </p:cNvSpPr>
          <p:nvPr/>
        </p:nvSpPr>
        <p:spPr bwMode="auto">
          <a:xfrm>
            <a:off x="457200" y="1567640"/>
            <a:ext cx="11548533" cy="3442368"/>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We should know more about cultural relics </a:t>
            </a:r>
            <a:r>
              <a:rPr lang="en-US" altLang="zh-CN" sz="3600" dirty="0" smtClean="0">
                <a:solidFill>
                  <a:srgbClr val="FF0000"/>
                </a:solidFill>
              </a:rPr>
              <a:t>in our country and do something we can to protect the cultural relics. </a:t>
            </a:r>
          </a:p>
          <a:p>
            <a:r>
              <a:rPr lang="en-US" altLang="zh-CN" sz="3600" dirty="0" smtClean="0">
                <a:solidFill>
                  <a:srgbClr val="FF0000"/>
                </a:solidFill>
              </a:rPr>
              <a:t>For example, we can spread the knowledge of cultural relics and promote the awareness of the protection of them.</a:t>
            </a:r>
          </a:p>
          <a:p>
            <a:endParaRPr lang="en-US" altLang="zh-CN" dirty="0" smtClean="0">
              <a:solidFill>
                <a:srgbClr val="FF0000"/>
              </a:solidFill>
            </a:endParaRPr>
          </a:p>
          <a:p>
            <a:endParaRPr lang="en-US" altLang="zh-CN" dirty="0" smtClean="0">
              <a:solidFill>
                <a:srgbClr val="FF0000"/>
              </a:solidFill>
            </a:endParaRPr>
          </a:p>
          <a:p>
            <a:endParaRPr lang="en-US" altLang="zh-CN" dirty="0" smtClean="0">
              <a:solidFill>
                <a:srgbClr val="FF0000"/>
              </a:solidFill>
            </a:endParaRPr>
          </a:p>
          <a:p>
            <a:endParaRPr lang="en-US" altLang="zh-CN" dirty="0">
              <a:solidFill>
                <a:srgbClr val="FF0000"/>
              </a:solidFill>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19100" y="1606363"/>
            <a:ext cx="11269133" cy="549268"/>
          </a:xfrm>
          <a:prstGeom prst="rect">
            <a:avLst/>
          </a:prstGeom>
          <a:noFill/>
          <a:ln w="9525" algn="ctr">
            <a:noFill/>
            <a:miter lim="800000"/>
            <a:headEnd/>
            <a:tailEnd/>
          </a:ln>
          <a:effectLst/>
        </p:spPr>
        <p:txBody>
          <a:bodyPr lIns="117235" tIns="58618" rIns="117235" bIns="58618">
            <a:spAutoFit/>
          </a:bodyPr>
          <a:lstStyle/>
          <a:p>
            <a:pPr fontAlgn="t"/>
            <a:r>
              <a:rPr lang="en-US" altLang="zh-CN" sz="2800" dirty="0" smtClean="0">
                <a:latin typeface="Times New Roman" pitchFamily="18" charset="0"/>
                <a:cs typeface="Times New Roman" pitchFamily="18" charset="0"/>
              </a:rPr>
              <a:t>The outline of the passage</a:t>
            </a:r>
            <a:endParaRPr lang="zh-CN" altLang="en-US" sz="2800" dirty="0">
              <a:latin typeface="Times New Roman" pitchFamily="18" charset="0"/>
              <a:cs typeface="Times New Roman" pitchFamily="18" charset="0"/>
            </a:endParaRPr>
          </a:p>
        </p:txBody>
      </p:sp>
      <p:sp>
        <p:nvSpPr>
          <p:cNvPr id="1577996" name="Rectangle 12"/>
          <p:cNvSpPr>
            <a:spLocks noChangeArrowheads="1"/>
          </p:cNvSpPr>
          <p:nvPr/>
        </p:nvSpPr>
        <p:spPr bwMode="auto">
          <a:xfrm>
            <a:off x="3712633" y="2690608"/>
            <a:ext cx="812800"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7997" name="Rectangle 13"/>
          <p:cNvSpPr>
            <a:spLocks noChangeArrowheads="1"/>
          </p:cNvSpPr>
          <p:nvPr/>
        </p:nvSpPr>
        <p:spPr bwMode="auto">
          <a:xfrm>
            <a:off x="6320367" y="3224156"/>
            <a:ext cx="592667"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7998" name="Rectangle 14"/>
          <p:cNvSpPr>
            <a:spLocks noChangeArrowheads="1"/>
          </p:cNvSpPr>
          <p:nvPr/>
        </p:nvSpPr>
        <p:spPr bwMode="auto">
          <a:xfrm>
            <a:off x="6591300" y="3727216"/>
            <a:ext cx="431800"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8001" name="Rectangle 17"/>
          <p:cNvSpPr>
            <a:spLocks noChangeArrowheads="1"/>
          </p:cNvSpPr>
          <p:nvPr/>
        </p:nvSpPr>
        <p:spPr bwMode="auto">
          <a:xfrm>
            <a:off x="4838700" y="4192165"/>
            <a:ext cx="1270000"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8002" name="Rectangle 18"/>
          <p:cNvSpPr>
            <a:spLocks noChangeArrowheads="1"/>
          </p:cNvSpPr>
          <p:nvPr/>
        </p:nvSpPr>
        <p:spPr bwMode="auto">
          <a:xfrm>
            <a:off x="5465233" y="4657114"/>
            <a:ext cx="618067"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8003" name="Rectangle 19"/>
          <p:cNvSpPr>
            <a:spLocks noChangeArrowheads="1"/>
          </p:cNvSpPr>
          <p:nvPr/>
        </p:nvSpPr>
        <p:spPr bwMode="auto">
          <a:xfrm>
            <a:off x="8767233" y="5144929"/>
            <a:ext cx="668867" cy="150537"/>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8004" name="Rectangle 20"/>
          <p:cNvSpPr>
            <a:spLocks noChangeArrowheads="1"/>
          </p:cNvSpPr>
          <p:nvPr/>
        </p:nvSpPr>
        <p:spPr bwMode="auto">
          <a:xfrm>
            <a:off x="5160433" y="5602256"/>
            <a:ext cx="1583267" cy="181026"/>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578005" name="Rectangle 21"/>
          <p:cNvSpPr>
            <a:spLocks noChangeArrowheads="1"/>
          </p:cNvSpPr>
          <p:nvPr/>
        </p:nvSpPr>
        <p:spPr bwMode="auto">
          <a:xfrm>
            <a:off x="3589867" y="6295869"/>
            <a:ext cx="535517" cy="188648"/>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a:p>
        </p:txBody>
      </p:sp>
      <p:sp>
        <p:nvSpPr>
          <p:cNvPr id="12" name="矩形 11"/>
          <p:cNvSpPr/>
          <p:nvPr/>
        </p:nvSpPr>
        <p:spPr>
          <a:xfrm>
            <a:off x="4481111" y="331013"/>
            <a:ext cx="3488455"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Summary </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6" name="矩形 15"/>
          <p:cNvSpPr/>
          <p:nvPr/>
        </p:nvSpPr>
        <p:spPr>
          <a:xfrm>
            <a:off x="191366" y="2282432"/>
            <a:ext cx="3336363" cy="523220"/>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CN" sz="2800" dirty="0" smtClean="0"/>
              <a:t>Introduce the topic</a:t>
            </a:r>
            <a:r>
              <a:rPr lang="zh-CN" altLang="en-US" sz="2800" dirty="0" smtClean="0"/>
              <a:t>：</a:t>
            </a:r>
            <a:endParaRPr lang="en-US" altLang="zh-CN" sz="2800" dirty="0" smtClean="0"/>
          </a:p>
        </p:txBody>
      </p:sp>
      <p:sp>
        <p:nvSpPr>
          <p:cNvPr id="17" name="矩形 16"/>
          <p:cNvSpPr/>
          <p:nvPr/>
        </p:nvSpPr>
        <p:spPr>
          <a:xfrm>
            <a:off x="3998026" y="2120182"/>
            <a:ext cx="8031678" cy="36933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altLang="zh-CN" dirty="0" smtClean="0"/>
              <a:t>A big challenge--the balance between progress and the protection of cultural sites.</a:t>
            </a:r>
          </a:p>
        </p:txBody>
      </p:sp>
      <p:sp>
        <p:nvSpPr>
          <p:cNvPr id="18" name="矩形 17"/>
          <p:cNvSpPr/>
          <p:nvPr/>
        </p:nvSpPr>
        <p:spPr>
          <a:xfrm>
            <a:off x="313274" y="3826225"/>
            <a:ext cx="2786186" cy="523220"/>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r>
              <a:rPr lang="en-US" altLang="zh-CN" sz="2800" dirty="0" smtClean="0"/>
              <a:t>List the evidence</a:t>
            </a:r>
            <a:r>
              <a:rPr lang="zh-CN" altLang="en-US" sz="2800" dirty="0" smtClean="0"/>
              <a:t>：                      </a:t>
            </a:r>
            <a:endParaRPr lang="en-US" altLang="zh-CN" sz="2800" dirty="0" smtClean="0"/>
          </a:p>
        </p:txBody>
      </p:sp>
      <p:sp>
        <p:nvSpPr>
          <p:cNvPr id="19" name="矩形 18"/>
          <p:cNvSpPr/>
          <p:nvPr/>
        </p:nvSpPr>
        <p:spPr>
          <a:xfrm>
            <a:off x="455566" y="5880655"/>
            <a:ext cx="1778051" cy="523220"/>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r>
              <a:rPr lang="en-US" altLang="zh-CN" sz="2800" dirty="0" smtClean="0"/>
              <a:t>Conclusion</a:t>
            </a:r>
          </a:p>
        </p:txBody>
      </p:sp>
      <p:sp>
        <p:nvSpPr>
          <p:cNvPr id="21" name="矩形 20"/>
          <p:cNvSpPr/>
          <p:nvPr/>
        </p:nvSpPr>
        <p:spPr>
          <a:xfrm>
            <a:off x="3823855" y="3284102"/>
            <a:ext cx="7707086" cy="175432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altLang="zh-CN" dirty="0" smtClean="0"/>
              <a:t>In the 1950s the government wanted to build a New Dam.</a:t>
            </a:r>
          </a:p>
          <a:p>
            <a:r>
              <a:rPr lang="en-US" altLang="zh-CN" dirty="0" smtClean="0"/>
              <a:t>In 1959, the government asked the UN for help .</a:t>
            </a:r>
          </a:p>
          <a:p>
            <a:r>
              <a:rPr lang="en-US" altLang="zh-CN" dirty="0" smtClean="0"/>
              <a:t>In 1960, the project started / began</a:t>
            </a:r>
          </a:p>
          <a:p>
            <a:r>
              <a:rPr lang="en-US" altLang="zh-CN" dirty="0" smtClean="0"/>
              <a:t>In 1961 the first temple was moved .</a:t>
            </a:r>
          </a:p>
          <a:p>
            <a:r>
              <a:rPr lang="en-US" altLang="zh-CN" dirty="0" smtClean="0"/>
              <a:t>Over the next twenty years, the temples and cultural relics were being rescued.</a:t>
            </a:r>
          </a:p>
          <a:p>
            <a:r>
              <a:rPr lang="en-US" altLang="zh-CN" dirty="0" smtClean="0"/>
              <a:t>In 1980, the project was completed / ended.</a:t>
            </a:r>
          </a:p>
        </p:txBody>
      </p:sp>
      <p:sp>
        <p:nvSpPr>
          <p:cNvPr id="22" name="矩形 21"/>
          <p:cNvSpPr/>
          <p:nvPr/>
        </p:nvSpPr>
        <p:spPr>
          <a:xfrm>
            <a:off x="3262847" y="5856904"/>
            <a:ext cx="5191293" cy="369332"/>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altLang="zh-CN" dirty="0" smtClean="0"/>
              <a:t>The spirit of the Aswan Dam project is still alive today</a:t>
            </a:r>
            <a:endParaRPr lang="zh-CN" altLang="en-US" dirty="0"/>
          </a:p>
        </p:txBody>
      </p:sp>
      <p:cxnSp>
        <p:nvCxnSpPr>
          <p:cNvPr id="24" name="直接箭头连接符 23"/>
          <p:cNvCxnSpPr>
            <a:endCxn id="18" idx="0"/>
          </p:cNvCxnSpPr>
          <p:nvPr/>
        </p:nvCxnSpPr>
        <p:spPr>
          <a:xfrm rot="16200000" flipH="1">
            <a:off x="1202320" y="3322178"/>
            <a:ext cx="999898" cy="8196"/>
          </a:xfrm>
          <a:prstGeom prst="straightConnector1">
            <a:avLst/>
          </a:prstGeom>
          <a:ln w="76200">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25" name="直接箭头连接符 24"/>
          <p:cNvCxnSpPr/>
          <p:nvPr/>
        </p:nvCxnSpPr>
        <p:spPr>
          <a:xfrm rot="16200000" flipH="1">
            <a:off x="896588" y="5195455"/>
            <a:ext cx="1246907" cy="23751"/>
          </a:xfrm>
          <a:prstGeom prst="straightConnector1">
            <a:avLst/>
          </a:prstGeom>
          <a:ln w="76200">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27" name="直接箭头连接符 26"/>
          <p:cNvCxnSpPr/>
          <p:nvPr/>
        </p:nvCxnSpPr>
        <p:spPr>
          <a:xfrm flipV="1">
            <a:off x="3336966" y="2505694"/>
            <a:ext cx="629392" cy="47501"/>
          </a:xfrm>
          <a:prstGeom prst="straightConnector1">
            <a:avLst/>
          </a:prstGeom>
          <a:ln w="76200">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30" name="直接箭头连接符 29"/>
          <p:cNvCxnSpPr/>
          <p:nvPr/>
        </p:nvCxnSpPr>
        <p:spPr>
          <a:xfrm flipV="1">
            <a:off x="3111335" y="3930732"/>
            <a:ext cx="665018" cy="59377"/>
          </a:xfrm>
          <a:prstGeom prst="straightConnector1">
            <a:avLst/>
          </a:prstGeom>
          <a:ln w="76200">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37" name="直接箭头连接符 36"/>
          <p:cNvCxnSpPr/>
          <p:nvPr/>
        </p:nvCxnSpPr>
        <p:spPr>
          <a:xfrm>
            <a:off x="2373086" y="6137565"/>
            <a:ext cx="785750" cy="37604"/>
          </a:xfrm>
          <a:prstGeom prst="straightConnector1">
            <a:avLst/>
          </a:prstGeom>
          <a:ln w="76200">
            <a:solidFill>
              <a:srgbClr val="FF0000"/>
            </a:solidFill>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ppt_x"/>
                                          </p:val>
                                        </p:tav>
                                        <p:tav tm="100000">
                                          <p:val>
                                            <p:strVal val="#ppt_x"/>
                                          </p:val>
                                        </p:tav>
                                      </p:tavLst>
                                    </p:anim>
                                    <p:anim calcmode="lin" valueType="num">
                                      <p:cBhvr additive="base">
                                        <p:cTn id="3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2000"/>
                                        <p:tgtEl>
                                          <p:spTgt spid="21"/>
                                        </p:tgtEl>
                                      </p:cBhvr>
                                    </p:animEffect>
                                    <p:anim calcmode="lin" valueType="num">
                                      <p:cBhvr>
                                        <p:cTn id="44" dur="2000" fill="hold"/>
                                        <p:tgtEl>
                                          <p:spTgt spid="21"/>
                                        </p:tgtEl>
                                        <p:attrNameLst>
                                          <p:attrName>ppt_w</p:attrName>
                                        </p:attrNameLst>
                                      </p:cBhvr>
                                      <p:tavLst>
                                        <p:tav tm="0" fmla="#ppt_w*sin(2.5*pi*$)">
                                          <p:val>
                                            <p:fltVal val="0"/>
                                          </p:val>
                                        </p:tav>
                                        <p:tav tm="100000">
                                          <p:val>
                                            <p:fltVal val="1"/>
                                          </p:val>
                                        </p:tav>
                                      </p:tavLst>
                                    </p:anim>
                                    <p:anim calcmode="lin" valueType="num">
                                      <p:cBhvr>
                                        <p:cTn id="45" dur="20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5"/>
                                        </p:tgtEl>
                                        <p:attrNameLst>
                                          <p:attrName>style.visibility</p:attrName>
                                        </p:attrNameLst>
                                      </p:cBhvr>
                                      <p:to>
                                        <p:strVal val="visible"/>
                                      </p:to>
                                    </p:set>
                                    <p:anim calcmode="lin" valueType="num">
                                      <p:cBhvr additive="base">
                                        <p:cTn id="50" dur="500" fill="hold"/>
                                        <p:tgtEl>
                                          <p:spTgt spid="25"/>
                                        </p:tgtEl>
                                        <p:attrNameLst>
                                          <p:attrName>ppt_x</p:attrName>
                                        </p:attrNameLst>
                                      </p:cBhvr>
                                      <p:tavLst>
                                        <p:tav tm="0">
                                          <p:val>
                                            <p:strVal val="#ppt_x"/>
                                          </p:val>
                                        </p:tav>
                                        <p:tav tm="100000">
                                          <p:val>
                                            <p:strVal val="#ppt_x"/>
                                          </p:val>
                                        </p:tav>
                                      </p:tavLst>
                                    </p:anim>
                                    <p:anim calcmode="lin" valueType="num">
                                      <p:cBhvr additive="base">
                                        <p:cTn id="51"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ppt_x"/>
                                          </p:val>
                                        </p:tav>
                                        <p:tav tm="100000">
                                          <p:val>
                                            <p:strVal val="#ppt_x"/>
                                          </p:val>
                                        </p:tav>
                                      </p:tavLst>
                                    </p:anim>
                                    <p:anim calcmode="lin" valueType="num">
                                      <p:cBhvr additive="base">
                                        <p:cTn id="5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additive="base">
                                        <p:cTn id="62" dur="500" fill="hold"/>
                                        <p:tgtEl>
                                          <p:spTgt spid="37"/>
                                        </p:tgtEl>
                                        <p:attrNameLst>
                                          <p:attrName>ppt_x</p:attrName>
                                        </p:attrNameLst>
                                      </p:cBhvr>
                                      <p:tavLst>
                                        <p:tav tm="0">
                                          <p:val>
                                            <p:strVal val="#ppt_x"/>
                                          </p:val>
                                        </p:tav>
                                        <p:tav tm="100000">
                                          <p:val>
                                            <p:strVal val="#ppt_x"/>
                                          </p:val>
                                        </p:tav>
                                      </p:tavLst>
                                    </p:anim>
                                    <p:anim calcmode="lin" valueType="num">
                                      <p:cBhvr additive="base">
                                        <p:cTn id="63"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box(in)">
                                      <p:cBhvr>
                                        <p:cTn id="6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431471" y="3218764"/>
            <a:ext cx="10972800" cy="4525963"/>
          </a:xfrm>
        </p:spPr>
        <p:txBody>
          <a:bodyPr/>
          <a:lstStyle/>
          <a:p>
            <a:endParaRPr lang="zh-CN" altLang="en-US" dirty="0"/>
          </a:p>
        </p:txBody>
      </p:sp>
      <p:grpSp>
        <p:nvGrpSpPr>
          <p:cNvPr id="2" name="Group 228"/>
          <p:cNvGrpSpPr>
            <a:grpSpLocks noGrp="1"/>
          </p:cNvGrpSpPr>
          <p:nvPr/>
        </p:nvGrpSpPr>
        <p:grpSpPr bwMode="auto">
          <a:xfrm>
            <a:off x="216538" y="2042555"/>
            <a:ext cx="11991068" cy="3331032"/>
            <a:chOff x="1202" y="1434"/>
            <a:chExt cx="2305" cy="702"/>
          </a:xfrm>
        </p:grpSpPr>
        <p:sp>
          <p:nvSpPr>
            <p:cNvPr id="7" name="AutoShape 229"/>
            <p:cNvSpPr>
              <a:spLocks noChangeArrowheads="1"/>
            </p:cNvSpPr>
            <p:nvPr/>
          </p:nvSpPr>
          <p:spPr bwMode="auto">
            <a:xfrm>
              <a:off x="1202" y="1434"/>
              <a:ext cx="2264" cy="702"/>
            </a:xfrm>
            <a:prstGeom prst="roundRect">
              <a:avLst>
                <a:gd name="adj" fmla="val 16667"/>
              </a:avLst>
            </a:prstGeom>
            <a:solidFill>
              <a:srgbClr val="FFFFFF"/>
            </a:solidFill>
            <a:ln w="28575" cap="rnd" algn="ctr">
              <a:solidFill>
                <a:srgbClr val="008000"/>
              </a:solidFill>
              <a:prstDash val="sysDot"/>
              <a:round/>
              <a:headEnd/>
              <a:tailEnd/>
            </a:ln>
          </p:spPr>
          <p:txBody>
            <a:bodyPr wrap="none" anchor="ctr"/>
            <a:lstStyle/>
            <a:p>
              <a:endParaRPr lang="en-US" altLang="zh-CN" b="0" dirty="0"/>
            </a:p>
          </p:txBody>
        </p:sp>
        <p:grpSp>
          <p:nvGrpSpPr>
            <p:cNvPr id="3" name="Group 230"/>
            <p:cNvGrpSpPr>
              <a:grpSpLocks/>
            </p:cNvGrpSpPr>
            <p:nvPr/>
          </p:nvGrpSpPr>
          <p:grpSpPr bwMode="auto">
            <a:xfrm rot="-1705272">
              <a:off x="3316" y="1939"/>
              <a:ext cx="191" cy="191"/>
              <a:chOff x="1185" y="1714"/>
              <a:chExt cx="191" cy="191"/>
            </a:xfrm>
          </p:grpSpPr>
          <p:grpSp>
            <p:nvGrpSpPr>
              <p:cNvPr id="4" name="Group 231"/>
              <p:cNvGrpSpPr>
                <a:grpSpLocks/>
              </p:cNvGrpSpPr>
              <p:nvPr/>
            </p:nvGrpSpPr>
            <p:grpSpPr bwMode="auto">
              <a:xfrm rot="-3920841">
                <a:off x="1207" y="1725"/>
                <a:ext cx="148" cy="191"/>
                <a:chOff x="2266" y="3099"/>
                <a:chExt cx="229" cy="242"/>
              </a:xfrm>
            </p:grpSpPr>
            <p:sp>
              <p:nvSpPr>
                <p:cNvPr id="13" name="Freeform 232"/>
                <p:cNvSpPr>
                  <a:spLocks/>
                </p:cNvSpPr>
                <p:nvPr/>
              </p:nvSpPr>
              <p:spPr bwMode="auto">
                <a:xfrm>
                  <a:off x="2285" y="3099"/>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vert="eaVert" wrap="none" anchor="ctr"/>
                <a:lstStyle/>
                <a:p>
                  <a:pPr algn="ctr"/>
                  <a:endParaRPr lang="zh-CN" altLang="zh-CN" b="0"/>
                </a:p>
              </p:txBody>
            </p:sp>
            <p:sp>
              <p:nvSpPr>
                <p:cNvPr id="14" name="Freeform 233"/>
                <p:cNvSpPr>
                  <a:spLocks/>
                </p:cNvSpPr>
                <p:nvPr/>
              </p:nvSpPr>
              <p:spPr bwMode="auto">
                <a:xfrm rot="3996341" flipH="1">
                  <a:off x="2294" y="3083"/>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wrap="none" anchor="ctr"/>
                <a:lstStyle/>
                <a:p>
                  <a:pPr algn="ctr"/>
                  <a:endParaRPr lang="zh-CN" altLang="zh-CN" b="0"/>
                </a:p>
              </p:txBody>
            </p:sp>
          </p:grpSp>
          <p:grpSp>
            <p:nvGrpSpPr>
              <p:cNvPr id="6" name="Group 234"/>
              <p:cNvGrpSpPr>
                <a:grpSpLocks/>
              </p:cNvGrpSpPr>
              <p:nvPr/>
            </p:nvGrpSpPr>
            <p:grpSpPr bwMode="auto">
              <a:xfrm rot="-10500000">
                <a:off x="1211" y="1714"/>
                <a:ext cx="159" cy="191"/>
                <a:chOff x="3061" y="2547"/>
                <a:chExt cx="246" cy="242"/>
              </a:xfrm>
            </p:grpSpPr>
            <p:sp>
              <p:nvSpPr>
                <p:cNvPr id="11" name="Freeform 235"/>
                <p:cNvSpPr>
                  <a:spLocks/>
                </p:cNvSpPr>
                <p:nvPr/>
              </p:nvSpPr>
              <p:spPr bwMode="auto">
                <a:xfrm>
                  <a:off x="3061" y="2547"/>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rot="10800000" wrap="none" anchor="ctr"/>
                <a:lstStyle/>
                <a:p>
                  <a:pPr algn="ctr"/>
                  <a:endParaRPr lang="zh-CN" altLang="zh-CN" b="0"/>
                </a:p>
              </p:txBody>
            </p:sp>
            <p:sp>
              <p:nvSpPr>
                <p:cNvPr id="12" name="Freeform 236"/>
                <p:cNvSpPr>
                  <a:spLocks/>
                </p:cNvSpPr>
                <p:nvPr/>
              </p:nvSpPr>
              <p:spPr bwMode="auto">
                <a:xfrm rot="3996341" flipH="1">
                  <a:off x="3106" y="2584"/>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rot="10800000" wrap="none" anchor="ctr"/>
                <a:lstStyle/>
                <a:p>
                  <a:pPr algn="ctr"/>
                  <a:endParaRPr lang="zh-CN" altLang="zh-CN" b="0"/>
                </a:p>
              </p:txBody>
            </p:sp>
          </p:grpSp>
        </p:grpSp>
      </p:grpSp>
      <p:sp>
        <p:nvSpPr>
          <p:cNvPr id="15" name="矩形 14"/>
          <p:cNvSpPr/>
          <p:nvPr/>
        </p:nvSpPr>
        <p:spPr>
          <a:xfrm>
            <a:off x="4335910" y="866696"/>
            <a:ext cx="341356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Homework</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6" name="矩形 15"/>
          <p:cNvSpPr/>
          <p:nvPr/>
        </p:nvSpPr>
        <p:spPr>
          <a:xfrm>
            <a:off x="856930" y="3078546"/>
            <a:ext cx="1029480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Finish the paper handed out today</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nodePh="1">
                                  <p:stCondLst>
                                    <p:cond delay="0"/>
                                  </p:stCondLst>
                                  <p:endCondLst>
                                    <p:cond evt="begin" delay="0">
                                      <p:tn val="12"/>
                                    </p:cond>
                                  </p:endCondLst>
                                  <p:iterate type="lt">
                                    <p:tmPct val="50000"/>
                                  </p:iterate>
                                  <p:childTnLst>
                                    <p:set>
                                      <p:cBhvr>
                                        <p:cTn id="13"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4"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53A73E8-4B8C-4FFA-B060-0FC19DF49468}"/>
              </a:ext>
            </a:extLst>
          </p:cNvPr>
          <p:cNvSpPr txBox="1"/>
          <p:nvPr/>
        </p:nvSpPr>
        <p:spPr>
          <a:xfrm>
            <a:off x="9609083" y="193251"/>
            <a:ext cx="2187987"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Tree>
    <p:extLst>
      <p:ext uri="{BB962C8B-B14F-4D97-AF65-F5344CB8AC3E}">
        <p14:creationId xmlns:p14="http://schemas.microsoft.com/office/powerpoint/2010/main" val="953406407"/>
      </p:ext>
    </p:extLst>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dirty="0" smtClean="0"/>
              <a:t>Look at the two  photos and the title, guess what the text is mainly about?</a:t>
            </a:r>
          </a:p>
          <a:p>
            <a:r>
              <a:rPr lang="en-US" altLang="zh-CN" dirty="0" smtClean="0">
                <a:solidFill>
                  <a:srgbClr val="FF0000"/>
                </a:solidFill>
              </a:rPr>
              <a:t>Title</a:t>
            </a:r>
            <a:r>
              <a:rPr lang="zh-CN" altLang="en-US" dirty="0" smtClean="0">
                <a:solidFill>
                  <a:srgbClr val="FF0000"/>
                </a:solidFill>
              </a:rPr>
              <a:t>： </a:t>
            </a:r>
            <a:r>
              <a:rPr lang="en-US" altLang="zh-CN" dirty="0" smtClean="0">
                <a:solidFill>
                  <a:srgbClr val="FF0000"/>
                </a:solidFill>
              </a:rPr>
              <a:t>From problems to solutions</a:t>
            </a:r>
          </a:p>
          <a:p>
            <a:endParaRPr lang="zh-CN" altLang="en-US" dirty="0">
              <a:solidFill>
                <a:srgbClr val="FF0000"/>
              </a:solidFill>
            </a:endParaRPr>
          </a:p>
        </p:txBody>
      </p:sp>
      <p:sp>
        <p:nvSpPr>
          <p:cNvPr id="4" name="矩形 3"/>
          <p:cNvSpPr/>
          <p:nvPr/>
        </p:nvSpPr>
        <p:spPr>
          <a:xfrm>
            <a:off x="4742368" y="366638"/>
            <a:ext cx="31264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Prediction</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8" name="Picture 4"/>
          <p:cNvPicPr>
            <a:picLocks noChangeAspect="1" noChangeArrowheads="1"/>
          </p:cNvPicPr>
          <p:nvPr/>
        </p:nvPicPr>
        <p:blipFill>
          <a:blip r:embed="rId3"/>
          <a:srcRect/>
          <a:stretch>
            <a:fillRect/>
          </a:stretch>
        </p:blipFill>
        <p:spPr bwMode="auto">
          <a:xfrm>
            <a:off x="1056161" y="3914343"/>
            <a:ext cx="2957715" cy="1963943"/>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5260727" y="3582844"/>
            <a:ext cx="4180347" cy="2295443"/>
          </a:xfrm>
          <a:prstGeom prst="rect">
            <a:avLst/>
          </a:prstGeom>
          <a:noFill/>
          <a:ln w="9525">
            <a:noFill/>
            <a:miter lim="800000"/>
            <a:headEnd/>
            <a:tailEnd/>
          </a:ln>
          <a:effectLst/>
        </p:spPr>
      </p:pic>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ssolv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1028"/>
                                        </p:tgtEl>
                                        <p:attrNameLst>
                                          <p:attrName>style.visibility</p:attrName>
                                        </p:attrNameLst>
                                      </p:cBhvr>
                                      <p:to>
                                        <p:strVal val="visible"/>
                                      </p:to>
                                    </p:set>
                                    <p:animEffect transition="in" filter="diamond(in)">
                                      <p:cBhvr>
                                        <p:cTn id="24" dur="2000"/>
                                        <p:tgtEl>
                                          <p:spTgt spid="1028"/>
                                        </p:tgtEl>
                                      </p:cBhvr>
                                    </p:animEffect>
                                  </p:childTnLst>
                                </p:cTn>
                              </p:par>
                              <p:par>
                                <p:cTn id="25" presetID="8" presetClass="entr" presetSubtype="16" fill="hold" nodeType="withEffect">
                                  <p:stCondLst>
                                    <p:cond delay="0"/>
                                  </p:stCondLst>
                                  <p:childTnLst>
                                    <p:set>
                                      <p:cBhvr>
                                        <p:cTn id="26" dur="1" fill="hold">
                                          <p:stCondLst>
                                            <p:cond delay="0"/>
                                          </p:stCondLst>
                                        </p:cTn>
                                        <p:tgtEl>
                                          <p:spTgt spid="1029"/>
                                        </p:tgtEl>
                                        <p:attrNameLst>
                                          <p:attrName>style.visibility</p:attrName>
                                        </p:attrNameLst>
                                      </p:cBhvr>
                                      <p:to>
                                        <p:strVal val="visible"/>
                                      </p:to>
                                    </p:set>
                                    <p:animEffect transition="in" filter="diamond(in)">
                                      <p:cBhvr>
                                        <p:cTn id="27" dur="2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noGrp="1"/>
          </p:cNvSpPr>
          <p:nvPr>
            <p:ph idx="1"/>
          </p:nvPr>
        </p:nvSpPr>
        <p:spPr>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marL="0" marR="0" lvl="0" indent="0" algn="l" defTabSz="1219200" rtl="0" eaLnBrk="1" fontAlgn="auto" latinLnBrk="0" hangingPunct="1">
              <a:lnSpc>
                <a:spcPct val="100000"/>
              </a:lnSpc>
              <a:spcBef>
                <a:spcPts val="130"/>
              </a:spcBef>
              <a:spcAft>
                <a:spcPts val="0"/>
              </a:spcAft>
              <a:buClrTx/>
              <a:buSzTx/>
              <a:buNone/>
              <a:tabLst/>
              <a:defRPr/>
            </a:pPr>
            <a:r>
              <a:rPr kumimoji="0" lang="en-US" altLang="zh-CN" sz="4265" b="0" i="0" u="none" strike="noStrike" kern="1200" cap="none" spc="0" normalizeH="0" baseline="0" noProof="0" dirty="0" smtClean="0">
                <a:ln>
                  <a:noFill/>
                </a:ln>
                <a:solidFill>
                  <a:srgbClr val="FF0000"/>
                </a:solidFill>
                <a:effectLst/>
                <a:uLnTx/>
                <a:uFillTx/>
                <a:latin typeface="+mn-lt"/>
                <a:ea typeface="+mn-ea"/>
                <a:cs typeface="+mn-cs"/>
              </a:rPr>
              <a:t>Keys: </a:t>
            </a:r>
          </a:p>
          <a:p>
            <a:pPr marL="0" marR="0" lvl="0" indent="0" algn="l" defTabSz="1219200" rtl="0" eaLnBrk="1" fontAlgn="auto" latinLnBrk="0" hangingPunct="1">
              <a:lnSpc>
                <a:spcPct val="100000"/>
              </a:lnSpc>
              <a:spcBef>
                <a:spcPts val="130"/>
              </a:spcBef>
              <a:spcAft>
                <a:spcPts val="0"/>
              </a:spcAft>
              <a:buClrTx/>
              <a:buSzTx/>
              <a:buNone/>
              <a:tabLst/>
              <a:defRPr/>
            </a:pPr>
            <a:r>
              <a:rPr lang="en-US" altLang="zh-CN" dirty="0">
                <a:solidFill>
                  <a:srgbClr val="FF0000"/>
                </a:solidFill>
              </a:rPr>
              <a:t>T</a:t>
            </a:r>
            <a:r>
              <a:rPr kumimoji="0" lang="en-US" altLang="zh-CN" sz="4265" b="0" i="0" u="none" strike="noStrike" kern="1200" cap="none" spc="0" normalizeH="0" baseline="0" noProof="0" dirty="0" smtClean="0">
                <a:ln>
                  <a:noFill/>
                </a:ln>
                <a:solidFill>
                  <a:srgbClr val="FF0000"/>
                </a:solidFill>
                <a:effectLst/>
                <a:uLnTx/>
                <a:uFillTx/>
                <a:latin typeface="+mn-lt"/>
                <a:ea typeface="+mn-ea"/>
                <a:cs typeface="+mn-cs"/>
              </a:rPr>
              <a:t>he</a:t>
            </a:r>
            <a:r>
              <a:rPr kumimoji="0" lang="en-US" altLang="zh-CN" sz="4265" b="0" i="0" u="none" strike="noStrike" kern="1200" cap="none" spc="0" normalizeH="0" noProof="0" dirty="0" smtClean="0">
                <a:ln>
                  <a:noFill/>
                </a:ln>
                <a:solidFill>
                  <a:srgbClr val="FF0000"/>
                </a:solidFill>
                <a:effectLst/>
                <a:uLnTx/>
                <a:uFillTx/>
                <a:latin typeface="+mn-lt"/>
                <a:ea typeface="+mn-ea"/>
                <a:cs typeface="+mn-cs"/>
              </a:rPr>
              <a:t> </a:t>
            </a:r>
            <a:r>
              <a:rPr kumimoji="0" lang="en-US" altLang="zh-CN" sz="4265" b="0" i="0" u="none" strike="noStrike" kern="1200" cap="none" spc="0" normalizeH="0" noProof="0" dirty="0" smtClean="0">
                <a:ln>
                  <a:noFill/>
                </a:ln>
                <a:solidFill>
                  <a:srgbClr val="FF0000"/>
                </a:solidFill>
                <a:effectLst/>
                <a:uLnTx/>
                <a:uFillTx/>
                <a:latin typeface="+mn-lt"/>
                <a:ea typeface="+mn-ea"/>
                <a:cs typeface="+mn-cs"/>
              </a:rPr>
              <a:t>text is about some problems about some cultural relics and the solutions to tackle the problems.</a:t>
            </a:r>
            <a:endParaRPr kumimoji="0" lang="en-US" altLang="zh-CN" sz="4265" b="0" i="0" u="none" strike="noStrike" kern="1200" cap="none" spc="0" normalizeH="0" baseline="0" noProof="0" dirty="0" smtClean="0">
              <a:ln>
                <a:noFill/>
              </a:ln>
              <a:solidFill>
                <a:srgbClr val="FF0000"/>
              </a:solidFill>
              <a:effectLst/>
              <a:uLnTx/>
              <a:uFillTx/>
              <a:latin typeface="+mn-lt"/>
              <a:ea typeface="+mn-ea"/>
              <a:cs typeface="+mn-cs"/>
            </a:endParaRPr>
          </a:p>
          <a:p>
            <a:pPr marL="457200" marR="0" lvl="0" indent="-457200" algn="l" defTabSz="1219200" rtl="0" eaLnBrk="1" fontAlgn="auto" latinLnBrk="0" hangingPunct="1">
              <a:lnSpc>
                <a:spcPct val="100000"/>
              </a:lnSpc>
              <a:spcBef>
                <a:spcPts val="130"/>
              </a:spcBef>
              <a:spcAft>
                <a:spcPts val="0"/>
              </a:spcAft>
              <a:buClrTx/>
              <a:buSzTx/>
              <a:buFont typeface="Arial" panose="020B0604020202020204" pitchFamily="34" charset="0"/>
              <a:buChar char="•"/>
              <a:tabLst/>
              <a:defRPr/>
            </a:pPr>
            <a:endParaRPr kumimoji="0" lang="zh-CN" altLang="en-US" sz="4265"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Group 228"/>
          <p:cNvGrpSpPr>
            <a:grpSpLocks noGrp="1"/>
          </p:cNvGrpSpPr>
          <p:nvPr/>
        </p:nvGrpSpPr>
        <p:grpSpPr bwMode="auto">
          <a:xfrm>
            <a:off x="581000" y="1600200"/>
            <a:ext cx="11001400" cy="4525963"/>
            <a:chOff x="1196" y="1434"/>
            <a:chExt cx="2308" cy="327"/>
          </a:xfrm>
        </p:grpSpPr>
        <p:sp>
          <p:nvSpPr>
            <p:cNvPr id="5" name="AutoShape 229"/>
            <p:cNvSpPr>
              <a:spLocks noChangeArrowheads="1"/>
            </p:cNvSpPr>
            <p:nvPr/>
          </p:nvSpPr>
          <p:spPr bwMode="auto">
            <a:xfrm>
              <a:off x="1196" y="1434"/>
              <a:ext cx="2245" cy="295"/>
            </a:xfrm>
            <a:prstGeom prst="roundRect">
              <a:avLst>
                <a:gd name="adj" fmla="val 16667"/>
              </a:avLst>
            </a:prstGeom>
            <a:solidFill>
              <a:srgbClr val="FFFFFF"/>
            </a:solidFill>
            <a:ln w="28575" cap="rnd" algn="ctr">
              <a:solidFill>
                <a:srgbClr val="008000"/>
              </a:solidFill>
              <a:prstDash val="sysDot"/>
              <a:round/>
              <a:headEnd/>
              <a:tailEnd/>
            </a:ln>
          </p:spPr>
          <p:txBody>
            <a:bodyPr wrap="none" anchor="ctr"/>
            <a:lstStyle/>
            <a:p>
              <a:pPr algn="ctr"/>
              <a:r>
                <a:rPr lang="en-US" altLang="zh-CN" b="0"/>
                <a:t>		</a:t>
              </a:r>
            </a:p>
          </p:txBody>
        </p:sp>
        <p:grpSp>
          <p:nvGrpSpPr>
            <p:cNvPr id="4" name="Group 230"/>
            <p:cNvGrpSpPr>
              <a:grpSpLocks/>
            </p:cNvGrpSpPr>
            <p:nvPr/>
          </p:nvGrpSpPr>
          <p:grpSpPr bwMode="auto">
            <a:xfrm rot="-1705272">
              <a:off x="3220" y="1570"/>
              <a:ext cx="284" cy="191"/>
              <a:chOff x="1270" y="1366"/>
              <a:chExt cx="284" cy="191"/>
            </a:xfrm>
          </p:grpSpPr>
          <p:grpSp>
            <p:nvGrpSpPr>
              <p:cNvPr id="6" name="Group 231"/>
              <p:cNvGrpSpPr>
                <a:grpSpLocks/>
              </p:cNvGrpSpPr>
              <p:nvPr/>
            </p:nvGrpSpPr>
            <p:grpSpPr bwMode="auto">
              <a:xfrm rot="-3920841">
                <a:off x="1292" y="1367"/>
                <a:ext cx="148" cy="191"/>
                <a:chOff x="2825" y="3007"/>
                <a:chExt cx="229" cy="242"/>
              </a:xfrm>
            </p:grpSpPr>
            <p:sp>
              <p:nvSpPr>
                <p:cNvPr id="11" name="Freeform 232"/>
                <p:cNvSpPr>
                  <a:spLocks/>
                </p:cNvSpPr>
                <p:nvPr/>
              </p:nvSpPr>
              <p:spPr bwMode="auto">
                <a:xfrm>
                  <a:off x="2857" y="3007"/>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vert="eaVert" wrap="none" anchor="ctr"/>
                <a:lstStyle/>
                <a:p>
                  <a:pPr algn="ctr"/>
                  <a:endParaRPr lang="zh-CN" altLang="zh-CN" b="0"/>
                </a:p>
              </p:txBody>
            </p:sp>
            <p:sp>
              <p:nvSpPr>
                <p:cNvPr id="12" name="Freeform 233"/>
                <p:cNvSpPr>
                  <a:spLocks/>
                </p:cNvSpPr>
                <p:nvPr/>
              </p:nvSpPr>
              <p:spPr bwMode="auto">
                <a:xfrm rot="3996341" flipH="1">
                  <a:off x="2853" y="3030"/>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wrap="none" anchor="ctr"/>
                <a:lstStyle/>
                <a:p>
                  <a:pPr algn="ctr"/>
                  <a:endParaRPr lang="zh-CN" altLang="zh-CN" b="0"/>
                </a:p>
              </p:txBody>
            </p:sp>
          </p:grpSp>
          <p:grpSp>
            <p:nvGrpSpPr>
              <p:cNvPr id="7" name="Group 234"/>
              <p:cNvGrpSpPr>
                <a:grpSpLocks/>
              </p:cNvGrpSpPr>
              <p:nvPr/>
            </p:nvGrpSpPr>
            <p:grpSpPr bwMode="auto">
              <a:xfrm rot="-10500000">
                <a:off x="1406" y="1366"/>
                <a:ext cx="148" cy="191"/>
                <a:chOff x="2825" y="3007"/>
                <a:chExt cx="229" cy="242"/>
              </a:xfrm>
            </p:grpSpPr>
            <p:sp>
              <p:nvSpPr>
                <p:cNvPr id="9" name="Freeform 235"/>
                <p:cNvSpPr>
                  <a:spLocks/>
                </p:cNvSpPr>
                <p:nvPr/>
              </p:nvSpPr>
              <p:spPr bwMode="auto">
                <a:xfrm>
                  <a:off x="2857" y="3007"/>
                  <a:ext cx="144" cy="242"/>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solidFill>
                  <a:srgbClr val="99CC00"/>
                </a:solidFill>
                <a:ln w="9525">
                  <a:noFill/>
                  <a:round/>
                  <a:headEnd/>
                  <a:tailEnd/>
                </a:ln>
              </p:spPr>
              <p:txBody>
                <a:bodyPr rot="10800000" wrap="none" anchor="ctr"/>
                <a:lstStyle/>
                <a:p>
                  <a:pPr algn="ctr"/>
                  <a:endParaRPr lang="zh-CN" altLang="zh-CN" b="0"/>
                </a:p>
              </p:txBody>
            </p:sp>
            <p:sp>
              <p:nvSpPr>
                <p:cNvPr id="10" name="Freeform 236"/>
                <p:cNvSpPr>
                  <a:spLocks/>
                </p:cNvSpPr>
                <p:nvPr/>
              </p:nvSpPr>
              <p:spPr bwMode="auto">
                <a:xfrm rot="3996341" flipH="1">
                  <a:off x="2853" y="3030"/>
                  <a:ext cx="174" cy="229"/>
                </a:xfrm>
                <a:custGeom>
                  <a:avLst/>
                  <a:gdLst>
                    <a:gd name="T0" fmla="*/ 205 w 213"/>
                    <a:gd name="T1" fmla="*/ 38 h 343"/>
                    <a:gd name="T2" fmla="*/ 69 w 213"/>
                    <a:gd name="T3" fmla="*/ 106 h 343"/>
                    <a:gd name="T4" fmla="*/ 23 w 213"/>
                    <a:gd name="T5" fmla="*/ 332 h 343"/>
                    <a:gd name="T6" fmla="*/ 205 w 213"/>
                    <a:gd name="T7" fmla="*/ 38 h 343"/>
                    <a:gd name="T8" fmla="*/ 0 60000 65536"/>
                    <a:gd name="T9" fmla="*/ 0 60000 65536"/>
                    <a:gd name="T10" fmla="*/ 0 60000 65536"/>
                    <a:gd name="T11" fmla="*/ 0 60000 65536"/>
                    <a:gd name="T12" fmla="*/ 0 w 213"/>
                    <a:gd name="T13" fmla="*/ 0 h 343"/>
                    <a:gd name="T14" fmla="*/ 213 w 213"/>
                    <a:gd name="T15" fmla="*/ 343 h 343"/>
                  </a:gdLst>
                  <a:ahLst/>
                  <a:cxnLst>
                    <a:cxn ang="T8">
                      <a:pos x="T0" y="T1"/>
                    </a:cxn>
                    <a:cxn ang="T9">
                      <a:pos x="T2" y="T3"/>
                    </a:cxn>
                    <a:cxn ang="T10">
                      <a:pos x="T4" y="T5"/>
                    </a:cxn>
                    <a:cxn ang="T11">
                      <a:pos x="T6" y="T7"/>
                    </a:cxn>
                  </a:cxnLst>
                  <a:rect l="T12" t="T13" r="T14" b="T15"/>
                  <a:pathLst>
                    <a:path w="213" h="343">
                      <a:moveTo>
                        <a:pt x="205" y="38"/>
                      </a:moveTo>
                      <a:cubicBezTo>
                        <a:pt x="213" y="0"/>
                        <a:pt x="99" y="57"/>
                        <a:pt x="69" y="106"/>
                      </a:cubicBezTo>
                      <a:cubicBezTo>
                        <a:pt x="39" y="155"/>
                        <a:pt x="0" y="343"/>
                        <a:pt x="23" y="332"/>
                      </a:cubicBezTo>
                      <a:cubicBezTo>
                        <a:pt x="46" y="321"/>
                        <a:pt x="197" y="76"/>
                        <a:pt x="205" y="38"/>
                      </a:cubicBezTo>
                      <a:close/>
                    </a:path>
                  </a:pathLst>
                </a:custGeom>
                <a:gradFill rotWithShape="1">
                  <a:gsLst>
                    <a:gs pos="0">
                      <a:srgbClr val="008000"/>
                    </a:gs>
                    <a:gs pos="100000">
                      <a:srgbClr val="336600"/>
                    </a:gs>
                  </a:gsLst>
                  <a:lin ang="0" scaled="1"/>
                </a:gradFill>
                <a:ln w="9525">
                  <a:noFill/>
                  <a:round/>
                  <a:headEnd/>
                  <a:tailEnd/>
                </a:ln>
              </p:spPr>
              <p:txBody>
                <a:bodyPr rot="10800000" wrap="none" anchor="ctr"/>
                <a:lstStyle/>
                <a:p>
                  <a:pPr algn="ctr"/>
                  <a:endParaRPr lang="zh-CN" altLang="zh-CN" b="0"/>
                </a:p>
              </p:txBody>
            </p:sp>
          </p:grpSp>
        </p:grpSp>
      </p:grpSp>
      <p:sp>
        <p:nvSpPr>
          <p:cNvPr id="14" name="矩形 13"/>
          <p:cNvSpPr/>
          <p:nvPr/>
        </p:nvSpPr>
        <p:spPr>
          <a:xfrm>
            <a:off x="1265014" y="2529445"/>
            <a:ext cx="8829011"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While reading</a:t>
            </a:r>
            <a:endParaRPr lang="zh-CN" altLang="en-US"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pPr marL="0" indent="0">
              <a:buNone/>
            </a:pPr>
            <a:r>
              <a:rPr lang="en-US" altLang="zh-CN" dirty="0" smtClean="0"/>
              <a:t>Read quickly and figure out the key words of each paragraph.</a:t>
            </a:r>
          </a:p>
          <a:p>
            <a:r>
              <a:rPr lang="en-US" altLang="zh-CN" dirty="0" smtClean="0">
                <a:solidFill>
                  <a:srgbClr val="C00000"/>
                </a:solidFill>
              </a:rPr>
              <a:t>Paragraph 1: challenge </a:t>
            </a:r>
          </a:p>
          <a:p>
            <a:r>
              <a:rPr lang="en-US" altLang="zh-CN" dirty="0" smtClean="0">
                <a:solidFill>
                  <a:srgbClr val="C00000"/>
                </a:solidFill>
              </a:rPr>
              <a:t>Paragraph 2: proposal led to protests</a:t>
            </a:r>
          </a:p>
          <a:p>
            <a:r>
              <a:rPr lang="en-US" altLang="zh-CN" dirty="0" smtClean="0">
                <a:solidFill>
                  <a:srgbClr val="C00000"/>
                </a:solidFill>
              </a:rPr>
              <a:t>Paragraph 3: committee established  </a:t>
            </a:r>
          </a:p>
          <a:p>
            <a:r>
              <a:rPr lang="en-US" altLang="zh-CN" dirty="0" smtClean="0">
                <a:solidFill>
                  <a:srgbClr val="C00000"/>
                </a:solidFill>
              </a:rPr>
              <a:t>Paragraph 4: brought together</a:t>
            </a:r>
          </a:p>
          <a:p>
            <a:r>
              <a:rPr lang="en-US" altLang="zh-CN" dirty="0" smtClean="0">
                <a:solidFill>
                  <a:srgbClr val="C00000"/>
                </a:solidFill>
              </a:rPr>
              <a:t>Paragraph 5: success  </a:t>
            </a:r>
          </a:p>
          <a:p>
            <a:r>
              <a:rPr lang="en-US" altLang="zh-CN" dirty="0" smtClean="0">
                <a:solidFill>
                  <a:srgbClr val="C00000"/>
                </a:solidFill>
              </a:rPr>
              <a:t>Paragraph 6: spirit</a:t>
            </a:r>
            <a:endParaRPr lang="zh-CN" altLang="en-US" dirty="0">
              <a:solidFill>
                <a:srgbClr val="C00000"/>
              </a:solidFill>
            </a:endParaRPr>
          </a:p>
        </p:txBody>
      </p:sp>
      <p:sp>
        <p:nvSpPr>
          <p:cNvPr id="4" name="标题 3"/>
          <p:cNvSpPr>
            <a:spLocks noGrp="1"/>
          </p:cNvSpPr>
          <p:nvPr>
            <p:ph type="title"/>
          </p:nvPr>
        </p:nvSpPr>
        <p:spPr>
          <a:prstGeom prst="rect">
            <a:avLst/>
          </a:prstGeom>
          <a:noFill/>
        </p:spPr>
        <p:txBody>
          <a:bodyPr wrap="none" lIns="91440" tIns="45720" rIns="91440" bIns="45720">
            <a:spAutoFit/>
          </a:bodyPr>
          <a:lstStyle/>
          <a:p>
            <a:pPr algn="ctr"/>
            <a:r>
              <a:rPr lang="en-US" altLang="zh-CN"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Fast Reading</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19100" y="1038515"/>
            <a:ext cx="11539352" cy="8637636"/>
          </a:xfrm>
          <a:prstGeom prst="rect">
            <a:avLst/>
          </a:prstGeom>
          <a:noFill/>
          <a:ln w="9525" algn="ctr">
            <a:noFill/>
            <a:miter lim="800000"/>
            <a:headEnd/>
            <a:tailEnd/>
          </a:ln>
          <a:effectLst/>
        </p:spPr>
        <p:txBody>
          <a:bodyPr wrap="square" lIns="117235" tIns="58618" rIns="117235" bIns="58618">
            <a:spAutoFit/>
          </a:bodyPr>
          <a:lstStyle/>
          <a:p>
            <a:pPr>
              <a:lnSpc>
                <a:spcPct val="130000"/>
              </a:lnSpc>
            </a:pPr>
            <a:r>
              <a:rPr lang="en-US" altLang="zh-CN" sz="2800" b="1" dirty="0" smtClean="0">
                <a:solidFill>
                  <a:srgbClr val="7030A0"/>
                </a:solidFill>
              </a:rPr>
              <a:t>Read again and answer the following questions:</a:t>
            </a:r>
            <a:endParaRPr lang="zh-CN" altLang="en-US" sz="2800" b="1" dirty="0">
              <a:solidFill>
                <a:srgbClr val="7030A0"/>
              </a:solidFill>
            </a:endParaRPr>
          </a:p>
          <a:p>
            <a:pPr>
              <a:lnSpc>
                <a:spcPct val="130000"/>
              </a:lnSpc>
            </a:pPr>
            <a:r>
              <a:rPr lang="en-US" altLang="zh-CN" sz="2800" dirty="0" smtClean="0"/>
              <a:t>1.Why </a:t>
            </a:r>
            <a:r>
              <a:rPr lang="en-US" altLang="zh-CN" sz="2800" dirty="0"/>
              <a:t>did the Egyptian government want to build a new dam in the 1950s? </a:t>
            </a:r>
          </a:p>
          <a:p>
            <a:pPr>
              <a:lnSpc>
                <a:spcPct val="130000"/>
              </a:lnSpc>
            </a:pPr>
            <a:r>
              <a:rPr lang="en-US" altLang="zh-CN" sz="2800" dirty="0" smtClean="0"/>
              <a:t> </a:t>
            </a:r>
            <a:r>
              <a:rPr lang="en-US" altLang="zh-CN" sz="2800" dirty="0">
                <a:solidFill>
                  <a:srgbClr val="FF0000"/>
                </a:solidFill>
              </a:rPr>
              <a:t>To benefit the </a:t>
            </a:r>
            <a:r>
              <a:rPr lang="en-US" altLang="zh-CN" sz="2800" dirty="0" smtClean="0">
                <a:solidFill>
                  <a:srgbClr val="FF0000"/>
                </a:solidFill>
              </a:rPr>
              <a:t>area by </a:t>
            </a:r>
            <a:r>
              <a:rPr lang="en-US" sz="2800" dirty="0" smtClean="0">
                <a:solidFill>
                  <a:srgbClr val="FF0000"/>
                </a:solidFill>
              </a:rPr>
              <a:t>control f</a:t>
            </a:r>
            <a:r>
              <a:rPr lang="en-US" altLang="zh-CN" sz="2800" dirty="0" smtClean="0">
                <a:solidFill>
                  <a:srgbClr val="FF0000"/>
                </a:solidFill>
              </a:rPr>
              <a:t>l</a:t>
            </a:r>
            <a:r>
              <a:rPr lang="en-US" sz="2800" dirty="0" smtClean="0">
                <a:solidFill>
                  <a:srgbClr val="FF0000"/>
                </a:solidFill>
              </a:rPr>
              <a:t>oods, producing electricity, and supplying water to more farmers in the area.</a:t>
            </a:r>
          </a:p>
          <a:p>
            <a:pPr>
              <a:lnSpc>
                <a:spcPct val="130000"/>
              </a:lnSpc>
            </a:pPr>
            <a:r>
              <a:rPr lang="en-US" altLang="zh-CN" sz="2800" dirty="0" smtClean="0"/>
              <a:t>2.Why did the building of the dam lead to protests? </a:t>
            </a:r>
          </a:p>
          <a:p>
            <a:r>
              <a:rPr lang="en-US" altLang="zh-CN" sz="2800" dirty="0" smtClean="0"/>
              <a:t> </a:t>
            </a:r>
            <a:r>
              <a:rPr lang="en-US" altLang="zh-CN" sz="2800" dirty="0" smtClean="0">
                <a:solidFill>
                  <a:srgbClr val="FF0000"/>
                </a:solidFill>
              </a:rPr>
              <a:t>It will damage the cultural relics. </a:t>
            </a:r>
          </a:p>
          <a:p>
            <a:r>
              <a:rPr lang="en-US" altLang="zh-CN" sz="2800" dirty="0" smtClean="0"/>
              <a:t>3.How did the government save the cultural relics? </a:t>
            </a:r>
          </a:p>
          <a:p>
            <a:r>
              <a:rPr lang="en-US" altLang="zh-CN" sz="2800" dirty="0" smtClean="0"/>
              <a:t> </a:t>
            </a:r>
            <a:r>
              <a:rPr lang="en-US" altLang="zh-CN" sz="2800" dirty="0" smtClean="0">
                <a:solidFill>
                  <a:srgbClr val="FF0000"/>
                </a:solidFill>
              </a:rPr>
              <a:t>By moving them to a safe place. </a:t>
            </a:r>
          </a:p>
          <a:p>
            <a:r>
              <a:rPr lang="en-US" altLang="zh-CN" sz="2800" dirty="0" smtClean="0"/>
              <a:t>4.Which one can describe the project? </a:t>
            </a:r>
          </a:p>
          <a:p>
            <a:pPr marL="342900" indent="-342900">
              <a:buAutoNum type="alphaUcPeriod"/>
            </a:pPr>
            <a:r>
              <a:rPr lang="en-US" altLang="zh-CN" sz="2800" dirty="0" smtClean="0"/>
              <a:t>Successful. </a:t>
            </a:r>
            <a:r>
              <a:rPr lang="zh-CN" altLang="en-US" sz="2800" dirty="0" smtClean="0"/>
              <a:t>　　　　</a:t>
            </a:r>
            <a:r>
              <a:rPr lang="en-US" altLang="zh-CN" sz="2800" dirty="0" smtClean="0"/>
              <a:t>B. Negative.      C. Useless. 	   D. Doubtful.</a:t>
            </a:r>
          </a:p>
          <a:p>
            <a:pPr fontAlgn="t"/>
            <a:r>
              <a:rPr lang="en-US" altLang="zh-CN" sz="2800" dirty="0" smtClean="0"/>
              <a:t>5.What can be learned from the Aswan Dam project? </a:t>
            </a:r>
          </a:p>
          <a:p>
            <a:pPr fontAlgn="t"/>
            <a:r>
              <a:rPr lang="en-US" altLang="zh-CN" sz="2800" dirty="0" smtClean="0">
                <a:solidFill>
                  <a:srgbClr val="FF0000"/>
                </a:solidFill>
              </a:rPr>
              <a:t>The cooperation can solve difficult problems. </a:t>
            </a:r>
          </a:p>
          <a:p>
            <a:pPr marL="342900" indent="-342900"/>
            <a:r>
              <a:rPr lang="en-US" altLang="zh-CN" sz="2800" dirty="0" smtClean="0">
                <a:solidFill>
                  <a:srgbClr val="FF0000"/>
                </a:solidFill>
              </a:rPr>
              <a:t> </a:t>
            </a:r>
          </a:p>
          <a:p>
            <a:pPr marL="342900" indent="-342900">
              <a:buAutoNum type="alphaUcPeriod"/>
            </a:pPr>
            <a:endParaRPr lang="en-US" altLang="zh-CN" dirty="0" smtClean="0">
              <a:solidFill>
                <a:srgbClr val="FF0000"/>
              </a:solidFill>
            </a:endParaRPr>
          </a:p>
          <a:p>
            <a:endParaRPr lang="en-US" altLang="zh-CN" dirty="0" smtClean="0"/>
          </a:p>
          <a:p>
            <a:endParaRPr lang="en-US" altLang="zh-CN" dirty="0" smtClean="0"/>
          </a:p>
          <a:p>
            <a:pPr>
              <a:lnSpc>
                <a:spcPct val="130000"/>
              </a:lnSpc>
            </a:pPr>
            <a:r>
              <a:rPr lang="en-US" altLang="zh-CN" dirty="0" smtClean="0"/>
              <a:t> </a:t>
            </a:r>
          </a:p>
          <a:p>
            <a:pPr>
              <a:lnSpc>
                <a:spcPct val="130000"/>
              </a:lnSpc>
            </a:pPr>
            <a:endParaRPr lang="en-US" altLang="zh-CN" dirty="0" smtClean="0"/>
          </a:p>
          <a:p>
            <a:pPr>
              <a:lnSpc>
                <a:spcPct val="130000"/>
              </a:lnSpc>
            </a:pPr>
            <a:endParaRPr lang="en-US" altLang="zh-CN" dirty="0" smtClean="0"/>
          </a:p>
          <a:p>
            <a:pPr>
              <a:lnSpc>
                <a:spcPct val="130000"/>
              </a:lnSpc>
            </a:pPr>
            <a:endParaRPr lang="en-US" altLang="zh-CN" dirty="0"/>
          </a:p>
        </p:txBody>
      </p:sp>
      <p:sp>
        <p:nvSpPr>
          <p:cNvPr id="3" name="矩形 2"/>
          <p:cNvSpPr/>
          <p:nvPr/>
        </p:nvSpPr>
        <p:spPr>
          <a:xfrm>
            <a:off x="3025561" y="331013"/>
            <a:ext cx="3801105" cy="923330"/>
          </a:xfrm>
          <a:prstGeom prst="rect">
            <a:avLst/>
          </a:prstGeom>
          <a:noFill/>
        </p:spPr>
        <p:txBody>
          <a:bodyPr wrap="none" lIns="91440" tIns="45720" rIns="91440" bIns="45720">
            <a:spAutoFit/>
          </a:bodyPr>
          <a:lstStyle/>
          <a:p>
            <a:pPr algn="ctr"/>
            <a:r>
              <a:rPr lang="en-US" altLang="zh-CN"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Fast Reading</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050" name="Picture 2"/>
          <p:cNvPicPr>
            <a:picLocks noChangeAspect="1" noChangeArrowheads="1"/>
          </p:cNvPicPr>
          <p:nvPr/>
        </p:nvPicPr>
        <p:blipFill>
          <a:blip r:embed="rId3"/>
          <a:srcRect/>
          <a:stretch>
            <a:fillRect/>
          </a:stretch>
        </p:blipFill>
        <p:spPr bwMode="auto">
          <a:xfrm>
            <a:off x="423801" y="5620679"/>
            <a:ext cx="419100" cy="388937"/>
          </a:xfrm>
          <a:prstGeom prst="rect">
            <a:avLst/>
          </a:prstGeom>
          <a:noFill/>
          <a:ln w="9525">
            <a:noFill/>
            <a:miter lim="800000"/>
            <a:headEnd/>
            <a:tailEnd/>
          </a:ln>
          <a:effectLst/>
        </p:spPr>
      </p:pic>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2" end="2"/>
                                            </p:txEl>
                                          </p:spTgt>
                                        </p:tgtEl>
                                        <p:attrNameLst>
                                          <p:attrName>style.visibility</p:attrName>
                                        </p:attrNameLst>
                                      </p:cBhvr>
                                      <p:to>
                                        <p:strVal val="visible"/>
                                      </p:to>
                                    </p:set>
                                    <p:anim calcmode="lin" valueType="num">
                                      <p:cBhvr additive="base">
                                        <p:cTn id="7"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5362">
                                            <p:txEl>
                                              <p:pRg st="4" end="4"/>
                                            </p:txEl>
                                          </p:spTgt>
                                        </p:tgtEl>
                                        <p:attrNameLst>
                                          <p:attrName>style.visibility</p:attrName>
                                        </p:attrNameLst>
                                      </p:cBhvr>
                                      <p:to>
                                        <p:strVal val="visible"/>
                                      </p:to>
                                    </p:set>
                                    <p:animEffect transition="in" filter="checkerboard(across)">
                                      <p:cBhvr>
                                        <p:cTn id="13" dur="500"/>
                                        <p:tgtEl>
                                          <p:spTgt spid="15362">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15362">
                                            <p:txEl>
                                              <p:pRg st="6" end="6"/>
                                            </p:txEl>
                                          </p:spTgt>
                                        </p:tgtEl>
                                        <p:attrNameLst>
                                          <p:attrName>style.visibility</p:attrName>
                                        </p:attrNameLst>
                                      </p:cBhvr>
                                      <p:to>
                                        <p:strVal val="visible"/>
                                      </p:to>
                                    </p:set>
                                    <p:animEffect transition="in" filter="box(in)">
                                      <p:cBhvr>
                                        <p:cTn id="18" dur="500"/>
                                        <p:tgtEl>
                                          <p:spTgt spid="15362">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362">
                                            <p:txEl>
                                              <p:pRg st="10" end="10"/>
                                            </p:txEl>
                                          </p:spTgt>
                                        </p:tgtEl>
                                        <p:attrNameLst>
                                          <p:attrName>style.visibility</p:attrName>
                                        </p:attrNameLst>
                                      </p:cBhvr>
                                      <p:to>
                                        <p:strVal val="visible"/>
                                      </p:to>
                                    </p:set>
                                    <p:anim calcmode="lin" valueType="num">
                                      <p:cBhvr additive="base">
                                        <p:cTn id="29" dur="500" fill="hold"/>
                                        <p:tgtEl>
                                          <p:spTgt spid="15362">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Careful Reading</a:t>
            </a:r>
            <a:endParaRPr lang="zh-CN" altLang="en-US" dirty="0"/>
          </a:p>
        </p:txBody>
      </p:sp>
      <p:sp>
        <p:nvSpPr>
          <p:cNvPr id="3" name="内容占位符 2"/>
          <p:cNvSpPr>
            <a:spLocks noGrp="1"/>
          </p:cNvSpPr>
          <p:nvPr>
            <p:ph idx="1"/>
          </p:nvPr>
        </p:nvSpPr>
        <p:spPr/>
        <p:txBody>
          <a:bodyPr>
            <a:normAutofit fontScale="92500" lnSpcReduction="10000"/>
          </a:bodyPr>
          <a:lstStyle/>
          <a:p>
            <a:pPr marL="0" indent="0">
              <a:buNone/>
            </a:pPr>
            <a:r>
              <a:rPr lang="en-US" altLang="zh-CN" dirty="0" smtClean="0"/>
              <a:t>Read more carefully and answer the following questions.</a:t>
            </a:r>
          </a:p>
          <a:p>
            <a:pPr marL="0" indent="0">
              <a:buNone/>
            </a:pPr>
            <a:r>
              <a:rPr lang="en-US" altLang="zh-CN" dirty="0" smtClean="0"/>
              <a:t>1.what do “problems” refer to and what do “solutions” refer to?</a:t>
            </a:r>
          </a:p>
          <a:p>
            <a:r>
              <a:rPr lang="en-US" altLang="zh-CN" dirty="0" smtClean="0">
                <a:solidFill>
                  <a:srgbClr val="FF0000"/>
                </a:solidFill>
              </a:rPr>
              <a:t>Problems: locals' protests against building a new dam across the Nile.</a:t>
            </a:r>
          </a:p>
          <a:p>
            <a:r>
              <a:rPr lang="en-US" altLang="zh-CN" dirty="0" smtClean="0">
                <a:solidFill>
                  <a:srgbClr val="FF0000"/>
                </a:solidFill>
              </a:rPr>
              <a:t>Solutions: limit damage to the Egyptian buildings and prevent the loss of cultural relics.</a:t>
            </a:r>
            <a:endParaRPr lang="zh-CN" altLang="en-US" dirty="0">
              <a:solidFill>
                <a:srgbClr val="FF0000"/>
              </a:solidFill>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amond(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Careful Reading</a:t>
            </a:r>
            <a:endParaRPr lang="zh-CN" altLang="en-US" dirty="0"/>
          </a:p>
        </p:txBody>
      </p:sp>
      <p:sp>
        <p:nvSpPr>
          <p:cNvPr id="3" name="内容占位符 2"/>
          <p:cNvSpPr>
            <a:spLocks noGrp="1"/>
          </p:cNvSpPr>
          <p:nvPr>
            <p:ph idx="1"/>
          </p:nvPr>
        </p:nvSpPr>
        <p:spPr/>
        <p:txBody>
          <a:bodyPr>
            <a:normAutofit lnSpcReduction="10000"/>
          </a:bodyPr>
          <a:lstStyle/>
          <a:p>
            <a:pPr marL="0" indent="0">
              <a:buNone/>
            </a:pPr>
            <a:r>
              <a:rPr lang="en-US" altLang="zh-CN" dirty="0" smtClean="0"/>
              <a:t>2.Find out the numbers in paragraph four and explain why the author used exact numbers instead of expressions like many?</a:t>
            </a:r>
          </a:p>
          <a:p>
            <a:r>
              <a:rPr lang="en-US" altLang="zh-CN" dirty="0" smtClean="0">
                <a:solidFill>
                  <a:srgbClr val="FF0000"/>
                </a:solidFill>
              </a:rPr>
              <a:t>Numbers: 1961; 20; 22; fifty; 80</a:t>
            </a:r>
          </a:p>
          <a:p>
            <a:r>
              <a:rPr lang="en-US" altLang="zh-CN" dirty="0" smtClean="0">
                <a:solidFill>
                  <a:srgbClr val="FF0000"/>
                </a:solidFill>
              </a:rPr>
              <a:t>Purpose: to make the information more concrete,  and richer, and more importantly, to make it more persuasive and concise.</a:t>
            </a:r>
          </a:p>
          <a:p>
            <a:endParaRPr lang="en-US" altLang="zh-CN" dirty="0" smtClean="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pPr marL="0" indent="0">
              <a:buNone/>
            </a:pPr>
            <a:r>
              <a:rPr lang="en-US" altLang="zh-CN" dirty="0" smtClean="0"/>
              <a:t>3.What can you infer from "Over the next 20 years, thousands of engineers and workers rescued 22 temples and countless cultural relics”? </a:t>
            </a:r>
          </a:p>
          <a:p>
            <a:r>
              <a:rPr lang="en-US" altLang="zh-CN" dirty="0" smtClean="0">
                <a:solidFill>
                  <a:srgbClr val="FF0000"/>
                </a:solidFill>
              </a:rPr>
              <a:t>The project is so hard that it takes 20 years to finish it.</a:t>
            </a:r>
          </a:p>
          <a:p>
            <a:pPr marL="0" indent="0">
              <a:buNone/>
            </a:pPr>
            <a:r>
              <a:rPr lang="en-US" altLang="zh-CN" dirty="0" smtClean="0"/>
              <a:t>4.What can you infer from "Fifty counties donated nearly 80 million to the project”? </a:t>
            </a:r>
          </a:p>
          <a:p>
            <a:r>
              <a:rPr lang="en-US" altLang="zh-CN" dirty="0" smtClean="0">
                <a:solidFill>
                  <a:srgbClr val="FF0000"/>
                </a:solidFill>
              </a:rPr>
              <a:t>The project cost a lot of money. </a:t>
            </a:r>
          </a:p>
          <a:p>
            <a:r>
              <a:rPr lang="en-US" altLang="zh-CN" dirty="0" smtClean="0">
                <a:solidFill>
                  <a:srgbClr val="FF0000"/>
                </a:solidFill>
              </a:rPr>
              <a:t>Mary countries participated in the rescue and it is their team work that has saved the temples.</a:t>
            </a:r>
          </a:p>
          <a:p>
            <a:endParaRPr lang="zh-CN" altLang="en-US" dirty="0"/>
          </a:p>
        </p:txBody>
      </p:sp>
      <p:sp>
        <p:nvSpPr>
          <p:cNvPr id="4" name="标题 1"/>
          <p:cNvSpPr>
            <a:spLocks noGrp="1"/>
          </p:cNvSpPr>
          <p:nvPr>
            <p:ph type="title"/>
          </p:nvPr>
        </p:nvSpPr>
        <p:spPr/>
        <p:txBody>
          <a:bodyPr/>
          <a:lstStyle/>
          <a:p>
            <a:r>
              <a:rPr lang="en-US" altLang="zh-CN" dirty="0" smtClean="0"/>
              <a:t>Careful Reading</a:t>
            </a:r>
            <a:endParaRPr lang="zh-CN" altLang="en-US" dirty="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毕业活动策划"/>
  <p:tag name="KSO_WM_DOC_GUID" val="{42bd8650-b790-4050-be52-eb8cba04ccd4}"/>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681</TotalTime>
  <Words>845</Words>
  <Application>Microsoft Office PowerPoint</Application>
  <PresentationFormat>宽屏</PresentationFormat>
  <Paragraphs>116</Paragraphs>
  <Slides>18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宋体</vt:lpstr>
      <vt:lpstr>Arial</vt:lpstr>
      <vt:lpstr>Calibri</vt:lpstr>
      <vt:lpstr>Times New Roman</vt:lpstr>
      <vt:lpstr>1_Office 主题</vt:lpstr>
      <vt:lpstr>PowerPoint 演示文稿</vt:lpstr>
      <vt:lpstr>PowerPoint 演示文稿</vt:lpstr>
      <vt:lpstr>PowerPoint 演示文稿</vt:lpstr>
      <vt:lpstr>PowerPoint 演示文稿</vt:lpstr>
      <vt:lpstr>Fast Reading</vt:lpstr>
      <vt:lpstr>PowerPoint 演示文稿</vt:lpstr>
      <vt:lpstr>Careful Reading</vt:lpstr>
      <vt:lpstr>Careful Reading</vt:lpstr>
      <vt:lpstr>Careful Reading</vt:lpstr>
      <vt:lpstr>Careful Reading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毕业活动策划</dc:title>
  <dc:creator>Administrator</dc:creator>
  <cp:lastModifiedBy>Administrator</cp:lastModifiedBy>
  <cp:revision>161</cp:revision>
  <dcterms:created xsi:type="dcterms:W3CDTF">2019-01-12T04:39:00Z</dcterms:created>
  <dcterms:modified xsi:type="dcterms:W3CDTF">2019-11-20T01:08:47Z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2052-11.1.0.8527</vt:lpwstr>
  </property>
</Properties>
</file>