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3"/>
    <p:sldId id="1056" r:id="rId4"/>
    <p:sldId id="647" r:id="rId5"/>
    <p:sldId id="1134" r:id="rId6"/>
    <p:sldId id="871" r:id="rId7"/>
    <p:sldId id="1057" r:id="rId8"/>
    <p:sldId id="1136" r:id="rId9"/>
    <p:sldId id="1135" r:id="rId10"/>
    <p:sldId id="1058" r:id="rId11"/>
    <p:sldId id="872" r:id="rId12"/>
    <p:sldId id="979" r:id="rId13"/>
    <p:sldId id="1181" r:id="rId14"/>
    <p:sldId id="1059" r:id="rId15"/>
    <p:sldId id="1060" r:id="rId16"/>
    <p:sldId id="1182" r:id="rId17"/>
    <p:sldId id="1061" r:id="rId18"/>
    <p:sldId id="769" r:id="rId19"/>
    <p:sldId id="1014" r:id="rId20"/>
    <p:sldId id="1183" r:id="rId21"/>
    <p:sldId id="1184" r:id="rId22"/>
    <p:sldId id="1185" r:id="rId23"/>
    <p:sldId id="1186" r:id="rId24"/>
    <p:sldId id="1015" r:id="rId25"/>
    <p:sldId id="1100" r:id="rId26"/>
    <p:sldId id="1101" r:id="rId27"/>
    <p:sldId id="1187" r:id="rId28"/>
    <p:sldId id="846" r:id="rId29"/>
    <p:sldId id="847" r:id="rId30"/>
    <p:sldId id="1110" r:id="rId31"/>
    <p:sldId id="1111" r:id="rId32"/>
    <p:sldId id="1112" r:id="rId33"/>
    <p:sldId id="949" r:id="rId34"/>
    <p:sldId id="850" r:id="rId35"/>
    <p:sldId id="1188" r:id="rId36"/>
    <p:sldId id="1189" r:id="rId37"/>
    <p:sldId id="1190" r:id="rId38"/>
    <p:sldId id="1191" r:id="rId39"/>
    <p:sldId id="1113" r:id="rId40"/>
    <p:sldId id="864" r:id="rId41"/>
    <p:sldId id="951" r:id="rId42"/>
    <p:sldId id="373" r:id="rId43"/>
  </p:sldIdLst>
  <p:sldSz cx="12192000" cy="6858000"/>
  <p:notesSz cx="6858000" cy="9144000"/>
  <p:custDataLst>
    <p:tags r:id="rId51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0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124"/>
    <a:srgbClr val="800000"/>
    <a:srgbClr val="CC6600"/>
    <a:srgbClr val="EF7509"/>
    <a:srgbClr val="8CC5B1"/>
    <a:srgbClr val="202E4A"/>
    <a:srgbClr val="68BC9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4676"/>
  </p:normalViewPr>
  <p:slideViewPr>
    <p:cSldViewPr snapToGrid="0" showGuides="1">
      <p:cViewPr varScale="1">
        <p:scale>
          <a:sx n="66" d="100"/>
          <a:sy n="66" d="100"/>
        </p:scale>
        <p:origin x="-858" y="-114"/>
      </p:cViewPr>
      <p:guideLst>
        <p:guide orient="horz" pos="1910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333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gs" Target="tags/tag9.xml"/><Relationship Id="rId50" Type="http://schemas.openxmlformats.org/officeDocument/2006/relationships/customXml" Target="../customXml/item1.xml"/><Relationship Id="rId5" Type="http://schemas.openxmlformats.org/officeDocument/2006/relationships/slide" Target="slides/slide3.xml"/><Relationship Id="rId49" Type="http://schemas.openxmlformats.org/officeDocument/2006/relationships/customXmlProps" Target="../customXml/itemProps8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39" y="6151"/>
                <a:ext cx="8336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4" y="10959"/>
                <a:ext cx="13171" cy="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NULL" TargetMode="Externa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7" name="文本占位符 5"/>
          <p:cNvSpPr txBox="1"/>
          <p:nvPr/>
        </p:nvSpPr>
        <p:spPr>
          <a:xfrm>
            <a:off x="7475538" y="3122613"/>
            <a:ext cx="3146425" cy="423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endParaRPr lang="zh-CN" altLang="en-US" sz="2400" b="1" dirty="0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059" name="矩形 3"/>
          <p:cNvSpPr/>
          <p:nvPr/>
        </p:nvSpPr>
        <p:spPr>
          <a:xfrm>
            <a:off x="220028" y="2241868"/>
            <a:ext cx="80645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Period 3 Discover useful structures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endParaRPr lang="en-US" altLang="zh-CN" sz="4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4212" name="矩形 4"/>
          <p:cNvSpPr/>
          <p:nvPr/>
        </p:nvSpPr>
        <p:spPr>
          <a:xfrm>
            <a:off x="763270" y="1229360"/>
            <a:ext cx="62611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 eaLnBrk="0" hangingPunct="0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Unit 2 Health lifestyle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 eaLnBrk="0" hangingPunct="0"/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4213" name="图片 3112" descr="C:/Documents and Settings/Administrator/桌面/NULL"/>
          <p:cNvPicPr>
            <a:picLocks noChangeAspect="1"/>
          </p:cNvPicPr>
          <p:nvPr/>
        </p:nvPicPr>
        <p:blipFill>
          <a:blip r:embed="rId1" r:link="rId2">
            <a:lum bright="6000" contrast="11999"/>
          </a:blip>
          <a:stretch>
            <a:fillRect/>
          </a:stretch>
        </p:blipFill>
        <p:spPr>
          <a:xfrm>
            <a:off x="8848725" y="4268788"/>
            <a:ext cx="315436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"/>
          <p:cNvSpPr txBox="1"/>
          <p:nvPr>
            <p:custDataLst>
              <p:tags r:id="rId3"/>
            </p:custDataLst>
          </p:nvPr>
        </p:nvSpPr>
        <p:spPr>
          <a:xfrm>
            <a:off x="2111693" y="3199130"/>
            <a:ext cx="2106612" cy="460375"/>
          </a:xfrm>
          <a:prstGeom prst="rect">
            <a:avLst/>
          </a:prstGeom>
          <a:solidFill>
            <a:srgbClr val="009459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5049" y="4060927"/>
            <a:ext cx="2589121" cy="461664"/>
          </a:xfrm>
          <a:prstGeom prst="rect">
            <a:avLst/>
          </a:prstGeom>
          <a:solidFill>
            <a:srgbClr val="009459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人教版（</a:t>
            </a:r>
            <a:r>
              <a:rPr lang="en-US" altLang="zh-CN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2019</a:t>
            </a:r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lang="zh-CN" altLang="en-US" sz="2400" b="1" noProof="1" dirty="0">
              <a:solidFill>
                <a:prstClr val="white"/>
              </a:solidFill>
              <a:highlight>
                <a:srgbClr val="009459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5124" grpId="0" bldLvl="0" animBg="1"/>
      <p:bldP spid="8" grpId="0" bldLvl="0" animBg="1"/>
      <p:bldP spid="942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l="10338" t="6222" r="11429" b="8046"/>
          <a:stretch>
            <a:fillRect/>
          </a:stretch>
        </p:blipFill>
        <p:spPr>
          <a:xfrm>
            <a:off x="8651240" y="3745865"/>
            <a:ext cx="3540125" cy="3041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5" name="文本框 7"/>
          <p:cNvSpPr txBox="1"/>
          <p:nvPr/>
        </p:nvSpPr>
        <p:spPr>
          <a:xfrm>
            <a:off x="1326515" y="299720"/>
            <a:ext cx="103515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6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53340"/>
            <a:ext cx="8888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Join the words to make full sentences.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725" y="1195705"/>
            <a:ext cx="1197927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important / avoid / passive cigarette smoking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It is important to avoid passive cigarette smoking.</a:t>
            </a:r>
            <a:endParaRPr lang="en-US" altLang="zh-CN" sz="28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will take /nutrition specialist/a balanced diet menu/ make/ an hour/for you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useful/ turn to/fitness consultant /for advice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illegal / dangerous/ take / drugs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harmful/ skip breakfast/often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1945" y="2471420"/>
            <a:ext cx="11547475" cy="95313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will take an hour for a nutrition specialist to make a balanced diet menu for you.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945" y="3745865"/>
            <a:ext cx="843407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is useful to turn to a fitness consultant f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 advice.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945" y="4589145"/>
            <a:ext cx="843407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is dangerous to take illegal drugs.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1945" y="5504815"/>
            <a:ext cx="843407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is harmful to skip breakfast (too) often.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2" grpId="0" bldLvl="0" animBg="1"/>
      <p:bldP spid="5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162935" y="1529715"/>
            <a:ext cx="893318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•It is/was +形容词+ (for sb) to do sth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•It take/took/will take sb some time to do sth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400" b="1" dirty="0">
                <a:latin typeface="Times New Roman" panose="02020603050405020304" pitchFamily="18" charset="0"/>
                <a:sym typeface="+mn-ea"/>
              </a:rPr>
              <a:t>•</a:t>
            </a:r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It is/was required for sb to do sth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381760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7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3420" y="0"/>
            <a:ext cx="88626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According to the sentences of Activity 1 and Activity 2, summarize the common sentence patterns of it as formal subject, and distinguish its functions.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26130" y="2221865"/>
            <a:ext cx="5257800" cy="76835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4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往往用于表达观点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6130" y="4909185"/>
            <a:ext cx="5257800" cy="76835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4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往往用于陈 述事实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8615" y="3512820"/>
            <a:ext cx="5257800" cy="76835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4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往往用于陈 述事实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9375" y="1198880"/>
            <a:ext cx="3154045" cy="516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8" grpId="0" bldLvl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19875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8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6130" y="0"/>
            <a:ext cx="83159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Join the sentences of Task 6 to make a paragraph. You can add your own sentences if necessary to make your paragraph more meaningful.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4045" y="1529715"/>
            <a:ext cx="894207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get healthy and get rid of bad habits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sometimes it is also a good idea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get professional help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will take an hour for a nutrition specialist to make a balanced diet menu for you. It is also useful to turn to a fitness consultant for advice.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21824" r="19037"/>
          <a:stretch>
            <a:fillRect/>
          </a:stretch>
        </p:blipFill>
        <p:spPr>
          <a:xfrm>
            <a:off x="-635" y="1384300"/>
            <a:ext cx="3154680" cy="4820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19875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8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6130" y="0"/>
            <a:ext cx="83159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Join the sentences of Task 6 to make a paragraph. You can add your own sentences if necessary to make your paragraph more meaningful.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4045" y="1529715"/>
            <a:ext cx="894207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You can also help yourself with some common sense. For example,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harmful to skip breakfast too often. It is important to avoid passive cigarette smoking. </a:t>
            </a:r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And, of course,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dangerous to take illegal drugs too.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21824" r="19037"/>
          <a:stretch>
            <a:fillRect/>
          </a:stretch>
        </p:blipFill>
        <p:spPr>
          <a:xfrm>
            <a:off x="-635" y="1384300"/>
            <a:ext cx="3154680" cy="4820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6884035" y="5147310"/>
            <a:ext cx="5307965" cy="1519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635" y="1651635"/>
            <a:ext cx="118833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A: Hello doctor. I want to lose weight,but I just can't seem to do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it.What can you do to help me?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B:Well, first, it's necessary to________________ what you eat.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Cut out all fatty food and sugary drinks, and eat more fruit and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vegetables.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A: I really need to __________a way to exercise more. I could use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a fitness app, but my phone's full.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B:So delete a few files.I'm sure the app doesn't take up much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space.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434465" y="28384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9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7075" y="99060"/>
            <a:ext cx="87337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Complete the conversations with the correct forms of the phrases in the box.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26125" y="2630170"/>
            <a:ext cx="3254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 in control of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635" y="968375"/>
            <a:ext cx="1168336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begin with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 control of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make a choice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decide on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make up one's mind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6680" y="4088130"/>
            <a:ext cx="2019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decide on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6884035" y="5309870"/>
            <a:ext cx="5307965" cy="1519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635" y="1501775"/>
            <a:ext cx="1188339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A: Before exercising, always do a few warm-ups 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to_________.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B: I know. But then l always feel too tired to continue!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 A: Should I go for the pizza or the fried chicken? I hate   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_________ like these.  You know what ----I'm going to eat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both!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B: Wow! Don't eat too much junk food-you'l get fat. I’ve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actually ________________to go on a diet, so I'll just stick to the fruit salad.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434465" y="28384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9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7075" y="99060"/>
            <a:ext cx="87337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Complete the conversations with the correct forms of the phrases in the box.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7500" y="979805"/>
            <a:ext cx="1168336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begin with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 control of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make a choice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decide on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make up one's mind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8390" y="2078355"/>
            <a:ext cx="2019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begin with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225" y="3737610"/>
            <a:ext cx="2704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make choices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7305" y="5396865"/>
            <a:ext cx="354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make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up my mind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 bldLvl="0" animBg="1"/>
      <p:bldP spid="3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6884035" y="5147310"/>
            <a:ext cx="5307965" cy="15195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5005" y="106045"/>
            <a:ext cx="86575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Part Reading and Thinking again , find other sentences with infinitives and analyse their functions.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305" y="1167765"/>
            <a:ext cx="118833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1.We make a choice to do something, and then we repeat it over and over again.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2.They must learn to recognise bad habits early and make appropriate changes.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3.To facilitate a positive change in our bad habits, we must first examine our bad habit cycles and then try to adapt them.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4.For example, when we come to an escalator (cue), our normal routine is to ride it, but ...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816985" y="1713865"/>
            <a:ext cx="2620010" cy="8255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60750" y="2667635"/>
            <a:ext cx="4981575" cy="12065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44830" y="3602355"/>
            <a:ext cx="8232775" cy="26035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611745" y="4123055"/>
            <a:ext cx="2411095" cy="1016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935480" y="5621655"/>
            <a:ext cx="1498600" cy="1651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文本框 7"/>
          <p:cNvSpPr txBox="1"/>
          <p:nvPr/>
        </p:nvSpPr>
        <p:spPr>
          <a:xfrm>
            <a:off x="1434465" y="283845"/>
            <a:ext cx="11791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10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15005" y="1784985"/>
            <a:ext cx="412940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(充当定语：Attribute)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77640" y="2738755"/>
            <a:ext cx="412940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(充当宾语：Object)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695" y="4123055"/>
            <a:ext cx="412940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(充当状语：Adverbial)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78780" y="4222750"/>
            <a:ext cx="412940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 充当宾语：Object)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80870" y="5799455"/>
            <a:ext cx="412940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(充当表语：Predicative)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" grpId="0" bldLvl="0" animBg="1"/>
      <p:bldP spid="5" grpId="0" bldLvl="0" animBg="1"/>
      <p:bldP spid="8" grpId="0" bldLvl="0" animBg="1"/>
      <p:bldP spid="10" grpId="0" bldLvl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4717415" y="4526915"/>
            <a:ext cx="7474585" cy="2139950"/>
          </a:xfrm>
          <a:prstGeom prst="rect">
            <a:avLst/>
          </a:prstGeom>
        </p:spPr>
      </p:pic>
      <p:sp>
        <p:nvSpPr>
          <p:cNvPr id="68610" name="标题 1"/>
          <p:cNvSpPr>
            <a:spLocks noGrp="1"/>
          </p:cNvSpPr>
          <p:nvPr>
            <p:ph type="title" idx="4294967295"/>
          </p:nvPr>
        </p:nvSpPr>
        <p:spPr>
          <a:xfrm>
            <a:off x="3388360" y="154305"/>
            <a:ext cx="4980940" cy="629285"/>
          </a:xfrm>
        </p:spPr>
        <p:txBody>
          <a:bodyPr anchor="ctr"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+mn-ea"/>
              </a:rPr>
              <a:t>Discover useful structures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内容占位符 3"/>
          <p:cNvSpPr>
            <a:spLocks noGrp="1"/>
          </p:cNvSpPr>
          <p:nvPr/>
        </p:nvSpPr>
        <p:spPr>
          <a:xfrm>
            <a:off x="323850" y="3984625"/>
            <a:ext cx="11109325" cy="1768475"/>
          </a:xfrm>
          <a:prstGeom prst="rect">
            <a:avLst/>
          </a:prstGeom>
          <a:noFill/>
          <a:ln w="57150">
            <a:noFill/>
          </a:ln>
        </p:spPr>
        <p:txBody>
          <a:bodyPr anchor="t"/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latinLnBrk="0">
              <a:lnSpc>
                <a:spcPct val="150000"/>
              </a:lnSpc>
              <a:buClrTx/>
              <a:buSzTx/>
              <a:buNone/>
            </a:pPr>
            <a:endParaRPr lang="en-US" altLang="zh-CN" sz="3200" b="1" baseline="0">
              <a:latin typeface="Times New Roman" panose="02020603050405020304" pitchFamily="18" charset="0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347470" y="238760"/>
            <a:ext cx="12230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5" name="C9F754DE-2CAD-44b6-B708-469DEB6407EB-1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525" y="1647825"/>
            <a:ext cx="8098790" cy="3438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77815" y="2952115"/>
            <a:ext cx="1436370" cy="82994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不定式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的句法功能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06970" y="1990725"/>
            <a:ext cx="111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宾语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06970" y="2805430"/>
            <a:ext cx="111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主语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06970" y="3524250"/>
            <a:ext cx="111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表语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06970" y="4312285"/>
            <a:ext cx="111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定语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48050" y="2733675"/>
            <a:ext cx="111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状语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88360" y="4082415"/>
            <a:ext cx="111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补语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61425" y="1752600"/>
            <a:ext cx="3190240" cy="3987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V+ to do sth.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61425" y="2273935"/>
            <a:ext cx="3190240" cy="3987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V+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疑问词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 to do sth.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61425" y="2795270"/>
            <a:ext cx="3190240" cy="3987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It’s+adj+of/for sb. to do sth.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61425" y="3555365"/>
            <a:ext cx="3190240" cy="3987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be+to do sth.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61425" y="4239260"/>
            <a:ext cx="3190240" cy="7067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被修饰词（名词或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代词）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+to do sth.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3525" y="1057275"/>
            <a:ext cx="3124835" cy="13220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不定式作定语作状语时，注意不定式与修饰词之间的关系，是逻辑上的主谓关系还是动宾关系，是动宾关系时，不定式如果为不及物动词时，其后应有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介词。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34565" y="2396490"/>
            <a:ext cx="1007745" cy="33718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原因状语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34565" y="2750820"/>
            <a:ext cx="1007745" cy="33718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目的状语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70480" y="3420745"/>
            <a:ext cx="1007745" cy="33718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结果状语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3723640" y="1354455"/>
            <a:ext cx="3432810" cy="714894"/>
          </a:xfrm>
          <a:prstGeom prst="wedgeRoundRectCallout">
            <a:avLst>
              <a:gd name="adj1" fmla="val -66167"/>
              <a:gd name="adj2" fmla="val 159796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to/only to/in order to /so as to /such as to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2720" y="3088005"/>
            <a:ext cx="2236470" cy="3371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too...to 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结构表否定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2720" y="3586480"/>
            <a:ext cx="2236470" cy="5835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adj. enough to do sth.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结构表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肯定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7840" y="4239260"/>
            <a:ext cx="2744470" cy="3987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v+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宾语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+to do sth.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9" grpId="0" bldLvl="0" animBg="1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7" grpId="0" bldLvl="0" animBg="1"/>
      <p:bldP spid="28" grpId="0" bldLvl="0" animBg="1"/>
      <p:bldP spid="30" grpId="0" bldLvl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27150" y="316865"/>
            <a:ext cx="1255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12 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4845" y="255270"/>
            <a:ext cx="8825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Compare the following sentences and draw conclusions.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6650" y="1212850"/>
            <a:ext cx="851535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Swimming is fun in summer.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To swim in this river is a great pleasure.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		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3801110" y="2357120"/>
            <a:ext cx="7760970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动名词作主语：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表示一般的、泛指的或习惯性的行为用动名词;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3801110" y="1720215"/>
            <a:ext cx="5438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夏天游泳是有趣的事。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3801110" y="4871085"/>
            <a:ext cx="8056245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不定式作主语：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表示具体的、一次性的或将来的动作用不定式。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860165" y="4192270"/>
            <a:ext cx="73367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在这条河里游泳是件非常快乐的事。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/>
      <p:bldP spid="9" grpId="0" bldLvl="0" animBg="1"/>
      <p:bldP spid="4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27150" y="316865"/>
            <a:ext cx="1255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12 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4845" y="255270"/>
            <a:ext cx="8825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Compare the following sentences and draw conclusions.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6650" y="1212850"/>
            <a:ext cx="85153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2.To see is to believe. ＝Seeing is believing.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Fishing is his favorite hobby, and collecting   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coins also gives him great pleasure.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		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4053205" y="1685925"/>
            <a:ext cx="27324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眼见为实。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181475" y="5246370"/>
            <a:ext cx="6878320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动名词和不定式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平行结构中要用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前后一致的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形式。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4053205" y="4170045"/>
            <a:ext cx="79095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钓鱼是他的爱好，收集硬币也给他带来极大的乐趣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4181475" y="2190750"/>
            <a:ext cx="7080250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动名词和不定式做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主语和表语要用同一种形式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14325" y="2017395"/>
            <a:ext cx="3569335" cy="3897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4" grpId="0"/>
      <p:bldP spid="6" grpId="0"/>
      <p:bldP spid="2" grpId="0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325755"/>
            <a:ext cx="117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Lead in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5805" y="140970"/>
            <a:ext cx="89966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Scan the first and second paragraphs of P14 ,find out sentences including “to”and analyse the function of each infinitive 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2880" y="1355725"/>
            <a:ext cx="94697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prevent harmful habits like these from dominating a teenager's life is essential.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22880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49880" y="3997960"/>
            <a:ext cx="94697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change bad habits is never easy, even with many attempts. 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54020" y="1974850"/>
            <a:ext cx="8868410" cy="4381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49880" y="2633980"/>
            <a:ext cx="5908675" cy="50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954020" y="4636770"/>
            <a:ext cx="4578350" cy="3619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标注 7"/>
          <p:cNvSpPr/>
          <p:nvPr/>
        </p:nvSpPr>
        <p:spPr>
          <a:xfrm>
            <a:off x="3432810" y="2183765"/>
            <a:ext cx="5431155" cy="1671320"/>
          </a:xfrm>
          <a:prstGeom prst="wedgeRoundRectCallou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961765" y="2877820"/>
            <a:ext cx="5741670" cy="919809"/>
          </a:xfrm>
          <a:prstGeom prst="wedgeRoundRectCallout">
            <a:avLst>
              <a:gd name="adj1" fmla="val 5961"/>
              <a:gd name="adj2" fmla="val -85871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不定式作主语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167505" y="5185410"/>
            <a:ext cx="5741670" cy="919735"/>
          </a:xfrm>
          <a:prstGeom prst="wedgeRoundRectCallout">
            <a:avLst>
              <a:gd name="adj1" fmla="val 7498"/>
              <a:gd name="adj2" fmla="val -99778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不定式作主语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27150" y="316865"/>
            <a:ext cx="1255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12 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4845" y="255270"/>
            <a:ext cx="8825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Compare the following sentences and draw conclusions.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6650" y="1212850"/>
            <a:ext cx="851535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根据汉语意思完成句子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It’s no good/use ________________.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找他谈是没有用的。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It’s useless ____________________.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讨论此事无益。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There is no _______________.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无法阻止他。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____________!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禁止停车！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077335" y="5694045"/>
            <a:ext cx="805307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以上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句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式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中通常要用动名词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形式。</a:t>
            </a:r>
            <a:endParaRPr 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4520" y="1721485"/>
            <a:ext cx="2849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talking to him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4710" y="2666365"/>
            <a:ext cx="3869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discussing the matter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99480" y="3611245"/>
            <a:ext cx="3869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stopping him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12565" y="4655185"/>
            <a:ext cx="2640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No parking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7467600" y="2205990"/>
            <a:ext cx="3849370" cy="460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It’s no good/use doing sth.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6776085" y="3249295"/>
            <a:ext cx="3849370" cy="460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It’s useless doing sth.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6381115" y="4194810"/>
            <a:ext cx="3849370" cy="460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There is no doing sth.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14325" y="2017395"/>
            <a:ext cx="3569335" cy="3897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/>
      <p:bldP spid="6" grpId="0"/>
      <p:bldP spid="8" grpId="0" bldLvl="0" animBg="1"/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27150" y="316865"/>
            <a:ext cx="1255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12 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4845" y="255270"/>
            <a:ext cx="8825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Compare the following sentences and draw conclusions.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6650" y="1212850"/>
            <a:ext cx="851535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根据汉语意思完成句子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It took us two hours _______________.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去那里我们花了两个小时。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It is necessary for us ____________________.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我们有必要学好英语。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040505" y="5150485"/>
            <a:ext cx="7096125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动名词和不定式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平行结构中要用</a:t>
            </a:r>
            <a:r>
              <a:rPr 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前后一致的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形式。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9370" y="1721485"/>
            <a:ext cx="2849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get there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25410" y="3136900"/>
            <a:ext cx="410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learn English well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4040505" y="2676525"/>
            <a:ext cx="7019290" cy="460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took sb. sometime to do sth. 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4040505" y="4352925"/>
            <a:ext cx="7019290" cy="460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is +adj.+for sb.+ to do sth. 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14325" y="2017395"/>
            <a:ext cx="3569335" cy="3897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/>
      <p:bldP spid="6" grpId="0"/>
      <p:bldP spid="8" grpId="0" bldLvl="0" animBg="1"/>
      <p:bldP spid="5" grpId="0" bldLvl="0" animBg="1"/>
      <p:bldP spid="14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27150" y="316865"/>
            <a:ext cx="1255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12 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4845" y="255270"/>
            <a:ext cx="8825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Compare the following sentences and draw conclusions.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6650" y="1212850"/>
            <a:ext cx="85153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5.It’s nice having friends to chat to.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It’s nice to be talking with you here.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		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4111625" y="1673225"/>
            <a:ext cx="52819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有朋友聊聊天是很惬意的。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3979545" y="4550410"/>
            <a:ext cx="8051165" cy="206121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动名词作主语并不是表示某动作正在进行，而是表示经常性或习惯性的行为；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 eaLnBrk="0" hangingPunct="0">
              <a:buFont typeface="Arial" panose="020B0604020202020204" pitchFamily="34" charset="0"/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不定式的进行时作主语才表示具体的某一动作正在进行。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979545" y="3152775"/>
            <a:ext cx="6612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在这里跟你交谈是非常愉快的。</a:t>
            </a:r>
            <a:endParaRPr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4053205" y="2181860"/>
            <a:ext cx="708025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经常性、一般性或习惯性的行为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4053205" y="3714115"/>
            <a:ext cx="708025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一次具体的正在进行的行为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14325" y="2017395"/>
            <a:ext cx="3569335" cy="3897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4" grpId="0"/>
      <p:bldP spid="6" grpId="0"/>
      <p:bldP spid="2" grpId="0"/>
      <p:bldP spid="3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6615" y="212090"/>
            <a:ext cx="7317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Fill in the correct forms of the verbs.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0570" y="965835"/>
            <a:ext cx="890079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1.It took years of work ___________ (reduce) the industrial pollution and clean the water.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2.__________ (walk) is a good form of exercise for both the young and the old.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3.To do this _____ (be) to cut the feet to fit the shoes.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4._____ is difficult for him to admit his mistakes.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5.It was selfish _____ him not to share his dictionary with others.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8166100" y="896620"/>
            <a:ext cx="18903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reduce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3768090" y="2070735"/>
            <a:ext cx="16510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Walking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6021705" y="3206115"/>
            <a:ext cx="4540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is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921125" y="4251325"/>
            <a:ext cx="47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It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6561455" y="5313680"/>
            <a:ext cx="5213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of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47345" y="1831340"/>
            <a:ext cx="2943225" cy="406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2" grpId="0"/>
      <p:bldP spid="5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61360" y="150495"/>
            <a:ext cx="8778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Complete the sentences according to Chinese meaning.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14115" y="607695"/>
            <a:ext cx="8585200" cy="6492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</a:rPr>
              <a:t>1．It takes us hours __________________ every 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day.我们每天要花上数小时做家庭作业。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2．__________________ will take a long time.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要完成这项任务将要花费很长时间。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3．__________________ in one day is impossible.在一天内完成这项工作是不可能的。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4．_____________________ a foreign language well.要把一门外语学好不容易。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5．It’s very interesting _________________.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踢足球很有趣。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6．Father criticized me and told me it’s wrong ____________________________.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父亲批评了我并且告诉我捉弄别人是错误的。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7529830" y="607695"/>
            <a:ext cx="4116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do our homework　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3710" y="1564005"/>
            <a:ext cx="31603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finish the task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7962900" y="4516120"/>
            <a:ext cx="29038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play football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3971925" y="5913755"/>
            <a:ext cx="55486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play tricks on other people 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9435" y="2545080"/>
            <a:ext cx="30930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finish this job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6745" y="3561715"/>
            <a:ext cx="37115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It’s not easy to learn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581025" y="1821180"/>
            <a:ext cx="2943225" cy="406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  <p:bldP spid="5" grpId="0"/>
      <p:bldP spid="7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85845" y="150495"/>
            <a:ext cx="1965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语法填空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13480" y="995045"/>
            <a:ext cx="828040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Lucy is a pretty English girl with a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3600" b="1" dirty="0">
                <a:latin typeface="Times New Roman" panose="02020603050405020304" pitchFamily="18" charset="0"/>
              </a:rPr>
              <a:t>_________(promise) future. It’s her dream ___________ (become) a Chinese professor in the university. She knows it’s necessary but a little difficult ______ her to master Chinese, at the same time what she should do is_______(improve) her communicating ability so she is active_________ (take) part in school activities and Chinese speaking contests.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3984625" y="1575435"/>
            <a:ext cx="20383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promising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4785" y="2159000"/>
            <a:ext cx="20332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become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65335" y="3199765"/>
            <a:ext cx="7016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for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98995" y="4354195"/>
            <a:ext cx="16198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improve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46725" y="5447030"/>
            <a:ext cx="14693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take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693420" y="1777365"/>
            <a:ext cx="2943225" cy="406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7" grpId="0"/>
      <p:bldP spid="9" grpId="0"/>
      <p:bldP spid="10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94735" y="150495"/>
            <a:ext cx="1965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语法填空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94735" y="734060"/>
            <a:ext cx="828040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3600" b="1" dirty="0">
                <a:latin typeface="Times New Roman" panose="02020603050405020304" pitchFamily="18" charset="0"/>
              </a:rPr>
              <a:t>      It takes her three months 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3600" b="1" dirty="0">
                <a:latin typeface="Times New Roman" panose="02020603050405020304" pitchFamily="18" charset="0"/>
              </a:rPr>
              <a:t>(practise). She is excellent at __________ (speak) Chinese and can communicate well. It is unbelievable for her ______ (make) such a rapid progress in such a short time. The teacher praises her and gives her a chance___________ (perform) a play in Chinese on the stage. _________ is a pleasure for her to get the chance. It seems her dream will come true.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9357995" y="795020"/>
            <a:ext cx="19996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practise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5830" y="4077970"/>
            <a:ext cx="21685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perform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9484995" y="1296035"/>
            <a:ext cx="18205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speaking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0229850" y="2397760"/>
            <a:ext cx="17741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make 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29850" y="4591685"/>
            <a:ext cx="47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It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651510" y="1805940"/>
            <a:ext cx="2943225" cy="406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5" grpId="0"/>
      <p:bldP spid="7" grpId="0"/>
      <p:bldP spid="9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0005" y="2922905"/>
            <a:ext cx="4531995" cy="3836035"/>
          </a:xfrm>
          <a:prstGeom prst="rect">
            <a:avLst/>
          </a:prstGeom>
        </p:spPr>
      </p:pic>
      <p:sp>
        <p:nvSpPr>
          <p:cNvPr id="114691" name="文本框 7"/>
          <p:cNvSpPr txBox="1"/>
          <p:nvPr/>
        </p:nvSpPr>
        <p:spPr>
          <a:xfrm>
            <a:off x="925830" y="253048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5781" name="矩形 6"/>
          <p:cNvSpPr/>
          <p:nvPr/>
        </p:nvSpPr>
        <p:spPr>
          <a:xfrm>
            <a:off x="362585" y="1266825"/>
            <a:ext cx="1146683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shave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                                  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考查热度★★</a:t>
            </a:r>
            <a:endParaRPr lang="zh-CN" altLang="zh-CN" sz="3200" b="1" dirty="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【热点品味】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shave vi. ，vt. &amp; n. 剃(须发)；刮脸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【教材原句】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join the People's Liberation Army,it is required for men to shave off their beards. </a:t>
            </a:r>
            <a:endParaRPr lang="en-US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要加入人民解放军，男性必须剃掉胡须。</a:t>
            </a:r>
            <a:endParaRPr lang="en-US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【实例品读】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 lathered my face and started to shave.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我往脸上涂了皂沫，然后开始刮胡子。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Father shaved his beard.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父亲剃了胡须。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矩形 1"/>
          <p:cNvSpPr>
            <a:spLocks noChangeAspect="1"/>
          </p:cNvSpPr>
          <p:nvPr/>
        </p:nvSpPr>
        <p:spPr>
          <a:xfrm>
            <a:off x="353060" y="966470"/>
            <a:ext cx="839279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【热点归纳】</a:t>
            </a:r>
            <a:endParaRPr lang="zh-CN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(1)shave off 剃掉；刮去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shave up 剃光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shaver n. 理发师；电动剃刀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1091565" y="270828"/>
            <a:ext cx="198183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3576955"/>
            <a:ext cx="1168781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【考点精练】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完成句子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①Do you ________________ every day?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你每天都刮脸吗？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②The barber ________________ and a haircut.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理发师给他修面理发。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501900" y="5155565"/>
            <a:ext cx="2762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gave him a shave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833880" y="4140835"/>
            <a:ext cx="2945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shave your face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4135" y="1472565"/>
            <a:ext cx="4507865" cy="5069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1" name="文本框 7"/>
          <p:cNvSpPr txBox="1"/>
          <p:nvPr/>
        </p:nvSpPr>
        <p:spPr>
          <a:xfrm>
            <a:off x="904240" y="270828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5781" name="矩形 6"/>
          <p:cNvSpPr/>
          <p:nvPr/>
        </p:nvSpPr>
        <p:spPr>
          <a:xfrm>
            <a:off x="362585" y="901700"/>
            <a:ext cx="1146683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disturb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考查热度★★★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【热点品味】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disturb vt. 打扰；搅乱；使烦恼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【教材原句】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was not polite to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disturb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your neighbours with loud music last night.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昨晚用大声的音乐打扰你的邻居是不礼貌的。</a:t>
            </a:r>
            <a:endParaRPr lang="en-US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【实例品读】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They took the phone off the hook so no calls would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disturb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them.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他们摘下电话听筒，以免电话打扰他们。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disturbs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me profoundly that you so misuse your talents.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你如此滥用自己的才能，使我深感不安。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64615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84455"/>
            <a:ext cx="93967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at the following sentences and pay attention to the infinitives.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pairs, discuss their meanings and functions.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2450" y="1032510"/>
            <a:ext cx="903414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To change bad habits is never easy.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It took the surgeon three hours to finish my mother's lung surgery.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40405" y="1633220"/>
            <a:ext cx="6762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改掉坏习惯从来都不是件容易的事。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2775" y="4371340"/>
            <a:ext cx="8973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外科医生花了三个小时才完成我母亲的肺部手术。</a:t>
            </a:r>
            <a:endParaRPr lang="zh-CN" altLang="en-US" sz="3200" b="1">
              <a:solidFill>
                <a:srgbClr val="FF0000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3592830" y="1633220"/>
            <a:ext cx="4149725" cy="1079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标注 8"/>
          <p:cNvSpPr/>
          <p:nvPr/>
        </p:nvSpPr>
        <p:spPr>
          <a:xfrm>
            <a:off x="3388360" y="2305050"/>
            <a:ext cx="5741670" cy="919735"/>
          </a:xfrm>
          <a:prstGeom prst="wedgeRoundRectCallout">
            <a:avLst>
              <a:gd name="adj1" fmla="val 12021"/>
              <a:gd name="adj2" fmla="val -130433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subject（主语）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40405" y="4360545"/>
            <a:ext cx="4972050" cy="165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812020" y="3762375"/>
            <a:ext cx="1560195" cy="571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4115435" y="5181600"/>
            <a:ext cx="6367780" cy="927533"/>
          </a:xfrm>
          <a:prstGeom prst="wedgeRoundRectCallout">
            <a:avLst>
              <a:gd name="adj1" fmla="val 12021"/>
              <a:gd name="adj2" fmla="val -130433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subject（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真正主语）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3" grpId="0" bldLvl="0" animBg="1"/>
      <p:bldP spid="11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矩形 1"/>
          <p:cNvSpPr>
            <a:spLocks noChangeAspect="1"/>
          </p:cNvSpPr>
          <p:nvPr/>
        </p:nvSpPr>
        <p:spPr>
          <a:xfrm>
            <a:off x="300990" y="930275"/>
            <a:ext cx="8183880" cy="2453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【热点归纳】</a:t>
            </a:r>
            <a:endParaRPr lang="zh-CN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disturbing adj. 引起烦恼的；令人不安的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disturbed adj. 心神不安的；担心的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disturbance n. 打扰；扰乱；骚动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892810" y="218758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3445510"/>
            <a:ext cx="11939270" cy="3412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【考点精练】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用disturb的适当形式填空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①Don’t __________ the sleeping child.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②The _____________ news has made everyone present upset.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③The drunken man caused a ______________ in the street.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145665" y="4890770"/>
            <a:ext cx="2205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disturbing　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216785" y="4192905"/>
            <a:ext cx="17094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disturb　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4520" y="882015"/>
            <a:ext cx="3963670" cy="38328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97625" y="6170295"/>
            <a:ext cx="2884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disturbance　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74405" y="2204720"/>
            <a:ext cx="3617595" cy="3658870"/>
          </a:xfrm>
          <a:prstGeom prst="rect">
            <a:avLst/>
          </a:prstGeom>
        </p:spPr>
      </p:pic>
      <p:sp>
        <p:nvSpPr>
          <p:cNvPr id="78849" name="矩形 1"/>
          <p:cNvSpPr>
            <a:spLocks noChangeAspect="1"/>
          </p:cNvSpPr>
          <p:nvPr/>
        </p:nvSpPr>
        <p:spPr>
          <a:xfrm>
            <a:off x="187325" y="1050925"/>
            <a:ext cx="12004675" cy="548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3.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sz="3600" b="1" dirty="0">
                <a:latin typeface="Times New Roman" panose="02020603050405020304" pitchFamily="18" charset="0"/>
                <a:ea typeface="微软雅黑" panose="020B0503020204020204" charset="-122"/>
              </a:rPr>
              <a:t>consultant                </a:t>
            </a:r>
            <a:r>
              <a:rPr lang="en-US" sz="3600" b="1" dirty="0">
                <a:latin typeface="Times New Roman" panose="02020603050405020304" pitchFamily="18" charset="0"/>
                <a:ea typeface="微软雅黑" panose="020B0503020204020204" charset="-122"/>
              </a:rPr>
              <a:t>                                          </a:t>
            </a:r>
            <a:r>
              <a:rPr sz="3600" b="1" dirty="0">
                <a:latin typeface="Times New Roman" panose="02020603050405020304" pitchFamily="18" charset="0"/>
                <a:ea typeface="微软雅黑" panose="020B0503020204020204" charset="-122"/>
              </a:rPr>
              <a:t>考查热度★★</a:t>
            </a:r>
            <a:r>
              <a:rPr lang="en-US" sz="3600" b="1" dirty="0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altLang="zh-CN" sz="3600" b="1" dirty="0">
                <a:latin typeface="Times New Roman" panose="02020603050405020304" pitchFamily="18" charset="0"/>
                <a:ea typeface="微软雅黑" panose="020B0503020204020204" charset="-122"/>
              </a:rPr>
              <a:t>                      </a:t>
            </a:r>
            <a:endParaRPr altLang="zh-CN" sz="3600" b="1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【热点品味】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consultant n. 顾问；高级顾问医师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【教材原句】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It is useful to turn to a fitness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consultant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for advice.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向健身顾问寻求建议是有用的。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【实例品读】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 He is 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consultant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 on labor affairs to the mayor.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 他是市长的一个劳工顾问。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There’re many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consultants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 in hospital.医院里有很多会诊医生。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938530" y="288608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49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49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8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8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文本框 1"/>
          <p:cNvSpPr txBox="1"/>
          <p:nvPr/>
        </p:nvSpPr>
        <p:spPr>
          <a:xfrm>
            <a:off x="284480" y="958850"/>
            <a:ext cx="8820785" cy="54063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【热点归纳】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consultant service 咨询服务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consult v. 查阅；商量；向……请教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consult the dictionary 查字典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consult about 就……请教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consult sb. on sth. 请教某人某事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consult with 与……商量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consult with sb. about a problem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与某人就一个问题进行磋商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838835" y="225743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7260" y="1024255"/>
            <a:ext cx="3545840" cy="491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4960" y="4116705"/>
            <a:ext cx="2891155" cy="2741295"/>
          </a:xfrm>
          <a:prstGeom prst="rect">
            <a:avLst/>
          </a:prstGeom>
        </p:spPr>
      </p:pic>
      <p:sp>
        <p:nvSpPr>
          <p:cNvPr id="114691" name="文本框 7"/>
          <p:cNvSpPr txBox="1"/>
          <p:nvPr/>
        </p:nvSpPr>
        <p:spPr>
          <a:xfrm>
            <a:off x="873760" y="296863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80899" name="文本框 5"/>
          <p:cNvSpPr txBox="1"/>
          <p:nvPr/>
        </p:nvSpPr>
        <p:spPr>
          <a:xfrm>
            <a:off x="294005" y="939800"/>
            <a:ext cx="11603355" cy="5939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【考点精练】语法填空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①Have you consulted a doctor ________ your fever?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②Before we accept the management’s offer we must consult _______ the workers again.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③He was appointed as a _____________ (consult) to a software firm.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完成句子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④______________________, only Mr. Wang gave us some proposals in point.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所有的顾问当中，只有王先生提了一些中肯的建议。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⑤ I need to __________________________ on the proposals.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我需要和我的同事商讨这些建议。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3420" y="1316355"/>
            <a:ext cx="16897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about 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1300" y="5723890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consult with my colleagues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　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8955" y="2313305"/>
            <a:ext cx="16897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0815" y="2788285"/>
            <a:ext cx="2272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consultant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2830" y="4298950"/>
            <a:ext cx="4126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Of all the consultants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3" grpId="0"/>
      <p:bldP spid="2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1" name="文本框 7"/>
          <p:cNvSpPr txBox="1"/>
          <p:nvPr/>
        </p:nvSpPr>
        <p:spPr>
          <a:xfrm>
            <a:off x="921385" y="307658"/>
            <a:ext cx="198183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5781" name="矩形 6"/>
          <p:cNvSpPr/>
          <p:nvPr/>
        </p:nvSpPr>
        <p:spPr>
          <a:xfrm>
            <a:off x="267335" y="1011555"/>
            <a:ext cx="1197737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cut out</a:t>
            </a:r>
            <a:r>
              <a:rPr lang="zh-CN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                                    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考查热度★★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★★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★</a:t>
            </a:r>
            <a:endParaRPr lang="zh-CN" altLang="zh-CN" sz="3200" b="1" dirty="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【热点品味】 cut out 切去；省略；停止(做某事)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【教材原句】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Cut out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all fatty food and sugary drinks, and eat more fruit and 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vegetables. 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戒掉所有高脂肪食物和含糖饮料，多吃水果和蔬菜。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【实例品读】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You’d better not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cut out 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important details.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你最好不要把重要细节删掉。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The doctor advised me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cut out 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smoking and drinking.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医生建议我戒烟戒酒。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9135" y="801370"/>
            <a:ext cx="3803015" cy="3606165"/>
          </a:xfrm>
          <a:prstGeom prst="rect">
            <a:avLst/>
          </a:prstGeom>
        </p:spPr>
      </p:pic>
      <p:sp>
        <p:nvSpPr>
          <p:cNvPr id="76801" name="矩形 1"/>
          <p:cNvSpPr>
            <a:spLocks noChangeAspect="1"/>
          </p:cNvSpPr>
          <p:nvPr/>
        </p:nvSpPr>
        <p:spPr>
          <a:xfrm>
            <a:off x="200025" y="725170"/>
            <a:ext cx="1048385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【热点归纳】</a:t>
            </a:r>
            <a:endParaRPr lang="zh-CN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cut off 中断；切掉；使……与外界隔绝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cut in (马达或发动机)发动；插话；超车抢道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cut down(on sth. )削减，缩小(尺寸、数量或数目)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cut up 切碎；使悲伤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cut through 开辟(出路或通道)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939165" y="281940"/>
            <a:ext cx="20472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87020" y="3812540"/>
            <a:ext cx="1142238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考点精练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单句语法填空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①The tailor carefully examined the cloth before starting to cut ______ the garment.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②When their children lived far away from them, these old people felt cut ______ from the world.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③—Tony, why are your eyes red?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—I have been cutting _____ chilies for the last five minutes.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90980" name="矩形 1790979"/>
          <p:cNvSpPr/>
          <p:nvPr/>
        </p:nvSpPr>
        <p:spPr>
          <a:xfrm>
            <a:off x="10029190" y="4195445"/>
            <a:ext cx="992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out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19916" y="6336580"/>
            <a:ext cx="1041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p>
            <a:pPr algn="ctr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zh-CN" altLang="zh-CN" sz="3200" kern="100" dirty="0">
                <a:solidFill>
                  <a:srgbClr val="FF0000"/>
                </a:solidFill>
              </a:rPr>
              <a:t>　</a:t>
            </a:r>
            <a:endParaRPr lang="zh-CN" altLang="zh-CN" sz="3200" kern="100" dirty="0"/>
          </a:p>
        </p:txBody>
      </p:sp>
      <p:sp>
        <p:nvSpPr>
          <p:cNvPr id="2" name="矩形 1"/>
          <p:cNvSpPr/>
          <p:nvPr/>
        </p:nvSpPr>
        <p:spPr>
          <a:xfrm>
            <a:off x="371475" y="5419090"/>
            <a:ext cx="992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off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80" grpId="0"/>
      <p:bldP spid="2" grpId="0"/>
      <p:bldP spid="100" grpId="0" bldLvl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4960" y="4116705"/>
            <a:ext cx="2891155" cy="2741295"/>
          </a:xfrm>
          <a:prstGeom prst="rect">
            <a:avLst/>
          </a:prstGeom>
        </p:spPr>
      </p:pic>
      <p:sp>
        <p:nvSpPr>
          <p:cNvPr id="114691" name="文本框 7"/>
          <p:cNvSpPr txBox="1"/>
          <p:nvPr/>
        </p:nvSpPr>
        <p:spPr>
          <a:xfrm>
            <a:off x="921385" y="307658"/>
            <a:ext cx="198183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5781" name="矩形 6"/>
          <p:cNvSpPr/>
          <p:nvPr/>
        </p:nvSpPr>
        <p:spPr>
          <a:xfrm>
            <a:off x="302260" y="1011555"/>
            <a:ext cx="119773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up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                                 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考查热度★★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★★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★</a:t>
            </a:r>
            <a:endParaRPr lang="zh-CN" altLang="zh-CN" sz="3200" b="1" dirty="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【热点品味】take up拿起；开始从事；占据(时间，地方)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【教材原句】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I'm sure the app doesn't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up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much space.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戒掉所有高脂肪食物和含糖饮料，多吃水果和蔬菜。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【实例品读】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She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took up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receiver and began to dial the number.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她拿起听筒开始拨电话号码。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He did not particularly want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up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 competitive sport.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他并不特别想从事竞技体育运动。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3010" y="810895"/>
            <a:ext cx="3348990" cy="3176270"/>
          </a:xfrm>
          <a:prstGeom prst="rect">
            <a:avLst/>
          </a:prstGeom>
        </p:spPr>
      </p:pic>
      <p:sp>
        <p:nvSpPr>
          <p:cNvPr id="76801" name="矩形 1"/>
          <p:cNvSpPr>
            <a:spLocks noChangeAspect="1"/>
          </p:cNvSpPr>
          <p:nvPr/>
        </p:nvSpPr>
        <p:spPr>
          <a:xfrm>
            <a:off x="200025" y="725170"/>
            <a:ext cx="10822305" cy="2675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【热点归纳】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down取下；记下take on雇用；呈现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back收回；使回想起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off脱下；起飞；开始成功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in包括；欺骗；吞入(体内)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take… as… 把……理解为/当作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over接管；接任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out带……出去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apart拆开</a:t>
            </a:r>
            <a:endParaRPr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939165" y="281940"/>
            <a:ext cx="20472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71475" y="3319780"/>
            <a:ext cx="1142238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考点精练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单句语法填空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①Their flight has been delayed due to the bad weather. They would like to know when the flight will take ______.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②I am sorry to have taken _____ so much of your time.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③Some insects take _____ the color of their surroundings to protect themselves.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④The more fat you take _____ before bedtime，the greater burden you will put on your body at night.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90980" name="矩形 1790979"/>
          <p:cNvSpPr/>
          <p:nvPr/>
        </p:nvSpPr>
        <p:spPr>
          <a:xfrm>
            <a:off x="5586095" y="4152265"/>
            <a:ext cx="992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off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63706" y="5013875"/>
            <a:ext cx="10185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p>
            <a:pPr algn="ctr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zh-CN" sz="3200" kern="100" dirty="0">
                <a:solidFill>
                  <a:srgbClr val="FF0000"/>
                </a:solidFill>
              </a:rPr>
              <a:t>　</a:t>
            </a:r>
            <a:endParaRPr lang="zh-CN" altLang="zh-CN" sz="3200" kern="100" dirty="0"/>
          </a:p>
        </p:txBody>
      </p:sp>
      <p:sp>
        <p:nvSpPr>
          <p:cNvPr id="2" name="矩形 1"/>
          <p:cNvSpPr/>
          <p:nvPr/>
        </p:nvSpPr>
        <p:spPr>
          <a:xfrm>
            <a:off x="4593590" y="4576445"/>
            <a:ext cx="992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up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39981" y="5872395"/>
            <a:ext cx="92837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p>
            <a:pPr algn="ctr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zh-CN" sz="3200" kern="100" dirty="0">
                <a:solidFill>
                  <a:srgbClr val="FF0000"/>
                </a:solidFill>
              </a:rPr>
              <a:t>　</a:t>
            </a:r>
            <a:endParaRPr lang="zh-CN" altLang="zh-CN" sz="3200" kern="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80" grpId="0"/>
      <p:bldP spid="2" grpId="0"/>
      <p:bldP spid="100" grpId="0" bldLvl="0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r="17438" b="3331"/>
          <a:stretch>
            <a:fillRect/>
          </a:stretch>
        </p:blipFill>
        <p:spPr>
          <a:xfrm>
            <a:off x="7800340" y="835660"/>
            <a:ext cx="439166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9" name="文本框 5"/>
          <p:cNvSpPr txBox="1"/>
          <p:nvPr/>
        </p:nvSpPr>
        <p:spPr>
          <a:xfrm>
            <a:off x="161925" y="1227455"/>
            <a:ext cx="1001331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．__________ n. 外科医生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→__________ n. 外科手术；外科学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．_____________ n. 解放；摆脱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→__________ vt. 解放；放出；释放　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 vi. vt. &amp; n. 剃(须发)；刮脸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→_________ n. 理发师；电动剃刀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 n. 胡须；络腮胡子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．__________ vt. 打扰；搅乱；使烦恼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→_____________ adj. 引起烦恼的；令人不安的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．____________ n. 香烟；卷烟                  　　 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1256030" y="242253"/>
            <a:ext cx="12484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6940" y="1157605"/>
            <a:ext cx="2376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surgeon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3910" y="4600575"/>
            <a:ext cx="18154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disturb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850" y="1735455"/>
            <a:ext cx="3020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surgery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9010" y="2740660"/>
            <a:ext cx="16973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liberate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3910" y="5677535"/>
            <a:ext cx="20281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cigarette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9335" y="149860"/>
            <a:ext cx="3555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Ⅰ.</a:t>
            </a:r>
            <a:r>
              <a:rPr 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英汉互译</a:t>
            </a:r>
            <a:endParaRPr 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545" y="4140200"/>
            <a:ext cx="22809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beard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831647" y="3557679"/>
            <a:ext cx="1334135" cy="68199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shaver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831647" y="3087779"/>
            <a:ext cx="1562100" cy="68199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shave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850" y="2251075"/>
            <a:ext cx="22891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liberation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1850" y="5093970"/>
            <a:ext cx="2108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disturbing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r="17438" b="3331"/>
          <a:stretch>
            <a:fillRect/>
          </a:stretch>
        </p:blipFill>
        <p:spPr>
          <a:xfrm>
            <a:off x="7800340" y="835660"/>
            <a:ext cx="439166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9" name="文本框 5"/>
          <p:cNvSpPr txBox="1"/>
          <p:nvPr/>
        </p:nvSpPr>
        <p:spPr>
          <a:xfrm>
            <a:off x="336550" y="1168400"/>
            <a:ext cx="770001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．_____________ n. 专科医生；专家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→_____________ v. 专门从事；详细说明；特化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→__________ adj. 特别的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．_____________ n. 顾问；高级顾问医师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→__________ v. 查阅；商量；向……请教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 n. 毒品；药物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．_______ vt. 跳过；不参加；悄悄溜走 vi. 蹦蹦跳跳地走；跳绳 n. 蹦跳                　　 </a:t>
            </a:r>
            <a:endParaRPr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1126490" y="272098"/>
            <a:ext cx="12484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685" y="4133215"/>
            <a:ext cx="2376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drug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6940" y="1670050"/>
            <a:ext cx="3020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specialize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080" y="1176020"/>
            <a:ext cx="2811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specialist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2500" y="190500"/>
            <a:ext cx="3555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Ⅰ.</a:t>
            </a:r>
            <a:r>
              <a:rPr 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英汉互译</a:t>
            </a:r>
            <a:endParaRPr 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8685" y="2654935"/>
            <a:ext cx="20021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special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020877" y="3579904"/>
            <a:ext cx="1833245" cy="68199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831647" y="3087779"/>
            <a:ext cx="2397760" cy="68199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95070" y="4604385"/>
            <a:ext cx="34988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skip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52775" y="84455"/>
            <a:ext cx="93967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at the following sentences and pay attention to the infinitives.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pairs, discuss their meanings and functions.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2450" y="1064895"/>
            <a:ext cx="898334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To join the People's Liberation Army,it is required for men to shave of the beards.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It was not polite to disturb your neighbours with loud music last night.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2150" y="2233930"/>
            <a:ext cx="8633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参加人民解放军时，要求男性必须剃掉胡须。</a:t>
            </a:r>
            <a:endParaRPr lang="zh-CN" altLang="en-US" sz="3200" b="1">
              <a:solidFill>
                <a:srgbClr val="FF0000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5184775"/>
            <a:ext cx="8973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昨晚用大声的音乐打扰你的邻居是不礼貌的。</a:t>
            </a:r>
            <a:endParaRPr lang="zh-CN" altLang="en-US" sz="3200" b="1">
              <a:solidFill>
                <a:srgbClr val="FF0000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6734175" y="2161540"/>
            <a:ext cx="4149725" cy="1079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标注 8"/>
          <p:cNvSpPr/>
          <p:nvPr/>
        </p:nvSpPr>
        <p:spPr>
          <a:xfrm>
            <a:off x="3319145" y="2879090"/>
            <a:ext cx="6637655" cy="919743"/>
          </a:xfrm>
          <a:prstGeom prst="wedgeRoundRectCallout">
            <a:avLst>
              <a:gd name="adj1" fmla="val 14180"/>
              <a:gd name="adj2" fmla="val -124828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subject（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真正主语）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420745" y="5918835"/>
            <a:ext cx="6637655" cy="919735"/>
          </a:xfrm>
          <a:prstGeom prst="wedgeRoundRectCallout">
            <a:avLst>
              <a:gd name="adj1" fmla="val 16143"/>
              <a:gd name="adj2" fmla="val -163641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subject（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真正主语）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861175" y="4316095"/>
            <a:ext cx="2978785" cy="31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7"/>
          <p:cNvSpPr txBox="1"/>
          <p:nvPr/>
        </p:nvSpPr>
        <p:spPr>
          <a:xfrm>
            <a:off x="1434465" y="269240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218180" y="4929505"/>
            <a:ext cx="7365365" cy="2349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3" grpId="0" bldLvl="0" animBg="1"/>
      <p:bldP spid="9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r="17438" b="3331"/>
          <a:stretch>
            <a:fillRect/>
          </a:stretch>
        </p:blipFill>
        <p:spPr>
          <a:xfrm>
            <a:off x="7800340" y="835660"/>
            <a:ext cx="439166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1" name="文本框 7"/>
          <p:cNvSpPr txBox="1"/>
          <p:nvPr/>
        </p:nvSpPr>
        <p:spPr>
          <a:xfrm>
            <a:off x="1212850" y="268923"/>
            <a:ext cx="12484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80899" name="文本框 5"/>
          <p:cNvSpPr txBox="1"/>
          <p:nvPr/>
        </p:nvSpPr>
        <p:spPr>
          <a:xfrm>
            <a:off x="514985" y="1167130"/>
            <a:ext cx="85807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．shave ______ 剃掉；刮去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．be _____ control of控制……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．lose _________减肥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．cut ______切去；省略；停止(做某事)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．take _____拿起；开始从事；占据(时间，地方)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．go _____ a diet节食，减肥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．stick _____坚持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3585" y="2354580"/>
            <a:ext cx="2656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weight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3585" y="1771015"/>
            <a:ext cx="875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61565" y="1187450"/>
            <a:ext cx="15665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off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1565" y="5020945"/>
            <a:ext cx="23069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3460" y="3395980"/>
            <a:ext cx="1504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11880" y="177165"/>
            <a:ext cx="3660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Ⅱ.</a:t>
            </a:r>
            <a:r>
              <a:rPr 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词组</a:t>
            </a: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填空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0735" y="2878455"/>
            <a:ext cx="2656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out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7530" y="4470400"/>
            <a:ext cx="1504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7" grpId="0"/>
      <p:bldP spid="5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5" name="图片 5"/>
          <p:cNvPicPr>
            <a:picLocks noChangeAspect="1"/>
          </p:cNvPicPr>
          <p:nvPr/>
        </p:nvPicPr>
        <p:blipFill>
          <a:blip r:embed="rId1"/>
          <a:srcRect t="15138"/>
          <a:stretch>
            <a:fillRect/>
          </a:stretch>
        </p:blipFill>
        <p:spPr>
          <a:xfrm>
            <a:off x="7078663" y="2460625"/>
            <a:ext cx="5113337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9" name="TextBox 4"/>
          <p:cNvSpPr txBox="1"/>
          <p:nvPr/>
        </p:nvSpPr>
        <p:spPr>
          <a:xfrm>
            <a:off x="476250" y="1402080"/>
            <a:ext cx="647509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Homework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Do Exercises on </a:t>
            </a:r>
            <a:r>
              <a:rPr lang="en-US" altLang="zh-CN" sz="4400" b="1" dirty="0">
                <a:latin typeface="Times New Roman" panose="02020603050405020304" pitchFamily="18" charset="0"/>
                <a:sym typeface="+mn-ea"/>
              </a:rPr>
              <a:t>P69</a:t>
            </a:r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of Workbook  .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530350" y="232410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2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0875" y="76200"/>
            <a:ext cx="93960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Compare the position and function of infinitives in the following two sentences.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0685" y="1275080"/>
            <a:ext cx="91008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1. To change bad habits is never easy.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2. It took the surgeon three hours to finish my mother's lung surgery.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95905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3440430" y="1783715"/>
            <a:ext cx="5741670" cy="581692"/>
          </a:xfrm>
          <a:prstGeom prst="wedgeRoundRectCallout">
            <a:avLst>
              <a:gd name="adj1" fmla="val -5717"/>
              <a:gd name="adj2" fmla="val -80309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subject（主语）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853055" y="3140075"/>
            <a:ext cx="3844290" cy="578442"/>
          </a:xfrm>
          <a:prstGeom prst="wedgeRoundRectCallout">
            <a:avLst>
              <a:gd name="adj1" fmla="val -32507"/>
              <a:gd name="adj2" fmla="val -146270"/>
              <a:gd name="adj3" fmla="val 16667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subject（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形式主语）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754495" y="3119755"/>
            <a:ext cx="4600575" cy="582948"/>
          </a:xfrm>
          <a:prstGeom prst="wedgeRoundRectCallout">
            <a:avLst>
              <a:gd name="adj1" fmla="val 34409"/>
              <a:gd name="adj2" fmla="val -128182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subject（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真正主语）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007995" y="3974465"/>
            <a:ext cx="854646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两种表达的区别并得出结论：用形 式主语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</a:t>
            </a:r>
            <a:r>
              <a:rPr 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代替真正的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change bad habits</a:t>
            </a:r>
            <a:r>
              <a:rPr 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符合英语表达习惯，避免句子头重脚轻、结构失衡; 如果作者有意将比较长的不定式主语放在句首，那么作者就是想要突岀不定式的内容。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 animBg="1"/>
      <p:bldP spid="12" grpId="0" animBg="1"/>
      <p:bldP spid="11" grpId="0" animBg="1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6050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5010" y="90170"/>
            <a:ext cx="87217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the text in the Reading and Thinking section again and find all sentences with infinitive subjects.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7040" y="1043305"/>
            <a:ext cx="936307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•However, during this period, it can be easy for some of them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form bad habits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prevent harmful habits like these from dominating a teenager's life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is essential.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change bad habits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is never easy, even with many attempts.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•After all, it is not easy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break bad habits.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rcRect r="8868"/>
          <a:stretch>
            <a:fillRect/>
          </a:stretch>
        </p:blipFill>
        <p:spPr>
          <a:xfrm>
            <a:off x="0" y="1279525"/>
            <a:ext cx="2792095" cy="4993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6050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4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81045" y="242570"/>
            <a:ext cx="6137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Translate the sentences into Chinese.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04185" y="1034415"/>
            <a:ext cx="936307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•However, during this period, it can be easy for some of them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form bad habits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prevent harmful habits like these from dominating a teenager's life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is essential.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rcRect r="8868"/>
          <a:stretch>
            <a:fillRect/>
          </a:stretch>
        </p:blipFill>
        <p:spPr>
          <a:xfrm>
            <a:off x="0" y="1279525"/>
            <a:ext cx="2792095" cy="4993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43885" y="2357120"/>
            <a:ext cx="8912860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然而，在这段时间里，他们中的一些人很容易养成坏习惯。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1970" y="5381625"/>
            <a:ext cx="891286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防止这些坏习惯支配青少年的生活是必要的。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6050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4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81045" y="242570"/>
            <a:ext cx="6137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Translate the sentence into Chinese.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7040" y="1043305"/>
            <a:ext cx="936307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change bad habits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is never easy, even with many attempts.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•After all, it is not easy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break bad habits.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rcRect r="8868"/>
          <a:stretch>
            <a:fillRect/>
          </a:stretch>
        </p:blipFill>
        <p:spPr>
          <a:xfrm>
            <a:off x="0" y="1279525"/>
            <a:ext cx="2792095" cy="4993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43885" y="2539365"/>
            <a:ext cx="891286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即使多次尝试，要改变坏习惯也绝非易事。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3885" y="4827905"/>
            <a:ext cx="740791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毕竟，改掉坏习惯是不容易的。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6459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5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12465" y="1297940"/>
            <a:ext cx="897953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然而，在这段时间里，他们中的一些人很容易养成坏习惯。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4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防止这些坏习惯支配青少年的生活是必要的。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4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即使多次尝试，要改变坏习惯也绝非易事。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4.毕竟，改掉坏习惯是不容易的。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95905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213735" y="125095"/>
            <a:ext cx="85166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Translate the sentence into English ,using  infinitives and compare your answers with the sentences above.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tags/tag1.xml><?xml version="1.0" encoding="utf-8"?>
<p:tagLst xmlns:p="http://schemas.openxmlformats.org/presentationml/2006/main">
  <p:tag name="KSO_WM_FULL_TEXT_BEAUTIFY_COPY_ID" val="5124"/>
</p:tagLst>
</file>

<file path=ppt/tags/tag2.xml><?xml version="1.0" encoding="utf-8"?>
<p:tagLst xmlns:p="http://schemas.openxmlformats.org/presentationml/2006/main">
  <p:tag name="KSO_WM_FULL_TEXT_BEAUTIFY_COPY_ID" val="8"/>
</p:tagLst>
</file>

<file path=ppt/tags/tag3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4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5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6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.xml><?xml version="1.0" encoding="utf-8"?>
<p:tagLst xmlns:p="http://schemas.openxmlformats.org/presentationml/2006/main">
  <p:tag name="KSO_WM_UNIT_PLACING_PICTURE_USER_VIEWPORT" val="{&quot;height&quot;:6036,&quot;width&quot;:6242}"/>
</p:tagLst>
</file>

<file path=ppt/tags/tag9.xml><?xml version="1.0" encoding="utf-8"?>
<p:tagLst xmlns:p="http://schemas.openxmlformats.org/presentationml/2006/main">
  <p:tag name="KSO_WPP_MARK_KEY" val="fa3128b8-378f-49d5-9d1e-69a2e6e1746b"/>
  <p:tag name="COMMONDATA" val="eyJoZGlkIjoiOTAxZTgxNGVlMDk5ODQ5MGQ2MTFkZjA5MDI0NzYxYjIifQ=="/>
</p:tagLst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noFill/>
        </a:ln>
      </a:spPr>
      <a:bodyPr wrap="square" anchor="t">
        <a:spAutoFit/>
      </a:bodyPr>
      <a:lstStyle>
        <a:defPPr eaLnBrk="0" hangingPunct="0">
          <a:defRPr lang="en-US" altLang="zh-CN" sz="4800" b="1" dirty="0">
            <a:solidFill>
              <a:srgbClr val="FF0000"/>
            </a:solidFill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UwNTk0NzExODc0IiwKCSJHcm91cElkIiA6ICI3MjY3MDgwODUiLAoJIkltYWdlIiA6ICJpVkJPUncwS0dnb0FBQUFOU1VoRVVnQUFBeG9BQUFJY0NBWUFBQUJ4YnRqN0FBQUFDWEJJV1hNQUFBc1RBQUFMRXdFQW1wd1lBQUFnQUVsRVFWUjRuTzNkZVp5ZGRYM284ZTlaWnA4c2s1VXNKSVN3bUFSa0RTb0lndWkxaWhVRVd4ZTBWNlMydDdiZWEzc3RGSzFMY2FmV1c3VjJFN2U2b0xRcXJsZ1JaRWNXQXdKaERTRWtKSkJKTXNuTVpQYXozRDhHQWhHUVNmSTc4OHp5ZnI5ZTh6cm5PWE9lODN4NXZTYVRmSGkyWExWYXJRWUFBTUJleXVWeXVkOStMWi9GSUFBQXdNUW1OQUFBZ09TRUJnQUFrSnpRQUFBQWtoTWFBQUJBY2tJREFBQklUbWdBQUFESkNRMEFBQ0E1b1FFQUFDUW5OQUFBZ09TRUJnQUFrSnpRQUFBQWtoTWFBQUJBY2tJREFBQklUbWdBQUFESkNRMEFBQ0E1b1FFQUFDUW5OQUFBZ09TRUJnQUFrSnpRQUFBQWtoTWFBQUJBY2tJREFBQklUbWdBQUFESkNRMEFBQ0E1b1FFQUFDUW5OQUFBZ09TRUJnQUFrSnpRQUFBQWtoTWFBQUJBY2tJREFBQklUbWdBQUFESkNRMEFBQ0E1b1FFQUFDUW5OQUFBZ09TRUJnQUFrSnpRQUFBQWtoTWFBQUJBY2tJREFBQklUbWdBQUFESkNRMEFBQ0E1b1FFQUFDUW5OQUFBZ09TRUJnQUFrSnpRQUFBQWtoTWFBQUJBY2tJREFBQklUbWdBQUFESkNRMEFBQ0E1b1FFQUFDUW5OQUFBZ09TRUJnQUFrSnpRQUFBQWtoTWFBQUJBY2tJREFBQklUbWdBQUFESkNRMEFBQ0E1b1FFQUFDUW5OQUFBZ09TRUJnQUFrSnpRQUFBQWtoTWFBQUJBY2tJREFBQklUbWdBQUFESkNRMEFBQ0E1b1FFQUFDUW5OQUFBZ09TRUJnQUFrSnpRQUFBQWtoTWFBQUJBY2tJREFBQklUbWdBQUFESkNRMEFBQ0E1b1FFQUFDUW5OQUFBZ09TRUJnQUFrSnpRQUFBQWtoTWFBQUJBY2tJREFBQklUbWdBQUFESkNRMEFBQ0M1WXRZREFBQ1FyUWMzNzR4TGJsb2ZkMjdvakswN0I3SWVaOUs1K29LVHN4NmhKb1FHQU1BazFkVTNGUC9ubTNmRTE2NWZGOVZxMXRNdzBRZ05BSUJKYUV2M1FKejZ5V3ZpcmtjN3N4NkZDVXBvQUFCTU1xVnlOYzc0N0EyN0lxTll5TVU1Snk2SkZ5K2RFUWZNYW9sOFBwZnhoRXdFUWdNQVlKTDV5blVQeDQwUGJvdUlpTG5UR3VPSzgwNkt3eGRPeTNncUpocFhuUUlBbUdRK2Q4V2FYYzgvZS9hUklvT2FFQm9BQUpQSW94MTljZmNUaDB3MTFSZmlEU3NYWmp3UkU1WFFBQUNZUkRaMDlPNTZ2bXorMUNnNEg0TWFFUm9BQUpQSVFLbXk2L21VUnFmclVqdENBd0FBU0U1b0FBQUF5UWtOQUFBZ09hRUJBQUFrSnpRQUFJRGtoQVlBQUpDYzBBQUFBSklUR2dBQVFISkNBd0FBU0U1b0FBQUF5UWtOQUFBZ09hRUJBQUFrSnpRQUFJRGtoQVlBQUpDYzBBQUFBSklUR2dBQVFISkNBd0FBU0U1b0FBQUF5UWtOQUFBZ09hRUJBQUFrVjh4NkFBQVlxYTYrb2ZqMDVRL0VEMVp0aklmYWU2Sm5vSlQxU0xESFdocUtzWFJPUzV4KzlJSjQ3NnNQaWFsTmRWbVBCRFVoTkFBWUYzNnhlbk9jKzZYYll2MjIzcXhIZ1gzU00xQ0tPemQweHAwYk91TnIxNitMTDUxN2JMeGl4ZHlzeDRMa0hEb0Z3SmozaTlXYjQ1VVhYU3N5bUhEV2IrdU5WMTUwYlZ4NVQzdldvMEJ5UWdPQU1hMnJieWpPL2RKdFdZOEJOZldPaTIrTnJyNmhyTWVBcEJ3NkJjQ1k5dW5MSDlodFQwWjlNUjhmT2ZPd2VOc0ppMlBlOU1ZTUo0Tzk4OWlPL3ZqNkRZL0VCNzUzZHd5V0toRXh2R2ZqMDVjL0VCZWV1U0xqNlNBZGV6UUFHTk4rc0dyamJzc2ZPZk93T08rMFEwVUc0OWE4NlkxeDNtbUh4a2ZPUEd5MzEzOTQrNmFNSm9MYUVCb0FqR2tQdGZmc3R2eTJFeFpuTkFtazlkWVRGdTIyL0ZEN3pvd21nZG9RR2dDTWFiOTlDVnQ3TXBnbzVrOXYybTE1WjcvTE5UT3hDQTBBQUNBNW9RRUFBQ1FuTkFBQWdPU0VCZ0FBa0p6UUFBQUFraE1hQUFCQWNrSURBQUJJVG1nQUFBREpDUTBBQUNBNW9RRUFBQ1FuTkFBQWdPU0VCZ0FBa0p6UUFBQUFraE1hQUFCQWNrSURBQUJJVG1nQUFBREpDUTBBQUNDNVl0WURBQUNRclFjMzc0eExibG9mZDI3b2pLMDdCN0llWjlLNStvS1RzeDZoSm9RR0FNQWtWYTVVNDV5TGI0MnZYYjh1cXRXc3AyR2lFUm9BQUpQVTdZL3NpT3NmMkpyMUdFeFFRZ01BWUpMcUdTaEZSRVN4a0l0elRsd1NMMTQ2SXc2WTFSTDVmQzdqeVpnSWhBWUF3Q1EyZDFwalhISGVTWEg0d21sWmo4SUU0NnBUQUFDVDJHZlBQbEprVUJOQ0F3QmdFdG5TOWRSVnBmTDVYTHhoNWNJTXAyRWlFeG9BQUpOSWUvZFRvZEZjWDRpQzh6R29FZWRvQVBDc0t0VnE5QXlVbzZ0dktMcjdTOUhkUHhUZGZhWG83aS90L3RyVGx2dUh5bEVxVjZOVXFjWlFxUktsU2pWSzVVb01sYXRScWxTZTlYdWxTaldHeXMvOVBTQ3RvWEpsMS9PaXlLQ0doQWJBQkZhdFJ1d2NLTVhtenY1bzd4cUl6VjM5dTU2M2R3L0VqcDdCSjRKaE9CcTYrcDZLaDUzOXBhekhoMGtuLy9iL3JQazJubjYvakc1L3pxa2hvUUV3emxTcTFlallPUmlidXdaMkM0amZEb2tuWCtzYkxHYzlNakJDbzMzVHZJcTc5RkZEUWdOZ2pCa3FWMkpEUjErczI5SVREMi9waVllM1B2RzRwU2NlMmRvYm03djZvK3lRSWdER09LRUJNTW9xMVdvOHRxTi9Wenc4dktVbjFtMTlLaW9lN2VnVEVqQkpuWEhzZ3BwdjQ2NzFuZkZRKzg2SWlHaXFMOVI4ZTB4ZVFnT2dScloyRDhUcWpWMXg5Nk9kY2MrbXJsaXplV2VzMjlvYmoyenRpWUZTNWZrL0FKaDB2di91NDJ1K2pYLzgrWVB4bDkrOEl5SWk2Z3N1UUVydENBMkFmYlNqZHloV2IremNGUlZQUHJZLzdWcjFBRERaQ0EyQUVlcnVMOFU5Rzd0aTljYk91UHZScmwxeHNYRjdYOWFqWmFxUXo4V1V4bUpNYWF5TDVvWkMxQlh5VVZmSVJUR2ZqMkloTi96MTVQTjhMdW9LK1dlOFZueHluVUwraWVXbnZ2K3hIOTZiOVg4aUFIdEJhQUE4aTg2K29iaDFiVWZjOHNUWEhldDN4Q05iZTdNZUs2bnB6WFV4YTBwRFRHMnFleUlVaG1OaFNtTXhwalE5N2ZtVHJ6ZnQvcDRuMTJ1c0swU3VocGZpRnhvQTQ1UFFBQ2E5d1ZJbDd0elFHYmVzN1lpYkg5b1d0Nnp0aVBzZTY4NTZyRDFXWDh6SG5La05NV2RxWTh4OTRuRjQrWm12elo3U0VQVkZ4MllEVUR0Q0E1aFVxdFdJTmUwN2gvZFVQTlFSTjYvZEZyYy9zaU1HeC9ESjJmbGNMdmFmMlJRSHpHcUpBMmExeE9KWnpURnZXdU51SVRGM1dtTk1iYXlyNlo0RkFOZ1RRZ09ZMFBvR3kzSGptbTF4elgxYmRoMEd0YjFuTU91eGRwUFA1V0xoakNkRG9qa09tTjBTUzJhMXhBR3poNWNYdERWRm5TdkRBRERPQ0ExZ1FpbVZxM0hidW82NGNuVjdYSGxQZTl6NDROWXhjU25aS1kzRldMNWdhaHc4ZDBvc2VTSWdEcGpWRWt0bXQ4VENHVUlDZ0lsSGFBRGpXclVhY2ZmR3pyaHlkWHRjZFc5N1hIUGZsdWpxRzhwc25xbE5kYkY4L3RSWXNYRHE4T09DcWJGOHdkUlkyTmJzc0NZQUpoV2hBWXc3YTdmMHhGWDN0TWVWOTJ5T3ErNXB6K1IrRmRPYTZwNFdFOU5pK1lMaDV3dmFtZ1FGQUlUUUFNYUJ2c0Z5WEhsUGUvenc5azF4eGQyYlk5M1dubEhkL3RJNXJiSHl3TFpZdVdSR0hMNXdXcXhZT0RYbVRSTVVBUEM3Q0ExZ1ROcTJjekIrOHB2SDRnZXJOc2JQN253OGVnZkxvN0xkMlZNYTRyZ0Rad3gvTFowUks1Zk1pSm10OWFPeWJRQ1lTSVFHTUdhczNkSVRQMWkxTVg2d2FsTmMvOERXS0ZlcU5kMWVTME14amptZzdhbXdPSEJHTEpycFhBb0FTRUZvQUptcFZpTit2VzU3L0dEVnhyaHMxYWE0KzlIT21tN3YwSGxUNG1XSHpvNFhMUjJPaW1YenAwWWhyeW9Bb0JhRUJqQ3FLdFZxWEh2LzFyajA1ZzN4dzlzM3hjYnRmVFhiMXFLWnpYSHE4am54OHVWejRwUmxjMkpCVzFQTnRnVUE3RTVvQUtQaTNrMWQ4ZlViSG9sdjNyUSsxbS9ycmNrMjVreHRpSmN2bnhPbkxwOGJMMTgrSjViTWFuRVlGQUJrUkdnQU5kUGVOUkNYL0dwOWZQMkdSK0xYNjdZbi8venB6WFZ4OHJJNThmSmx3M3N0bHMrZktpd0FZSXdRR2tCU2ZZUGwrT0h0bStJL2JuZ2svdnV1eDVPZjBIM3Nrclo0M1ZIejQ5VXZuQmRITFo3dUhBc0FHS09FQnJEUG5qenY0dXMzUEJML2RldWpTZS9NWFYvTXg4dVh6WW5UajU0ZnJ6MXlmaXljNFR3TEFCZ1BoQWF3MTdaMEQ4VEYxendjLy9iTGgrS1JyZW5PdTJocnFZL1RqcGdYcHg4OVAxNTErSDR4cGRHdktnQVliL3p0RGV5eFc5WjJ4RC85WWsxODUrWU5NVmlxSlBuTUpiTmI0dlNqNThmcFJ5K0lseDQ4SzRvRmgwUUJ3SGdtTklBUjZSOHF4M2R1M2hELzlJczFjZHZEYVU3c1hqcW5OYzQrZmxIOHdjcUZzV0xCTkNkeUE4QUVJalNBMzJuZDFwNzQxNnZXeHNYWHJJMXRPd2YzK2ZObXROVEhtMTY4Zjd6MStNWHg0cVV6eFFVQVRGQkNBM2lHU3JVYXYxamRIbC80eFpyNDBSMmJvcnFQRjQ1cUtPYmo5NCthSDI4N1lYSDgzdUg3UlgweG4yWlFBR0RNRWhyQUxxVnlOUzY5WlVOOC9FZjN4dXFOWGZ2OGVTY2RPanZlZHNMaWVNUEtoVEc5dVM3QmhBREFlQ0UwZ0Jnc1ZlSS9ibmdrUHZuaisrS2g5cDM3OUZtSDdEY2wvdWRMRjhmWkwxa2NpMmMxSjVvUUFCaHZoQVpNWW4yRDVmalN0US9IUlQrNVB6WjA3UDNsYWZPNVhKeCs5UHo0ODFjY0ZDOWZOc2Q1RndDQTBJREpxTHUvRlA5NjFVUHhEejk3SURaMzl1LzE1OHlaMmhEdlBQbkErTk5URG96OVo5aDdBUUE4UldqQUpMSzlaekErZjhXYStNZWZQeGpiZS9iK0NsSW5IRHdyL3Z3VlMrT3NZeGM2c1p1YWEya29SczlBYWRmeVl6djZZOTcweGd3bmdqUTI3ZWpiYmJuVnpVbVpZUHhFd3lTd3M3OFVuL25aQS9IcHkrK1A3djdTODYvd0xKcnJDL0hXNHhmSHUwNWRHa2NzbXA1NFFuaHVTK2UweEowYk9uY3RmLzJHUitLODB3N05jQ0pJNHhzM3JOOXRlZW1jMW93bWdkb1FHakNCbGNyVitQSjFEOGVIdnJjNkh0L0xRNlFXem1pSy8vdDdoOGJiVHp6QWxhUEl4T2xITDlndE5EN3d2YnNqSXVLdEp5eUsrZE9ic2hvTDl0cW1IWDN4alJ2VzcvcFpmdExyanBxZjBVUlFHMElESnFCcU5lTEhkMnlLOHkrOUsrN2R0SGVYcVQxb2Jtdjh6V2t2aUxlZHNOamhVV1RxdmE4K0pMNTIvYnBZdjIzNGdnV0RwVXFjZittZGNmNmxkMlk4R2FTemVGWnovUFZyN0tsalloRWFNTUhjK25CSC9QVzM3NHhyN3R1eVYrdXZXREExM3YrNlpmRUhLL2VQWXNIbG84amUxS2E2K05LNXg4WXJMN28yNjFHZ1pyNTA3c3FZNGh3TkpoZy8wVEJCck4zU0UrLy9yN3ZpMjcvYXNGZnJIN3VrTGQ3Lys4dmlkVWZQajd6cjB6TEd2R0xGM0xqaXZKUGkzQy9kdG12UEJrd0VpMlkyeDVmL2VHV2N1bnhPMXFOQWNrSUR4cm5PdnFINHUrL2ZFLy8waXpVeFZLN3M4Zm9uSFRvNzN2KzZaZkhLRlhQZC80SXg3UlVyNXNaZEgvc2Y4ZW5MSDRnZjNyNHBIbXJmR1R2Mzh1SUdrS1hXeG1Jc25kTWFyenRxZnJ6MzFZZkUxQ2JudnpFeENRMFlwNnJWaUV0djJSRHYrZVlkZTNXaTk4dGVNRHMrY3VaaGNlS2hzMm93SGRURzFLYTZ1UERNRlhIaG1TdXlIZ1dBNXlFMFlCeGF1NlVuL3Z4cnErSm5kejIreCtzdW16ODFMbnJqQytPMEkrYlpnd0VBMUl6UWdIRmtzRlNKVDE5K2YzemtCL2RHLzFCNWo5YmRiMXBqWEhqbWlqam54Q1ZPOGdZQWFrNW93RGh4N2YxYjRuOTlkZFVlWDY2MnBhRVk1NzNtMFBpcjN6dkVYV2NCZ0ZIalh4MHd4bTN0SG9qenZuTm5mT1c2ZFh1MFhpR2ZpM2VlZkdCODZJemxzZCsweHRvTUJ3RHdISVFHakdIZnUyMWovT2xYZngxYnV3ZjJhTDNYSGprdkxucmpDMlBaL0trMW1nd0E0SGNUR2pBR2RmVU54Zi81NWgzeDFUM2NpN0gvak9iNHB6ODZLbDUzMVB6YURBYkFoTEtqZHloTy9zVFZXWTh4NlYxOXdjbFpqMUFUUWdQR21PdnUzeHAvOU8rM3hMcXRQU05lcDVEUHhYdGVkWEI4K0l3VnpzTUFZSTljYzkrV3JFZGdndkl2RWhnakJrdVYrTkQzVjhlbmZuSmZWS3NqWCsrNEEyZkV2NTF6VEJ5NWFIcnRoZ01BMkVOQ0E4YUExUnU3NHEzL2VuUGNzWDdIaU5lWjJsUVhuL2lEdytOUFR6a3dDbm1YcXdWZ1pBNmEyN3JyK1JHTHBzYy9ubjFraHRNd2tRa055RkMxR3ZHNUt4Nk04Nzl6Wnd5VUtpTmU3MDB2M2o4KzgrWWpZOTUwVjVNQ1lNKzBOanoxejcvcHpYVng4Z3RtWnpnTkU1blFnSXgwOVEzRi8vemlyWEhacnplT2VKMDVVeHZpUytldWpOY2VPYStHa3dFQTdEdWhBUm00WjJOWHZQNXpOOFlEajNlUGVKM1RqNTRmWDN6SHNURjdTa01OSndNQVNFTm93Q2o3ejFzZWpYTXV2alY2QmtvamVuOUxRekUrZS9hUjhZNlRsa1RPcVJnQXdEZ2hOR0NVbE1yVnVPQS83NHBQWDM3L2lOYzUvdUNaOFI5L2Nsd3NuZFA2L0c4R0FCaERoQWFNZ3ZhdWdYalRQLzhxZm5sdis0amVYeXprNHNObnJJanpUM3RCRkF0Mll3QUE0NC9RZ0JxNzdlSHQ4ZnJQM1JDUGR2U042UDBIejIyTmIvM1ppK1BZSlcwMW5nd0FvSGFFQnRUUUQyL2ZGRy82NTE5RjMyQjVSTzgvNDVnRjhkVjNyb3hwVFhVMW5nd0FvTGFFQnRUSVAxLzVVTHo3NjdkSFpRUzMrYzduY3ZIUk54d1c1NTkyYU9TZDhRMEFUQUJDQXhLclZJZFArcjdvSnlNNzZYdG1hMzFjOG1jdmpsY2VOcmZHa3dFQWpCNmhBUWtObENyeDlpL2VFdC8rMVlZUnZmK1lBOXJpdSs4K1BoYlBhcTd4WkFBQW8wdG9RQ0xiZXdiampNL2VHTmZldjJWRTczL0hTVXZpQzM5MFZEVFdGV284R1FEQTZCTWFrTUNqSFgzeFAvNysycmgzVTlmenZqZWZ5OFhuMzNaVXZPdlVwYU13R1FCQU5vUUc3S1AxMjNyamxFOWNIV3UzOUR6dmU1dnJDL0h0ZDcwNGZ2K28rYU13R1FCQWRvUUc3SU4xVzN2aWxFOWNFK3UyUG45a3pKN1NFRC81dnkrTmxVdG1qTUprQUFEWm1oQ2gwVE5Vamt2dWI0L3JOblhHb3pzSG9yOVV5WG9rSnBINUw1b1hJOTAvOFo1Ykg0bTQ5WkdhempOUk5SYnpzYkMxSVU2Y1B5M2VmT2ljYUhGdUN3Q01hZU0rTkc3ZDNCMmZ1SFY5Yk80ZHpIb1VvSWI2UzVWWXM2TXYxdXpvaTUrdTY0Z0xWaTZLbFhPblpEMFdBUEFjOGxrUHNDOXUzZHdkNzdsbWpjaUFTV1p6NzJDODU1bzFjZHZtN3F4SEFRQ2V3N2dOalo2aGNuemkxdlZaandGazZPTzNybytlb1hMV1l3QUF6MkxjaHNZbDk3ZmJrd0dUM09iZXdiamsvdmFzeHdBQW5zVzREWTNyTm5WbVBRSXdCdmhkQUFCajA3Z05qVWQzRG1ROUFqQUdiUFM3QUFER3BIRWJHaTVoQzBSRTlQbGRBQUJqMHJnTkRRQUFZT3dhOS9mUitGMXUrTU9qc2g0QjJFY25YSHA3MWlNQUFIdkJIZzBBQUNBNW9RRUFBQ1FuTkFBQWdPU0VCZ0FBa0p6UUFBQUFraE1hQUFCQWNrSURBQUJJVG1nQUFBREpDUTBBQUNBNW9RRUFBQ1FuTkFBQWdPU0VCZ0FBa0p6UUFBQUFraE1hQUFCQWNrSURBQUJJVG1nQUFBREpDUTBBQUNBNW9RRUFBQ1FuTkFBQWdPU0VCZ0FBa0p6UUFBQ1lwQ3JWYXRZak1JRUpEUUNBU1dSV2EvMnU1K3UyOUdZNENST2QwQUFBbUVTV3ptbU41dnBDUkVSczZPaU5UVHY2TXA2SWlVcG9BQUJNSWszMWhUanoySVc3bHYvcVc3L0pjQm9tTXFFQkFEREpmUENNNVZGWEdQNW40SGR1M2hCdi9NS3ZZdU4yZXpaSXE1ajFBQUFBaks2RDU3Ykd2NTl6VEp4ejhhMFJFWEhwTFJ2aTBsczJ4TUlaVGJGa2RrdmtjN21NSjV4Y3JyN2c1S3hIcUFtaEFRQXdDYjM5eEFNaUl1SlB2dkxyR0NwWElpTGkwWTYrZUxURG5nM1NjT2dVQU1BazlmWVRENGg3UHZHcWVOc0ppM2VkSUE2cDJLTUJBRENKSFRTM05mN2pUNDZMZjN2N01iRjJTMDlzNlI3SWVpUW1DS0VCQUVBMDFSZGl4WUtwV1kvQkJPTFFLUUFBSURtaEFRQUFKQ2MwQUFDQTVJUUdBQUNRbk5BQUFBQ1NFeG9BQUVCeVFnTUFBRWhPYUFBQUFNa0pEUUFBSURtaEFRQUFKQ2MwQUFDQTVJUUdBQUNRbk5BQUFBQ1NFeG9BQUVCeVFnTUFBRWhPYUFBQUFNa0pEUUFBSURtaEFRQUFKQ2MwQUFDQTVJUUdBQUNRbk5BQUFBQ1NFeG9BQUVCeVFnTUFBRWhPYUFBQUFNa0pEUUFBSURtaEFRQUFKQ2MwQUFDQTVJUUdBQUNRbk5BQUFBQ1NFeG9BQUVCeVFnTUFBRWhPYUFBQUFNa0pEUUFBSURtaEFRQUFKQ2MwQUFDQTVJUUdBQUNRbk5BQUFBQ1NFeG9BQUVCeVFnTUFBRWhPYUFBQUFNa0pEUUFBSURtaEFRQUFKQ2MwQUFDQTVJUUdBQUNRbk5BQUFBQ1NFeG9BQUVCeVFnTUFBRWhPYUFBQUFNa0pEUUFBSURtaEFRQUFKQ2MwQUFDQTVJUUdBQUNRbk5BQUFBQ1NFeG9BQUVCeVFnTUFBRWhPYUFBQUFNa0pEUUFBSURtaEFRQUFKQ2MwQUFDQTVJUUdBQUNRbk5BQUFBQ1NFeG9BQUVCeVFnTUFBRWhPYUFBQUFNa0pEUUFBSURtaEFRQUFKQ2MwQUFDQTVJUUdBQUNRbk5BQUFBQ1NFeG9BQUVCeVFnTUFBRWhPYUFBQUFNa0pEUUFBSURtaEFRQUFKRmZNZW9CYU91SFMyN01lQVFBQUppVjdOQUFBZ09UR2JXZzBGc2Z0NkVCQ1RYNFhBTUNZTkc3L2hsN1kycEQxQ01BWXNNRHZBZ0FZazhadGFKdzRmMXJXSXdCamdOOEZBREEyamR1VHdkOTg2Sno0NmJxTzJOdzdtUFVvUUViMmE2NlB0N3hnYnRaakFFeFk1Y2MzUmYrdnJvdWhEZXVpMnQyVjlUaVRUdHY3UHBiMUNQdGszSVpHUzEwaExsaTVLTjV6elpxc1J3RXljc0hLUmRIc0hBMkE1S3A5dmRIOWpZdWo3L3FySXFyVnJNZGhuQnJYZjBPdm5Ec2wvdkZsQjhYYzV2cXNSd0ZHMGR6bSt2anN5dzZLWStkT3lYb1VnQW1uMHQwWkhSLzltK2k3N2txUndUN0pWYXZqL3llb1o2Z2NsOXpmSHRkdDZveU5Pd2VpcjFUSmVpUWdzYVppUGhhME5zU0o4NmZGbXcrZEV5MTFoYXhIQXBoNHl1WG8rUGo3WXVqQis0YVhDNFZvT3ZIVXFEdm8wQ2pNbWhPUkc5Zi9qM3JjcVY5MldOWWpqRmd1bDhzOTQ3V0pFQnFRaVdvMWRsNzI3ZWo1L3JkSDlQYm1WNThSVTk3MDlvaG4vamtFZ0RHaDcrcWZSOWVYdnhBUkVmbHAwNlB0dkF1anVQL2lqS2RpUEhpMjBKQ2xzTGR5dVdoOS9adWo5YXl6Ui9UMjNzc3ZpODR2L0gxVWgxekFBSUN4cWZmblA5NzFmTXBiM3lreTJDZENBL1pSeStsL0dLMS8rRWNqZW0vL0xUZkU5azk5S0NvOU8yczhGUURzbVhMSHRpZzkra2hFUk9UcTY2Tng1ZkVaVDhSNEp6UWdnWmJYbmhWVHozblhpQTZMR25yZ251ajR1NytPMHNZTm96QVpBSXhNcFdQTHJ1ZkYrZnRINVAwemtYM2pKd2dTYVRybFZUSDlMLzgyY3ZYUGY2ZnE4dU9ib3VQRDc0MytXMjRZaGNrQTRQbFZoMHE3bnVjYW16S2NoSWxDYUVCQ0RVY2VHMjN2LzNqa3AwMS8zdmRXQi9xajg1OHVpdTVMdmhKUkxvL0NkQUFBbzBkb1FHSjFTdzZLR1IrOEtJcnpGb3pvL2IyWFh4YmJML3BnVkxvNmF6d1pBTURvRVJwUUE0WFpjNlB0Z3hkRjNTSExSL1Qrd1h2dmptMGYrTXNZV25OL2pTY0RBQmdkUWdOcUpOL1NHbTNuLzEwMHZ1aWxJM3AvWmZ1MjZQallCZEYzNWVYdXhBb0FqSHRDQTJvb1YxY2YwOTcxM3VITDM0N2tSbjNsY25SOTdWOWp4K2MrR1pWdWgxSUJBT09YMElCYXkrV2k1YlZuUmR0NWZ4ZjUxaWtqV21YZzE3K0tiZS83M3pId20xL1hlRGdBZ05vUUdqQks2bGNjRVRNdS9FelVIYkIwUk8rdmRPNklIZjl3WVhSOTlWK2lPdEJmNCtrQUFOSVNHakNLQ3JQbVJOc0hQaGxOSjcxaXhPdjBYZld6NFJQRjF6NVl3OGtBQU5JU0dqREtjblgxTWZYY3Y0aXA1N3dyY3NYaWlOWXBQNzRwT2k0OEwzb3UrNDU3YmdBQTQ0TFFnQ3prY3RGMHlxdWk3VzgvR1lWWmMwYTJUcVVTTzcvM3JlajR5UGxSMnZCSWJlY0RBTmhIUWdNeVZIZmd3VEh6bzUrTnhwZWVNdUoxaHRZK0dOcys4SjdZK2Uydk9uY0RBQml6aEFaa0xOZmNITlArNUQweDdkM25SNzZsZFdRclZTclI4OVB2eDdZTDNoMERkOXhhMndFQkFQYUMwSUF4b25IbDhUSHo0NStQK3NPUEd2RTY1YTN0c2VNekg0MGRuLzlVVkxadnErRjBBQUI3Um1qQUdKSnZteEZ0Ny8xUVRIbmJuMFN1cm43RTZ3M2NlbU5zUGYvUG8vZm5QNDZvVkdvNElRREF5QWdOR0d0eXVXaCs1V2t4NDZQL2I4VDMzSWlJcVBiM1JmYzN2aGdkSDM2dlMrRUNBSmtUR2pCR0ZlY3RqTFlQWGhTdFo3NGxjc1c2RWE4M3RPNmg2UGp3ZTZQelgvNGh5bHZiYXpnaEFNQnpFeG93aHVXS3hXZzU0NDB4OCtPZmkvb1ZSK3pSdXYwM1hSdmJ6dnV6Nkw3a0sxSHAyVm1qQ1FFQW5wM1FnSEdnc04vOGFEdnY3MkxhLy9xcnlFK2ROdUwxcXFWUzlGNStXV3g3NzU5RzcrV1hSYlUwVk1NcEFRQ2VJalJndk1qbG92SDRsOFhNVC8xek5KM3lxajFhdGRLek03b3YrVXBzTys5ZDBYL1R0UkhWYW8yR0JBQVlKalJnbk1tM3RNYlVjOTRWTXo3NHFTanV2M2lQMWkxdmJZL09mL21INlBqd2UyUHczcnRyTkNFQVFFUXg2d0dBdlZOMzBBdGk1b1gvTDNyLys0ZXg4M3VYUkhWd1lNVHJEajI4SnJaLzR2MVJ2K3p3YURuOUQ2TisyZUVSdVZ3TnA0VTBxbjI5MGZQVHkySmcxYzFSYm44OHFnUDlXWThFeWVRYUdxTXdaNzlvT1BwRjBmS2FNeUxYMUp6MVNMQlBoQWFNWjRWQ05ML205ZEg0a3BmRnp1OWZFbjNYWExGSGgwVU4zbnRYRE41N1Y5UWRkR2kwdk80UG91R0lZd1VIWTliZzZ0OUUxOFdmai9LMkxWbVBBalZSSGVpUDBvWjFVZHF3THZxdnZ5cW0vdkc3OS9oQ0lEQ1dPSFFLSm9CODI0eVkrbzQvajVrZi8xdzBITGx5ajljZlduTi83UGpNUjJQYkIvNHkrbSsrM2szL0dITUdWLzhtdG4vcWd5S0RTYU84YlV0cy85UUhZM0QxYjdJZUJmYWEwSUFKcExoZ1VVei9xNytOdGdzK0ZuVkxEdHJqOVV2ckg0N09ML3g5Ykx2Z0w2THYrcXNpeXVVYVRBbDdwdHJYRzEwWGZ6N3JNU0FUWFJkL1BxcDl2Vm1QQVh2Rm9WTXdBZFV2T3l4bWZQalQwWC96OWJIejB2L1k0eHYzbFI3YkdGMy8vdG5vK2Q0bDBYTGFtZEY0MHFtUnE2dXYwYlR3dS9YODlMTGQ5bVRraXNWb09ldnNhRHJobE1oUGI4dHdNa2lyc21ONzlOM3d5K2o1N2plaldpcEZ4UENlalo2ZlhoYXRaNzBsNCtsZ3o5bWpBUk5WTGhlTkx6NHhabDcwenpIbExlZEd2cVYxanoraXZMVTl1cjcycjdIMVBYOGNPLy9yR3c1YklSTURxMjdlYmJubHJMT2o1YlF6UlFZVFRuNTZXN1NjZG1hMG5IWDJicThQM0g1TFJoUEJ2aEVhTU1IbGluWFIvSHV2aTVtZi9yZG9PZjJOa1d2ZTg2dVlWTG83bytlSC94bGIvK3Fkc2VNZlB4NkRkOS9oWGh5TW1uTDc0N3N0TjUxd1NrYVR3T2hvT3Y3azNaYkw3WTlsTXdqc0k0ZE93U1NSYjJtTjFyUGVFaTJ2UGlONnIveHA5UDdzQjFIcDd0cXpENmxXWTJEVnpUR3c2dVlvN0RjL21rOTlUVFNkK1BMSU5iZlVabWlJZU1ZbGJPM0pZS0xMdDgzWWJibmE3ekxPakUvMmFNQWtrMnR1anBiZmYwUE0rc3dYWThyWjV6N2pMN1NSS2orK0ticS9lWEZzK2QvblJOZVh2eENsOVE4bm5oUUFHTS9zMFlCSkt0ZlFHTTJ2ZWwwMG5mcnE2TC91cXVqNTBYL3Q4VW5qRVJIVndZSG91L3JuMFhmMXo2UHU0R1hSL0lyWFJNTXhMNDVjdlpQSEFXQXlFeG93eWVXS2RkRjB5cXVpNmFSWFJQOU4xMGJQai80elNvOXQzS3ZQR25ydzN1aDg4TjdJTlRaRjQzSEhSK1B4Sjd2ck9BQk1Va0lER0ZZb1JPTkxUNG5HNDE4Vy9iZmRGTDMvL2FNWWV2RGV2ZnFvYW45ZjlGMTdaZlJkZTJVVVpzeU14dU5QanNialh4YkZoWXNURHcwQWpGVkNBOWhkUGgrTng1MFFqY2VkRUtWSDFrYnZMMzRhL1RkZEU5WEJ3YjM2dUhMSHR1ajU4WGVqNThmZmplS2lKZEYwd3NuUitKS1hPYUVYQUNZNG9RRThwK0xpQTJQcXVYOFJyVzk2ZS9SZis0dm92Zkx5WjF4cWRFK1UxZ1N1cWFJQUFBMDdTVVJCVkQ4YzNlc2ZqdTV2ZnpYcVZ4d1JUU2VjSEEzSHZDUnlqWTBKcHdZQXhnS2hBVHl2ZkV0ck5MLzZqR2ordmROajRNNVYwWGZGVDJMZ3JsVjdmeStOYWpVRzc3NGpCdSsrSTNMMS94TDFMenc2R285K1VkUWZlV3prVzZla0hSNEF5SVRRQUVZdWw0dUdJNDZKaGlPT2lmTG14NkwzeXN1ajc5cGZSTFczWjY4L3NqbzRFQU8zM1JRRHQ5MFVrY3RGL1NITG8rR1lGMFhEVWNkRlllNjhoTU1EQUtOSmFBQjdwVEIzWGt4NXl6dWk5UTFuUi8rdnJvLytHNjZLd1h2djNyY1ByVlpqOFA3Vk1Yai82dWorMXBlanVHRC9hRGpxdUdnNCtrVlJ0L1FRVjY4Q2dIRkVhQUQ3SkZmZkVFMG5uUnBOSjUwYTVXMWJvdi9HYTZMLytsOUc2YkZIOS9telN4czNSR25qaHVqNThYY2pQMjE2TkJ5MU1ocU9mbEhVTHovQ2ZUb0FZSXdUR2tBeWhabXpvK1gzM3hBdHJ6MHJodFk5RlAwMy9ETDZiN291S3QyZCsvelpsYzRkMFhmMUZkRjM5UldScTIrSSt1V0hSLzN5RjBiOThoZEdjZjhEN08wQWdERkdhQURwNVhKUnQrU2dxRnR5VUV4NTh6dGk0Szdiby8rR1g4YkFxbHVpT3JSM2w4bDl1dXJnUUF6Y2NWc00zSEZiUkVUa1c2ZEUvYkxoOEtoYi9zSW83amRmZUFCQXhvUUdVRnVGUWpRY2VXdzBISGxzVkh0N28vKzJHNlAvaGwvRzRIMnI5LzZxVmIrbHNyTTcrbSs5TWZwdnZURWlJdkp0TTZKKzJRdWYyT054ZUJSbXpVbXlIUUJnNUlRR01HcHl6YzNSZE5Jcm91bWtWMFNsYzBjTTNINXJES3k2T1FidnZpT3FwYUZrMjZsczc0aitHNitPL2h1dmpvaUl3cHo5aGcrMVd2YkNxSC9CWVpGdm01RnNXd0RBc3hNYVFDYnkwNlpIMDhtdmpLYVRYeG5WL3Y0WXZQdjI2RjkxY3d6ZWZtdFVlblltM1ZhNS9mSG9hMzg4K3E2K0lpSWlDak5tUnZIQVE2THV3SU9IdjVZY0ZMbW01cVRiQklESlRtZ0FtY3MxTmtiRHNTK0pobU5mRWxFdXgrQ0Q5OGJBcXB0allOVXQrM1FuOHVkUzd0Z1c1WTRuN3QwUkVaSExSWEhlZ3FnNzhKQW9MajA0NnBZY0hNVkZCMFN1V0pkODJ3QXdXUWdOWUd3cEZLTCtCWWRGL1FzT2l5bHZma2VVTnE2UGdWL2ZIQU9yYm82aGg5ZlVacHZWYXBRMlBScWxUWTlHWEg5VlJFVGtpc1VvTGxvU2RVdUg5M3dVRHp6RVNlWUFzQWVFQmpCMjVYSlJYTGc0aWdzWFI4dnBmeGlWN1IweHVQbzNNWGpQblRGNHoyK2kzTEd0WnB1dWxrb3h0UGJCR0ZyNzRGUGpORFZIY2NHaUtDN2NQNHJ6aHg4TDh4ZEZvVzJHQUFFbXBQTGptNkwvVjlmRjBJWjFVZTN1eW5xY1NhZnRmUi9MZW9SOUlqU0FjU1BmTmlNYVgzcEtOTDcwbElocU5jcWJINHZCMWIrSmdYdnVqS0Y3N2t4K2JzZHZxL2IxeHRDYSsySm96WDI3dlQ0Y0lQdEhjZjcrVVZ5NEtJcno5NC9Dd2tWUmFKc3BRSUR4cVZLT3JpOStMdnF1dnlyWkZRS1pmSVFHTUQ3bGNsSFliMzQwN1RjL21rNTk5ZkRoVCtzZmZpbzg3bHNkMWNHQlVSbGxPRUR1ajZFMTkrOCtZbVBUY0lBOEVTR0ZoWXVpdU4rQ3lNK1lGYm1pWDcvQTJEWDB5TU14K01DOVdZL0JPT2R2T21CaXlPV2l1UGpBS0M0K01KcGY4L3FvbGtwUld2dEFESzYrTXdidStjMXdCSlRMb3pwU3RiOHZoaDU2SUlZZWV1QVpzeGJhWmtSKzF0d296SjRiaFZsem9qQjd6dkRqckRsUm1EazdvbEFZMVZrQm5xNDYwRC84cEZDSXBoTlBqYnFERGgyK0oxRXVuKzFnakN0Q0E1aVFjc1ZpMUIyeVBPb09XUjR0cjM5VFZJY0dvN1IrWFF5dEhmNkgvOURhQjZQOCtLWnNocXRXbjdqeTFiWVlldUNlWjM0L2w0dEMyOHdveko0YitWMEJNdmVwR0preFM0Z0FOWmVmTmozYXpyc3dpdnN2em5vVXhpbWhBVXdLdWJyNjRTdElMVDBrNHBYRHIxVjZka1pwN1lOUHhNZURNZlRRQTFIcDdzeDIwSWduUW1ScmxEdTJSdHkvK3BuZnorVWlQMlZxNUtkT2ovelVhY05mMDZaSGZzcTBaNzQyZFZya0docEgvNzhCR1BlbXZQV2RJb045SWpTQVNTdmYwaHIxaHg4VjlZY2ZOZnhDdFJybGJWdDI3ZkVZZXVpQktLMWJFOVhCd1d3SC9XM1ZhbFM2T3FQU05iSW95dFUzN0JZZXU4WElsR21SYTJ5S1hGUFQ4R05qVStTZlhHNW9kREk3VENLVnJxZGRWU3FmaThhVngyYzNEQk9DMEFCNFVpNjM2enlKeGhlOWRQaTFjamxLRzlmSDBQcUhvL3pvK2lnOXVqNUtHOWRIZWR1V2JHZmRBOVhCZ1NodmJZL3kxdlk5V3pHWGkxeER3ek1EcFBGcFVkTFV2UHRyRFkwUmhVTGtDb1dJL0pPUCtkMWVlKzd2RnlNSythZTkvc1FqTUNvcTNUdDJQYy9YTnc3LzJZUjlJRFFBZnBkQ0lZcUxsa1J4MFpMZFhxNzI5VVpwNDRZb2JYd3FQa29iMTBkbGUwZEdnOVpBdFJyVi92Nm85dmRIeFBZWTNWUHBnVkZYZXRxZmNwRkJBa0lEWUMva21wcWo3cUJEbys2Z1EzZDd2ZEt6TThwUGo0OG45b0tNaVhNL2dIR3IvWS9PcVBrMnF2SFUvVElxQTMwMTN4NFRuOUFBU0NqZjBocjVKNjUyOVhTVjdzNG9iMzU4K0JDbUxadDMvOXEyWmRRdnZRdU1MMCtQZ05HUUs3dEpIL3RPYUFDTWd2eVU0Uk92ZjNzUFNFUkVWQ3BSM3RIeGpBQ3BiSGtpU3JadmMyZGVBTVlkb1FHUXRYdytDak5tRGQ4ZjQ5QVZ6L2gydFZTS3lyWXR3OUd4dFQwcW5kdUhyenJWdVdQNHE2c3pLbDA3b3RLek00UGhnZEhRY1BSTGFyNk4wc1oxVWQ3ODJCTWJySy81OXBqNGhBYkFHSmNyRnFNd2QxNFU1czc3bmUrcmxrcFI3ZTZNY3VlT3FIWjFScm5yYVNIeTlDRHAzREY4emtpbE1rci9CY0MrbXY2ZXY2bjVObnAvOXFQby90YkZFUkhEVjRHRGZlU25DR0NDeUJXTGtXdWJHZm0ybWMvLzVtbzFLanU3bzlyWEc5WCt2cWowOVVXMXYyL1g4dkR6dnFpTTVMV3hkcDhSQU1ZRW9RRXdHVDF4ZC9HWU1uWGZQNnRjSG82UC9yNklvYUdvbHNzUmxmTHc0NVBQUzhPUFVTNUg5Y25IcDMrLy9MVHZsWjcyV3FVU08vL3JHL3MrSXdDalRtZ0FzRzhLaGNpM3RFYTB0TmJrNDRVR3dQamtiaXdBQUVCeVFnTUFBRWhPYUFBQUFNa0pEUUFBSURtaEFRQUFKQ2MwQUFDQTVJUUdBQUNRbk5BQUFBQ1NFeG9BQUVCeVFnTUFBRWhPYUFBQUFNa0pEUUFBSURtaEFRQUFKQ2MwQUFDQTVJUUdBQUNRbk5BQUFBQ1NFeG9BQUVCeVFnTUFBRWhPYUFBQUFNa0pEUUFBSURtaEFRQUFKQ2MwQUFDQTVJUUdBQUNRbk5BQUFBQ1NFeG9BakdtNWhzYmRsaXM3dG1jMENZeU95dmFPM1paempZM1A4VTRZMjRRR0FHTmFZYzUrdXkzMzNmRExqQ2FCMGRGMzQ5VzdMUmZtek10a0R0aFh4YXdIQUlEZnBlSG9GMFZwdzdwZHl6M2YvV1pFUkRRZGYzTGsyMlprTkJXa1Y5bmVFWDAzWHIzcloveEpEVWNkbDgxQXNJK0VCZ0JqV3N0cnpvais2NitLOHJZdEVSRlJMWlZpNTNlK0ZqdS84N1dNSjRQYUs4eWFFeTJudlQ3ck1XQ3ZPSFFLZ0RFdDE5UWNVLy80M1ZtUEFabVlldTVmUks2eEtlc3hZSzhJRFFER3ZQb1ZSMFRiK1JkR1llYnNyRWVCVVZHWU9UdmF6cjh3NmxjY2tmVW9zTmNjT2dYQXVGQy80b2lZK2ZIUFJjOVBMNHVCMjIrSmN2dGpVZTN2ejNvc1NDYlgyQmlGT2ZPaTRhampvdVUxWjBTdXFUbnJrV0NmQ0EwQXhvMWNVM08wbnZXV2FEM3JMVm1QQXNEemNPZ1VBQUNRbk5BQUFBQ1NFeG9BQUVCeVFnTUFBRWhPYUFBQUFNbTU2aFFBQUx1cDlQYkU5bysvUCtzeEpyMjI5MzBzNnhIMmlkQUFBT0FaQnUrN08rc1JHT2NjT2dVQUFDUm5qd1lBQUZIWWI5NnU1M1dMbGtUcjJYK2M0VFJNQkVJREFJRElOVFErOWJ5NUplcVhIWmJoTkV3RURwMENBQUNTRXhvQUFFQnlRZ01BQUVoT2FBQUFBTWtKRFFBQUlEbWhBUUFBSkNjMEFBQ0E1SVFHQUFDUW5OQUFBQUNTRXhvQUFFQnlRZ01BQUVoT2FBQUFBTWtKRFFBQUlEbWhBUUFBSkNjMEFBQ0E1SVFHQUFDUW5OQUFBQUNTRXhvQUFFQnlRZ01BQUVoT2FBQUFBTWtKRFFBQUlEbWhBUUFBSkNjMEFBQ0E1SVFHQUFDUW5OQUFBQUNTRXhvQUFFQnlRZ01BQUVoT2FBQUFBTWtKRFFBQUlEbWhBUUFBSkNjMEFBQ0E1SVFHQUFDUW5OQUFBQUNTRXhvQUFFQnlRZ01BQUVoT2FBQUFBTWtKRFFBQUlEbWhBUUFBSkNjMEFBQ0E1SVFHQUFDUW5OQUFBQUNTRXhvQUFFQnlRZ01BQUVoT2FBQUFBTWtKRFFBQWRsT3RWckllZ1FsQWFBQUFFUGtwVTNZOXIyeHB6M0FTSmdxaEFRQkFGT2JNaTF4OVEwUkVsRHUyUm1WN1I4WVRNZDRKRFFBQUlsZGZIdzNIdm1UWGN2ZTN2cFRoTkV3RVFnTUFnSWlJYUQzampSR0ZRa1JFOU45OGZYUis0ZStqc24xYnhsTXhYdVdxMVdvMTZ5RUFBQmdiK3E2N01ycSsrTG5kWGl2TW1CbjUyWE1qbC9QL3FFZFQyL3MrbHZVSUk1Ykw1WEsvL1ZveGkwRUFBQmlibWs0OE5TSWl1cjc4aFloeU9TSWl5aDNib3R4aHp3WjdScFlDQUxDYnBoTlBqVm1mL0VJMG5uREtyaFBFWVU4NWRBb0FnT2RVSFJ5TThwYkhvOUxWbGZVb2swNzlzc095SG1IRW51M1FLYUVCQUFEc2syY0xEWWRPQVFBQXlRa05BQUFnT2FFQkFBQWtKelFBQUlEa2hBWUFBSkNjMEFBQUFKSVRHZ0FBUUhKQ0F3QUFTRTVvQUFBQXlRa05BQUFnT2FFQkFBQWtKelFBQUlEa2hBWUFBSkNjMEFBQUFKSVRHZ0FBUUhKQ0F3QUFTRTVvQUFBQXlRa05BQUFnT2FFQkFBQWtKelFBQUlEa2hBWUFBSkNjMEFBQUFKSVRHZ0FBUUhKQ0F3QUFTRTVvQUFBQXlRa05BQUFnT2FFQkFBQWtKelFBQUlEa2hBWUFBSkNjMEFBQUFKSVRHZ0FBUUhKQ0F3QUFTRTVvQUFBQXlRa05BQUFnT2FFQkFBQWtKelFBQUlEa2hBWUFBSkNjMEFBQUFKSVRHZ0FBUUhKQ0F3QUFTRTVvQUFBQXlRa05BQUFnT2FFQkFBQUFBQUFBQUFBQUFBQ3c3LzQvakxBVi93RDhmTnNBQUFBQVNVVk9SSzVDWUlJPSIsCgkiVGhlbWUiIDogIiIsCgkiVHlwZSIgOiAibWluZCIsCgkiVmVyc2lvbiIgOiAiNiIKfQo="/>
    </extobj>
  </extobjs>
</s:customData>
</file>

<file path=customXml/itemProps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15677</Words>
  <Application>WPS 演示</Application>
  <PresentationFormat>自定义</PresentationFormat>
  <Paragraphs>743</Paragraphs>
  <Slides>41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Times New Roman</vt:lpstr>
      <vt:lpstr>Calibri Light</vt:lpstr>
      <vt:lpstr>微软雅黑</vt:lpstr>
      <vt:lpstr>思源黑体 CN Heavy</vt:lpstr>
      <vt:lpstr>黑体</vt:lpstr>
      <vt:lpstr>Arial Unicode MS</vt:lpstr>
      <vt:lpstr>思源黑体 CN Bold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Discover useful structures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467</cp:revision>
  <dcterms:created xsi:type="dcterms:W3CDTF">2017-11-13T08:28:00Z</dcterms:created>
  <dcterms:modified xsi:type="dcterms:W3CDTF">2023-09-26T15:15:34Z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SaveFontToCloudKey">
    <vt:lpwstr>648829950_btnclosed</vt:lpwstr>
  </property>
  <property fmtid="{D5CDD505-2E9C-101B-9397-08002B2CF9AE}" pid="4" name="ICV">
    <vt:lpwstr>2BEB8456FA604B3FA9707F5A2DF9FA8F</vt:lpwstr>
  </property>
</Properties>
</file>