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383" r:id="rId3"/>
    <p:sldId id="343" r:id="rId4"/>
    <p:sldId id="338" r:id="rId5"/>
    <p:sldId id="261" r:id="rId6"/>
    <p:sldId id="394" r:id="rId7"/>
    <p:sldId id="317" r:id="rId8"/>
    <p:sldId id="372" r:id="rId9"/>
    <p:sldId id="340" r:id="rId10"/>
    <p:sldId id="315" r:id="rId11"/>
    <p:sldId id="348" r:id="rId12"/>
    <p:sldId id="349" r:id="rId13"/>
    <p:sldId id="350" r:id="rId14"/>
    <p:sldId id="351" r:id="rId15"/>
    <p:sldId id="266" r:id="rId16"/>
    <p:sldId id="373" r:id="rId17"/>
    <p:sldId id="367" r:id="rId18"/>
    <p:sldId id="384" r:id="rId19"/>
    <p:sldId id="374" r:id="rId20"/>
    <p:sldId id="375" r:id="rId21"/>
    <p:sldId id="376" r:id="rId22"/>
    <p:sldId id="363" r:id="rId23"/>
    <p:sldId id="385" r:id="rId24"/>
    <p:sldId id="377" r:id="rId25"/>
    <p:sldId id="379" r:id="rId26"/>
    <p:sldId id="386" r:id="rId27"/>
    <p:sldId id="380" r:id="rId28"/>
    <p:sldId id="366" r:id="rId29"/>
    <p:sldId id="387" r:id="rId30"/>
    <p:sldId id="346" r:id="rId31"/>
    <p:sldId id="388" r:id="rId32"/>
    <p:sldId id="278" r:id="rId33"/>
    <p:sldId id="389" r:id="rId34"/>
    <p:sldId id="381" r:id="rId35"/>
    <p:sldId id="391" r:id="rId36"/>
    <p:sldId id="392" r:id="rId37"/>
    <p:sldId id="382" r:id="rId38"/>
    <p:sldId id="393" r:id="rId39"/>
    <p:sldId id="355" r:id="rId40"/>
    <p:sldId id="358" r:id="rId41"/>
    <p:sldId id="390" r:id="rId42"/>
    <p:sldId id="357" r:id="rId43"/>
    <p:sldId id="371" r:id="rId4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FFFFCC"/>
    <a:srgbClr val="FFFFFF"/>
    <a:srgbClr val="EA3C2A"/>
    <a:srgbClr val="AF119C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24"/>
    <p:restoredTop sz="97320"/>
  </p:normalViewPr>
  <p:slideViewPr>
    <p:cSldViewPr showGuides="1">
      <p:cViewPr varScale="1">
        <p:scale>
          <a:sx n="70" d="100"/>
          <a:sy n="70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notesMaster" Target="notesMasters/notesMaster1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6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b="0" dirty="0"/>
            </a:fld>
            <a:endParaRPr lang="en-US" altLang="zh-CN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pull dir="d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2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3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4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hyperlink" Target="Section%20A-2a.mp3" TargetMode="External"/><Relationship Id="rId1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hyperlink" Target="Section%20A-2b.mp3" TargetMode="External"/><Relationship Id="rId1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jpeg"/><Relationship Id="rId2" Type="http://schemas.openxmlformats.org/officeDocument/2006/relationships/image" Target="../media/image37.jpeg"/><Relationship Id="rId1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jpeg"/><Relationship Id="rId1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1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7.jpeg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3.png"/><Relationship Id="rId2" Type="http://schemas.openxmlformats.org/officeDocument/2006/relationships/hyperlink" Target="Section%20A-1b.mp3" TargetMode="Externa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7107" name="矩形 47106"/>
          <p:cNvSpPr/>
          <p:nvPr/>
        </p:nvSpPr>
        <p:spPr>
          <a:xfrm>
            <a:off x="4427538" y="908050"/>
            <a:ext cx="2663825" cy="10795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CC0066"/>
                    </a:gs>
                    <a:gs pos="100000">
                      <a:srgbClr val="CC0066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  <a:tileRect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Unit 5</a:t>
            </a:r>
            <a:endParaRPr lang="zh-CN" altLang="en-US" sz="3600" b="1">
              <a:ln w="1270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CC0066"/>
                  </a:gs>
                  <a:gs pos="100000">
                    <a:srgbClr val="CC0066">
                      <a:gamma/>
                      <a:shade val="46275"/>
                      <a:invGamma/>
                    </a:srgbClr>
                  </a:gs>
                </a:gsLst>
                <a:lin ang="5400000" scaled="1"/>
                <a:tileRect/>
              </a:gra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47" name="图片 10246" descr="110720230344ebd44f8027850c"/>
          <p:cNvPicPr>
            <a:picLocks noChangeAspect="1"/>
          </p:cNvPicPr>
          <p:nvPr/>
        </p:nvPicPr>
        <p:blipFill>
          <a:blip r:embed="rId2"/>
          <a:srcRect l="17241" t="4639" r="24796" b="19749"/>
          <a:stretch>
            <a:fillRect/>
          </a:stretch>
        </p:blipFill>
        <p:spPr>
          <a:xfrm>
            <a:off x="2484438" y="2278063"/>
            <a:ext cx="3817937" cy="331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WordArt 3"/>
          <p:cNvSpPr>
            <a:spLocks noChangeArrowheads="1" noChangeShapeType="1" noTextEdit="1"/>
          </p:cNvSpPr>
          <p:nvPr/>
        </p:nvSpPr>
        <p:spPr bwMode="auto">
          <a:xfrm>
            <a:off x="3176587" y="346075"/>
            <a:ext cx="2987824" cy="79208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 dirty="0">
                <a:ln w="12700">
                  <a:solidFill>
                    <a:schemeClr val="tx1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猜猜看</a:t>
            </a:r>
            <a:r>
              <a:rPr kumimoji="0" lang="en-US" altLang="zh-CN" sz="3600" b="1" i="0" u="none" strike="noStrike" kern="10" cap="none" spc="0" normalizeH="0" baseline="0" noProof="0" dirty="0">
                <a:ln w="12700">
                  <a:solidFill>
                    <a:schemeClr val="tx1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!</a:t>
            </a:r>
            <a:endParaRPr kumimoji="0" lang="zh-CN" altLang="en-US" sz="3600" b="1" i="0" u="none" strike="noStrike" kern="10" cap="none" spc="0" normalizeH="0" baseline="0" noProof="0" dirty="0">
              <a:ln w="12700">
                <a:solidFill>
                  <a:schemeClr val="tx1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0243" name="Text Box 4"/>
          <p:cNvSpPr txBox="1"/>
          <p:nvPr/>
        </p:nvSpPr>
        <p:spPr>
          <a:xfrm>
            <a:off x="3059113" y="5667375"/>
            <a:ext cx="36734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0033CC"/>
                </a:solidFill>
                <a:latin typeface="Times New Roman" panose="02020603050405020304" pitchFamily="18" charset="0"/>
              </a:rPr>
              <a:t>It’s a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panda.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4213" y="1054100"/>
            <a:ext cx="5688013" cy="1079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0" hangingPunct="0"/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Guess what animal it is.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4"/>
          <p:cNvSpPr txBox="1"/>
          <p:nvPr/>
        </p:nvSpPr>
        <p:spPr>
          <a:xfrm>
            <a:off x="2339975" y="2133600"/>
            <a:ext cx="4176713" cy="3503613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7" grpId="0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1269" name="图片 11268" descr="20085151511538_2"/>
          <p:cNvPicPr>
            <a:picLocks noChangeAspect="1"/>
          </p:cNvPicPr>
          <p:nvPr/>
        </p:nvPicPr>
        <p:blipFill>
          <a:blip r:embed="rId2"/>
          <a:srcRect r="9673" b="9738"/>
          <a:stretch>
            <a:fillRect/>
          </a:stretch>
        </p:blipFill>
        <p:spPr>
          <a:xfrm>
            <a:off x="1979613" y="1398588"/>
            <a:ext cx="4392612" cy="3109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 Box 4"/>
          <p:cNvSpPr txBox="1"/>
          <p:nvPr/>
        </p:nvSpPr>
        <p:spPr>
          <a:xfrm>
            <a:off x="2460625" y="4868863"/>
            <a:ext cx="36957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0033CC"/>
                </a:solidFill>
                <a:latin typeface="Times New Roman" panose="02020603050405020304" pitchFamily="18" charset="0"/>
              </a:rPr>
              <a:t>It’s an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elephant</a:t>
            </a:r>
            <a:r>
              <a:rPr lang="en-US" altLang="zh-CN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  <a:endParaRPr lang="en-US" altLang="zh-CN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1836738" y="1220788"/>
            <a:ext cx="4679950" cy="3503612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2293" name="图片 12292" descr="2fdda3cc7cd98d1057091d57213fb80e7aec90f2"/>
          <p:cNvPicPr>
            <a:picLocks noChangeAspect="1"/>
          </p:cNvPicPr>
          <p:nvPr/>
        </p:nvPicPr>
        <p:blipFill>
          <a:blip r:embed="rId2"/>
          <a:srcRect l="2983"/>
          <a:stretch>
            <a:fillRect/>
          </a:stretch>
        </p:blipFill>
        <p:spPr>
          <a:xfrm>
            <a:off x="1836738" y="1265238"/>
            <a:ext cx="5040312" cy="3363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Text Box 4"/>
          <p:cNvSpPr txBox="1"/>
          <p:nvPr/>
        </p:nvSpPr>
        <p:spPr>
          <a:xfrm>
            <a:off x="3203575" y="4948238"/>
            <a:ext cx="23050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lion</a:t>
            </a:r>
            <a:r>
              <a:rPr lang="en-US" altLang="zh-CN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547813" y="1196975"/>
            <a:ext cx="5400675" cy="3503613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3317" name="图片 13316" descr="3279936_152249049426_2"/>
          <p:cNvPicPr>
            <a:picLocks noChangeAspect="1"/>
          </p:cNvPicPr>
          <p:nvPr/>
        </p:nvPicPr>
        <p:blipFill>
          <a:blip r:embed="rId2"/>
          <a:srcRect b="5734"/>
          <a:stretch>
            <a:fillRect/>
          </a:stretch>
        </p:blipFill>
        <p:spPr>
          <a:xfrm>
            <a:off x="1690688" y="1485900"/>
            <a:ext cx="5113337" cy="321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4" name="Text Box 4"/>
          <p:cNvSpPr txBox="1"/>
          <p:nvPr/>
        </p:nvSpPr>
        <p:spPr>
          <a:xfrm>
            <a:off x="2770188" y="5013325"/>
            <a:ext cx="27368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tiger</a:t>
            </a:r>
            <a:r>
              <a:rPr lang="en-US" altLang="zh-CN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4"/>
          <p:cNvSpPr txBox="1"/>
          <p:nvPr/>
        </p:nvSpPr>
        <p:spPr>
          <a:xfrm>
            <a:off x="1403350" y="1341438"/>
            <a:ext cx="5689600" cy="3503612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4341" name="图片 14340" descr="575213_022058469107_2"/>
          <p:cNvPicPr>
            <a:picLocks noChangeAspect="1"/>
          </p:cNvPicPr>
          <p:nvPr/>
        </p:nvPicPr>
        <p:blipFill>
          <a:blip r:embed="rId2"/>
          <a:srcRect b="3288"/>
          <a:stretch>
            <a:fillRect/>
          </a:stretch>
        </p:blipFill>
        <p:spPr>
          <a:xfrm>
            <a:off x="2844800" y="1052513"/>
            <a:ext cx="3167063" cy="3744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Rectangle 6"/>
          <p:cNvSpPr/>
          <p:nvPr/>
        </p:nvSpPr>
        <p:spPr>
          <a:xfrm>
            <a:off x="3059113" y="5157788"/>
            <a:ext cx="26638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koala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2627313" y="981075"/>
            <a:ext cx="3671887" cy="3990975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01637" y="382588"/>
            <a:ext cx="4378122" cy="923329"/>
          </a:xfrm>
          <a:prstGeom prst="rect">
            <a:avLst/>
          </a:prstGeom>
          <a:noFill/>
        </p:spPr>
        <p:txBody>
          <a:bodyPr wrap="none" numCol="1">
            <a:prstTxWarp prst="textDeflateBottom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905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8900000" scaled="0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Presentation</a:t>
            </a:r>
            <a:endParaRPr kumimoji="0" lang="zh-CN" altLang="en-US" sz="5400" b="1" i="0" u="none" strike="noStrike" kern="1200" cap="none" spc="0" normalizeH="0" baseline="0" noProof="0" dirty="0">
              <a:ln w="1905"/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8900000" scaled="0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3" name="圆角矩形标注 8"/>
          <p:cNvSpPr/>
          <p:nvPr/>
        </p:nvSpPr>
        <p:spPr>
          <a:xfrm>
            <a:off x="3924300" y="1484313"/>
            <a:ext cx="4895850" cy="615950"/>
          </a:xfrm>
          <a:prstGeom prst="wedgeRoundRectCallout">
            <a:avLst>
              <a:gd name="adj1" fmla="val -59694"/>
              <a:gd name="adj2" fmla="val 20620"/>
              <a:gd name="adj3" fmla="val 16667"/>
            </a:avLst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you like dogs?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4" name="圆角矩形标注 9"/>
          <p:cNvSpPr/>
          <p:nvPr/>
        </p:nvSpPr>
        <p:spPr>
          <a:xfrm>
            <a:off x="1763713" y="2924175"/>
            <a:ext cx="5689600" cy="688975"/>
          </a:xfrm>
          <a:prstGeom prst="wedgeRoundRectCallout">
            <a:avLst>
              <a:gd name="adj1" fmla="val 56782"/>
              <a:gd name="adj2" fmla="val -44241"/>
              <a:gd name="adj3" fmla="val 16667"/>
            </a:avLst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they’re friendly.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5" name="圆角矩形标注 10"/>
          <p:cNvSpPr/>
          <p:nvPr/>
        </p:nvSpPr>
        <p:spPr>
          <a:xfrm>
            <a:off x="3924300" y="4149725"/>
            <a:ext cx="4968875" cy="687388"/>
          </a:xfrm>
          <a:prstGeom prst="wedgeRoundRectCallout">
            <a:avLst>
              <a:gd name="adj1" fmla="val -60861"/>
              <a:gd name="adj2" fmla="val 3810"/>
              <a:gd name="adj3" fmla="val 16667"/>
            </a:avLst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are lions from?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6" name="圆角矩形标注 11"/>
          <p:cNvSpPr/>
          <p:nvPr/>
        </p:nvSpPr>
        <p:spPr>
          <a:xfrm>
            <a:off x="3419475" y="5157788"/>
            <a:ext cx="3240088" cy="1150937"/>
          </a:xfrm>
          <a:prstGeom prst="wedgeRoundRectCallout">
            <a:avLst>
              <a:gd name="adj1" fmla="val 72046"/>
              <a:gd name="adj2" fmla="val -15102"/>
              <a:gd name="adj3" fmla="val 16667"/>
            </a:avLst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from South Africa.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74" name="图片 15373" descr="2fdda3cc7cd98d1057091d57213fb80e7aec90f2"/>
          <p:cNvPicPr>
            <a:picLocks noChangeAspect="1"/>
          </p:cNvPicPr>
          <p:nvPr/>
        </p:nvPicPr>
        <p:blipFill>
          <a:blip r:embed="rId2"/>
          <a:srcRect l="2983"/>
          <a:stretch>
            <a:fillRect/>
          </a:stretch>
        </p:blipFill>
        <p:spPr>
          <a:xfrm>
            <a:off x="179388" y="4005263"/>
            <a:ext cx="2089150" cy="1395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6" name="图片 15375" descr="193000012907901308973651353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1341438"/>
            <a:ext cx="2232025" cy="1433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7" name="图片 15376" descr="200942410312970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413" y="1412875"/>
            <a:ext cx="1152525" cy="865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8" name="图片 15377" descr="200942410313648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5113" y="2420938"/>
            <a:ext cx="1047750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9" name="图片 15378" descr="200942410312970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538" y="4005263"/>
            <a:ext cx="1152525" cy="865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0" name="图片 15379" descr="200942410313648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725" y="5084763"/>
            <a:ext cx="1047750" cy="1152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  <p:bldP spid="15365" grpId="0" animBg="1"/>
      <p:bldP spid="153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7" name="Oval 2"/>
          <p:cNvSpPr/>
          <p:nvPr/>
        </p:nvSpPr>
        <p:spPr>
          <a:xfrm>
            <a:off x="395288" y="2060575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>
                <a:latin typeface="Arial" panose="020B0604020202020204" pitchFamily="34" charset="0"/>
              </a:rPr>
              <a:t>1c</a:t>
            </a:r>
            <a:endParaRPr lang="en-US" altLang="zh-CN" sz="4000">
              <a:latin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39863" y="1628775"/>
            <a:ext cx="7308850" cy="3095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the conversation with your partner. Then make conversations about the other animals in 1a. Use the words in the box. 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24867" y="514924"/>
            <a:ext cx="3595339" cy="1183866"/>
          </a:xfrm>
          <a:prstGeom prst="rect">
            <a:avLst/>
          </a:prstGeom>
          <a:noFill/>
        </p:spPr>
        <p:txBody>
          <a:bodyPr wrap="none" numCol="1">
            <a:prstTxWarp prst="textWave2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Pairwork</a:t>
            </a:r>
            <a:endParaRPr kumimoji="0" lang="zh-CN" altLang="en-US" sz="54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7" name="文本框 16396"/>
          <p:cNvSpPr txBox="1"/>
          <p:nvPr/>
        </p:nvSpPr>
        <p:spPr>
          <a:xfrm>
            <a:off x="1763713" y="4756150"/>
            <a:ext cx="5400675" cy="1409700"/>
          </a:xfrm>
          <a:prstGeom prst="rect">
            <a:avLst/>
          </a:prstGeom>
          <a:solidFill>
            <a:srgbClr val="AF119C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bg1"/>
                </a:solidFill>
                <a:latin typeface="Times New Roman" panose="02020603050405020304" pitchFamily="18" charset="0"/>
              </a:rPr>
              <a:t> cute      interesting      fun   smart      lazy     beautiful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1213" name="图片 51212" descr="nanh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238" y="4508500"/>
            <a:ext cx="1812925" cy="2173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14" name="图片 51213" descr="nvh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463" y="4581525"/>
            <a:ext cx="1570037" cy="2160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4" name="矩形标注 13"/>
          <p:cNvSpPr/>
          <p:nvPr/>
        </p:nvSpPr>
        <p:spPr>
          <a:xfrm>
            <a:off x="4859338" y="2808288"/>
            <a:ext cx="3744912" cy="1295400"/>
          </a:xfrm>
          <a:prstGeom prst="wedgeRectCallout">
            <a:avLst>
              <a:gd name="adj1" fmla="val -38259"/>
              <a:gd name="adj2" fmla="val 83333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Why do you want to see them?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5" name="矩形标注 12"/>
          <p:cNvSpPr/>
          <p:nvPr/>
        </p:nvSpPr>
        <p:spPr>
          <a:xfrm>
            <a:off x="611188" y="2665413"/>
            <a:ext cx="2771775" cy="1366837"/>
          </a:xfrm>
          <a:prstGeom prst="wedgeRectCallout">
            <a:avLst>
              <a:gd name="adj1" fmla="val 74569"/>
              <a:gd name="adj2" fmla="val 70208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Let’s see the pandas first.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6" name="矩形标注 19"/>
          <p:cNvSpPr/>
          <p:nvPr/>
        </p:nvSpPr>
        <p:spPr>
          <a:xfrm>
            <a:off x="611188" y="4175125"/>
            <a:ext cx="2232025" cy="2016125"/>
          </a:xfrm>
          <a:prstGeom prst="wedgeRectCallout">
            <a:avLst>
              <a:gd name="adj1" fmla="val 75745"/>
              <a:gd name="adj2" fmla="val -1102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AF119C"/>
                </a:solidFill>
                <a:latin typeface="Times New Roman" panose="02020603050405020304" pitchFamily="18" charset="0"/>
              </a:rPr>
              <a:t>Because they’re very cute.</a:t>
            </a:r>
            <a:endParaRPr lang="zh-CN" altLang="en-US" dirty="0">
              <a:solidFill>
                <a:srgbClr val="AF119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11" name="图片 51210" descr="熊猫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58775"/>
            <a:ext cx="2071688" cy="2386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12" name="文本框 51211"/>
          <p:cNvSpPr txBox="1"/>
          <p:nvPr/>
        </p:nvSpPr>
        <p:spPr>
          <a:xfrm>
            <a:off x="611188" y="749300"/>
            <a:ext cx="5400675" cy="1409700"/>
          </a:xfrm>
          <a:prstGeom prst="rect">
            <a:avLst/>
          </a:prstGeom>
          <a:solidFill>
            <a:srgbClr val="AF119C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bg1"/>
                </a:solidFill>
                <a:latin typeface="Times New Roman" panose="02020603050405020304" pitchFamily="18" charset="0"/>
              </a:rPr>
              <a:t> cute      interesting      fun   smart      lazy     beautiful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  <p:bldP spid="51205" grpId="0" animBg="1"/>
      <p:bldP spid="5120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7423" name="图片 17422" descr="nanh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4148138"/>
            <a:ext cx="1812925" cy="2173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4" name="图片 17423" descr="nvh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25" y="4221163"/>
            <a:ext cx="1570038" cy="216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0" name="矩形标注 13"/>
          <p:cNvSpPr/>
          <p:nvPr/>
        </p:nvSpPr>
        <p:spPr>
          <a:xfrm>
            <a:off x="5148263" y="2347913"/>
            <a:ext cx="3706812" cy="1295400"/>
          </a:xfrm>
          <a:prstGeom prst="wedgeRectCallout">
            <a:avLst>
              <a:gd name="adj1" fmla="val -13898"/>
              <a:gd name="adj2" fmla="val 94606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Why do you want to see them?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矩形标注 12"/>
          <p:cNvSpPr/>
          <p:nvPr/>
        </p:nvSpPr>
        <p:spPr>
          <a:xfrm>
            <a:off x="935038" y="2347913"/>
            <a:ext cx="3205162" cy="1439862"/>
          </a:xfrm>
          <a:prstGeom prst="wedgeRectCallout">
            <a:avLst>
              <a:gd name="adj1" fmla="val 41134"/>
              <a:gd name="adj2" fmla="val 65657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Let’s see the ________ first.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7412" name="矩形标注 19"/>
          <p:cNvSpPr/>
          <p:nvPr/>
        </p:nvSpPr>
        <p:spPr>
          <a:xfrm>
            <a:off x="395288" y="4797425"/>
            <a:ext cx="3673475" cy="1341438"/>
          </a:xfrm>
          <a:prstGeom prst="wedgeRectCallout">
            <a:avLst>
              <a:gd name="adj1" fmla="val 48273"/>
              <a:gd name="adj2" fmla="val -72838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Because they’re very __________.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2" name="Text Box 5"/>
          <p:cNvSpPr txBox="1"/>
          <p:nvPr/>
        </p:nvSpPr>
        <p:spPr>
          <a:xfrm>
            <a:off x="1476375" y="5373688"/>
            <a:ext cx="2735263" cy="696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1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beautiful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8"/>
          <p:cNvSpPr txBox="1"/>
          <p:nvPr/>
        </p:nvSpPr>
        <p:spPr>
          <a:xfrm>
            <a:off x="1116013" y="2924175"/>
            <a:ext cx="1727200" cy="696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1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giraffes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20" name="文本框 17419"/>
          <p:cNvSpPr txBox="1"/>
          <p:nvPr/>
        </p:nvSpPr>
        <p:spPr>
          <a:xfrm>
            <a:off x="539750" y="835025"/>
            <a:ext cx="5400675" cy="1301750"/>
          </a:xfrm>
          <a:prstGeom prst="rect">
            <a:avLst/>
          </a:prstGeom>
          <a:solidFill>
            <a:srgbClr val="AF119C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>
                <a:solidFill>
                  <a:schemeClr val="bg1"/>
                </a:solidFill>
                <a:latin typeface="Times New Roman" panose="02020603050405020304" pitchFamily="18" charset="0"/>
              </a:rPr>
              <a:t> cute      interesting      fun   smart      lazy     beautiful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22" name="图片 17421" descr="长颈鹿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863" y="333375"/>
            <a:ext cx="2665412" cy="1919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  <p:bldP spid="174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8447" name="图片 18446" descr="nanh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238" y="3787775"/>
            <a:ext cx="1812925" cy="2173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8" name="图片 18447" descr="nvh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463" y="3860800"/>
            <a:ext cx="1570037" cy="2160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矩形标注 13"/>
          <p:cNvSpPr/>
          <p:nvPr/>
        </p:nvSpPr>
        <p:spPr>
          <a:xfrm>
            <a:off x="4859338" y="2493963"/>
            <a:ext cx="3744912" cy="1295400"/>
          </a:xfrm>
          <a:prstGeom prst="wedgeRectCallout">
            <a:avLst>
              <a:gd name="adj1" fmla="val -29653"/>
              <a:gd name="adj2" fmla="val 83824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you want to see them?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5" name="矩形标注 12"/>
          <p:cNvSpPr/>
          <p:nvPr/>
        </p:nvSpPr>
        <p:spPr>
          <a:xfrm>
            <a:off x="466725" y="2565400"/>
            <a:ext cx="2808288" cy="1295400"/>
          </a:xfrm>
          <a:prstGeom prst="wedgeRectCallout">
            <a:avLst>
              <a:gd name="adj1" fmla="val 75551"/>
              <a:gd name="adj2" fmla="val 51718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Let’s see the ______ first.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6" name="矩形标注 19"/>
          <p:cNvSpPr/>
          <p:nvPr/>
        </p:nvSpPr>
        <p:spPr>
          <a:xfrm>
            <a:off x="466725" y="5878513"/>
            <a:ext cx="6626225" cy="719137"/>
          </a:xfrm>
          <a:prstGeom prst="wedgeRectCallout">
            <a:avLst>
              <a:gd name="adj1" fmla="val -5870"/>
              <a:gd name="adj2" fmla="val -93486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Because they’re very _________.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5"/>
          <p:cNvSpPr txBox="1"/>
          <p:nvPr/>
        </p:nvSpPr>
        <p:spPr>
          <a:xfrm>
            <a:off x="4643438" y="5878513"/>
            <a:ext cx="2305050" cy="696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1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interesting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8"/>
          <p:cNvSpPr txBox="1"/>
          <p:nvPr/>
        </p:nvSpPr>
        <p:spPr>
          <a:xfrm>
            <a:off x="539750" y="3141663"/>
            <a:ext cx="1727200" cy="696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1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koalas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45" name="图片 18444" descr="1267593003g7Nimwzp_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213" y="277813"/>
            <a:ext cx="2857500" cy="214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6" name="文本框 18445"/>
          <p:cNvSpPr txBox="1"/>
          <p:nvPr/>
        </p:nvSpPr>
        <p:spPr>
          <a:xfrm>
            <a:off x="395288" y="765175"/>
            <a:ext cx="5400675" cy="1301750"/>
          </a:xfrm>
          <a:prstGeom prst="rect">
            <a:avLst/>
          </a:prstGeom>
          <a:solidFill>
            <a:srgbClr val="AF119C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>
                <a:solidFill>
                  <a:schemeClr val="bg1"/>
                </a:solidFill>
                <a:latin typeface="Times New Roman" panose="02020603050405020304" pitchFamily="18" charset="0"/>
              </a:rPr>
              <a:t> cute      interesting      fun   smart      lazy     beautiful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animBg="1"/>
      <p:bldP spid="184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84" name="矩形 2083"/>
          <p:cNvSpPr/>
          <p:nvPr/>
        </p:nvSpPr>
        <p:spPr>
          <a:xfrm>
            <a:off x="431800" y="4005263"/>
            <a:ext cx="8316913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9050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Why do you </a:t>
            </a:r>
            <a:endParaRPr lang="zh-CN" altLang="en-US" sz="3600" b="1">
              <a:ln w="1905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zh-CN" altLang="en-US" sz="3600" b="1">
                <a:ln w="19050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like pandas?</a:t>
            </a:r>
            <a:endParaRPr lang="zh-CN" altLang="en-US" sz="3600" b="1">
              <a:ln w="1905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85" name="矩形 2084"/>
          <p:cNvSpPr/>
          <p:nvPr/>
        </p:nvSpPr>
        <p:spPr>
          <a:xfrm>
            <a:off x="395288" y="333375"/>
            <a:ext cx="27717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9050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Unit 5</a:t>
            </a:r>
            <a:endParaRPr lang="zh-CN" altLang="en-US" sz="3600" b="1">
              <a:ln w="1905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pli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9470" name="图片 19469" descr="nanh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860800"/>
            <a:ext cx="1812925" cy="2173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1" name="图片 19470" descr="nvh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25" y="3933825"/>
            <a:ext cx="1570038" cy="2160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8" name="矩形标注 13"/>
          <p:cNvSpPr/>
          <p:nvPr/>
        </p:nvSpPr>
        <p:spPr>
          <a:xfrm>
            <a:off x="4681538" y="2347913"/>
            <a:ext cx="3924300" cy="1223962"/>
          </a:xfrm>
          <a:prstGeom prst="wedgeRectCallout">
            <a:avLst>
              <a:gd name="adj1" fmla="val -18852"/>
              <a:gd name="adj2" fmla="val 94227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Why do you want to see them?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矩形标注 12"/>
          <p:cNvSpPr/>
          <p:nvPr/>
        </p:nvSpPr>
        <p:spPr>
          <a:xfrm>
            <a:off x="431800" y="2347913"/>
            <a:ext cx="3744913" cy="1368425"/>
          </a:xfrm>
          <a:prstGeom prst="wedgeRectCallout">
            <a:avLst>
              <a:gd name="adj1" fmla="val 45296"/>
              <a:gd name="adj2" fmla="val 71579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latin typeface="Times New Roman" panose="02020603050405020304" pitchFamily="18" charset="0"/>
              </a:rPr>
              <a:t>Let’s see the _________ first.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9460" name="矩形标注 19"/>
          <p:cNvSpPr/>
          <p:nvPr/>
        </p:nvSpPr>
        <p:spPr>
          <a:xfrm>
            <a:off x="576263" y="5948363"/>
            <a:ext cx="6337300" cy="720725"/>
          </a:xfrm>
          <a:prstGeom prst="wedgeRectCallout">
            <a:avLst>
              <a:gd name="adj1" fmla="val -1028"/>
              <a:gd name="adj2" fmla="val -90528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latin typeface="Times New Roman" panose="02020603050405020304" pitchFamily="18" charset="0"/>
              </a:rPr>
              <a:t>Because they’re very _______.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2" name="Text Box 5"/>
          <p:cNvSpPr txBox="1"/>
          <p:nvPr/>
        </p:nvSpPr>
        <p:spPr>
          <a:xfrm>
            <a:off x="4897438" y="5948363"/>
            <a:ext cx="14398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8"/>
          <p:cNvSpPr txBox="1"/>
          <p:nvPr/>
        </p:nvSpPr>
        <p:spPr>
          <a:xfrm>
            <a:off x="504825" y="2859088"/>
            <a:ext cx="22320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elephants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68" name="图片 19467" descr="大象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863" y="476250"/>
            <a:ext cx="2700337" cy="1692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9" name="文本框 19468"/>
          <p:cNvSpPr txBox="1"/>
          <p:nvPr/>
        </p:nvSpPr>
        <p:spPr>
          <a:xfrm>
            <a:off x="504825" y="763588"/>
            <a:ext cx="5400675" cy="1301750"/>
          </a:xfrm>
          <a:prstGeom prst="rect">
            <a:avLst/>
          </a:prstGeom>
          <a:solidFill>
            <a:srgbClr val="AF119C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>
                <a:solidFill>
                  <a:schemeClr val="bg1"/>
                </a:solidFill>
                <a:latin typeface="Times New Roman" panose="02020603050405020304" pitchFamily="18" charset="0"/>
              </a:rPr>
              <a:t> cute      interesting      fun   smart      lazy     beautiful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  <p:bldP spid="194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488" name="Oval 2"/>
          <p:cNvSpPr/>
          <p:nvPr/>
        </p:nvSpPr>
        <p:spPr>
          <a:xfrm>
            <a:off x="322263" y="2503488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>
              <a:lnSpc>
                <a:spcPct val="120000"/>
              </a:lnSpc>
            </a:pPr>
            <a:r>
              <a:rPr lang="en-US" altLang="zh-CN" sz="4000">
                <a:latin typeface="Arial" panose="020B0604020202020204" pitchFamily="34" charset="0"/>
              </a:rPr>
              <a:t>2a</a:t>
            </a:r>
            <a:endParaRPr lang="en-US" altLang="zh-CN" sz="4000">
              <a:latin typeface="Arial" panose="020B0604020202020204" pitchFamily="34" charset="0"/>
            </a:endParaRPr>
          </a:p>
        </p:txBody>
      </p:sp>
      <p:sp>
        <p:nvSpPr>
          <p:cNvPr id="20489" name="Text Box 4"/>
          <p:cNvSpPr txBox="1"/>
          <p:nvPr/>
        </p:nvSpPr>
        <p:spPr>
          <a:xfrm>
            <a:off x="1330325" y="2143125"/>
            <a:ext cx="7345363" cy="272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write the animals you hear. Draw a line from the animals to the description words and the countries they are from. </a:t>
            </a:r>
            <a:endParaRPr lang="en-US" altLang="zh-CN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90" name="WordArt 9"/>
          <p:cNvSpPr>
            <a:spLocks noTextEdit="1"/>
          </p:cNvSpPr>
          <p:nvPr/>
        </p:nvSpPr>
        <p:spPr>
          <a:xfrm>
            <a:off x="2336800" y="1176338"/>
            <a:ext cx="3887788" cy="8128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22"/>
              </a:avLst>
            </a:prstTxWarp>
            <a:normAutofit/>
          </a:bodyPr>
          <a:p>
            <a:pPr algn="l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Listening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0497" name="图片 20496" descr="喇叭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138" y="4365625"/>
            <a:ext cx="792162" cy="792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52289" name="表格 52288"/>
          <p:cNvGraphicFramePr/>
          <p:nvPr/>
        </p:nvGraphicFramePr>
        <p:xfrm>
          <a:off x="325438" y="477838"/>
          <a:ext cx="8567737" cy="3743325"/>
        </p:xfrm>
        <a:graphic>
          <a:graphicData uri="http://schemas.openxmlformats.org/drawingml/2006/table">
            <a:tbl>
              <a:tblPr/>
              <a:tblGrid>
                <a:gridCol w="3311525"/>
                <a:gridCol w="2808288"/>
                <a:gridCol w="2447925"/>
              </a:tblGrid>
              <a:tr h="125888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</a:rPr>
                        <a:t>Animals</a:t>
                      </a:r>
                      <a:endParaRPr lang="en-US" altLang="zh-CN" sz="32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32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Description words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Countries</a:t>
                      </a:r>
                      <a:endParaRPr lang="en-US" altLang="zh-CN" sz="32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32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</a:rPr>
                        <a:t>1. _________</a:t>
                      </a:r>
                      <a:endParaRPr lang="zh-CN" altLang="en-US" sz="32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really scary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Australia</a:t>
                      </a:r>
                      <a:endParaRPr lang="zh-CN" altLang="en-US" sz="32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65212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</a:rPr>
                        <a:t>2. _________</a:t>
                      </a:r>
                      <a:endParaRPr lang="zh-CN" altLang="en-US" sz="32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kind of interesting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South Africa</a:t>
                      </a:r>
                      <a:endParaRPr lang="zh-CN" altLang="en-US" sz="32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342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</a:rPr>
                        <a:t>3. _________</a:t>
                      </a:r>
                      <a:endParaRPr lang="zh-CN" altLang="en-US" sz="32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very cute</a:t>
                      </a:r>
                      <a:endParaRPr lang="zh-CN" altLang="en-US" sz="320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China</a:t>
                      </a:r>
                      <a:endParaRPr lang="zh-CN" altLang="en-US" sz="32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2254" name="Text Box 6"/>
          <p:cNvSpPr txBox="1"/>
          <p:nvPr/>
        </p:nvSpPr>
        <p:spPr>
          <a:xfrm>
            <a:off x="900113" y="1628775"/>
            <a:ext cx="1800225" cy="676275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 sz="32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pandas</a:t>
            </a:r>
            <a:endParaRPr lang="en-US" altLang="zh-CN" sz="320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55" name="Text Box 8"/>
          <p:cNvSpPr txBox="1"/>
          <p:nvPr/>
        </p:nvSpPr>
        <p:spPr>
          <a:xfrm>
            <a:off x="900113" y="2349500"/>
            <a:ext cx="1727200" cy="676275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 sz="32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koalas</a:t>
            </a:r>
            <a:endParaRPr lang="en-US" altLang="zh-CN" sz="320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56" name="Text Box 9"/>
          <p:cNvSpPr txBox="1"/>
          <p:nvPr/>
        </p:nvSpPr>
        <p:spPr>
          <a:xfrm>
            <a:off x="900113" y="3429000"/>
            <a:ext cx="1081087" cy="676275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 sz="32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lions</a:t>
            </a:r>
            <a:endParaRPr lang="en-US" altLang="zh-CN" sz="320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195513" y="2133600"/>
            <a:ext cx="1512888" cy="17287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339975" y="2709863"/>
            <a:ext cx="1368425" cy="12239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940425" y="2133600"/>
            <a:ext cx="576263" cy="576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700338" y="1989138"/>
            <a:ext cx="935038" cy="7921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5364163" y="2205038"/>
            <a:ext cx="1223963" cy="16557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651500" y="2997200"/>
            <a:ext cx="865188" cy="7921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87" name="图片 52286" descr="26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4287838"/>
            <a:ext cx="8820150" cy="2165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4" grpId="0"/>
      <p:bldP spid="52255" grpId="0"/>
      <p:bldP spid="522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" name="Text Box 5"/>
          <p:cNvSpPr txBox="1"/>
          <p:nvPr/>
        </p:nvSpPr>
        <p:spPr>
          <a:xfrm>
            <a:off x="250825" y="2227263"/>
            <a:ext cx="8748713" cy="3386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742950" indent="-742950"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Julie: Let’s see the _______.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John: Why do you like them?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Julie: Because they’re _______ interesting.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John: Where are they from?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Julie: They’re from ______. 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9" name="Text Box 5"/>
          <p:cNvSpPr txBox="1"/>
          <p:nvPr/>
        </p:nvSpPr>
        <p:spPr>
          <a:xfrm>
            <a:off x="4102100" y="2174875"/>
            <a:ext cx="1584325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EA3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pandas</a:t>
            </a:r>
            <a:endParaRPr lang="en-US" altLang="zh-CN">
              <a:solidFill>
                <a:srgbClr val="EA3C2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30" name="Text Box 6"/>
          <p:cNvSpPr txBox="1"/>
          <p:nvPr/>
        </p:nvSpPr>
        <p:spPr>
          <a:xfrm>
            <a:off x="4749800" y="3543300"/>
            <a:ext cx="187325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EA3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 of</a:t>
            </a:r>
            <a:endParaRPr lang="en-US" altLang="zh-CN">
              <a:solidFill>
                <a:srgbClr val="EA3C2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31" name="Text Box 7"/>
          <p:cNvSpPr txBox="1"/>
          <p:nvPr/>
        </p:nvSpPr>
        <p:spPr>
          <a:xfrm>
            <a:off x="4246563" y="4879975"/>
            <a:ext cx="1584325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EA3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  <a:endParaRPr lang="en-US" altLang="zh-CN">
              <a:solidFill>
                <a:srgbClr val="EA3C2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0" name="Oval 2"/>
          <p:cNvSpPr/>
          <p:nvPr/>
        </p:nvSpPr>
        <p:spPr>
          <a:xfrm>
            <a:off x="323850" y="895350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>
              <a:lnSpc>
                <a:spcPct val="120000"/>
              </a:lnSpc>
            </a:pPr>
            <a:r>
              <a:rPr lang="en-US" altLang="zh-CN" sz="4000">
                <a:latin typeface="Arial" panose="020B0604020202020204" pitchFamily="34" charset="0"/>
              </a:rPr>
              <a:t>2b</a:t>
            </a:r>
            <a:endParaRPr lang="en-US" altLang="zh-CN" sz="4000">
              <a:latin typeface="Arial" panose="020B0604020202020204" pitchFamily="34" charset="0"/>
            </a:endParaRPr>
          </a:p>
        </p:txBody>
      </p:sp>
      <p:sp>
        <p:nvSpPr>
          <p:cNvPr id="15" name="Text Box 4"/>
          <p:cNvSpPr txBox="1"/>
          <p:nvPr/>
        </p:nvSpPr>
        <p:spPr>
          <a:xfrm>
            <a:off x="1258888" y="765175"/>
            <a:ext cx="7885112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Listen again. Complete the conversation with the words in 2a.</a:t>
            </a:r>
            <a:endParaRPr lang="en-US" altLang="zh-CN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1513" name="图片 21512" descr="喇叭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288" y="620713"/>
            <a:ext cx="792162" cy="792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0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30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6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4" name="Oval 2"/>
          <p:cNvSpPr/>
          <p:nvPr/>
        </p:nvSpPr>
        <p:spPr>
          <a:xfrm>
            <a:off x="755650" y="2701925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>
                <a:latin typeface="Arial" panose="020B0604020202020204" pitchFamily="34" charset="0"/>
              </a:rPr>
              <a:t>1c</a:t>
            </a:r>
            <a:endParaRPr lang="en-US" altLang="zh-CN" sz="4000">
              <a:latin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38528" y="775752"/>
            <a:ext cx="4605094" cy="1336509"/>
          </a:xfrm>
          <a:prstGeom prst="rect">
            <a:avLst/>
          </a:prstGeom>
          <a:noFill/>
        </p:spPr>
        <p:txBody>
          <a:bodyPr wrap="none" numCol="1">
            <a:prstTxWarp prst="textCurveDown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Pairwork</a:t>
            </a:r>
            <a:endParaRPr kumimoji="0" lang="zh-CN" altLang="en-US" sz="54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6" name="Text Box 4"/>
          <p:cNvSpPr txBox="1"/>
          <p:nvPr/>
        </p:nvSpPr>
        <p:spPr>
          <a:xfrm>
            <a:off x="1835150" y="2420938"/>
            <a:ext cx="6624638" cy="2949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Talk about the other two animals in 2a with a partner. Do John and Julie like them? Do you like them? Why or why not?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3259" name="图片 53258" descr="图片1joijuju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854200"/>
            <a:ext cx="2519363" cy="2414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矩形标注 13"/>
          <p:cNvSpPr/>
          <p:nvPr/>
        </p:nvSpPr>
        <p:spPr>
          <a:xfrm>
            <a:off x="4318000" y="638175"/>
            <a:ext cx="4716463" cy="720725"/>
          </a:xfrm>
          <a:prstGeom prst="wedgeRectCallout">
            <a:avLst>
              <a:gd name="adj1" fmla="val -32935"/>
              <a:gd name="adj2" fmla="val 116079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you like them?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53" name="矩形标注 12"/>
          <p:cNvSpPr/>
          <p:nvPr/>
        </p:nvSpPr>
        <p:spPr>
          <a:xfrm>
            <a:off x="250825" y="630238"/>
            <a:ext cx="3851275" cy="801687"/>
          </a:xfrm>
          <a:prstGeom prst="wedgeRectCallout">
            <a:avLst>
              <a:gd name="adj1" fmla="val 32273"/>
              <a:gd name="adj2" fmla="val 101287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Well, I like koalas.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54" name="矩形标注 19"/>
          <p:cNvSpPr/>
          <p:nvPr/>
        </p:nvSpPr>
        <p:spPr>
          <a:xfrm>
            <a:off x="322263" y="4157663"/>
            <a:ext cx="4032250" cy="2151062"/>
          </a:xfrm>
          <a:prstGeom prst="wedgeRectCallout">
            <a:avLst>
              <a:gd name="adj1" fmla="val 28620"/>
              <a:gd name="adj2" fmla="val -64319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Because they’re very cute and they are from Australia.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3258" name="图片 53257" descr="1267593003g7Nimwzp_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575" y="3798888"/>
            <a:ext cx="3313113" cy="2484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3" grpId="0" animBg="1"/>
      <p:bldP spid="532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3562" name="图片 23561" descr="图片1joijuju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175" y="1990725"/>
            <a:ext cx="2519363" cy="2414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4" name="矩形标注 13"/>
          <p:cNvSpPr/>
          <p:nvPr/>
        </p:nvSpPr>
        <p:spPr>
          <a:xfrm>
            <a:off x="3492500" y="693738"/>
            <a:ext cx="5256213" cy="792162"/>
          </a:xfrm>
          <a:prstGeom prst="wedgeRectCallout">
            <a:avLst>
              <a:gd name="adj1" fmla="val 2431"/>
              <a:gd name="adj2" fmla="val 118736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don’t you like them?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5" name="矩形标注 12"/>
          <p:cNvSpPr/>
          <p:nvPr/>
        </p:nvSpPr>
        <p:spPr>
          <a:xfrm>
            <a:off x="468313" y="693738"/>
            <a:ext cx="2771775" cy="1295400"/>
          </a:xfrm>
          <a:prstGeom prst="wedgeRectCallout">
            <a:avLst>
              <a:gd name="adj1" fmla="val 71593"/>
              <a:gd name="adj2" fmla="val 86028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Well, I don’t like lions.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6" name="矩形标注 19"/>
          <p:cNvSpPr/>
          <p:nvPr/>
        </p:nvSpPr>
        <p:spPr>
          <a:xfrm>
            <a:off x="323850" y="2493963"/>
            <a:ext cx="3025775" cy="1871662"/>
          </a:xfrm>
          <a:prstGeom prst="wedgeRectCallout">
            <a:avLst>
              <a:gd name="adj1" fmla="val 60704"/>
              <a:gd name="adj2" fmla="val -33801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they’re really scary.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8" name="矩形标注 10"/>
          <p:cNvSpPr/>
          <p:nvPr/>
        </p:nvSpPr>
        <p:spPr>
          <a:xfrm>
            <a:off x="4572000" y="4725988"/>
            <a:ext cx="2735263" cy="1295400"/>
          </a:xfrm>
          <a:prstGeom prst="wedgeRectCallout">
            <a:avLst>
              <a:gd name="adj1" fmla="val 11986"/>
              <a:gd name="adj2" fmla="val -103065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are they from?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9" name="矩形标注 11"/>
          <p:cNvSpPr/>
          <p:nvPr/>
        </p:nvSpPr>
        <p:spPr>
          <a:xfrm>
            <a:off x="396875" y="4725988"/>
            <a:ext cx="3887788" cy="1439862"/>
          </a:xfrm>
          <a:prstGeom prst="wedgeRectCallout">
            <a:avLst>
              <a:gd name="adj1" fmla="val 46569"/>
              <a:gd name="adj2" fmla="val -88259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Most of them are from South Africa.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animBg="1"/>
      <p:bldP spid="23556" grpId="0" animBg="1"/>
      <p:bldP spid="23558" grpId="0" animBg="1"/>
      <p:bldP spid="235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Text Box 2"/>
          <p:cNvSpPr txBox="1"/>
          <p:nvPr/>
        </p:nvSpPr>
        <p:spPr>
          <a:xfrm>
            <a:off x="503238" y="2779713"/>
            <a:ext cx="8172450" cy="3386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>
                <a:latin typeface="Times New Roman" panose="02020603050405020304" pitchFamily="18" charset="0"/>
                <a:ea typeface="华文琥珀" panose="02010800040101010101" pitchFamily="2" charset="-122"/>
              </a:rPr>
              <a:t>Does Peter have a pet? </a:t>
            </a:r>
            <a:endParaRPr lang="en-US" altLang="zh-CN">
              <a:latin typeface="Times New Roman" panose="02020603050405020304" pitchFamily="18" charset="0"/>
              <a:ea typeface="华文琥珀" panose="02010800040101010101" pitchFamily="2" charset="-122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华文琥珀" panose="02010800040101010101" pitchFamily="2" charset="-122"/>
              </a:rPr>
              <a:t>     ______________________________</a:t>
            </a:r>
            <a:endParaRPr lang="en-US" altLang="zh-CN">
              <a:latin typeface="Times New Roman" panose="02020603050405020304" pitchFamily="18" charset="0"/>
              <a:ea typeface="华文琥珀" panose="02010800040101010101" pitchFamily="2" charset="-122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华文琥珀" panose="02010800040101010101" pitchFamily="2" charset="-122"/>
              </a:rPr>
              <a:t>2. What can </a:t>
            </a:r>
            <a:r>
              <a:rPr lang="en-US" altLang="zh-CN" err="1">
                <a:latin typeface="Times New Roman" panose="02020603050405020304" pitchFamily="18" charset="0"/>
                <a:ea typeface="华文琥珀" panose="02010800040101010101" pitchFamily="2" charset="-122"/>
              </a:rPr>
              <a:t>Dingding</a:t>
            </a:r>
            <a:r>
              <a:rPr lang="en-US" altLang="zh-CN">
                <a:latin typeface="Times New Roman" panose="02020603050405020304" pitchFamily="18" charset="0"/>
                <a:ea typeface="华文琥珀" panose="02010800040101010101" pitchFamily="2" charset="-122"/>
              </a:rPr>
              <a:t> do?</a:t>
            </a:r>
            <a:endParaRPr lang="en-US" altLang="zh-CN">
              <a:latin typeface="Times New Roman" panose="02020603050405020304" pitchFamily="18" charset="0"/>
              <a:ea typeface="华文琥珀" panose="02010800040101010101" pitchFamily="2" charset="-122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华文琥珀" panose="02010800040101010101" pitchFamily="2" charset="-122"/>
              </a:rPr>
              <a:t>    _______________________________</a:t>
            </a:r>
            <a:endParaRPr lang="en-US" altLang="zh-CN">
              <a:latin typeface="Times New Roman" panose="02020603050405020304" pitchFamily="18" charset="0"/>
              <a:ea typeface="华文琥珀" panose="02010800040101010101" pitchFamily="2" charset="-122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华文琥珀" panose="02010800040101010101" pitchFamily="2" charset="-122"/>
              </a:rPr>
              <a:t>    _______________________________</a:t>
            </a:r>
            <a:endParaRPr lang="en-US" altLang="zh-CN"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  <p:sp>
        <p:nvSpPr>
          <p:cNvPr id="24580" name="Text Box 6"/>
          <p:cNvSpPr txBox="1"/>
          <p:nvPr/>
        </p:nvSpPr>
        <p:spPr>
          <a:xfrm>
            <a:off x="1692275" y="1362075"/>
            <a:ext cx="6480175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ea typeface="华文琥珀" panose="02010800040101010101" pitchFamily="2" charset="-122"/>
              </a:rPr>
              <a:t>Read the conversation in 2d and answer the questions.</a:t>
            </a:r>
            <a:endParaRPr lang="en-US" altLang="zh-CN">
              <a:solidFill>
                <a:srgbClr val="0000FF"/>
              </a:solidFill>
              <a:latin typeface="Arial" panose="020B0604020202020204" pitchFamily="34" charset="0"/>
              <a:ea typeface="华文琥珀" panose="02010800040101010101" pitchFamily="2" charset="-122"/>
            </a:endParaRPr>
          </a:p>
        </p:txBody>
      </p:sp>
      <p:sp>
        <p:nvSpPr>
          <p:cNvPr id="23561" name="Text Box 2"/>
          <p:cNvSpPr txBox="1"/>
          <p:nvPr/>
        </p:nvSpPr>
        <p:spPr>
          <a:xfrm>
            <a:off x="1114425" y="3405188"/>
            <a:ext cx="285115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Yes, he does.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  <p:sp>
        <p:nvSpPr>
          <p:cNvPr id="24582" name="Oval 2"/>
          <p:cNvSpPr/>
          <p:nvPr/>
        </p:nvSpPr>
        <p:spPr>
          <a:xfrm>
            <a:off x="612775" y="1476375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>
              <a:lnSpc>
                <a:spcPct val="120000"/>
              </a:lnSpc>
            </a:pPr>
            <a:r>
              <a:rPr lang="en-US" altLang="zh-CN" sz="4000">
                <a:latin typeface="Arial" panose="020B0604020202020204" pitchFamily="34" charset="0"/>
              </a:rPr>
              <a:t>2d</a:t>
            </a:r>
            <a:endParaRPr lang="en-US" altLang="zh-CN" sz="4000">
              <a:latin typeface="Arial" panose="020B0604020202020204" pitchFamily="34" charset="0"/>
            </a:endParaRPr>
          </a:p>
        </p:txBody>
      </p:sp>
      <p:sp>
        <p:nvSpPr>
          <p:cNvPr id="24583" name="WordArt 9"/>
          <p:cNvSpPr>
            <a:spLocks noTextEdit="1"/>
          </p:cNvSpPr>
          <p:nvPr/>
        </p:nvSpPr>
        <p:spPr>
          <a:xfrm>
            <a:off x="865188" y="381000"/>
            <a:ext cx="2627312" cy="9810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Reading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" name="Text Box 2"/>
          <p:cNvSpPr txBox="1"/>
          <p:nvPr/>
        </p:nvSpPr>
        <p:spPr>
          <a:xfrm>
            <a:off x="1041400" y="4730750"/>
            <a:ext cx="7634288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He can walk on two legs. He can dance, too.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61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Text Box 2"/>
          <p:cNvSpPr txBox="1"/>
          <p:nvPr/>
        </p:nvSpPr>
        <p:spPr>
          <a:xfrm>
            <a:off x="396875" y="1052513"/>
            <a:ext cx="8101013" cy="3386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华文琥珀" panose="02010800040101010101" pitchFamily="2" charset="-122"/>
              </a:rPr>
              <a:t>3. What pet does Jenny’s mom have?</a:t>
            </a:r>
            <a:endParaRPr lang="en-US" altLang="zh-CN">
              <a:latin typeface="Times New Roman" panose="02020603050405020304" pitchFamily="18" charset="0"/>
              <a:ea typeface="华文琥珀" panose="02010800040101010101" pitchFamily="2" charset="-122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华文琥珀" panose="02010800040101010101" pitchFamily="2" charset="-122"/>
              </a:rPr>
              <a:t>    ________________________________</a:t>
            </a:r>
            <a:endParaRPr lang="en-US" altLang="zh-CN">
              <a:latin typeface="Times New Roman" panose="02020603050405020304" pitchFamily="18" charset="0"/>
              <a:ea typeface="华文琥珀" panose="02010800040101010101" pitchFamily="2" charset="-122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华文琥珀" panose="02010800040101010101" pitchFamily="2" charset="-122"/>
              </a:rPr>
              <a:t>4. Does Jenny like the cat? Why?</a:t>
            </a:r>
            <a:endParaRPr lang="en-US" altLang="zh-CN">
              <a:latin typeface="Times New Roman" panose="02020603050405020304" pitchFamily="18" charset="0"/>
              <a:ea typeface="华文琥珀" panose="02010800040101010101" pitchFamily="2" charset="-122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华文琥珀" panose="02010800040101010101" pitchFamily="2" charset="-122"/>
              </a:rPr>
              <a:t>    ___________________</a:t>
            </a:r>
            <a:endParaRPr lang="en-US" altLang="zh-CN">
              <a:latin typeface="Times New Roman" panose="02020603050405020304" pitchFamily="18" charset="0"/>
              <a:ea typeface="华文琥珀" panose="02010800040101010101" pitchFamily="2" charset="-122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华文琥珀" panose="02010800040101010101" pitchFamily="2" charset="-122"/>
              </a:rPr>
              <a:t>    ___________________</a:t>
            </a:r>
            <a:endParaRPr lang="en-US" altLang="zh-CN"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  <p:sp>
        <p:nvSpPr>
          <p:cNvPr id="17" name="Text Box 2"/>
          <p:cNvSpPr txBox="1"/>
          <p:nvPr/>
        </p:nvSpPr>
        <p:spPr>
          <a:xfrm>
            <a:off x="792163" y="1701800"/>
            <a:ext cx="285115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She has a cat. 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  <p:sp>
        <p:nvSpPr>
          <p:cNvPr id="18" name="Text Box 2"/>
          <p:cNvSpPr txBox="1"/>
          <p:nvPr/>
        </p:nvSpPr>
        <p:spPr>
          <a:xfrm>
            <a:off x="877888" y="2997200"/>
            <a:ext cx="4486275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No, she doesn’t. Because it’s very lazy.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  <p:pic>
        <p:nvPicPr>
          <p:cNvPr id="54279" name="图片 54278" descr="26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963" y="3429000"/>
            <a:ext cx="2393950" cy="3382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603" name="Oval 2"/>
          <p:cNvSpPr/>
          <p:nvPr/>
        </p:nvSpPr>
        <p:spPr>
          <a:xfrm>
            <a:off x="539750" y="658813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>
                <a:latin typeface="Arial" panose="020B0604020202020204" pitchFamily="34" charset="0"/>
              </a:rPr>
              <a:t>2d</a:t>
            </a:r>
            <a:endParaRPr lang="en-US" altLang="zh-CN" sz="4000">
              <a:latin typeface="Arial" panose="020B0604020202020204" pitchFamily="34" charset="0"/>
            </a:endParaRPr>
          </a:p>
        </p:txBody>
      </p:sp>
      <p:sp>
        <p:nvSpPr>
          <p:cNvPr id="25604" name="Text Box 2"/>
          <p:cNvSpPr txBox="1"/>
          <p:nvPr/>
        </p:nvSpPr>
        <p:spPr>
          <a:xfrm>
            <a:off x="1692275" y="765175"/>
            <a:ext cx="62642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ea typeface="黑体" pitchFamily="2" charset="-122"/>
              </a:rPr>
              <a:t>Role-play the conversation.</a:t>
            </a:r>
            <a:endParaRPr lang="en-US" altLang="zh-CN">
              <a:solidFill>
                <a:srgbClr val="0000FF"/>
              </a:solidFill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25606" name="Text Box 4"/>
          <p:cNvSpPr txBox="1"/>
          <p:nvPr/>
        </p:nvSpPr>
        <p:spPr>
          <a:xfrm>
            <a:off x="468313" y="1666875"/>
            <a:ext cx="8353425" cy="4930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1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Jenny: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Your dog is really cute, Peter!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Peter: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He’s my new pet, </a:t>
            </a:r>
            <a:r>
              <a:rPr lang="en-US" altLang="zh-CN" err="1">
                <a:latin typeface="Times New Roman" panose="02020603050405020304" pitchFamily="18" charset="0"/>
                <a:cs typeface="Times New Roman" panose="02020603050405020304" pitchFamily="18" charset="0"/>
              </a:rPr>
              <a:t>Dingding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. He’s 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very smart.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Jenny: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Really? What can he do?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Peter: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He can walk on two legs. He can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dance, too.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Jenny: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Wow!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Peter: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Does you family have a pet?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WordArt 5"/>
          <p:cNvSpPr>
            <a:spLocks noTextEdit="1"/>
          </p:cNvSpPr>
          <p:nvPr/>
        </p:nvSpPr>
        <p:spPr>
          <a:xfrm>
            <a:off x="971550" y="476250"/>
            <a:ext cx="6985000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prstShdw prst="shdw13" dist="53882" dir="13499999">
                    <a:srgbClr val="C0C0C0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Section A 1</a:t>
            </a:r>
            <a:endParaRPr lang="zh-CN" altLang="en-US" sz="3600" b="1"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prstShdw prst="shdw13" dist="53882" dir="13499999">
                  <a:srgbClr val="C0C0C0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zh-CN" altLang="en-US" sz="3600" b="1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prstShdw prst="shdw13" dist="53882" dir="13499999">
                    <a:srgbClr val="C0C0C0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1a-2d</a:t>
            </a:r>
            <a:endParaRPr lang="zh-CN" altLang="en-US" sz="3600" b="1"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prstShdw prst="shdw13" dist="53882" dir="13499999">
                  <a:srgbClr val="C0C0C0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5" name="Text Box 7"/>
          <p:cNvSpPr txBox="1"/>
          <p:nvPr/>
        </p:nvSpPr>
        <p:spPr>
          <a:xfrm>
            <a:off x="1212850" y="5481638"/>
            <a:ext cx="842963" cy="1187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i="1">
                <a:solidFill>
                  <a:srgbClr val="006600"/>
                </a:solidFill>
                <a:latin typeface="Comic Sans MS" panose="030F0702030302020204" pitchFamily="66" charset="0"/>
              </a:rPr>
              <a:t>     </a:t>
            </a:r>
            <a:endParaRPr lang="en-US" altLang="zh-CN" sz="2400" i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altLang="zh-CN" sz="2400" i="1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endParaRPr lang="en-US" altLang="zh-CN" sz="2400" i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altLang="zh-CN" sz="2400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spli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5300" name="Text Box 4"/>
          <p:cNvSpPr txBox="1"/>
          <p:nvPr/>
        </p:nvSpPr>
        <p:spPr>
          <a:xfrm>
            <a:off x="611188" y="692150"/>
            <a:ext cx="7777162" cy="536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Jenny: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My mom has a big cat, but I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don’t like her.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Peter: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Why don’t you like the cat?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Jenny: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Well, because she’s kind of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boring. She sleeps all day, and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her name is Lazy.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Peter: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  <a:cs typeface="Times New Roman" panose="02020603050405020304" pitchFamily="18" charset="0"/>
              </a:rPr>
              <a:t>Haha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, then that’s a good name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for her!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50825" y="1196975"/>
            <a:ext cx="8675688" cy="437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defTabSz="914400">
              <a:lnSpc>
                <a:spcPct val="130000"/>
              </a:lnSpc>
              <a:buFont typeface="Wingdings" panose="05000000000000000000" pitchFamily="2" charset="2"/>
              <a:tabLst>
                <a:tab pos="449580" algn="l"/>
              </a:tabLst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Why don’t you like her?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3333FF"/>
                </a:solidFill>
                <a:latin typeface="Times New Roman" panose="02020603050405020304" pitchFamily="18" charset="0"/>
                <a:ea typeface="Arial Unicode MS" pitchFamily="34" charset="-122"/>
              </a:rPr>
              <a:t>                                   </a:t>
            </a:r>
            <a:endParaRPr lang="en-US" altLang="zh-CN">
              <a:solidFill>
                <a:srgbClr val="3333FF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30000"/>
              </a:lnSpc>
              <a:tabLst>
                <a:tab pos="449580" algn="l"/>
              </a:tabLst>
            </a:pPr>
            <a:r>
              <a:rPr lang="zh-CN" altLang="en-US" dirty="0">
                <a:solidFill>
                  <a:srgbClr val="EA3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don’t you +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动词原形，还	是	一种提建议的句型。 意为“为什么	不</a:t>
            </a:r>
            <a:r>
              <a:rPr lang="en-US" altLang="zh-CN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18" charset="0"/>
              </a:rPr>
              <a:t>……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呢？” 例如：</a:t>
            </a:r>
            <a:endParaRPr lang="en-US" altLang="zh-CN">
              <a:solidFill>
                <a:srgbClr val="0000FF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30000"/>
              </a:lnSpc>
              <a:tabLst>
                <a:tab pos="449580" algn="l"/>
              </a:tabLst>
            </a:pPr>
            <a:r>
              <a:rPr lang="en-US" altLang="zh-CN">
                <a:solidFill>
                  <a:srgbClr val="3333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don’t you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take a walk?</a:t>
            </a:r>
            <a:r>
              <a:rPr lang="en-US" altLang="zh-CN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你为什么不去散步呢？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8" name="矩形 26627"/>
          <p:cNvSpPr/>
          <p:nvPr/>
        </p:nvSpPr>
        <p:spPr>
          <a:xfrm>
            <a:off x="2195513" y="404813"/>
            <a:ext cx="4608512" cy="70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Language points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8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8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63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8">
                                            <p:txEl>
                                              <p:charRg st="63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8">
                                            <p:txEl>
                                              <p:charRg st="63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charRg st="63" end="1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17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8">
                                            <p:txEl>
                                              <p:charRg st="117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8">
                                            <p:txEl>
                                              <p:charRg st="117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8">
                                            <p:txEl>
                                              <p:charRg st="117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8">
                                            <p:txEl>
                                              <p:charRg st="117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78">
                                            <p:txEl>
                                              <p:charRg st="117" end="1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69900" y="477838"/>
            <a:ext cx="6913563" cy="1520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lnSpc>
                <a:spcPct val="130000"/>
              </a:lnSpc>
              <a:buFont typeface="Wingdings" panose="05000000000000000000" pitchFamily="2" charset="2"/>
            </a:pPr>
            <a:r>
              <a:rPr lang="en-US" altLang="zh-CN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don’t you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drink some tea?</a:t>
            </a:r>
            <a:b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为什么不喝点茶呢？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11188" y="1989138"/>
            <a:ext cx="7777163" cy="437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EA3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“Why don’t you + </a:t>
            </a:r>
            <a:r>
              <a:rPr lang="zh-CN" altLang="en-US" dirty="0">
                <a:solidFill>
                  <a:srgbClr val="EA3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动词原形” 的同义句可以说：</a:t>
            </a:r>
            <a:endParaRPr lang="en-US" altLang="zh-CN">
              <a:solidFill>
                <a:srgbClr val="EA3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EA3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altLang="zh-CN">
                <a:solidFill>
                  <a:srgbClr val="EA3C2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zh-CN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例如：</a:t>
            </a:r>
            <a:endParaRPr lang="en-US" altLang="zh-CN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take a walk.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让我们去散步吧。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drink some tea.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让我们喝点茶吧。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2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charRg st="32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charRg st="32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charRg st="32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charRg st="32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6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charRg st="46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charRg st="46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74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charRg st="74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charRg st="74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97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charRg st="97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charRg st="97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7651" name="Text Box 2"/>
          <p:cNvSpPr txBox="1"/>
          <p:nvPr/>
        </p:nvSpPr>
        <p:spPr>
          <a:xfrm>
            <a:off x="431800" y="1412875"/>
            <a:ext cx="8101013" cy="47037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defTabSz="914400">
              <a:lnSpc>
                <a:spcPct val="120000"/>
              </a:lnSpc>
              <a:tabLst>
                <a:tab pos="449580" algn="l"/>
              </a:tabLst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1. Let’s play volleyball after school. (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改	为同义句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449580" algn="l"/>
              </a:tabLst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	_____ _____ you play volleyball after 	school?   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449580" algn="l"/>
              </a:tabLst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2. Let’s join the music club. (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改为同义	句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449580" algn="l"/>
              </a:tabLst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	____ ______ you join the music club?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2" name="WordArt 9"/>
          <p:cNvSpPr>
            <a:spLocks noTextEdit="1"/>
          </p:cNvSpPr>
          <p:nvPr/>
        </p:nvSpPr>
        <p:spPr>
          <a:xfrm>
            <a:off x="2341563" y="404813"/>
            <a:ext cx="3635375" cy="97948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小试身手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900113" y="2708275"/>
            <a:ext cx="252095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  don’t </a:t>
            </a:r>
            <a:endParaRPr lang="en-US" altLang="zh-CN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900113" y="5373688"/>
            <a:ext cx="2592387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 don’t</a:t>
            </a:r>
            <a:endParaRPr lang="en-US" altLang="zh-CN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8372" name="文本框 58371"/>
          <p:cNvSpPr txBox="1"/>
          <p:nvPr/>
        </p:nvSpPr>
        <p:spPr>
          <a:xfrm>
            <a:off x="611188" y="549275"/>
            <a:ext cx="8137525" cy="5092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2. He can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walk on</a:t>
            </a:r>
            <a:r>
              <a:rPr lang="en-US" altLang="zh-CN">
                <a:latin typeface="Times New Roman" panose="02020603050405020304" pitchFamily="18" charset="0"/>
              </a:rPr>
              <a:t> two legs. 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walk on…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表示“用某种方式行走”。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例如：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walk on</a:t>
            </a:r>
            <a:r>
              <a:rPr lang="en-US" altLang="zh-CN">
                <a:latin typeface="Times New Roman" panose="02020603050405020304" pitchFamily="18" charset="0"/>
              </a:rPr>
              <a:t> one’s hands 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表示“用手倒立行走”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walk on</a:t>
            </a:r>
            <a:r>
              <a:rPr lang="en-US" altLang="zh-CN">
                <a:latin typeface="Times New Roman" panose="02020603050405020304" pitchFamily="18" charset="0"/>
              </a:rPr>
              <a:t> one’s knees 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表示“跪着走；跪着向前挪动”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2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charRg st="29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2">
                                            <p:txEl>
                                              <p:charRg st="29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charRg st="51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2">
                                            <p:txEl>
                                              <p:charRg st="51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charRg st="55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8372">
                                            <p:txEl>
                                              <p:charRg st="55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charRg st="76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8372">
                                            <p:txEl>
                                              <p:charRg st="76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charRg st="87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8372">
                                            <p:txEl>
                                              <p:charRg st="87" end="1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charRg st="108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8372">
                                            <p:txEl>
                                              <p:charRg st="108" end="1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9394" name="文本框 59393"/>
          <p:cNvSpPr txBox="1"/>
          <p:nvPr/>
        </p:nvSpPr>
        <p:spPr>
          <a:xfrm>
            <a:off x="611188" y="1125538"/>
            <a:ext cx="8137525" cy="2949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The children like to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walk</a:t>
            </a:r>
            <a:r>
              <a:rPr lang="en-US" altLang="zh-CN">
                <a:latin typeface="Times New Roman" panose="02020603050405020304" pitchFamily="18" charset="0"/>
              </a:rPr>
              <a:t> around the house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 on</a:t>
            </a:r>
            <a:r>
              <a:rPr lang="en-US" altLang="zh-CN">
                <a:latin typeface="Times New Roman" panose="02020603050405020304" pitchFamily="18" charset="0"/>
              </a:rPr>
              <a:t> their hands and knees.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孩子们喜欢手脚并用在房子里爬来爬去。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8674" name="Text Box 2"/>
          <p:cNvSpPr txBox="1"/>
          <p:nvPr/>
        </p:nvSpPr>
        <p:spPr>
          <a:xfrm>
            <a:off x="468313" y="908050"/>
            <a:ext cx="8135937" cy="4378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  <a:buFont typeface="Wingdings" panose="05000000000000000000" pitchFamily="2" charset="2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3. Well, because she’s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kind of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boring.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 of 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有几分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  <a:ea typeface="Times New Roman" panose="02020603050405020304" pitchFamily="18" charset="0"/>
              </a:rPr>
              <a:t>……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相当于一个副词，后面多跟形容词 。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例如：</a:t>
            </a:r>
            <a:endParaRPr lang="en-US" altLang="zh-CN">
              <a:latin typeface="Times New Roman" panose="02020603050405020304" pitchFamily="18" charset="0"/>
              <a:ea typeface="Arial Unicode MS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ea typeface="Arial Unicode MS" pitchFamily="34" charset="-122"/>
              </a:rPr>
              <a:t>They’re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</a:rPr>
              <a:t>kind of</a:t>
            </a:r>
            <a:r>
              <a:rPr lang="en-US" altLang="zh-CN">
                <a:latin typeface="Times New Roman" panose="02020603050405020304" pitchFamily="18" charset="0"/>
                <a:ea typeface="Arial Unicode MS" pitchFamily="34" charset="-122"/>
              </a:rPr>
              <a:t> scary. </a:t>
            </a:r>
            <a:r>
              <a:rPr lang="zh-CN" altLang="en-US" dirty="0">
                <a:latin typeface="宋体" panose="02010600030101010101" pitchFamily="2" charset="-122"/>
                <a:cs typeface="Times New Roman" panose="02020603050405020304" pitchFamily="18" charset="0"/>
              </a:rPr>
              <a:t>他们有点可怕。</a:t>
            </a:r>
            <a:endParaRPr lang="en-US" altLang="zh-CN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The pandas are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 of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cute.  		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熊猫有点可爱。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charRg st="39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charRg st="39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charRg st="76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charRg st="76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charRg st="107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674">
                                            <p:txEl>
                                              <p:charRg st="107" end="1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charRg st="140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674">
                                            <p:txEl>
                                              <p:charRg st="140" end="1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0418" name="Text Box 2"/>
          <p:cNvSpPr txBox="1"/>
          <p:nvPr/>
        </p:nvSpPr>
        <p:spPr>
          <a:xfrm>
            <a:off x="539750" y="336550"/>
            <a:ext cx="8135938" cy="62785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  <a:buFont typeface="Wingdings" panose="05000000000000000000" pitchFamily="2" charset="2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拓展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作名词意为“种类” 			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kind of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一种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  <a:ea typeface="Times New Roman" panose="02020603050405020304" pitchFamily="18" charset="0"/>
              </a:rPr>
              <a:t>……</a:t>
            </a:r>
            <a:endParaRPr lang="en-US" altLang="zh-CN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altLang="zh-CN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 of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bread do you like?		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你喜欢哪种面包？</a:t>
            </a:r>
            <a:r>
              <a:rPr lang="zh-CN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kind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还可构成短语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all kinds of ...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，意为“各种各样的”。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>
                <a:latin typeface="Times New Roman" panose="02020603050405020304" pitchFamily="18" charset="0"/>
              </a:rPr>
              <a:t>My grandpa has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all kinds of</a:t>
            </a:r>
            <a:r>
              <a:rPr lang="en-US" altLang="zh-CN">
                <a:latin typeface="Times New Roman" panose="02020603050405020304" pitchFamily="18" charset="0"/>
              </a:rPr>
              <a:t> stamps. 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我爷爷有各种各样的邮票。</a:t>
            </a:r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charRg st="5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418">
                                            <p:txEl>
                                              <p:charRg st="5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charRg st="24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0418">
                                            <p:txEl>
                                              <p:charRg st="24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charRg st="42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418">
                                            <p:txEl>
                                              <p:charRg st="42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charRg st="76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0418">
                                            <p:txEl>
                                              <p:charRg st="76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charRg st="86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0418">
                                            <p:txEl>
                                              <p:charRg st="86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charRg st="125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0418">
                                            <p:txEl>
                                              <p:charRg st="125" end="1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charRg st="162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0418">
                                            <p:txEl>
                                              <p:charRg st="162" end="1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Grp="1"/>
          </p:cNvSpPr>
          <p:nvPr>
            <p:ph idx="1"/>
          </p:nvPr>
        </p:nvSpPr>
        <p:spPr>
          <a:xfrm>
            <a:off x="250825" y="1541463"/>
            <a:ext cx="8675688" cy="4983162"/>
          </a:xfrm>
          <a:solidFill>
            <a:schemeClr val="bg1"/>
          </a:solidFill>
          <a:ln/>
        </p:spPr>
        <p:txBody>
          <a:bodyPr vert="horz" wrap="square" lIns="91440" tIns="45720" rIns="91440" bIns="45720" anchor="t"/>
          <a:p>
            <a:pPr marL="533400" indent="-533400"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我不喜欢看电影，因为它有点无聊。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________________________________ ________________________________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他们有两种类型的书包。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杰克有点懒惰。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11" name="Text Box 7"/>
          <p:cNvSpPr txBox="1"/>
          <p:nvPr/>
        </p:nvSpPr>
        <p:spPr>
          <a:xfrm>
            <a:off x="895350" y="2235200"/>
            <a:ext cx="7454900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don’t like movies, because it’s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 of</a:t>
            </a:r>
            <a:r>
              <a:rPr lang="en-US" altLang="zh-CN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boring.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12" name="Text Box 8"/>
          <p:cNvSpPr txBox="1"/>
          <p:nvPr/>
        </p:nvSpPr>
        <p:spPr>
          <a:xfrm>
            <a:off x="801688" y="5470525"/>
            <a:ext cx="4668837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 is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 of</a:t>
            </a:r>
            <a:r>
              <a:rPr lang="en-US" altLang="zh-CN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lazy. 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15" name="Text Box 11"/>
          <p:cNvSpPr txBox="1"/>
          <p:nvPr/>
        </p:nvSpPr>
        <p:spPr>
          <a:xfrm>
            <a:off x="503238" y="4191000"/>
            <a:ext cx="82804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They have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kinds of</a:t>
            </a:r>
            <a:r>
              <a:rPr lang="en-US" altLang="zh-CN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schoolbags.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2" name="WordArt 9"/>
          <p:cNvSpPr>
            <a:spLocks noTextEdit="1"/>
          </p:cNvSpPr>
          <p:nvPr/>
        </p:nvSpPr>
        <p:spPr>
          <a:xfrm>
            <a:off x="1835150" y="549275"/>
            <a:ext cx="2952750" cy="86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小试身手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72711" grpId="0"/>
      <p:bldP spid="72712" grpId="0"/>
      <p:bldP spid="727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9699" name="Text Box 12"/>
          <p:cNvSpPr txBox="1">
            <a:spLocks noChangeArrowheads="1"/>
          </p:cNvSpPr>
          <p:nvPr/>
        </p:nvSpPr>
        <p:spPr bwMode="auto">
          <a:xfrm>
            <a:off x="611188" y="3071813"/>
            <a:ext cx="7632700" cy="2949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514350" indent="-514350">
              <a:lnSpc>
                <a:spcPct val="130000"/>
              </a:lnSpc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</a:rPr>
              <a:t>1. </a:t>
            </a:r>
            <a:r>
              <a:rPr lang="zh-CN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让我们先去看老虎吧。</a:t>
            </a:r>
            <a:endParaRPr lang="en-US" altLang="zh-CN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</a:rPr>
              <a:t>    ____________________________</a:t>
            </a:r>
            <a:endParaRPr lang="zh-CN" altLang="en-US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</a:rPr>
              <a:t>2. </a:t>
            </a:r>
            <a:r>
              <a:rPr lang="zh-CN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那些大象来自哪里？</a:t>
            </a:r>
            <a:endParaRPr lang="zh-CN" altLang="en-US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</a:rPr>
              <a:t>    ____________________________</a:t>
            </a:r>
            <a:endParaRPr lang="zh-CN" altLang="en-US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389" name="Text Box 13"/>
          <p:cNvSpPr txBox="1"/>
          <p:nvPr/>
        </p:nvSpPr>
        <p:spPr>
          <a:xfrm>
            <a:off x="1136650" y="3773488"/>
            <a:ext cx="5256213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see the tigers first. </a:t>
            </a:r>
            <a:endParaRPr lang="en-US" altLang="zh-CN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390" name="Text Box 14"/>
          <p:cNvSpPr txBox="1"/>
          <p:nvPr/>
        </p:nvSpPr>
        <p:spPr>
          <a:xfrm>
            <a:off x="1063625" y="5214938"/>
            <a:ext cx="6767513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are the elephants from?</a:t>
            </a:r>
            <a:endParaRPr lang="en-US" altLang="zh-CN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9" name="Text Box 6"/>
          <p:cNvSpPr txBox="1"/>
          <p:nvPr/>
        </p:nvSpPr>
        <p:spPr>
          <a:xfrm>
            <a:off x="1208088" y="2311400"/>
            <a:ext cx="4772025" cy="806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将下列句子译成英语。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1755" name="组合 31754"/>
          <p:cNvGrpSpPr/>
          <p:nvPr/>
        </p:nvGrpSpPr>
        <p:grpSpPr>
          <a:xfrm>
            <a:off x="2916238" y="1052513"/>
            <a:ext cx="3132137" cy="1319212"/>
            <a:chOff x="1565" y="436"/>
            <a:chExt cx="1973" cy="831"/>
          </a:xfrm>
        </p:grpSpPr>
        <p:pic>
          <p:nvPicPr>
            <p:cNvPr id="31754" name="图片 31753" descr="1441414l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9" y="436"/>
              <a:ext cx="768" cy="7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0" name="WordArt 9"/>
            <p:cNvSpPr>
              <a:spLocks noTextEdit="1"/>
            </p:cNvSpPr>
            <p:nvPr/>
          </p:nvSpPr>
          <p:spPr>
            <a:xfrm>
              <a:off x="1565" y="618"/>
              <a:ext cx="1973" cy="649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17"/>
                </a:avLst>
              </a:prstTxWarp>
              <a:normAutofit/>
            </a:bodyPr>
            <a:p>
              <a:pPr algn="l"/>
              <a:r>
                <a:rPr lang="zh-CN" altLang="en-US" sz="40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A603AB">
                          <a:alpha val="100000"/>
                        </a:srgbClr>
                      </a:gs>
                      <a:gs pos="21001">
                        <a:srgbClr val="0819FB">
                          <a:alpha val="100000"/>
                        </a:srgbClr>
                      </a:gs>
                      <a:gs pos="35001">
                        <a:srgbClr val="1A8D48">
                          <a:alpha val="100000"/>
                        </a:srgbClr>
                      </a:gs>
                      <a:gs pos="52000">
                        <a:srgbClr val="FFFF00">
                          <a:alpha val="100000"/>
                        </a:srgbClr>
                      </a:gs>
                      <a:gs pos="73000">
                        <a:srgbClr val="EE3F17">
                          <a:alpha val="100000"/>
                        </a:srgbClr>
                      </a:gs>
                      <a:gs pos="88000">
                        <a:srgbClr val="E81766">
                          <a:alpha val="100000"/>
                        </a:srgbClr>
                      </a:gs>
                      <a:gs pos="100000">
                        <a:srgbClr val="A603AB">
                          <a:alpha val="100000"/>
                        </a:srgbClr>
                      </a:gs>
                    </a:gsLst>
                    <a:lin ang="5400000"/>
                    <a:tileRect/>
                  </a:gradFill>
                  <a:latin typeface="Britannic Bold" charset="0"/>
                  <a:ea typeface="Britannic Bold" charset="0"/>
                </a:rPr>
                <a:t>Exercise</a:t>
              </a:r>
              <a:endPara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Britannic Bold" charset="0"/>
                <a:ea typeface="Britannic Bold" charset="0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101389" grpId="0"/>
      <p:bldP spid="101390" grpId="0"/>
      <p:bldP spid="317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Text Box 3"/>
          <p:cNvSpPr txBox="1"/>
          <p:nvPr/>
        </p:nvSpPr>
        <p:spPr>
          <a:xfrm>
            <a:off x="971550" y="5949950"/>
            <a:ext cx="29527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lion  </a:t>
            </a:r>
            <a:r>
              <a:rPr lang="en-US" altLang="zh-C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狮子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3" name="Text Box 5"/>
          <p:cNvSpPr txBox="1"/>
          <p:nvPr/>
        </p:nvSpPr>
        <p:spPr>
          <a:xfrm>
            <a:off x="4284663" y="3213100"/>
            <a:ext cx="38163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elephant  </a:t>
            </a:r>
            <a:r>
              <a:rPr lang="en-US" altLang="zh-C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大象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4" name="Text Box 7"/>
          <p:cNvSpPr txBox="1"/>
          <p:nvPr/>
        </p:nvSpPr>
        <p:spPr>
          <a:xfrm>
            <a:off x="900113" y="3213100"/>
            <a:ext cx="29511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tiger  </a:t>
            </a:r>
            <a:r>
              <a:rPr lang="en-US" altLang="zh-C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老虎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1" name="Text Box 13"/>
          <p:cNvSpPr txBox="1"/>
          <p:nvPr/>
        </p:nvSpPr>
        <p:spPr>
          <a:xfrm>
            <a:off x="4572000" y="5883275"/>
            <a:ext cx="39608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panda  </a:t>
            </a:r>
            <a:r>
              <a:rPr lang="en-US" altLang="zh-C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熊猫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42" name="图片 5141" descr="110720230344ebd44f8027850c"/>
          <p:cNvPicPr>
            <a:picLocks noChangeAspect="1"/>
          </p:cNvPicPr>
          <p:nvPr/>
        </p:nvPicPr>
        <p:blipFill>
          <a:blip r:embed="rId2"/>
          <a:srcRect l="17241" t="4639" r="24796" b="19749"/>
          <a:stretch>
            <a:fillRect/>
          </a:stretch>
        </p:blipFill>
        <p:spPr>
          <a:xfrm>
            <a:off x="5292725" y="4149725"/>
            <a:ext cx="1871663" cy="1627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6" name="图片 5145" descr="3279936_152249049426_2"/>
          <p:cNvPicPr>
            <a:picLocks noChangeAspect="1"/>
          </p:cNvPicPr>
          <p:nvPr/>
        </p:nvPicPr>
        <p:blipFill>
          <a:blip r:embed="rId3"/>
          <a:srcRect b="5734"/>
          <a:stretch>
            <a:fillRect/>
          </a:stretch>
        </p:blipFill>
        <p:spPr>
          <a:xfrm>
            <a:off x="971550" y="1484313"/>
            <a:ext cx="2520950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52" name="图片 5151" descr="20085151511538_2"/>
          <p:cNvPicPr>
            <a:picLocks noChangeAspect="1"/>
          </p:cNvPicPr>
          <p:nvPr/>
        </p:nvPicPr>
        <p:blipFill>
          <a:blip r:embed="rId4"/>
          <a:srcRect r="9673" b="9738"/>
          <a:stretch>
            <a:fillRect/>
          </a:stretch>
        </p:blipFill>
        <p:spPr>
          <a:xfrm>
            <a:off x="4716463" y="1306513"/>
            <a:ext cx="2592387" cy="183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58" name="图片 5157" descr="2fdda3cc7cd98d1057091d57213fb80e7aec90f2"/>
          <p:cNvPicPr>
            <a:picLocks noChangeAspect="1"/>
          </p:cNvPicPr>
          <p:nvPr/>
        </p:nvPicPr>
        <p:blipFill>
          <a:blip r:embed="rId5"/>
          <a:srcRect l="2983"/>
          <a:stretch>
            <a:fillRect/>
          </a:stretch>
        </p:blipFill>
        <p:spPr>
          <a:xfrm>
            <a:off x="971550" y="4171950"/>
            <a:ext cx="2447925" cy="1633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67" name="矩形 5166"/>
          <p:cNvSpPr/>
          <p:nvPr/>
        </p:nvSpPr>
        <p:spPr>
          <a:xfrm>
            <a:off x="2700338" y="231775"/>
            <a:ext cx="3671887" cy="604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New words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5124" grpId="0"/>
      <p:bldP spid="51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9699" name="Text Box 12"/>
          <p:cNvSpPr txBox="1">
            <a:spLocks noChangeArrowheads="1"/>
          </p:cNvSpPr>
          <p:nvPr/>
        </p:nvSpPr>
        <p:spPr bwMode="auto">
          <a:xfrm>
            <a:off x="806450" y="1125538"/>
            <a:ext cx="8229600" cy="437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514350" indent="-514350">
              <a:lnSpc>
                <a:spcPct val="130000"/>
              </a:lnSpc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</a:rPr>
              <a:t>3. </a:t>
            </a:r>
            <a:r>
              <a:rPr lang="zh-CN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你为什么不喜欢牛奶？</a:t>
            </a:r>
            <a:endParaRPr lang="en-US" altLang="zh-CN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</a:rPr>
              <a:t>    ____________________________</a:t>
            </a:r>
            <a:endParaRPr lang="en-US" altLang="zh-CN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  <a:buAutoNum type="arabicPeriod" startAt="4"/>
            </a:pPr>
            <a:r>
              <a:rPr lang="zh-CN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那只懒猫整天睡觉 。</a:t>
            </a:r>
            <a:endParaRPr lang="en-US" altLang="zh-CN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</a:rPr>
              <a:t>    ____________________________</a:t>
            </a:r>
            <a:endParaRPr lang="en-US" altLang="zh-CN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  <a:buAutoNum type="arabicPeriod" startAt="5"/>
            </a:pPr>
            <a:r>
              <a:rPr lang="zh-CN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因为狮子有点吓人。</a:t>
            </a:r>
            <a:endParaRPr lang="en-US" altLang="zh-CN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</a:rPr>
              <a:t>    ____________________________</a:t>
            </a:r>
            <a:endParaRPr lang="zh-CN" altLang="en-US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3"/>
          <p:cNvSpPr txBox="1"/>
          <p:nvPr/>
        </p:nvSpPr>
        <p:spPr>
          <a:xfrm>
            <a:off x="1311275" y="1773238"/>
            <a:ext cx="554355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don’t you like milk?</a:t>
            </a:r>
            <a:endParaRPr lang="en-US" altLang="zh-CN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1311275" y="3213100"/>
            <a:ext cx="7616825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lazy cat sleeps all day. </a:t>
            </a:r>
            <a:endParaRPr lang="en-US" altLang="zh-CN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1311275" y="4724400"/>
            <a:ext cx="61976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lions are kind of scary.</a:t>
            </a:r>
            <a:endParaRPr lang="en-US" altLang="zh-CN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7652" name="Text Box 6"/>
          <p:cNvSpPr txBox="1"/>
          <p:nvPr/>
        </p:nvSpPr>
        <p:spPr>
          <a:xfrm>
            <a:off x="755650" y="1916113"/>
            <a:ext cx="7165975" cy="2949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30000"/>
              </a:lnSpc>
              <a:buAutoNum type="arabicPeriod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总结所学过的动物的名称，用英语写出来。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  <a:buAutoNum type="arabicPeriod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缩写一个小对话来讨论一下你所喜欢的动物及原因。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3" name="WordArt 9"/>
          <p:cNvSpPr>
            <a:spLocks noTextEdit="1"/>
          </p:cNvSpPr>
          <p:nvPr/>
        </p:nvSpPr>
        <p:spPr>
          <a:xfrm>
            <a:off x="2339975" y="836613"/>
            <a:ext cx="4105275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l" eaLnBrk="0" hangingPunct="0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Homework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557461" y="5306329"/>
            <a:ext cx="7920880" cy="154440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numCol="1">
            <a:prstTxWarp prst="textCanUp">
              <a:avLst>
                <a:gd name="adj" fmla="val 73330"/>
              </a:avLst>
            </a:prstTxWarp>
            <a:spAutoFit/>
          </a:bodyPr>
          <a:lstStyle/>
          <a:p>
            <a:pPr marL="342900" marR="0" indent="-342900" defTabSz="914400">
              <a:buClrTx/>
              <a:buSzTx/>
              <a:buFontTx/>
              <a:defRPr/>
            </a:pPr>
            <a:r>
              <a:rPr kumimoji="0" lang="en-US" altLang="zh-CN" sz="5400" kern="1200" cap="none" spc="0" normalizeH="0" baseline="0" noProof="0" dirty="0"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Good-bye, everyone.</a:t>
            </a:r>
            <a:endParaRPr kumimoji="0" lang="en-US" altLang="zh-CN" sz="5400" kern="1200" cap="none" spc="0" normalizeH="0" baseline="0" noProof="0" dirty="0"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3500000" scaled="1"/>
                <a:tileRect/>
              </a:gra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lu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1444" name="图片 61443" descr="2889686_174536135158_2"/>
          <p:cNvPicPr>
            <a:picLocks noChangeAspect="1"/>
          </p:cNvPicPr>
          <p:nvPr/>
        </p:nvPicPr>
        <p:blipFill>
          <a:blip r:embed="rId2"/>
          <a:srcRect l="9602" t="3117" r="16570" b="5365"/>
          <a:stretch>
            <a:fillRect/>
          </a:stretch>
        </p:blipFill>
        <p:spPr>
          <a:xfrm>
            <a:off x="1187450" y="3789363"/>
            <a:ext cx="2160588" cy="1655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8" name="Text Box 13"/>
          <p:cNvSpPr txBox="1"/>
          <p:nvPr/>
        </p:nvSpPr>
        <p:spPr>
          <a:xfrm>
            <a:off x="684213" y="2852738"/>
            <a:ext cx="36004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giraffe </a:t>
            </a:r>
            <a:r>
              <a:rPr lang="en-US" altLang="zh-C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长颈鹿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50" name="Text Box 7"/>
          <p:cNvSpPr txBox="1"/>
          <p:nvPr/>
        </p:nvSpPr>
        <p:spPr>
          <a:xfrm>
            <a:off x="1042988" y="5734050"/>
            <a:ext cx="23034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 </a:t>
            </a:r>
            <a:r>
              <a:rPr lang="en-US" altLang="zh-C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猫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51" name="Text Box 5"/>
          <p:cNvSpPr txBox="1"/>
          <p:nvPr/>
        </p:nvSpPr>
        <p:spPr>
          <a:xfrm>
            <a:off x="6011863" y="1196975"/>
            <a:ext cx="29527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koala </a:t>
            </a:r>
            <a:r>
              <a:rPr lang="en-US" altLang="zh-C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袋鼠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52" name="圆角矩形标注 24"/>
          <p:cNvSpPr/>
          <p:nvPr/>
        </p:nvSpPr>
        <p:spPr>
          <a:xfrm>
            <a:off x="3924300" y="5157788"/>
            <a:ext cx="3025775" cy="765175"/>
          </a:xfrm>
          <a:prstGeom prst="wedgeRoundRectCallout">
            <a:avLst>
              <a:gd name="adj1" fmla="val -57764"/>
              <a:gd name="adj2" fmla="val -117634"/>
              <a:gd name="adj3" fmla="val 16667"/>
            </a:avLst>
          </a:prstGeom>
          <a:solidFill>
            <a:srgbClr val="F0FEE2"/>
          </a:solidFill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No, I’m a</a:t>
            </a:r>
            <a:r>
              <a:rPr lang="en-US" altLang="zh-CN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pet.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53" name="圆角矩形标注 25"/>
          <p:cNvSpPr/>
          <p:nvPr/>
        </p:nvSpPr>
        <p:spPr>
          <a:xfrm>
            <a:off x="5651500" y="2924175"/>
            <a:ext cx="2303463" cy="1196975"/>
          </a:xfrm>
          <a:prstGeom prst="wedgeRoundRectCallout">
            <a:avLst>
              <a:gd name="adj1" fmla="val -96588"/>
              <a:gd name="adj2" fmla="val -50134"/>
              <a:gd name="adj3" fmla="val 16667"/>
            </a:avLst>
          </a:prstGeom>
          <a:solidFill>
            <a:srgbClr val="F0FEE2"/>
          </a:solidFill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We’re all</a:t>
            </a:r>
            <a:r>
              <a:rPr lang="en-US" altLang="zh-CN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animals.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58" name="图片 61457" descr="6377"/>
          <p:cNvPicPr>
            <a:picLocks noChangeAspect="1"/>
          </p:cNvPicPr>
          <p:nvPr/>
        </p:nvPicPr>
        <p:blipFill>
          <a:blip r:embed="rId3"/>
          <a:srcRect l="14120" r="16890"/>
          <a:stretch>
            <a:fillRect/>
          </a:stretch>
        </p:blipFill>
        <p:spPr>
          <a:xfrm>
            <a:off x="1258888" y="404813"/>
            <a:ext cx="2165350" cy="2322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59" name="图片 61458" descr="575213_022058469107_2"/>
          <p:cNvPicPr>
            <a:picLocks noChangeAspect="1"/>
          </p:cNvPicPr>
          <p:nvPr/>
        </p:nvPicPr>
        <p:blipFill>
          <a:blip r:embed="rId4"/>
          <a:srcRect b="3288"/>
          <a:stretch>
            <a:fillRect/>
          </a:stretch>
        </p:blipFill>
        <p:spPr>
          <a:xfrm>
            <a:off x="4067175" y="404813"/>
            <a:ext cx="1765300" cy="208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1" name="文本框 61460"/>
          <p:cNvSpPr txBox="1"/>
          <p:nvPr/>
        </p:nvSpPr>
        <p:spPr>
          <a:xfrm>
            <a:off x="5292725" y="4292600"/>
            <a:ext cx="33115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animal </a:t>
            </a:r>
            <a:r>
              <a:rPr lang="en-US" altLang="zh-CN" i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动物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62" name="文本框 61461"/>
          <p:cNvSpPr txBox="1"/>
          <p:nvPr/>
        </p:nvSpPr>
        <p:spPr>
          <a:xfrm>
            <a:off x="5435600" y="6027738"/>
            <a:ext cx="33115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pet </a:t>
            </a:r>
            <a:r>
              <a:rPr lang="en-US" altLang="zh-CN" i="1">
                <a:solidFill>
                  <a:srgbClr val="0000FF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宠物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/>
      <p:bldP spid="61450" grpId="0"/>
      <p:bldP spid="61451" grpId="0"/>
      <p:bldP spid="61452" grpId="0" animBg="1"/>
      <p:bldP spid="61453" grpId="0" animBg="1"/>
      <p:bldP spid="61461" grpId="0"/>
      <p:bldP spid="614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9635" name="Text Box 3"/>
          <p:cNvSpPr txBox="1"/>
          <p:nvPr/>
        </p:nvSpPr>
        <p:spPr>
          <a:xfrm>
            <a:off x="539750" y="2205038"/>
            <a:ext cx="2665413" cy="1301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Australia</a:t>
            </a:r>
            <a:r>
              <a:rPr lang="en-US" altLang="zh-C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澳大利亚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36" name="Text Box 4"/>
          <p:cNvSpPr txBox="1"/>
          <p:nvPr/>
        </p:nvSpPr>
        <p:spPr>
          <a:xfrm>
            <a:off x="395288" y="5740400"/>
            <a:ext cx="22336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leg </a:t>
            </a:r>
            <a:r>
              <a:rPr lang="en-US" altLang="zh-C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腿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41" name="Text Box 9"/>
          <p:cNvSpPr txBox="1"/>
          <p:nvPr/>
        </p:nvSpPr>
        <p:spPr>
          <a:xfrm>
            <a:off x="3348038" y="2271713"/>
            <a:ext cx="2520950" cy="1301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Africa </a:t>
            </a:r>
            <a:r>
              <a:rPr lang="en-US" altLang="zh-C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非洲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42" name="Text Box 10"/>
          <p:cNvSpPr txBox="1"/>
          <p:nvPr/>
        </p:nvSpPr>
        <p:spPr>
          <a:xfrm>
            <a:off x="5651500" y="1989138"/>
            <a:ext cx="2952750" cy="1301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</a:t>
            </a:r>
            <a:r>
              <a:rPr lang="en-US" altLang="zh-C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南方的；</a:t>
            </a:r>
            <a:r>
              <a:rPr lang="en-US" altLang="zh-C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南方</a:t>
            </a:r>
            <a:endParaRPr lang="zh-CN" altLang="en-US"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9"/>
          <p:cNvSpPr txBox="1"/>
          <p:nvPr/>
        </p:nvSpPr>
        <p:spPr>
          <a:xfrm>
            <a:off x="2484438" y="5740400"/>
            <a:ext cx="36004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sleep </a:t>
            </a:r>
            <a:r>
              <a:rPr lang="en-US" altLang="zh-CN" i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.&amp;</a:t>
            </a:r>
            <a:r>
              <a:rPr lang="en-US" altLang="zh-CN" i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睡觉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1" name="Text Box 3"/>
          <p:cNvSpPr txBox="1"/>
          <p:nvPr/>
        </p:nvSpPr>
        <p:spPr>
          <a:xfrm>
            <a:off x="6011863" y="5811838"/>
            <a:ext cx="3132137" cy="641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 </a:t>
            </a:r>
            <a:r>
              <a:rPr lang="en-US" altLang="zh-C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种类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18" descr="http://image.photophoto.cn/m-5/Key%20point%20of%20interest/The%20maps%20of%20the%20world/010001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025" y="404813"/>
            <a:ext cx="1700213" cy="191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9" name="Picture 25" descr="http://www.dd-study.cn/pictures/UploadPic/2008-4/20084272318565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863" y="3592513"/>
            <a:ext cx="2519362" cy="1903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1" name="图片 6160" descr="4120136_111941267365_2"/>
          <p:cNvPicPr>
            <a:picLocks noChangeAspect="1"/>
          </p:cNvPicPr>
          <p:nvPr/>
        </p:nvPicPr>
        <p:blipFill>
          <a:blip r:embed="rId4"/>
          <a:srcRect b="5734"/>
          <a:stretch>
            <a:fillRect/>
          </a:stretch>
        </p:blipFill>
        <p:spPr>
          <a:xfrm>
            <a:off x="5891213" y="476250"/>
            <a:ext cx="2497137" cy="1570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3" name="图片 6162" descr="U8467P1274DT201212030856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675" y="3721100"/>
            <a:ext cx="2690813" cy="1795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7" name="图片 6166" descr="355082816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50" y="563563"/>
            <a:ext cx="2446338" cy="175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leg"/>
          <p:cNvPicPr>
            <a:picLocks noChangeAspect="1"/>
          </p:cNvPicPr>
          <p:nvPr/>
        </p:nvPicPr>
        <p:blipFill>
          <a:blip r:embed="rId7"/>
          <a:srcRect l="4659" t="2980" r="2557" b="5737"/>
          <a:stretch>
            <a:fillRect/>
          </a:stretch>
        </p:blipFill>
        <p:spPr>
          <a:xfrm>
            <a:off x="539750" y="3825875"/>
            <a:ext cx="2159000" cy="1619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69636" grpId="0"/>
      <p:bldP spid="69641" grpId="0"/>
      <p:bldP spid="69642" grpId="0"/>
      <p:bldP spid="16" grpId="0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9635" name="Text Box 3"/>
          <p:cNvSpPr txBox="1"/>
          <p:nvPr/>
        </p:nvSpPr>
        <p:spPr>
          <a:xfrm>
            <a:off x="755650" y="2244725"/>
            <a:ext cx="38179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cute </a:t>
            </a:r>
            <a:r>
              <a:rPr lang="en-US" altLang="zh-C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可爱的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36" name="Text Box 4"/>
          <p:cNvSpPr txBox="1"/>
          <p:nvPr/>
        </p:nvSpPr>
        <p:spPr>
          <a:xfrm>
            <a:off x="250825" y="5734050"/>
            <a:ext cx="48244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beautiful </a:t>
            </a:r>
            <a:r>
              <a:rPr lang="en-US" altLang="zh-C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美丽的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41" name="Text Box 9"/>
          <p:cNvSpPr txBox="1"/>
          <p:nvPr/>
        </p:nvSpPr>
        <p:spPr>
          <a:xfrm>
            <a:off x="4568825" y="2316163"/>
            <a:ext cx="40354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lazy </a:t>
            </a:r>
            <a:r>
              <a:rPr lang="en-US" altLang="zh-C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懒散的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9"/>
          <p:cNvSpPr txBox="1"/>
          <p:nvPr/>
        </p:nvSpPr>
        <p:spPr>
          <a:xfrm>
            <a:off x="4932363" y="5667375"/>
            <a:ext cx="38893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clever </a:t>
            </a:r>
            <a:r>
              <a:rPr lang="en-US" altLang="zh-C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聪明的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8370" name="Picture 2" descr="http://t1.baidu.com/it/u=3060786443,3039729287&amp;fm=0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725" y="300038"/>
            <a:ext cx="1524000" cy="199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6" name="Picture 8" descr="http://wenwen.soso.com/p/20080819/20080819194631-6959920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288" y="3252788"/>
            <a:ext cx="2159000" cy="2324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Picture 10" descr="http://img.sucai.redocn.com/attachments/images/201012/20101227/20101225_b33a74fb441a0befe82eThSI24YicoHx.jpg"/>
          <p:cNvPicPr>
            <a:picLocks noChangeAspect="1"/>
          </p:cNvPicPr>
          <p:nvPr/>
        </p:nvPicPr>
        <p:blipFill>
          <a:blip r:embed="rId4"/>
          <a:srcRect b="6384"/>
          <a:stretch>
            <a:fillRect/>
          </a:stretch>
        </p:blipFill>
        <p:spPr>
          <a:xfrm>
            <a:off x="1089025" y="373063"/>
            <a:ext cx="1466850" cy="1582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图片 7181" descr="1-1201161119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50" y="2965450"/>
            <a:ext cx="3421063" cy="256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69636" grpId="0"/>
      <p:bldP spid="6964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5" name="Rectangle 2"/>
          <p:cNvSpPr>
            <a:spLocks noGrp="1"/>
          </p:cNvSpPr>
          <p:nvPr>
            <p:ph type="title" idx="4294967295"/>
          </p:nvPr>
        </p:nvSpPr>
        <p:spPr>
          <a:xfrm>
            <a:off x="1331913" y="142875"/>
            <a:ext cx="7561262" cy="1341438"/>
          </a:xfrm>
          <a:ln/>
        </p:spPr>
        <p:txBody>
          <a:bodyPr vert="horz" wrap="square" lIns="91440" tIns="45720" rIns="91440" bIns="45720" anchor="ctr"/>
          <a:p>
            <a:pPr algn="l"/>
            <a:r>
              <a:rPr lang="en-US" altLang="zh-CN" sz="3600" b="1">
                <a:solidFill>
                  <a:srgbClr val="0000FF"/>
                </a:solidFill>
                <a:cs typeface="Times New Roman" panose="02020603050405020304" pitchFamily="18" charset="0"/>
              </a:rPr>
              <a:t>Match the words with the animals in the picture.</a:t>
            </a:r>
            <a:endParaRPr lang="en-US" altLang="zh-CN" sz="3600" b="1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2643188" y="5018088"/>
            <a:ext cx="184150" cy="64135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rgbClr val="C0C0C0">
                <a:alpha val="75000"/>
              </a:srgbClr>
            </a:outerShdw>
          </a:effectLst>
        </p:spPr>
        <p:txBody>
          <a:bodyPr wrap="none"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9713" name="TextBox 24"/>
          <p:cNvSpPr txBox="1"/>
          <p:nvPr/>
        </p:nvSpPr>
        <p:spPr>
          <a:xfrm>
            <a:off x="323850" y="1844675"/>
            <a:ext cx="3779838" cy="4378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30000"/>
              </a:lnSpc>
              <a:buAutoNum type="arabicPeriod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tiger ___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  <a:buAutoNum type="arabicPeriod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elephant ___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  <a:buAutoNum type="arabicPeriod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koala ___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  <a:buAutoNum type="arabicPeriod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panda ____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  <a:buAutoNum type="arabicPeriod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lion ____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  <a:buAutoNum type="arabicPeriod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giraffe ____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 Box 19"/>
          <p:cNvSpPr txBox="1"/>
          <p:nvPr/>
        </p:nvSpPr>
        <p:spPr>
          <a:xfrm>
            <a:off x="2519363" y="4149725"/>
            <a:ext cx="381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EA3C2A"/>
                </a:solidFill>
                <a:latin typeface="Times New Roman" panose="02020603050405020304" pitchFamily="18" charset="0"/>
              </a:rPr>
              <a:t>e</a:t>
            </a:r>
            <a:endParaRPr lang="en-US" altLang="zh-CN">
              <a:solidFill>
                <a:srgbClr val="EA3C2A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0" name="Oval 2"/>
          <p:cNvSpPr/>
          <p:nvPr/>
        </p:nvSpPr>
        <p:spPr>
          <a:xfrm>
            <a:off x="252413" y="287338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>
                <a:latin typeface="Arial" panose="020B0604020202020204" pitchFamily="34" charset="0"/>
              </a:rPr>
              <a:t>1a</a:t>
            </a:r>
            <a:endParaRPr lang="en-US" altLang="zh-CN" sz="4000">
              <a:latin typeface="Arial" panose="020B0604020202020204" pitchFamily="34" charset="0"/>
            </a:endParaRPr>
          </a:p>
        </p:txBody>
      </p:sp>
      <p:sp>
        <p:nvSpPr>
          <p:cNvPr id="26" name="Text Box 19"/>
          <p:cNvSpPr txBox="1"/>
          <p:nvPr/>
        </p:nvSpPr>
        <p:spPr>
          <a:xfrm>
            <a:off x="2209800" y="3429000"/>
            <a:ext cx="381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19"/>
          <p:cNvSpPr txBox="1"/>
          <p:nvPr/>
        </p:nvSpPr>
        <p:spPr>
          <a:xfrm>
            <a:off x="2857500" y="2708275"/>
            <a:ext cx="381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19"/>
          <p:cNvSpPr txBox="1"/>
          <p:nvPr/>
        </p:nvSpPr>
        <p:spPr>
          <a:xfrm>
            <a:off x="2066925" y="1989138"/>
            <a:ext cx="381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19"/>
          <p:cNvSpPr txBox="1"/>
          <p:nvPr/>
        </p:nvSpPr>
        <p:spPr>
          <a:xfrm>
            <a:off x="1943100" y="4868863"/>
            <a:ext cx="4333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 Box 19"/>
          <p:cNvSpPr txBox="1"/>
          <p:nvPr/>
        </p:nvSpPr>
        <p:spPr>
          <a:xfrm>
            <a:off x="2590800" y="5589588"/>
            <a:ext cx="381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214" name="图片 8213" descr="25"/>
          <p:cNvPicPr>
            <a:picLocks noChangeAspect="1"/>
          </p:cNvPicPr>
          <p:nvPr/>
        </p:nvPicPr>
        <p:blipFill>
          <a:blip r:embed="rId2"/>
          <a:srcRect l="1379" t="11127" b="993"/>
          <a:stretch>
            <a:fillRect/>
          </a:stretch>
        </p:blipFill>
        <p:spPr>
          <a:xfrm>
            <a:off x="3708400" y="1447800"/>
            <a:ext cx="5435600" cy="541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6" grpId="0"/>
      <p:bldP spid="25" grpId="0"/>
      <p:bldP spid="24" grpId="0"/>
      <p:bldP spid="23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" name="TextBox 24"/>
          <p:cNvSpPr txBox="1"/>
          <p:nvPr/>
        </p:nvSpPr>
        <p:spPr>
          <a:xfrm>
            <a:off x="2232025" y="2624138"/>
            <a:ext cx="3779838" cy="404495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tiger ___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elephant ___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koala ___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panda ____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lion ____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giraffe _____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9" name="Oval 2"/>
          <p:cNvSpPr/>
          <p:nvPr/>
        </p:nvSpPr>
        <p:spPr>
          <a:xfrm>
            <a:off x="539750" y="1503363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>
              <a:lnSpc>
                <a:spcPct val="120000"/>
              </a:lnSpc>
            </a:pPr>
            <a:r>
              <a:rPr lang="en-US" altLang="zh-CN" sz="4000">
                <a:latin typeface="Arial" panose="020B0604020202020204" pitchFamily="34" charset="0"/>
              </a:rPr>
              <a:t>1b</a:t>
            </a:r>
            <a:endParaRPr lang="en-US" altLang="zh-CN" sz="4000">
              <a:latin typeface="Arial" panose="020B0604020202020204" pitchFamily="34" charset="0"/>
            </a:endParaRPr>
          </a:p>
        </p:txBody>
      </p:sp>
      <p:sp>
        <p:nvSpPr>
          <p:cNvPr id="9220" name="Rectangle 2"/>
          <p:cNvSpPr>
            <a:spLocks noGrp="1"/>
          </p:cNvSpPr>
          <p:nvPr>
            <p:ph type="title"/>
          </p:nvPr>
        </p:nvSpPr>
        <p:spPr>
          <a:xfrm>
            <a:off x="1655763" y="1196975"/>
            <a:ext cx="6229350" cy="1368425"/>
          </a:xfrm>
          <a:ln/>
        </p:spPr>
        <p:txBody>
          <a:bodyPr vert="horz" wrap="square" lIns="91440" tIns="45720" rIns="91440" bIns="45720" anchor="ctr"/>
          <a:p>
            <a:pPr algn="l"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cs typeface="Times New Roman" panose="02020603050405020304" pitchFamily="18" charset="0"/>
              </a:rPr>
              <a:t>Listen</a:t>
            </a:r>
            <a:r>
              <a:rPr lang="zh-CN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0000FF"/>
                </a:solidFill>
                <a:cs typeface="Times New Roman" panose="02020603050405020304" pitchFamily="18" charset="0"/>
              </a:rPr>
              <a:t>and check the (√) the animals you hear in 1a.</a:t>
            </a:r>
            <a:endParaRPr lang="en-US" altLang="zh-CN" sz="3600" b="1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356100" y="4724400"/>
            <a:ext cx="503238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72000" y="6021388"/>
            <a:ext cx="503238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40200" y="4076700"/>
            <a:ext cx="503238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616200" y="269875"/>
            <a:ext cx="3262433" cy="923330"/>
          </a:xfrm>
          <a:prstGeom prst="rect">
            <a:avLst/>
          </a:prstGeom>
          <a:noFill/>
        </p:spPr>
        <p:txBody>
          <a:bodyPr wrap="none" numCol="1">
            <a:prstTxWarp prst="textInflateTop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Listening</a:t>
            </a:r>
            <a:endParaRPr kumimoji="0" lang="zh-CN" altLang="en-US" sz="54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225" name="图片 9224" descr="喇叭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5" y="1844675"/>
            <a:ext cx="792163" cy="792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5295</Words>
  <Application>WPS 演示</Application>
  <PresentationFormat>在屏幕上显示</PresentationFormat>
  <Paragraphs>436</Paragraphs>
  <Slides>42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6" baseType="lpstr">
      <vt:lpstr>Arial</vt:lpstr>
      <vt:lpstr>宋体</vt:lpstr>
      <vt:lpstr>Wingdings</vt:lpstr>
      <vt:lpstr>Comic Sans MS</vt:lpstr>
      <vt:lpstr>Times New Roman</vt:lpstr>
      <vt:lpstr>华文琥珀</vt:lpstr>
      <vt:lpstr>黑体</vt:lpstr>
      <vt:lpstr>Arial Unicode MS</vt:lpstr>
      <vt:lpstr>Times New Roman</vt:lpstr>
      <vt:lpstr>微软雅黑</vt:lpstr>
      <vt:lpstr>Arial Unicode MS</vt:lpstr>
      <vt:lpstr>Britannic Bold</vt:lpstr>
      <vt:lpstr>Segoe Print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海派甜心</cp:lastModifiedBy>
  <cp:revision>371</cp:revision>
  <dcterms:created xsi:type="dcterms:W3CDTF">2010-10-12T07:57:17Z</dcterms:created>
  <dcterms:modified xsi:type="dcterms:W3CDTF">2021-05-14T09:02:46Z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