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3"/>
    <p:sldId id="437" r:id="rId4"/>
    <p:sldId id="396" r:id="rId5"/>
    <p:sldId id="397" r:id="rId6"/>
    <p:sldId id="450" r:id="rId7"/>
    <p:sldId id="449" r:id="rId8"/>
    <p:sldId id="452" r:id="rId9"/>
    <p:sldId id="451" r:id="rId10"/>
    <p:sldId id="410" r:id="rId11"/>
    <p:sldId id="404" r:id="rId12"/>
    <p:sldId id="409" r:id="rId13"/>
    <p:sldId id="407" r:id="rId14"/>
    <p:sldId id="454" r:id="rId15"/>
    <p:sldId id="455" r:id="rId16"/>
    <p:sldId id="456" r:id="rId17"/>
    <p:sldId id="31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23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140" y="108331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R="0" algn="ctr" defTabSz="914400" eaLnBrk="1" hangingPunct="1">
              <a:buClrTx/>
              <a:buFontTx/>
              <a:buNone/>
              <a:defRPr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 You’re supposed to shake hands.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8"/>
          <p:cNvSpPr txBox="1"/>
          <p:nvPr/>
        </p:nvSpPr>
        <p:spPr>
          <a:xfrm>
            <a:off x="719667" y="1797051"/>
            <a:ext cx="10454217" cy="1322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’re not supposed to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put your bread on your plate. You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’re supposed to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put it on the table.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767292" y="3550074"/>
            <a:ext cx="10358967" cy="1938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’re not supposed to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eat anything with your hands except bread, not even fruit. You have to cut it up and eat it with a fork.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9800" name="TextBox 1"/>
          <p:cNvSpPr txBox="1"/>
          <p:nvPr/>
        </p:nvSpPr>
        <p:spPr>
          <a:xfrm>
            <a:off x="624417" y="357717"/>
            <a:ext cx="2783416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Example 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52102" y="1551517"/>
            <a:ext cx="9889067" cy="1500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except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除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之外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后面的成分不包括在内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besides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除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之外还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后面的成分包括在内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1388322" y="3175424"/>
            <a:ext cx="107696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You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’re not supposed to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eat anything with your hands except bread.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Oval 6"/>
          <p:cNvSpPr/>
          <p:nvPr/>
        </p:nvSpPr>
        <p:spPr>
          <a:xfrm>
            <a:off x="4327737" y="4205394"/>
            <a:ext cx="1526116" cy="645583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37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AutoShape 7"/>
          <p:cNvSpPr/>
          <p:nvPr/>
        </p:nvSpPr>
        <p:spPr bwMode="auto">
          <a:xfrm>
            <a:off x="6762115" y="4652010"/>
            <a:ext cx="3133090" cy="679450"/>
          </a:xfrm>
          <a:prstGeom prst="borderCallout1">
            <a:avLst>
              <a:gd name="adj1" fmla="val 18750"/>
              <a:gd name="adj2" fmla="val -3333"/>
              <a:gd name="adj3" fmla="val -27975"/>
              <a:gd name="adj4" fmla="val -52992"/>
            </a:avLst>
          </a:prstGeom>
          <a:solidFill>
            <a:schemeClr val="accent3">
              <a:lumMod val="20000"/>
              <a:lumOff val="80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面包可以吃</a:t>
            </a:r>
            <a:endParaRPr kumimoji="0" 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870" name="Text Box 4"/>
          <p:cNvSpPr txBox="1"/>
          <p:nvPr/>
        </p:nvSpPr>
        <p:spPr>
          <a:xfrm>
            <a:off x="842646" y="1779905"/>
            <a:ext cx="11176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spcBef>
                <a:spcPct val="50000"/>
              </a:spcBef>
              <a:buFont typeface="Times New Roman" panose="02020603050405020304" charset="0"/>
              <a:buNone/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 out of their way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to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me feel at home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6500" y="3154892"/>
            <a:ext cx="10447867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 out of one’s way to do sth.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竭尽全力做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206712" y="4193964"/>
            <a:ext cx="10632017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sb. feel at home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使某人感到宾至如归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7" name="矩形 4"/>
          <p:cNvSpPr/>
          <p:nvPr/>
        </p:nvSpPr>
        <p:spPr>
          <a:xfrm>
            <a:off x="1560830" y="1904365"/>
            <a:ext cx="87909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Write a letter to your pen pal to give him/ her suggestions on how to behave properly in China.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5415" y="3733165"/>
            <a:ext cx="2967355" cy="2184400"/>
          </a:xfrm>
          <a:prstGeom prst="rect">
            <a:avLst/>
          </a:prstGeom>
        </p:spPr>
      </p:pic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: 圆角 5"/>
          <p:cNvSpPr/>
          <p:nvPr/>
        </p:nvSpPr>
        <p:spPr>
          <a:xfrm>
            <a:off x="614892" y="1570567"/>
            <a:ext cx="3117851" cy="863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称呼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: 圆角 6"/>
          <p:cNvSpPr/>
          <p:nvPr/>
        </p:nvSpPr>
        <p:spPr>
          <a:xfrm>
            <a:off x="614892" y="3153833"/>
            <a:ext cx="3117851" cy="863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正文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建议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: 圆角 7"/>
          <p:cNvSpPr/>
          <p:nvPr/>
        </p:nvSpPr>
        <p:spPr>
          <a:xfrm>
            <a:off x="614892" y="4737100"/>
            <a:ext cx="3117851" cy="86571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署名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172759" y="2537884"/>
            <a:ext cx="0" cy="5566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172759" y="4125384"/>
            <a:ext cx="0" cy="5545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号 11"/>
          <p:cNvSpPr/>
          <p:nvPr/>
        </p:nvSpPr>
        <p:spPr>
          <a:xfrm>
            <a:off x="3963459" y="1676400"/>
            <a:ext cx="383117" cy="3820584"/>
          </a:xfrm>
          <a:prstGeom prst="leftBrace">
            <a:avLst>
              <a:gd name="adj1" fmla="val 43873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359275" y="1244600"/>
            <a:ext cx="758401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you’re eating at the table...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462992" y="3056467"/>
            <a:ext cx="7584016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our house, you’re supposed to...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418542" y="4942417"/>
            <a:ext cx="71035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you go out with people...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12" grpId="0" bldLvl="0" animBg="1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76276" y="1235922"/>
            <a:ext cx="11353800" cy="4925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are supposed to ...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are not supposed to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should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shouldn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 ...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 polite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/impolite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to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are allowed to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aren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 allowed to ....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can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couldn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463" name="矩形 3"/>
          <p:cNvSpPr/>
          <p:nvPr/>
        </p:nvSpPr>
        <p:spPr>
          <a:xfrm>
            <a:off x="3490807" y="205105"/>
            <a:ext cx="443484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Useful expressions</a:t>
            </a:r>
            <a:endParaRPr lang="zh-CN" altLang="en-US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53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9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79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106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8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128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5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charRg st="155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ea typeface="楷体" panose="02010609060101010101" charset="-122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ea typeface="楷体" panose="02010609060101010101" charset="-122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434128" y="1791547"/>
            <a:ext cx="10754784" cy="153670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Talk about the differences between a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estern meal and a Chinese meal.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1420" y="3157220"/>
            <a:ext cx="3810000" cy="279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7980" y="1330325"/>
            <a:ext cx="6018530" cy="38881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0065" y="2299335"/>
            <a:ext cx="5375910" cy="225933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People use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chopsticks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and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spoons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at a Chinese meal.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5216525" y="2329180"/>
            <a:ext cx="5872480" cy="148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5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People use a </a:t>
            </a:r>
            <a:r>
              <a:rPr kumimoji="0" lang="en-US" altLang="zh-CN" sz="45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knife</a:t>
            </a:r>
            <a:r>
              <a:rPr kumimoji="0" lang="en-US" altLang="zh-CN" sz="45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and </a:t>
            </a:r>
            <a:r>
              <a:rPr kumimoji="0" lang="en-US" altLang="zh-CN" sz="45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fork </a:t>
            </a:r>
            <a:r>
              <a:rPr kumimoji="0" lang="en-US" altLang="zh-CN" sz="45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at a Western meal.</a:t>
            </a:r>
            <a:endParaRPr kumimoji="0" lang="en-US" altLang="zh-CN" sz="45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980" y="1465580"/>
            <a:ext cx="3528695" cy="357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438" y="1247776"/>
            <a:ext cx="4730751" cy="36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圆角矩形标注 8"/>
          <p:cNvSpPr/>
          <p:nvPr/>
        </p:nvSpPr>
        <p:spPr>
          <a:xfrm>
            <a:off x="1830705" y="508635"/>
            <a:ext cx="5581650" cy="181419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shouldn't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start eating first if there are older people at the table.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723640" y="2474595"/>
            <a:ext cx="5984240" cy="183451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should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start eating last if there are older people at the table.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45" y="2033905"/>
            <a:ext cx="4196715" cy="3697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237" y="1607608"/>
            <a:ext cx="4171951" cy="327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圆角矩形标注 8"/>
          <p:cNvSpPr/>
          <p:nvPr/>
        </p:nvSpPr>
        <p:spPr>
          <a:xfrm>
            <a:off x="1830705" y="1146810"/>
            <a:ext cx="5884545" cy="117602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impolite to talk loudly.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120005" y="2474595"/>
            <a:ext cx="4587875" cy="121666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spcBef>
                <a:spcPct val="50000"/>
              </a:spcBef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It is polite to speak in a low voice. 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0" y="1356995"/>
            <a:ext cx="4347845" cy="3938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1089660" y="128460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830705" y="867410"/>
            <a:ext cx="7414895" cy="145542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72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are not supposed to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point at anyone with your chopsticks.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231640" y="2474595"/>
            <a:ext cx="5476240" cy="176403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You're supposed not to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point at anyone with your chopsticks.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2465" y="1400175"/>
            <a:ext cx="2406015" cy="40570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2160" y="1284605"/>
            <a:ext cx="5309235" cy="3918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1089660" y="1284605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840865" y="1115695"/>
            <a:ext cx="7080885" cy="121602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72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are not expected to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stick your chopsticks into your food.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322445" y="2543175"/>
            <a:ext cx="5764530" cy="165544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360045" marR="0" lvl="0" indent="-3600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You're supposed to </a:t>
            </a:r>
            <a:r>
              <a:rPr lang="en-US" altLang="zh-CN" sz="3725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put your chopsticks well.</a:t>
            </a:r>
            <a:endParaRPr lang="en-US" altLang="zh-CN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9450705" y="1115695"/>
            <a:ext cx="2249805" cy="408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750" name="Picture 3" descr="C:\Users\Administrator\Desktop\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0" y="3046942"/>
            <a:ext cx="1960033" cy="20171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726" name="矩形 1"/>
          <p:cNvSpPr/>
          <p:nvPr/>
        </p:nvSpPr>
        <p:spPr>
          <a:xfrm>
            <a:off x="1511512" y="1187662"/>
            <a:ext cx="9522883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Compare the table manners in France and China in your group. How are they the same or different? Make a list. 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7752" name="Picture 3" descr="C:\Users\Administrator\Desktop\图片1.png"/>
          <p:cNvPicPr>
            <a:picLocks noChangeAspect="1"/>
          </p:cNvPicPr>
          <p:nvPr/>
        </p:nvPicPr>
        <p:blipFill>
          <a:blip r:embed="rId2"/>
          <a:srcRect r="50136"/>
          <a:stretch>
            <a:fillRect/>
          </a:stretch>
        </p:blipFill>
        <p:spPr>
          <a:xfrm>
            <a:off x="3493135" y="3046731"/>
            <a:ext cx="1339851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753" name="Picture 3" descr="C:\Users\Administrator\Desktop\图片1.pn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7332768" y="3046731"/>
            <a:ext cx="1344084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754" name="TextBox 4"/>
          <p:cNvSpPr txBox="1"/>
          <p:nvPr/>
        </p:nvSpPr>
        <p:spPr>
          <a:xfrm>
            <a:off x="5131435" y="3404447"/>
            <a:ext cx="1704975" cy="1897380"/>
          </a:xfrm>
          <a:prstGeom prst="rect">
            <a:avLst/>
          </a:prstGeom>
          <a:solidFill>
            <a:srgbClr val="F2F2F2">
              <a:alpha val="27843"/>
            </a:srgbClr>
          </a:solidFill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11735" dirty="0">
                <a:solidFill>
                  <a:srgbClr val="0000FF"/>
                </a:solidFill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rPr>
              <a:t>VS</a:t>
            </a:r>
            <a:endParaRPr lang="zh-CN" altLang="en-US" sz="11735" dirty="0">
              <a:solidFill>
                <a:srgbClr val="0000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talk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1682</Words>
  <Application>WPS 演示</Application>
  <PresentationFormat>宽屏</PresentationFormat>
  <Paragraphs>84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Bahnschrift</vt:lpstr>
      <vt:lpstr>微软雅黑</vt:lpstr>
      <vt:lpstr>Arial Unicode MS</vt:lpstr>
      <vt:lpstr>黑体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10</cp:revision>
  <dcterms:created xsi:type="dcterms:W3CDTF">2019-09-19T02:01:00Z</dcterms:created>
  <dcterms:modified xsi:type="dcterms:W3CDTF">2020-10-27T13:23:39Z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