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sldIdLst>
    <p:sldId id="397" r:id="rId3"/>
    <p:sldId id="343" r:id="rId4"/>
    <p:sldId id="338" r:id="rId5"/>
    <p:sldId id="339" r:id="rId6"/>
    <p:sldId id="261" r:id="rId7"/>
    <p:sldId id="340" r:id="rId8"/>
    <p:sldId id="385" r:id="rId9"/>
    <p:sldId id="315" r:id="rId10"/>
    <p:sldId id="398" r:id="rId11"/>
    <p:sldId id="348" r:id="rId12"/>
    <p:sldId id="349" r:id="rId13"/>
    <p:sldId id="350" r:id="rId14"/>
    <p:sldId id="351" r:id="rId15"/>
    <p:sldId id="386" r:id="rId16"/>
    <p:sldId id="266" r:id="rId17"/>
    <p:sldId id="391" r:id="rId18"/>
    <p:sldId id="374" r:id="rId19"/>
    <p:sldId id="399" r:id="rId20"/>
    <p:sldId id="387" r:id="rId21"/>
    <p:sldId id="388" r:id="rId22"/>
    <p:sldId id="377" r:id="rId23"/>
    <p:sldId id="363" r:id="rId24"/>
    <p:sldId id="379" r:id="rId25"/>
    <p:sldId id="380" r:id="rId26"/>
    <p:sldId id="389" r:id="rId27"/>
    <p:sldId id="384" r:id="rId28"/>
    <p:sldId id="406" r:id="rId29"/>
    <p:sldId id="366" r:id="rId30"/>
    <p:sldId id="393" r:id="rId31"/>
    <p:sldId id="346" r:id="rId32"/>
    <p:sldId id="394" r:id="rId33"/>
    <p:sldId id="278" r:id="rId34"/>
    <p:sldId id="381" r:id="rId35"/>
    <p:sldId id="401" r:id="rId36"/>
    <p:sldId id="382" r:id="rId37"/>
    <p:sldId id="402" r:id="rId38"/>
    <p:sldId id="405" r:id="rId39"/>
    <p:sldId id="403" r:id="rId40"/>
    <p:sldId id="404" r:id="rId41"/>
    <p:sldId id="395" r:id="rId42"/>
    <p:sldId id="355" r:id="rId43"/>
    <p:sldId id="396" r:id="rId44"/>
    <p:sldId id="357" r:id="rId45"/>
    <p:sldId id="400" r:id="rId4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3C2A"/>
    <a:srgbClr val="000000"/>
    <a:srgbClr val="FF0000"/>
    <a:srgbClr val="FFFFCC"/>
    <a:srgbClr val="FF99FF"/>
    <a:srgbClr val="0000FF"/>
    <a:srgbClr val="0066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7"/>
    <p:restoredTop sz="93996"/>
  </p:normalViewPr>
  <p:slideViewPr>
    <p:cSldViewPr showGuides="1">
      <p:cViewPr varScale="1">
        <p:scale>
          <a:sx n="64" d="100"/>
          <a:sy n="64" d="100"/>
        </p:scale>
        <p:origin x="-11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0" Type="http://schemas.openxmlformats.org/officeDocument/2006/relationships/tableStyles" Target="tableStyles.xml"/><Relationship Id="rId5" Type="http://schemas.openxmlformats.org/officeDocument/2006/relationships/slide" Target="slides/slide3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notesMaster" Target="notesMasters/notesMaster1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6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200" b="0" dirty="0"/>
            </a:fld>
            <a:endParaRPr lang="en-US" altLang="zh-CN" sz="12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pull dir="d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jpeg"/><Relationship Id="rId3" Type="http://schemas.openxmlformats.org/officeDocument/2006/relationships/image" Target="../media/image14.png"/><Relationship Id="rId2" Type="http://schemas.openxmlformats.org/officeDocument/2006/relationships/hyperlink" Target="Section%20A%202a.mp3" TargetMode="External"/><Relationship Id="rId1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hyperlink" Target="Section%20A%202b.mp3" TargetMode="External"/><Relationship Id="rId1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6.jpeg"/><Relationship Id="rId1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hyperlink" Target="I%20planted%20trees%20P1.MPG" TargetMode="External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1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4.png"/><Relationship Id="rId2" Type="http://schemas.openxmlformats.org/officeDocument/2006/relationships/hyperlink" Target="Section%20A%201b.mp3" TargetMode="Externa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6322" name="矩形 56321"/>
          <p:cNvSpPr/>
          <p:nvPr/>
        </p:nvSpPr>
        <p:spPr>
          <a:xfrm>
            <a:off x="4367213" y="909638"/>
            <a:ext cx="3024187" cy="10795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FF33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CC0066"/>
                    </a:gs>
                    <a:gs pos="100000">
                      <a:srgbClr val="CC0066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  <a:tileRect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Unit 12</a:t>
            </a:r>
            <a:endParaRPr lang="zh-CN" altLang="en-US" sz="3600" b="1">
              <a:ln w="12700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CC0066"/>
                  </a:gs>
                  <a:gs pos="100000">
                    <a:srgbClr val="CC0066">
                      <a:gamma/>
                      <a:shade val="46275"/>
                      <a:invGamma/>
                    </a:srgbClr>
                  </a:gs>
                </a:gsLst>
                <a:lin ang="5400000" scaled="1"/>
                <a:tileRect/>
              </a:gra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225" name="图片 9224" descr="3191022_142250513000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75" y="2133600"/>
            <a:ext cx="3529013" cy="3532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WordArt 3"/>
          <p:cNvSpPr>
            <a:spLocks noTextEdit="1"/>
          </p:cNvSpPr>
          <p:nvPr/>
        </p:nvSpPr>
        <p:spPr>
          <a:xfrm>
            <a:off x="539750" y="188913"/>
            <a:ext cx="5472113" cy="1052512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2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chemeClr val="hlink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Guessing game!</a:t>
            </a:r>
            <a:endParaRPr lang="zh-CN" altLang="en-US" sz="3600" b="1">
              <a:ln w="12700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698750" y="1125538"/>
            <a:ext cx="5545138" cy="1152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0" hangingPunct="0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What did he do? 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1" name="Text Box 4"/>
          <p:cNvSpPr txBox="1"/>
          <p:nvPr/>
        </p:nvSpPr>
        <p:spPr>
          <a:xfrm>
            <a:off x="2052638" y="5734050"/>
            <a:ext cx="51831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0033CC"/>
                </a:solidFill>
                <a:latin typeface="Times New Roman" panose="02020603050405020304" pitchFamily="18" charset="0"/>
              </a:rPr>
              <a:t>He played badminton.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2" name="Text Box 4"/>
          <p:cNvSpPr txBox="1"/>
          <p:nvPr/>
        </p:nvSpPr>
        <p:spPr>
          <a:xfrm>
            <a:off x="4498975" y="2133600"/>
            <a:ext cx="1800225" cy="3503613"/>
          </a:xfrm>
          <a:prstGeom prst="rect">
            <a:avLst/>
          </a:prstGeom>
          <a:solidFill>
            <a:srgbClr val="FF99FF"/>
          </a:solidFill>
          <a:ln w="9525">
            <a:noFill/>
          </a:ln>
        </p:spPr>
        <p:txBody>
          <a:bodyPr>
            <a:spAutoFit/>
          </a:bodyPr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223" name="Text Box 4"/>
          <p:cNvSpPr txBox="1"/>
          <p:nvPr/>
        </p:nvSpPr>
        <p:spPr>
          <a:xfrm>
            <a:off x="2482850" y="2133600"/>
            <a:ext cx="2016125" cy="3503613"/>
          </a:xfrm>
          <a:prstGeom prst="rect">
            <a:avLst/>
          </a:prstGeom>
          <a:solidFill>
            <a:srgbClr val="FF99FF"/>
          </a:solidFill>
          <a:ln w="9525">
            <a:noFill/>
          </a:ln>
        </p:spPr>
        <p:txBody>
          <a:bodyPr>
            <a:spAutoFit/>
          </a:bodyPr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 animBg="1"/>
      <p:bldP spid="92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48" name="图片 10247" descr="Redocn_2012022306360628"/>
          <p:cNvPicPr>
            <a:picLocks noChangeAspect="1"/>
          </p:cNvPicPr>
          <p:nvPr/>
        </p:nvPicPr>
        <p:blipFill>
          <a:blip r:embed="rId2"/>
          <a:srcRect t="9099" b="7869"/>
          <a:stretch>
            <a:fillRect/>
          </a:stretch>
        </p:blipFill>
        <p:spPr>
          <a:xfrm>
            <a:off x="2233613" y="1628775"/>
            <a:ext cx="5178425" cy="3278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Text Box 4"/>
          <p:cNvSpPr txBox="1"/>
          <p:nvPr/>
        </p:nvSpPr>
        <p:spPr>
          <a:xfrm>
            <a:off x="1979613" y="1628775"/>
            <a:ext cx="5472112" cy="2289175"/>
          </a:xfrm>
          <a:prstGeom prst="rect">
            <a:avLst/>
          </a:prstGeom>
          <a:solidFill>
            <a:srgbClr val="FF99FF"/>
          </a:solidFill>
          <a:ln w="9525">
            <a:noFill/>
          </a:ln>
        </p:spPr>
        <p:txBody>
          <a:bodyPr>
            <a:spAutoFit/>
          </a:bodyPr>
          <a:p>
            <a:endParaRPr lang="en-US" altLang="zh-CN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Text Box 4"/>
          <p:cNvSpPr txBox="1"/>
          <p:nvPr/>
        </p:nvSpPr>
        <p:spPr>
          <a:xfrm>
            <a:off x="2555875" y="5235575"/>
            <a:ext cx="55435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0033CC"/>
                </a:solidFill>
                <a:latin typeface="Times New Roman" panose="02020603050405020304" pitchFamily="18" charset="0"/>
              </a:rPr>
              <a:t>He went boating.</a:t>
            </a:r>
            <a:endParaRPr lang="en-US" altLang="zh-CN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92388" y="549275"/>
            <a:ext cx="5545138" cy="1152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0" hangingPunct="0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What did he do? 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6" name="Text Box 4"/>
          <p:cNvSpPr txBox="1"/>
          <p:nvPr/>
        </p:nvSpPr>
        <p:spPr>
          <a:xfrm>
            <a:off x="1943100" y="3789363"/>
            <a:ext cx="5508625" cy="1190625"/>
          </a:xfrm>
          <a:prstGeom prst="rect">
            <a:avLst/>
          </a:prstGeom>
          <a:solidFill>
            <a:srgbClr val="FF99FF"/>
          </a:solidFill>
          <a:ln w="9525">
            <a:noFill/>
          </a:ln>
        </p:spPr>
        <p:txBody>
          <a:bodyPr>
            <a:spAutoFit/>
          </a:bodyPr>
          <a:p>
            <a:endParaRPr lang="en-US" altLang="zh-CN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3" grpId="0"/>
      <p:bldP spid="102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1272" name="图片 11271" descr="sy_20100730221537738037"/>
          <p:cNvPicPr>
            <a:picLocks noChangeAspect="1"/>
          </p:cNvPicPr>
          <p:nvPr/>
        </p:nvPicPr>
        <p:blipFill>
          <a:blip r:embed="rId2"/>
          <a:srcRect t="749" b="47705"/>
          <a:stretch>
            <a:fillRect/>
          </a:stretch>
        </p:blipFill>
        <p:spPr>
          <a:xfrm>
            <a:off x="2051050" y="1711325"/>
            <a:ext cx="4549775" cy="3373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Text Box 4"/>
          <p:cNvSpPr txBox="1"/>
          <p:nvPr/>
        </p:nvSpPr>
        <p:spPr>
          <a:xfrm>
            <a:off x="1835150" y="5308600"/>
            <a:ext cx="49688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went to the cinema. </a:t>
            </a:r>
            <a:endParaRPr lang="en-US" altLang="zh-CN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338388" y="692150"/>
            <a:ext cx="4968875" cy="1008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0" hangingPunct="0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What did he do? 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69" name="Text Box 4"/>
          <p:cNvSpPr txBox="1"/>
          <p:nvPr/>
        </p:nvSpPr>
        <p:spPr>
          <a:xfrm>
            <a:off x="3778250" y="1628775"/>
            <a:ext cx="2809875" cy="3503613"/>
          </a:xfrm>
          <a:prstGeom prst="rect">
            <a:avLst/>
          </a:prstGeom>
          <a:solidFill>
            <a:srgbClr val="FF99FF"/>
          </a:solidFill>
          <a:ln w="9525">
            <a:noFill/>
          </a:ln>
        </p:spPr>
        <p:txBody>
          <a:bodyPr>
            <a:spAutoFit/>
          </a:bodyPr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270" name="Text Box 4"/>
          <p:cNvSpPr txBox="1"/>
          <p:nvPr/>
        </p:nvSpPr>
        <p:spPr>
          <a:xfrm>
            <a:off x="2051050" y="1628775"/>
            <a:ext cx="2420938" cy="3503613"/>
          </a:xfrm>
          <a:prstGeom prst="rect">
            <a:avLst/>
          </a:prstGeom>
          <a:solidFill>
            <a:srgbClr val="FF99FF"/>
          </a:solidFill>
          <a:ln w="9525">
            <a:noFill/>
          </a:ln>
        </p:spPr>
        <p:txBody>
          <a:bodyPr>
            <a:spAutoFit/>
          </a:bodyPr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9" grpId="0" animBg="1"/>
      <p:bldP spid="112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2298" name="图片 12297" descr="1_170156_1"/>
          <p:cNvPicPr>
            <a:picLocks noChangeAspect="1"/>
          </p:cNvPicPr>
          <p:nvPr/>
        </p:nvPicPr>
        <p:blipFill>
          <a:blip r:embed="rId2"/>
          <a:srcRect l="12611" t="13972" r="13055" b="10970"/>
          <a:stretch>
            <a:fillRect/>
          </a:stretch>
        </p:blipFill>
        <p:spPr>
          <a:xfrm>
            <a:off x="2627313" y="1916113"/>
            <a:ext cx="4248150" cy="309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0" name="Text Box 4"/>
          <p:cNvSpPr txBox="1"/>
          <p:nvPr/>
        </p:nvSpPr>
        <p:spPr>
          <a:xfrm>
            <a:off x="2124075" y="5373688"/>
            <a:ext cx="47529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went to the beach.</a:t>
            </a:r>
            <a:endParaRPr lang="en-US" altLang="zh-CN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84438" y="549275"/>
            <a:ext cx="4752975" cy="1152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0" hangingPunct="0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What did they do? 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3" name="Text Box 4"/>
          <p:cNvSpPr txBox="1"/>
          <p:nvPr/>
        </p:nvSpPr>
        <p:spPr>
          <a:xfrm>
            <a:off x="1765300" y="1716088"/>
            <a:ext cx="5543550" cy="2289175"/>
          </a:xfrm>
          <a:prstGeom prst="rect">
            <a:avLst/>
          </a:prstGeom>
          <a:solidFill>
            <a:srgbClr val="FF99FF"/>
          </a:solidFill>
          <a:ln w="9525">
            <a:noFill/>
          </a:ln>
        </p:spPr>
        <p:txBody>
          <a:bodyPr>
            <a:spAutoFit/>
          </a:bodyPr>
          <a:p>
            <a:endParaRPr lang="en-US" altLang="zh-CN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Text Box 4"/>
          <p:cNvSpPr txBox="1"/>
          <p:nvPr/>
        </p:nvSpPr>
        <p:spPr>
          <a:xfrm>
            <a:off x="1765300" y="4005263"/>
            <a:ext cx="5543550" cy="1190625"/>
          </a:xfrm>
          <a:prstGeom prst="rect">
            <a:avLst/>
          </a:prstGeom>
          <a:solidFill>
            <a:srgbClr val="FF99FF"/>
          </a:solidFill>
          <a:ln w="9525">
            <a:noFill/>
          </a:ln>
        </p:spPr>
        <p:txBody>
          <a:bodyPr>
            <a:spAutoFit/>
          </a:bodyPr>
          <a:p>
            <a:endParaRPr lang="en-US" altLang="zh-CN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3" grpId="0" animBg="1"/>
      <p:bldP spid="122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3320" name="图片 13319" descr="3795628_182906002062_2"/>
          <p:cNvPicPr>
            <a:picLocks noChangeAspect="1"/>
          </p:cNvPicPr>
          <p:nvPr/>
        </p:nvPicPr>
        <p:blipFill>
          <a:blip r:embed="rId2"/>
          <a:srcRect b="7082"/>
          <a:stretch>
            <a:fillRect/>
          </a:stretch>
        </p:blipFill>
        <p:spPr>
          <a:xfrm>
            <a:off x="1692275" y="1700213"/>
            <a:ext cx="5616575" cy="347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4" name="Rectangle 6"/>
          <p:cNvSpPr/>
          <p:nvPr/>
        </p:nvSpPr>
        <p:spPr>
          <a:xfrm>
            <a:off x="2411413" y="5380038"/>
            <a:ext cx="39608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went fishing.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6" name="Text Box 4"/>
          <p:cNvSpPr txBox="1"/>
          <p:nvPr/>
        </p:nvSpPr>
        <p:spPr>
          <a:xfrm>
            <a:off x="1403350" y="1620838"/>
            <a:ext cx="6119813" cy="2528887"/>
          </a:xfrm>
          <a:prstGeom prst="rect">
            <a:avLst/>
          </a:prstGeom>
          <a:solidFill>
            <a:srgbClr val="FF99FF"/>
          </a:solidFill>
          <a:ln w="9525">
            <a:noFill/>
          </a:ln>
        </p:spPr>
        <p:txBody>
          <a:bodyPr>
            <a:spAutoFit/>
          </a:bodyPr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ext Box 4"/>
          <p:cNvSpPr txBox="1"/>
          <p:nvPr/>
        </p:nvSpPr>
        <p:spPr>
          <a:xfrm>
            <a:off x="1403350" y="4149725"/>
            <a:ext cx="6099175" cy="1066800"/>
          </a:xfrm>
          <a:prstGeom prst="rect">
            <a:avLst/>
          </a:prstGeom>
          <a:solidFill>
            <a:srgbClr val="FF99FF"/>
          </a:solidFill>
          <a:ln w="9525">
            <a:noFill/>
          </a:ln>
        </p:spPr>
        <p:txBody>
          <a:bodyPr>
            <a:spAutoFit/>
          </a:bodyPr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95513" y="476250"/>
            <a:ext cx="4752975" cy="1152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0" hangingPunct="0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What did they do? 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6" grpId="0" animBg="1"/>
      <p:bldP spid="133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4344" name="图片 14343" descr="20108111656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13" y="1268413"/>
            <a:ext cx="3309937" cy="4210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8" name="Rectangle 6"/>
          <p:cNvSpPr/>
          <p:nvPr/>
        </p:nvSpPr>
        <p:spPr>
          <a:xfrm>
            <a:off x="2008188" y="5661025"/>
            <a:ext cx="65246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did his homework. 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3350" y="188913"/>
            <a:ext cx="6697663" cy="1150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0" hangingPunct="0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What did he do last weekend? 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41" name="Text Box 4"/>
          <p:cNvSpPr txBox="1"/>
          <p:nvPr/>
        </p:nvSpPr>
        <p:spPr>
          <a:xfrm rot="5400000">
            <a:off x="3371850" y="668338"/>
            <a:ext cx="2303463" cy="3503612"/>
          </a:xfrm>
          <a:prstGeom prst="rect">
            <a:avLst/>
          </a:prstGeom>
          <a:solidFill>
            <a:srgbClr val="FF99FF"/>
          </a:solidFill>
          <a:ln w="9525">
            <a:noFill/>
          </a:ln>
        </p:spPr>
        <p:txBody>
          <a:bodyPr>
            <a:spAutoFit/>
          </a:bodyPr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342" name="Text Box 4"/>
          <p:cNvSpPr txBox="1"/>
          <p:nvPr/>
        </p:nvSpPr>
        <p:spPr>
          <a:xfrm rot="5400000">
            <a:off x="3530600" y="2771775"/>
            <a:ext cx="1985963" cy="3503613"/>
          </a:xfrm>
          <a:prstGeom prst="rect">
            <a:avLst/>
          </a:prstGeom>
          <a:solidFill>
            <a:srgbClr val="FF99FF"/>
          </a:solidFill>
          <a:ln w="9525">
            <a:noFill/>
          </a:ln>
        </p:spPr>
        <p:txBody>
          <a:bodyPr>
            <a:spAutoFit/>
          </a:bodyPr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1" grpId="0" animBg="1"/>
      <p:bldP spid="143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5369" name="图片 15368" descr="3_1273243753nm5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1557338"/>
            <a:ext cx="4032250" cy="3878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Rectangle 6"/>
          <p:cNvSpPr/>
          <p:nvPr/>
        </p:nvSpPr>
        <p:spPr>
          <a:xfrm>
            <a:off x="901700" y="5668963"/>
            <a:ext cx="65516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visited a history museum.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4" name="Text Box 4"/>
          <p:cNvSpPr txBox="1"/>
          <p:nvPr/>
        </p:nvSpPr>
        <p:spPr>
          <a:xfrm>
            <a:off x="1908175" y="3502025"/>
            <a:ext cx="4465638" cy="2041525"/>
          </a:xfrm>
          <a:prstGeom prst="rect">
            <a:avLst/>
          </a:prstGeom>
          <a:solidFill>
            <a:srgbClr val="FF99FF"/>
          </a:solidFill>
          <a:ln w="9525">
            <a:noFill/>
          </a:ln>
        </p:spPr>
        <p:txBody>
          <a:bodyPr>
            <a:spAutoFit/>
          </a:bodyPr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Text Box 4"/>
          <p:cNvSpPr txBox="1"/>
          <p:nvPr/>
        </p:nvSpPr>
        <p:spPr>
          <a:xfrm>
            <a:off x="1908175" y="1485900"/>
            <a:ext cx="4465638" cy="2041525"/>
          </a:xfrm>
          <a:prstGeom prst="rect">
            <a:avLst/>
          </a:prstGeom>
          <a:solidFill>
            <a:srgbClr val="FF99FF"/>
          </a:solidFill>
          <a:ln w="9525">
            <a:noFill/>
          </a:ln>
        </p:spPr>
        <p:txBody>
          <a:bodyPr>
            <a:spAutoFit/>
          </a:bodyPr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en-US" altLang="zh-CN" sz="32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00113" y="404813"/>
            <a:ext cx="7058025" cy="1152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eaLnBrk="0" hangingPunct="0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What did they do last weekend? 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 animBg="1"/>
      <p:bldP spid="153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114425" y="2276475"/>
            <a:ext cx="7416800" cy="2376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marL="533400" indent="-533400" eaLnBrk="0" hangingPunct="0">
              <a:lnSpc>
                <a:spcPct val="130000"/>
              </a:lnSpc>
            </a:pP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Role-play. Student A is Lucy. Student B asks Lucy about her weekend.</a:t>
            </a:r>
            <a:endParaRPr lang="en-US" altLang="zh-CN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82115" y="870563"/>
            <a:ext cx="3527240" cy="1039283"/>
          </a:xfrm>
          <a:prstGeom prst="rect">
            <a:avLst/>
          </a:prstGeom>
          <a:noFill/>
        </p:spPr>
        <p:txBody>
          <a:bodyPr wrap="none" numCol="1">
            <a:prstTxWarp prst="textWave2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Pairwork</a:t>
            </a:r>
            <a:endParaRPr kumimoji="0" lang="zh-CN" altLang="en-US" sz="54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95" name="椭圆 16394"/>
          <p:cNvSpPr/>
          <p:nvPr/>
        </p:nvSpPr>
        <p:spPr>
          <a:xfrm>
            <a:off x="611188" y="2565400"/>
            <a:ext cx="827087" cy="1008063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800">
                <a:latin typeface="Arial" panose="020B0604020202020204" pitchFamily="34" charset="0"/>
              </a:rPr>
              <a:t>1c</a:t>
            </a:r>
            <a:endParaRPr lang="en-US" altLang="zh-CN" sz="3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8372" name="矩形标注 13"/>
          <p:cNvSpPr/>
          <p:nvPr/>
        </p:nvSpPr>
        <p:spPr>
          <a:xfrm>
            <a:off x="5148263" y="476250"/>
            <a:ext cx="3744912" cy="2087563"/>
          </a:xfrm>
          <a:prstGeom prst="wedgeRectCallout">
            <a:avLst>
              <a:gd name="adj1" fmla="val -42287"/>
              <a:gd name="adj2" fmla="val 7038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Well, on Saturday morning, I played badminton.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3" name="矩形标注 16"/>
          <p:cNvSpPr/>
          <p:nvPr/>
        </p:nvSpPr>
        <p:spPr>
          <a:xfrm>
            <a:off x="6156325" y="4365625"/>
            <a:ext cx="2736850" cy="1511300"/>
          </a:xfrm>
          <a:prstGeom prst="wedgeRectCallout">
            <a:avLst>
              <a:gd name="adj1" fmla="val -80741"/>
              <a:gd name="adj2" fmla="val -33616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I went to the beach. 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4" name="矩形标注 12"/>
          <p:cNvSpPr/>
          <p:nvPr/>
        </p:nvSpPr>
        <p:spPr>
          <a:xfrm>
            <a:off x="395288" y="476250"/>
            <a:ext cx="4105275" cy="1439863"/>
          </a:xfrm>
          <a:prstGeom prst="wedgeRectCallout">
            <a:avLst>
              <a:gd name="adj1" fmla="val -8273"/>
              <a:gd name="adj2" fmla="val 96745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What did you do last weekend, Lucy?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5" name="矩形标注 19"/>
          <p:cNvSpPr/>
          <p:nvPr/>
        </p:nvSpPr>
        <p:spPr>
          <a:xfrm>
            <a:off x="250825" y="4221163"/>
            <a:ext cx="3313113" cy="2087562"/>
          </a:xfrm>
          <a:prstGeom prst="wedgeRectCallout">
            <a:avLst>
              <a:gd name="adj1" fmla="val 25421"/>
              <a:gd name="adj2" fmla="val -6962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What did you do on Saturday afternoon?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8376" name="图片 58375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00" y="2635250"/>
            <a:ext cx="1152525" cy="2665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77" name="图片 58376" descr="图片1uj7u6j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5" y="1916113"/>
            <a:ext cx="1368425" cy="2520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  <p:bldP spid="58373" grpId="0" animBg="1"/>
      <p:bldP spid="5837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矩形标注 13"/>
          <p:cNvSpPr/>
          <p:nvPr/>
        </p:nvSpPr>
        <p:spPr>
          <a:xfrm>
            <a:off x="4932363" y="765175"/>
            <a:ext cx="3816350" cy="792163"/>
          </a:xfrm>
          <a:prstGeom prst="wedgeRectCallout">
            <a:avLst>
              <a:gd name="adj1" fmla="val 1083"/>
              <a:gd name="adj2" fmla="val 11894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I went to a movie.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矩形标注 12"/>
          <p:cNvSpPr/>
          <p:nvPr/>
        </p:nvSpPr>
        <p:spPr>
          <a:xfrm>
            <a:off x="468313" y="333375"/>
            <a:ext cx="4248150" cy="1512888"/>
          </a:xfrm>
          <a:prstGeom prst="wedgeRectCallout">
            <a:avLst>
              <a:gd name="adj1" fmla="val 21338"/>
              <a:gd name="adj2" fmla="val 76444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What did you do on Saturday night?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2" name="矩形标注 19"/>
          <p:cNvSpPr/>
          <p:nvPr/>
        </p:nvSpPr>
        <p:spPr>
          <a:xfrm>
            <a:off x="468313" y="4870450"/>
            <a:ext cx="4175125" cy="1511300"/>
          </a:xfrm>
          <a:prstGeom prst="wedgeRectCallout">
            <a:avLst>
              <a:gd name="adj1" fmla="val -1523"/>
              <a:gd name="adj2" fmla="val -82037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What did you do on Sunday morning?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3" name="矩形标注 16"/>
          <p:cNvSpPr/>
          <p:nvPr/>
        </p:nvSpPr>
        <p:spPr>
          <a:xfrm>
            <a:off x="5076825" y="4870450"/>
            <a:ext cx="3455988" cy="1439863"/>
          </a:xfrm>
          <a:prstGeom prst="wedgeRectCallout">
            <a:avLst>
              <a:gd name="adj1" fmla="val 1264"/>
              <a:gd name="adj2" fmla="val -75579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I went boating with my friends.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416" name="图片 17415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0" y="2009775"/>
            <a:ext cx="1235075" cy="2716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7" name="图片 17416" descr="图片1uj7u6j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100" y="1917700"/>
            <a:ext cx="1727200" cy="2881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2" grpId="0" animBg="1"/>
      <p:bldP spid="174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81" name="矩形 2080"/>
          <p:cNvSpPr/>
          <p:nvPr/>
        </p:nvSpPr>
        <p:spPr>
          <a:xfrm>
            <a:off x="250825" y="115888"/>
            <a:ext cx="8785225" cy="277971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CC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Unit 12</a:t>
            </a:r>
            <a:endParaRPr lang="zh-CN" altLang="en-US" sz="3600" b="1">
              <a:ln w="9525" cap="flat" cmpd="sng">
                <a:solidFill>
                  <a:srgbClr val="CC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zh-CN" altLang="en-US" sz="3600" b="1">
                <a:ln w="9525" cap="flat" cmpd="sng">
                  <a:solidFill>
                    <a:srgbClr val="CC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What did you do </a:t>
            </a:r>
            <a:endParaRPr lang="zh-CN" altLang="en-US" sz="3600" b="1">
              <a:ln w="9525" cap="flat" cmpd="sng">
                <a:solidFill>
                  <a:srgbClr val="CC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zh-CN" altLang="en-US" sz="3600" b="1">
                <a:ln w="9525" cap="flat" cmpd="sng">
                  <a:solidFill>
                    <a:srgbClr val="CC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last weekend?</a:t>
            </a:r>
            <a:endParaRPr lang="zh-CN" altLang="en-US" sz="3600" b="1">
              <a:ln w="9525" cap="flat" cmpd="sng">
                <a:solidFill>
                  <a:srgbClr val="CC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4" name="矩形标注 13"/>
          <p:cNvSpPr/>
          <p:nvPr/>
        </p:nvSpPr>
        <p:spPr>
          <a:xfrm>
            <a:off x="5364163" y="693738"/>
            <a:ext cx="2520950" cy="1366837"/>
          </a:xfrm>
          <a:prstGeom prst="wedgeRectCallout">
            <a:avLst>
              <a:gd name="adj1" fmla="val 3653"/>
              <a:gd name="adj2" fmla="val 85889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I camped by the lake.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矩形标注 12"/>
          <p:cNvSpPr/>
          <p:nvPr/>
        </p:nvSpPr>
        <p:spPr>
          <a:xfrm>
            <a:off x="828675" y="333375"/>
            <a:ext cx="3167063" cy="1944688"/>
          </a:xfrm>
          <a:prstGeom prst="wedgeRectCallout">
            <a:avLst>
              <a:gd name="adj1" fmla="val -4537"/>
              <a:gd name="adj2" fmla="val 71222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What did you do on Sunday afternoon?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矩形标注 19"/>
          <p:cNvSpPr/>
          <p:nvPr/>
        </p:nvSpPr>
        <p:spPr>
          <a:xfrm>
            <a:off x="684213" y="5013325"/>
            <a:ext cx="3384550" cy="1368425"/>
          </a:xfrm>
          <a:prstGeom prst="wedgeRectCallout">
            <a:avLst>
              <a:gd name="adj1" fmla="val -5769"/>
              <a:gd name="adj2" fmla="val -71116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What about Sunday night?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7" name="矩形标注 16"/>
          <p:cNvSpPr/>
          <p:nvPr/>
        </p:nvSpPr>
        <p:spPr>
          <a:xfrm>
            <a:off x="4500563" y="4941888"/>
            <a:ext cx="4176712" cy="1439862"/>
          </a:xfrm>
          <a:prstGeom prst="wedgeRectCallout">
            <a:avLst>
              <a:gd name="adj1" fmla="val 2491"/>
              <a:gd name="adj2" fmla="val -75801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I did my homework at home.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40" name="图片 18439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0" y="2349500"/>
            <a:ext cx="1296988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1" name="图片 18440" descr="图片1uj7u6j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463" y="2276475"/>
            <a:ext cx="1527175" cy="2881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6" grpId="0" animBg="1"/>
      <p:bldP spid="184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" name="Text Box 5"/>
          <p:cNvSpPr txBox="1"/>
          <p:nvPr/>
        </p:nvSpPr>
        <p:spPr>
          <a:xfrm>
            <a:off x="755650" y="3116263"/>
            <a:ext cx="8137525" cy="3386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742950" indent="-742950"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1. I visited my (aunt / grandma).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2. I did my (homework / sports).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3. I studied for the (English / math) test.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4. I went to a (farm / beach).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5. I fed some (sheep / cows).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9" name="Text Box 5"/>
          <p:cNvSpPr txBox="1"/>
          <p:nvPr/>
        </p:nvSpPr>
        <p:spPr>
          <a:xfrm>
            <a:off x="4933950" y="3189288"/>
            <a:ext cx="21590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20000"/>
              </a:lnSpc>
            </a:pPr>
            <a:r>
              <a:rPr lang="en-US" altLang="zh-CN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endParaRPr lang="en-US" altLang="zh-CN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30" name="Text Box 6"/>
          <p:cNvSpPr txBox="1"/>
          <p:nvPr/>
        </p:nvSpPr>
        <p:spPr>
          <a:xfrm>
            <a:off x="3132138" y="3763963"/>
            <a:ext cx="2339975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20000"/>
              </a:lnSpc>
            </a:pPr>
            <a:r>
              <a:rPr lang="en-US" altLang="zh-CN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endParaRPr lang="en-US" altLang="zh-CN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31" name="Text Box 7"/>
          <p:cNvSpPr txBox="1"/>
          <p:nvPr/>
        </p:nvSpPr>
        <p:spPr>
          <a:xfrm>
            <a:off x="4572000" y="4454525"/>
            <a:ext cx="1800225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20000"/>
              </a:lnSpc>
            </a:pPr>
            <a:r>
              <a:rPr lang="en-US" altLang="zh-CN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endParaRPr lang="en-US" altLang="zh-CN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3" name="Text Box 4"/>
          <p:cNvSpPr txBox="1"/>
          <p:nvPr/>
        </p:nvSpPr>
        <p:spPr>
          <a:xfrm>
            <a:off x="323850" y="1604963"/>
            <a:ext cx="5616575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22300" indent="-622300" eaLnBrk="0" hangingPunct="0"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Listen and </a:t>
            </a:r>
            <a:r>
              <a:rPr lang="en-US" altLang="zh-CN" u="sng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underline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the words you hear.</a:t>
            </a:r>
            <a:endParaRPr lang="en-US" altLang="zh-CN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9464" name="WordArt 9"/>
          <p:cNvSpPr>
            <a:spLocks noTextEdit="1"/>
          </p:cNvSpPr>
          <p:nvPr/>
        </p:nvSpPr>
        <p:spPr>
          <a:xfrm>
            <a:off x="684213" y="960438"/>
            <a:ext cx="3457575" cy="5969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22"/>
              </a:avLst>
            </a:prstTxWarp>
            <a:normAutofit/>
          </a:bodyPr>
          <a:p>
            <a:pPr algn="l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Listening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0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Text Box 6"/>
          <p:cNvSpPr txBox="1"/>
          <p:nvPr/>
        </p:nvSpPr>
        <p:spPr>
          <a:xfrm>
            <a:off x="3492500" y="5132388"/>
            <a:ext cx="1584325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20000"/>
              </a:lnSpc>
            </a:pPr>
            <a:r>
              <a:rPr lang="en-US" altLang="zh-CN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endParaRPr lang="en-US" altLang="zh-CN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7"/>
          <p:cNvSpPr txBox="1"/>
          <p:nvPr/>
        </p:nvSpPr>
        <p:spPr>
          <a:xfrm>
            <a:off x="4859338" y="5780088"/>
            <a:ext cx="1404937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ct val="120000"/>
              </a:lnSpc>
            </a:pPr>
            <a:r>
              <a:rPr lang="en-US" altLang="zh-CN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endParaRPr lang="en-US" altLang="zh-CN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71" name="图片 19470" descr="喇叭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3" y="620713"/>
            <a:ext cx="792162" cy="792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72" name="椭圆 19471"/>
          <p:cNvSpPr/>
          <p:nvPr/>
        </p:nvSpPr>
        <p:spPr>
          <a:xfrm>
            <a:off x="107950" y="1892300"/>
            <a:ext cx="827088" cy="93662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>
              <a:lnSpc>
                <a:spcPct val="120000"/>
              </a:lnSpc>
            </a:pPr>
            <a:r>
              <a:rPr lang="en-US" altLang="zh-CN" sz="3800">
                <a:latin typeface="Arial" panose="020B0604020202020204" pitchFamily="34" charset="0"/>
              </a:rPr>
              <a:t>2a</a:t>
            </a:r>
            <a:endParaRPr lang="zh-CN" altLang="en-US" sz="3800" dirty="0">
              <a:latin typeface="Arial" panose="020B0604020202020204" pitchFamily="34" charset="0"/>
            </a:endParaRPr>
          </a:p>
        </p:txBody>
      </p:sp>
      <p:pic>
        <p:nvPicPr>
          <p:cNvPr id="19473" name="图片 19472" descr="68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063" y="44450"/>
            <a:ext cx="3492500" cy="2351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  <p:bldP spid="26631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Text Box 5"/>
          <p:cNvSpPr txBox="1"/>
          <p:nvPr/>
        </p:nvSpPr>
        <p:spPr>
          <a:xfrm>
            <a:off x="828675" y="2662238"/>
            <a:ext cx="8280400" cy="33861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742950" indent="-742950"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1. ___ I visited my grandma.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2. ___ I did my homework.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3. ___ I studied for the English test.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4. ___ I went to a farm.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5. ___ I fed some cows.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5"/>
          <p:cNvSpPr txBox="1"/>
          <p:nvPr/>
        </p:nvSpPr>
        <p:spPr>
          <a:xfrm>
            <a:off x="1516063" y="2662238"/>
            <a:ext cx="608012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0" hangingPunct="0"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9" name="Text Box 5"/>
          <p:cNvSpPr txBox="1"/>
          <p:nvPr/>
        </p:nvSpPr>
        <p:spPr>
          <a:xfrm>
            <a:off x="1509713" y="5341938"/>
            <a:ext cx="541337" cy="750887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p>
            <a:pPr eaLnBrk="0" hangingPunct="0"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30" name="Text Box 6"/>
          <p:cNvSpPr txBox="1"/>
          <p:nvPr/>
        </p:nvSpPr>
        <p:spPr>
          <a:xfrm>
            <a:off x="1511300" y="4652963"/>
            <a:ext cx="539750" cy="750887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p>
            <a:pPr eaLnBrk="0" hangingPunct="0"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32" name="Text Box 8"/>
          <p:cNvSpPr txBox="1"/>
          <p:nvPr/>
        </p:nvSpPr>
        <p:spPr>
          <a:xfrm>
            <a:off x="1506538" y="3325813"/>
            <a:ext cx="473075" cy="750887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p>
            <a:pPr eaLnBrk="0" hangingPunct="0"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33" name="Text Box 9"/>
          <p:cNvSpPr txBox="1"/>
          <p:nvPr/>
        </p:nvSpPr>
        <p:spPr>
          <a:xfrm>
            <a:off x="1438275" y="4014788"/>
            <a:ext cx="541338" cy="750887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p>
            <a:pPr eaLnBrk="0" hangingPunct="0"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9" name="Text Box 4"/>
          <p:cNvSpPr txBox="1"/>
          <p:nvPr/>
        </p:nvSpPr>
        <p:spPr>
          <a:xfrm>
            <a:off x="863600" y="496888"/>
            <a:ext cx="7775575" cy="20685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22300" indent="-622300" eaLnBrk="0" hangingPunct="0"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</a:rPr>
              <a:t>     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Listen again. Write C for Carol, J for Jack or B for Becky next to the statements in 2a. </a:t>
            </a:r>
            <a:endParaRPr lang="en-US" altLang="zh-CN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0491" name="椭圆 20490"/>
          <p:cNvSpPr/>
          <p:nvPr/>
        </p:nvSpPr>
        <p:spPr>
          <a:xfrm>
            <a:off x="539750" y="620713"/>
            <a:ext cx="827088" cy="93662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>
              <a:lnSpc>
                <a:spcPct val="120000"/>
              </a:lnSpc>
            </a:pPr>
            <a:r>
              <a:rPr lang="en-US" altLang="zh-CN" sz="3800">
                <a:latin typeface="Arial" panose="020B0604020202020204" pitchFamily="34" charset="0"/>
              </a:rPr>
              <a:t>2b</a:t>
            </a:r>
            <a:endParaRPr lang="zh-CN" altLang="en-US" sz="3800" dirty="0">
              <a:latin typeface="Arial" panose="020B0604020202020204" pitchFamily="34" charset="0"/>
            </a:endParaRPr>
          </a:p>
        </p:txBody>
      </p:sp>
      <p:pic>
        <p:nvPicPr>
          <p:cNvPr id="20492" name="图片 20491" descr="喇叭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850" y="2205038"/>
            <a:ext cx="792163" cy="7921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629" grpId="0"/>
      <p:bldP spid="26630" grpId="0"/>
      <p:bldP spid="26632" grpId="0"/>
      <p:bldP spid="266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" name="矩形 17"/>
          <p:cNvSpPr/>
          <p:nvPr/>
        </p:nvSpPr>
        <p:spPr>
          <a:xfrm>
            <a:off x="2909029" y="202064"/>
            <a:ext cx="2828594" cy="826184"/>
          </a:xfrm>
          <a:prstGeom prst="rect">
            <a:avLst/>
          </a:prstGeom>
          <a:noFill/>
        </p:spPr>
        <p:txBody>
          <a:bodyPr wrap="none" numCol="1">
            <a:prstTxWarp prst="textWave4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Pairwork</a:t>
            </a:r>
            <a:endParaRPr kumimoji="0" lang="zh-CN" altLang="en-US" sz="54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10" name="Text Box 4"/>
          <p:cNvSpPr txBox="1"/>
          <p:nvPr/>
        </p:nvSpPr>
        <p:spPr>
          <a:xfrm>
            <a:off x="503238" y="1090613"/>
            <a:ext cx="8532812" cy="19065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33400" indent="-533400" eaLnBrk="0" hangingPunct="0">
              <a:lnSpc>
                <a:spcPct val="110000"/>
              </a:lnSpc>
            </a:pP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</a:rPr>
              <a:t>     </a:t>
            </a:r>
            <a:r>
              <a:rPr lang="en-US" altLang="zh-CN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Student A asks questions with </a:t>
            </a:r>
            <a:r>
              <a:rPr lang="en-US" altLang="zh-CN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who, what or where</a:t>
            </a:r>
            <a:r>
              <a:rPr lang="zh-CN" altLang="en-US" i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and Student B answers. Then change roles. </a:t>
            </a:r>
            <a:endParaRPr lang="en-US" altLang="zh-CN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1513" name="椭圆 21512"/>
          <p:cNvSpPr/>
          <p:nvPr/>
        </p:nvSpPr>
        <p:spPr>
          <a:xfrm>
            <a:off x="107950" y="1192213"/>
            <a:ext cx="827088" cy="93662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800">
                <a:latin typeface="Arial" panose="020B0604020202020204" pitchFamily="34" charset="0"/>
              </a:rPr>
              <a:t>2c</a:t>
            </a:r>
            <a:endParaRPr lang="zh-CN" altLang="en-US" sz="3800" dirty="0">
              <a:latin typeface="Arial" panose="020B0604020202020204" pitchFamily="34" charset="0"/>
            </a:endParaRPr>
          </a:p>
        </p:txBody>
      </p:sp>
      <p:pic>
        <p:nvPicPr>
          <p:cNvPr id="21514" name="图片 21513" descr="68-2"/>
          <p:cNvPicPr>
            <a:picLocks noChangeAspect="1"/>
          </p:cNvPicPr>
          <p:nvPr/>
        </p:nvPicPr>
        <p:blipFill>
          <a:blip r:embed="rId2"/>
          <a:srcRect l="5301" t="11038" r="4247" b="13162"/>
          <a:stretch>
            <a:fillRect/>
          </a:stretch>
        </p:blipFill>
        <p:spPr>
          <a:xfrm>
            <a:off x="1403350" y="3206750"/>
            <a:ext cx="6264275" cy="3535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0" name="矩形标注 13"/>
          <p:cNvSpPr/>
          <p:nvPr/>
        </p:nvSpPr>
        <p:spPr>
          <a:xfrm>
            <a:off x="4787900" y="4941888"/>
            <a:ext cx="3313113" cy="1366837"/>
          </a:xfrm>
          <a:prstGeom prst="wedgeRectCallout">
            <a:avLst>
              <a:gd name="adj1" fmla="val 8361"/>
              <a:gd name="adj2" fmla="val -80778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studied for his English test.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1" name="矩形标注 12"/>
          <p:cNvSpPr/>
          <p:nvPr/>
        </p:nvSpPr>
        <p:spPr>
          <a:xfrm>
            <a:off x="539750" y="5373688"/>
            <a:ext cx="3744913" cy="792162"/>
          </a:xfrm>
          <a:prstGeom prst="wedgeRectCallout">
            <a:avLst>
              <a:gd name="adj1" fmla="val -2944"/>
              <a:gd name="adj2" fmla="val -99898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he do?</a:t>
            </a:r>
            <a:endParaRPr lang="zh-CN" altLang="en-US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2" name="矩形标注 19"/>
          <p:cNvSpPr/>
          <p:nvPr/>
        </p:nvSpPr>
        <p:spPr>
          <a:xfrm>
            <a:off x="504825" y="982663"/>
            <a:ext cx="4283075" cy="1366837"/>
          </a:xfrm>
          <a:prstGeom prst="wedgeRectCallout">
            <a:avLst>
              <a:gd name="adj1" fmla="val -3227"/>
              <a:gd name="adj2" fmla="val 81361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stayed at home last weekend?</a:t>
            </a:r>
            <a:endParaRPr lang="zh-CN" altLang="en-US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3" name="矩形标注 10"/>
          <p:cNvSpPr/>
          <p:nvPr/>
        </p:nvSpPr>
        <p:spPr>
          <a:xfrm>
            <a:off x="5148263" y="981075"/>
            <a:ext cx="3095625" cy="792163"/>
          </a:xfrm>
          <a:prstGeom prst="wedgeRectCallout">
            <a:avLst>
              <a:gd name="adj1" fmla="val 2769"/>
              <a:gd name="adj2" fmla="val 1005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Carol. I think.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536" name="图片 22535" descr="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38" y="2852738"/>
            <a:ext cx="1727200" cy="172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7" name="图片 22536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313" y="2584450"/>
            <a:ext cx="115252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8" name="图片 22537" descr="图片1uj7u6j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013" y="1916113"/>
            <a:ext cx="1425575" cy="28813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animBg="1"/>
      <p:bldP spid="225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3567" name="图片 23566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438" y="2368550"/>
            <a:ext cx="1152525" cy="2428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8" name="图片 23567" descr="图片1uj7u6j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663" y="2636838"/>
            <a:ext cx="1425575" cy="2881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4" name="矩形标注 13"/>
          <p:cNvSpPr/>
          <p:nvPr/>
        </p:nvSpPr>
        <p:spPr>
          <a:xfrm>
            <a:off x="4860925" y="836613"/>
            <a:ext cx="3240088" cy="1439862"/>
          </a:xfrm>
          <a:prstGeom prst="wedgeRectCallout">
            <a:avLst>
              <a:gd name="adj1" fmla="val -30694"/>
              <a:gd name="adj2" fmla="val 72824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went to the farm.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5" name="矩形标注 12"/>
          <p:cNvSpPr/>
          <p:nvPr/>
        </p:nvSpPr>
        <p:spPr>
          <a:xfrm>
            <a:off x="828675" y="836613"/>
            <a:ext cx="3600450" cy="1368425"/>
          </a:xfrm>
          <a:prstGeom prst="wedgeRectCallout">
            <a:avLst>
              <a:gd name="adj1" fmla="val -5421"/>
              <a:gd name="adj2" fmla="val 81903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did Jack go last weekend?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6" name="矩形标注 19"/>
          <p:cNvSpPr/>
          <p:nvPr/>
        </p:nvSpPr>
        <p:spPr>
          <a:xfrm>
            <a:off x="901700" y="4867275"/>
            <a:ext cx="2808288" cy="1298575"/>
          </a:xfrm>
          <a:prstGeom prst="wedgeRectCallout">
            <a:avLst>
              <a:gd name="adj1" fmla="val -3079"/>
              <a:gd name="adj2" fmla="val -7225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he do there?</a:t>
            </a:r>
            <a:endParaRPr lang="zh-CN" altLang="en-US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7" name="矩形标注 10"/>
          <p:cNvSpPr/>
          <p:nvPr/>
        </p:nvSpPr>
        <p:spPr>
          <a:xfrm>
            <a:off x="5653088" y="4867275"/>
            <a:ext cx="2735262" cy="1298575"/>
          </a:xfrm>
          <a:prstGeom prst="wedgeRectCallout">
            <a:avLst>
              <a:gd name="adj1" fmla="val -45704"/>
              <a:gd name="adj2" fmla="val -78852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fed some cows there.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6" grpId="0" animBg="1"/>
      <p:bldP spid="2355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9635" name="Text Box 3"/>
          <p:cNvSpPr txBox="1"/>
          <p:nvPr/>
        </p:nvSpPr>
        <p:spPr>
          <a:xfrm>
            <a:off x="6659563" y="4437063"/>
            <a:ext cx="2305050" cy="1739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visitor  </a:t>
            </a: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游客；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访问者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9"/>
          <p:cNvSpPr txBox="1"/>
          <p:nvPr/>
        </p:nvSpPr>
        <p:spPr>
          <a:xfrm>
            <a:off x="4610100" y="3219450"/>
            <a:ext cx="41386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butterfly  </a:t>
            </a: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蝴蝶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3" name="Text Box 13"/>
          <p:cNvSpPr txBox="1"/>
          <p:nvPr/>
        </p:nvSpPr>
        <p:spPr>
          <a:xfrm>
            <a:off x="395288" y="3292475"/>
            <a:ext cx="40322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sheep  </a:t>
            </a: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羊；绵羊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591" name="图片 24590" descr="300001140785130278202664938_950"/>
          <p:cNvPicPr>
            <a:picLocks noChangeAspect="1"/>
          </p:cNvPicPr>
          <p:nvPr/>
        </p:nvPicPr>
        <p:blipFill>
          <a:blip r:embed="rId2"/>
          <a:srcRect r="8614" b="-159"/>
          <a:stretch>
            <a:fillRect/>
          </a:stretch>
        </p:blipFill>
        <p:spPr>
          <a:xfrm>
            <a:off x="1042988" y="1268413"/>
            <a:ext cx="2520950" cy="1839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5" name="图片 24594" descr="2006110208062129182"/>
          <p:cNvPicPr>
            <a:picLocks noChangeAspect="1"/>
          </p:cNvPicPr>
          <p:nvPr/>
        </p:nvPicPr>
        <p:blipFill>
          <a:blip r:embed="rId3"/>
          <a:srcRect t="3928" r="14355" b="18294"/>
          <a:stretch>
            <a:fillRect/>
          </a:stretch>
        </p:blipFill>
        <p:spPr>
          <a:xfrm>
            <a:off x="5257800" y="1268413"/>
            <a:ext cx="2663825" cy="1814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9" name="图片 24598" descr="d87-asdawdjwadja%20%281308%29"/>
          <p:cNvPicPr>
            <a:picLocks noChangeAspect="1"/>
          </p:cNvPicPr>
          <p:nvPr/>
        </p:nvPicPr>
        <p:blipFill>
          <a:blip r:embed="rId4"/>
          <a:srcRect l="33076" b="12474"/>
          <a:stretch>
            <a:fillRect/>
          </a:stretch>
        </p:blipFill>
        <p:spPr>
          <a:xfrm>
            <a:off x="4643438" y="4148138"/>
            <a:ext cx="1982787" cy="230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604" name="矩形 24603"/>
          <p:cNvSpPr/>
          <p:nvPr/>
        </p:nvSpPr>
        <p:spPr>
          <a:xfrm>
            <a:off x="2411413" y="166688"/>
            <a:ext cx="4248150" cy="7413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 eaLnBrk="0" hangingPunct="0"/>
            <a:r>
              <a:rPr lang="zh-CN" altLang="en-US" sz="36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New words</a:t>
            </a:r>
            <a:endParaRPr lang="zh-CN" altLang="en-US" sz="3600" b="1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4605" name="图片 24604" descr="8105216_221107640369_2"/>
          <p:cNvPicPr>
            <a:picLocks noChangeAspect="1"/>
          </p:cNvPicPr>
          <p:nvPr/>
        </p:nvPicPr>
        <p:blipFill>
          <a:blip r:embed="rId5"/>
          <a:srcRect b="6578"/>
          <a:stretch>
            <a:fillRect/>
          </a:stretch>
        </p:blipFill>
        <p:spPr>
          <a:xfrm>
            <a:off x="1042988" y="4019550"/>
            <a:ext cx="2520950" cy="1703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9"/>
          <p:cNvSpPr txBox="1"/>
          <p:nvPr/>
        </p:nvSpPr>
        <p:spPr>
          <a:xfrm>
            <a:off x="215900" y="5876925"/>
            <a:ext cx="43561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 </a:t>
            </a: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自然的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  <p:bldP spid="16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9636" name="Text Box 4"/>
          <p:cNvSpPr txBox="1"/>
          <p:nvPr/>
        </p:nvSpPr>
        <p:spPr>
          <a:xfrm>
            <a:off x="5003800" y="3644900"/>
            <a:ext cx="2447925" cy="2068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20000"/>
              </a:lnSpc>
            </a:pPr>
            <a:r>
              <a:rPr lang="en-US" altLang="zh-CN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tired  </a:t>
            </a: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疲倦的；疲劳的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 Box 3"/>
          <p:cNvSpPr txBox="1"/>
          <p:nvPr/>
        </p:nvSpPr>
        <p:spPr>
          <a:xfrm>
            <a:off x="611188" y="3735388"/>
            <a:ext cx="3455987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 up late</a:t>
            </a:r>
            <a:r>
              <a:rPr lang="en-US" altLang="zh-C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深夜不睡；熬夜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5544" name="图片 65543" descr="sps1236-106"/>
          <p:cNvPicPr>
            <a:picLocks noChangeAspect="1"/>
          </p:cNvPicPr>
          <p:nvPr/>
        </p:nvPicPr>
        <p:blipFill>
          <a:blip r:embed="rId2"/>
          <a:srcRect t="6494" b="19675"/>
          <a:stretch>
            <a:fillRect/>
          </a:stretch>
        </p:blipFill>
        <p:spPr>
          <a:xfrm>
            <a:off x="611188" y="765175"/>
            <a:ext cx="3816350" cy="2809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5" name="图片 65544" descr="2010318116402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765175"/>
            <a:ext cx="2457450" cy="2808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554" name="Text Box 2"/>
          <p:cNvSpPr txBox="1"/>
          <p:nvPr/>
        </p:nvSpPr>
        <p:spPr>
          <a:xfrm>
            <a:off x="1042988" y="3071813"/>
            <a:ext cx="7272337" cy="2949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44500" indent="-444500">
              <a:lnSpc>
                <a:spcPct val="130000"/>
              </a:lnSpc>
              <a:buAutoNum type="arabicPeriod"/>
            </a:pPr>
            <a:r>
              <a:rPr lang="en-US" altLang="zh-CN">
                <a:latin typeface="Times New Roman" panose="02020603050405020304" pitchFamily="18" charset="0"/>
                <a:ea typeface="华文琥珀" panose="02010800040101010101" pitchFamily="2" charset="-122"/>
              </a:rPr>
              <a:t>How was Lisa’s weekend?</a:t>
            </a:r>
            <a:endParaRPr lang="en-US" altLang="zh-CN">
              <a:latin typeface="Times New Roman" panose="02020603050405020304" pitchFamily="18" charset="0"/>
              <a:ea typeface="华文琥珀" panose="02010800040101010101" pitchFamily="2" charset="-122"/>
            </a:endParaRPr>
          </a:p>
          <a:p>
            <a:pPr marL="444500" indent="-44450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ea typeface="华文琥珀" panose="02010800040101010101" pitchFamily="2" charset="-122"/>
              </a:rPr>
              <a:t>    ______________________</a:t>
            </a:r>
            <a:endParaRPr lang="en-US" altLang="zh-CN">
              <a:latin typeface="Times New Roman" panose="02020603050405020304" pitchFamily="18" charset="0"/>
              <a:ea typeface="华文琥珀" panose="02010800040101010101" pitchFamily="2" charset="-122"/>
            </a:endParaRPr>
          </a:p>
          <a:p>
            <a:pPr marL="444500" indent="-44450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ea typeface="华文琥珀" panose="02010800040101010101" pitchFamily="2" charset="-122"/>
              </a:rPr>
              <a:t>2. Where did Lisa work as a guide? _____________________________</a:t>
            </a:r>
            <a:endParaRPr lang="en-US" altLang="zh-CN"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  <p:sp>
        <p:nvSpPr>
          <p:cNvPr id="25604" name="Text Box 6"/>
          <p:cNvSpPr txBox="1"/>
          <p:nvPr/>
        </p:nvSpPr>
        <p:spPr>
          <a:xfrm>
            <a:off x="971550" y="1547813"/>
            <a:ext cx="7488238" cy="1520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22300" indent="-622300"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</a:rPr>
              <a:t>     </a:t>
            </a: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  <a:ea typeface="华文琥珀" panose="02010800040101010101" pitchFamily="2" charset="-122"/>
              </a:rPr>
              <a:t>Read the conversation and answer the questions.</a:t>
            </a:r>
            <a:endParaRPr lang="en-US" altLang="zh-CN">
              <a:solidFill>
                <a:srgbClr val="0000FF"/>
              </a:solidFill>
              <a:latin typeface="Arial" panose="020B0604020202020204" pitchFamily="34" charset="0"/>
              <a:ea typeface="华文琥珀" panose="02010800040101010101" pitchFamily="2" charset="-122"/>
            </a:endParaRPr>
          </a:p>
        </p:txBody>
      </p:sp>
      <p:sp>
        <p:nvSpPr>
          <p:cNvPr id="23561" name="Text Box 2"/>
          <p:cNvSpPr txBox="1"/>
          <p:nvPr/>
        </p:nvSpPr>
        <p:spPr>
          <a:xfrm>
            <a:off x="1547813" y="3719513"/>
            <a:ext cx="532765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It was great.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  <p:sp>
        <p:nvSpPr>
          <p:cNvPr id="25607" name="WordArt 9"/>
          <p:cNvSpPr>
            <a:spLocks noTextEdit="1"/>
          </p:cNvSpPr>
          <p:nvPr/>
        </p:nvSpPr>
        <p:spPr>
          <a:xfrm>
            <a:off x="2627313" y="404813"/>
            <a:ext cx="3346450" cy="98107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l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Reading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0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" name="Text Box 2"/>
          <p:cNvSpPr txBox="1"/>
          <p:nvPr/>
        </p:nvSpPr>
        <p:spPr>
          <a:xfrm>
            <a:off x="1547813" y="5160963"/>
            <a:ext cx="6624637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At the Natural History Museum.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  <p:sp>
        <p:nvSpPr>
          <p:cNvPr id="25611" name="椭圆 25610"/>
          <p:cNvSpPr/>
          <p:nvPr/>
        </p:nvSpPr>
        <p:spPr>
          <a:xfrm>
            <a:off x="611188" y="1844675"/>
            <a:ext cx="827087" cy="93662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800">
                <a:latin typeface="Arial" panose="020B0604020202020204" pitchFamily="34" charset="0"/>
              </a:rPr>
              <a:t>2d</a:t>
            </a:r>
            <a:endParaRPr lang="zh-CN" altLang="en-US" sz="3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554" name="Text Box 2"/>
          <p:cNvSpPr txBox="1"/>
          <p:nvPr/>
        </p:nvSpPr>
        <p:spPr>
          <a:xfrm>
            <a:off x="611188" y="1196975"/>
            <a:ext cx="7920037" cy="4378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27050" indent="-51435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ea typeface="华文琥珀" panose="02010800040101010101" pitchFamily="2" charset="-122"/>
              </a:rPr>
              <a:t> 3. What did she do there?</a:t>
            </a:r>
            <a:endParaRPr lang="en-US" altLang="zh-CN">
              <a:latin typeface="Times New Roman" panose="02020603050405020304" pitchFamily="18" charset="0"/>
              <a:ea typeface="华文琥珀" panose="02010800040101010101" pitchFamily="2" charset="-122"/>
            </a:endParaRPr>
          </a:p>
          <a:p>
            <a:pPr marL="527050" indent="-51435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ea typeface="华文琥珀" panose="02010800040101010101" pitchFamily="2" charset="-122"/>
              </a:rPr>
              <a:t>     _____________________________</a:t>
            </a:r>
            <a:endParaRPr lang="en-US" altLang="zh-CN">
              <a:latin typeface="Times New Roman" panose="02020603050405020304" pitchFamily="18" charset="0"/>
              <a:ea typeface="华文琥珀" panose="02010800040101010101" pitchFamily="2" charset="-122"/>
            </a:endParaRPr>
          </a:p>
          <a:p>
            <a:pPr marL="527050" indent="-51435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ea typeface="华文琥珀" panose="02010800040101010101" pitchFamily="2" charset="-122"/>
              </a:rPr>
              <a:t>     _____________________________</a:t>
            </a:r>
            <a:endParaRPr lang="en-US" altLang="zh-CN">
              <a:latin typeface="Times New Roman" panose="02020603050405020304" pitchFamily="18" charset="0"/>
              <a:ea typeface="华文琥珀" panose="02010800040101010101" pitchFamily="2" charset="-122"/>
            </a:endParaRPr>
          </a:p>
          <a:p>
            <a:pPr marL="527050" indent="-51435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ea typeface="华文琥珀" panose="02010800040101010101" pitchFamily="2" charset="-122"/>
              </a:rPr>
              <a:t> 4. Why is Paul tired now?</a:t>
            </a:r>
            <a:endParaRPr lang="en-US" altLang="zh-CN">
              <a:latin typeface="Times New Roman" panose="02020603050405020304" pitchFamily="18" charset="0"/>
              <a:ea typeface="华文琥珀" panose="02010800040101010101" pitchFamily="2" charset="-122"/>
            </a:endParaRPr>
          </a:p>
          <a:p>
            <a:pPr marL="527050" indent="-51435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ea typeface="华文琥珀" panose="02010800040101010101" pitchFamily="2" charset="-122"/>
              </a:rPr>
              <a:t>     _____________________________</a:t>
            </a:r>
            <a:endParaRPr lang="en-US" altLang="zh-CN">
              <a:latin typeface="Times New Roman" panose="02020603050405020304" pitchFamily="18" charset="0"/>
              <a:ea typeface="华文琥珀" panose="02010800040101010101" pitchFamily="2" charset="-122"/>
            </a:endParaRPr>
          </a:p>
          <a:p>
            <a:pPr marL="527050" indent="-51435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ea typeface="华文琥珀" panose="02010800040101010101" pitchFamily="2" charset="-122"/>
              </a:rPr>
              <a:t>     _____________________________</a:t>
            </a:r>
            <a:endParaRPr lang="en-US" altLang="zh-CN"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  <p:sp>
        <p:nvSpPr>
          <p:cNvPr id="17" name="Text Box 2"/>
          <p:cNvSpPr txBox="1"/>
          <p:nvPr/>
        </p:nvSpPr>
        <p:spPr>
          <a:xfrm>
            <a:off x="1185863" y="1903413"/>
            <a:ext cx="7200900" cy="1520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She told the visitors about the  butterflies and their living habits.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  <p:sp>
        <p:nvSpPr>
          <p:cNvPr id="18" name="Text Box 2"/>
          <p:cNvSpPr txBox="1"/>
          <p:nvPr/>
        </p:nvSpPr>
        <p:spPr>
          <a:xfrm>
            <a:off x="1187450" y="4016375"/>
            <a:ext cx="7294563" cy="1520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Because he stayed up late to watch the soccer game.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9" name="WordArt 5"/>
          <p:cNvSpPr>
            <a:spLocks noTextEdit="1"/>
          </p:cNvSpPr>
          <p:nvPr/>
        </p:nvSpPr>
        <p:spPr>
          <a:xfrm>
            <a:off x="1114425" y="333375"/>
            <a:ext cx="6049963" cy="59039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4880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Section A 1</a:t>
            </a:r>
            <a:endParaRPr lang="zh-CN" altLang="en-US" sz="4000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zh-CN" altLang="en-US" sz="40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1a-2d</a:t>
            </a:r>
            <a:endParaRPr lang="zh-CN" altLang="en-US" sz="4000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626" name="Text Box 4"/>
          <p:cNvSpPr txBox="1"/>
          <p:nvPr/>
        </p:nvSpPr>
        <p:spPr>
          <a:xfrm>
            <a:off x="395288" y="2192338"/>
            <a:ext cx="6840537" cy="4044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1168400" indent="-1168400"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Paul: Hi, Lisa. How was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8400" indent="-1168400"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    your weekend?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8400" indent="-1168400"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Lisa: Great. Thanks.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8400" indent="-1168400"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Paul: What did you do?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68400" indent="-1168400"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Lisa: I worked as a guide at the Natural History Museum. 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8" name="Text Box 2"/>
          <p:cNvSpPr txBox="1"/>
          <p:nvPr/>
        </p:nvSpPr>
        <p:spPr>
          <a:xfrm>
            <a:off x="1368425" y="1268413"/>
            <a:ext cx="6948488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0000FF"/>
                </a:solidFill>
                <a:latin typeface="Arial" panose="020B0604020202020204" pitchFamily="34" charset="0"/>
                <a:ea typeface="黑体" pitchFamily="2" charset="-122"/>
              </a:rPr>
              <a:t>Role-play the conversation.</a:t>
            </a:r>
            <a:endParaRPr lang="en-US" altLang="zh-CN">
              <a:solidFill>
                <a:srgbClr val="0000FF"/>
              </a:solidFill>
              <a:latin typeface="Arial" panose="020B0604020202020204" pitchFamily="34" charset="0"/>
              <a:ea typeface="黑体" pitchFamily="2" charset="-122"/>
            </a:endParaRPr>
          </a:p>
        </p:txBody>
      </p:sp>
      <p:sp>
        <p:nvSpPr>
          <p:cNvPr id="26629" name="WordArt 9"/>
          <p:cNvSpPr>
            <a:spLocks noTextEdit="1"/>
          </p:cNvSpPr>
          <p:nvPr/>
        </p:nvSpPr>
        <p:spPr>
          <a:xfrm>
            <a:off x="3024188" y="693738"/>
            <a:ext cx="3132137" cy="6477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7"/>
              </a:avLst>
            </a:prstTxWarp>
            <a:normAutofit/>
          </a:bodyPr>
          <a:p>
            <a:pPr algn="l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latin typeface="Britannic Bold" charset="0"/>
                <a:ea typeface="Britannic Bold" charset="0"/>
              </a:rPr>
              <a:t>Role-play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0"/>
                <a:tileRect/>
              </a:gradFill>
              <a:latin typeface="Britannic Bold" charset="0"/>
              <a:ea typeface="Britannic Bold" charset="0"/>
            </a:endParaRPr>
          </a:p>
        </p:txBody>
      </p:sp>
      <p:sp>
        <p:nvSpPr>
          <p:cNvPr id="26630" name="椭圆 26629"/>
          <p:cNvSpPr/>
          <p:nvPr/>
        </p:nvSpPr>
        <p:spPr>
          <a:xfrm>
            <a:off x="395288" y="1268413"/>
            <a:ext cx="827087" cy="93662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800">
                <a:latin typeface="Arial" panose="020B0604020202020204" pitchFamily="34" charset="0"/>
              </a:rPr>
              <a:t>2d</a:t>
            </a:r>
            <a:endParaRPr lang="zh-CN" altLang="en-US" sz="3800" dirty="0">
              <a:latin typeface="Arial" panose="020B0604020202020204" pitchFamily="34" charset="0"/>
            </a:endParaRPr>
          </a:p>
        </p:txBody>
      </p:sp>
      <p:pic>
        <p:nvPicPr>
          <p:cNvPr id="26631" name="图片 26630" descr="68-3"/>
          <p:cNvPicPr>
            <a:picLocks noChangeAspect="1"/>
          </p:cNvPicPr>
          <p:nvPr/>
        </p:nvPicPr>
        <p:blipFill>
          <a:blip r:embed="rId2"/>
          <a:srcRect l="4224" t="5908" r="2112" b="3793"/>
          <a:stretch>
            <a:fillRect/>
          </a:stretch>
        </p:blipFill>
        <p:spPr>
          <a:xfrm>
            <a:off x="5508625" y="2349500"/>
            <a:ext cx="3240088" cy="23574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l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2226" name="Text Box 4"/>
          <p:cNvSpPr txBox="1"/>
          <p:nvPr/>
        </p:nvSpPr>
        <p:spPr>
          <a:xfrm>
            <a:off x="395288" y="458788"/>
            <a:ext cx="8351837" cy="5778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1257300" indent="-1257300" eaLnBrk="0" hangingPunct="0">
              <a:lnSpc>
                <a:spcPct val="115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Paul: Really? How interesting!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1257300" eaLnBrk="0" hangingPunct="0">
              <a:lnSpc>
                <a:spcPct val="115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Lisa: Yeah, it was fun. They have a butterfly house with over 200 kinds of butterflies! I told the visitors about them and their living habits. Did you have a good weekend?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indent="-1257300" eaLnBrk="0" hangingPunct="0">
              <a:lnSpc>
                <a:spcPct val="115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Paul: Yeah, it was good, but I’m kind of tired now. I stayed up late to watch the soccer game. 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l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79388" y="1090613"/>
            <a:ext cx="8713788" cy="5362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L="355600" indent="-355600">
              <a:lnSpc>
                <a:spcPct val="120000"/>
              </a:lnSpc>
              <a:buFont typeface="Wingdings" panose="05000000000000000000" pitchFamily="2" charset="2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sheep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名词，意为“绵羊”。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它是</a:t>
            </a:r>
            <a:r>
              <a:rPr lang="zh-CN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单复数同形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的单词，当它作主语时谓语动词的单复数形式要根据它在句中的意思来确定。类似的单词还有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deer (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鹿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), Chinese (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中国人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等。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例如：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>
              <a:solidFill>
                <a:srgbClr val="3333FF"/>
              </a:solidFill>
              <a:latin typeface="Times New Roman" panose="02020603050405020304" pitchFamily="18" charset="0"/>
              <a:ea typeface="Arial Unicode MS" pitchFamily="34" charset="-122"/>
            </a:endParaRPr>
          </a:p>
          <a:p>
            <a:pPr marL="355600" indent="-3556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>
                <a:latin typeface="Times New Roman" panose="02020603050405020304" pitchFamily="18" charset="0"/>
              </a:rPr>
              <a:t>Look, there are three </a:t>
            </a: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</a:rPr>
              <a:t>sheep</a:t>
            </a:r>
            <a:r>
              <a:rPr lang="en-US" altLang="zh-CN">
                <a:latin typeface="Times New Roman" panose="02020603050405020304" pitchFamily="18" charset="0"/>
              </a:rPr>
              <a:t> eating grass under the tree. </a:t>
            </a:r>
            <a:br>
              <a:rPr lang="en-US" altLang="zh-CN">
                <a:latin typeface="Times New Roman" panose="02020603050405020304" pitchFamily="18" charset="0"/>
              </a:rPr>
            </a:br>
            <a:r>
              <a:rPr lang="zh-CN" altLang="en-US" dirty="0">
                <a:latin typeface="Times New Roman" panose="02020603050405020304" pitchFamily="18" charset="0"/>
              </a:rPr>
              <a:t>看</a:t>
            </a:r>
            <a:r>
              <a:rPr lang="en-US" altLang="zh-CN">
                <a:latin typeface="Times New Roman" panose="02020603050405020304" pitchFamily="18" charset="0"/>
              </a:rPr>
              <a:t>! </a:t>
            </a:r>
            <a:r>
              <a:rPr lang="zh-CN" altLang="en-US" dirty="0">
                <a:latin typeface="Times New Roman" panose="02020603050405020304" pitchFamily="18" charset="0"/>
              </a:rPr>
              <a:t>树下有三只羊在吃草。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27652" name="矩形 27651"/>
          <p:cNvSpPr/>
          <p:nvPr/>
        </p:nvSpPr>
        <p:spPr>
          <a:xfrm>
            <a:off x="1403350" y="225425"/>
            <a:ext cx="604996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Language points</a:t>
            </a:r>
            <a:endParaRPr lang="zh-CN" altLang="en-US" sz="3600" b="1"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97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charRg st="97" end="1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68313" y="908050"/>
            <a:ext cx="8101013" cy="4703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L="444500" indent="-4445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2. I worked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a guide at the Natural History Museum. 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4445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我在自然历史博物馆里做导游的工作。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444500"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   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句中的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as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是介词，意为“作为；当作”。</a:t>
            </a:r>
            <a:r>
              <a:rPr lang="zh-CN" altLang="en-US" dirty="0">
                <a:latin typeface="Times New Roman" panose="02020603050405020304" pitchFamily="18" charset="0"/>
              </a:rPr>
              <a:t>如：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marL="444500" indent="-4445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My sister works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as</a:t>
            </a:r>
            <a:r>
              <a:rPr lang="en-US" altLang="zh-CN">
                <a:latin typeface="Times New Roman" panose="02020603050405020304" pitchFamily="18" charset="0"/>
              </a:rPr>
              <a:t> a nurse in a hospital. </a:t>
            </a:r>
            <a:endParaRPr lang="en-US" altLang="zh-CN">
              <a:latin typeface="Times New Roman" panose="02020603050405020304" pitchFamily="18" charset="0"/>
            </a:endParaRPr>
          </a:p>
          <a:p>
            <a:pPr marL="444500" indent="-444500"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我妹妹在一家医院当护士。</a:t>
            </a:r>
            <a:endParaRPr lang="en-US" altLang="zh-CN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78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charRg st="78" end="1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04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4578">
                                            <p:txEl>
                                              <p:charRg st="104" end="1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47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4578">
                                            <p:txEl>
                                              <p:charRg st="147" end="1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0420" name="矩形 60419"/>
          <p:cNvSpPr/>
          <p:nvPr/>
        </p:nvSpPr>
        <p:spPr>
          <a:xfrm>
            <a:off x="1166813" y="1338263"/>
            <a:ext cx="6861175" cy="338613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【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运用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】</a:t>
            </a:r>
            <a:endParaRPr lang="en-US" altLang="zh-CN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006600"/>
                </a:solidFill>
                <a:latin typeface="Times New Roman" panose="02020603050405020304" pitchFamily="18" charset="0"/>
              </a:rPr>
              <a:t>将下面的句子翻译成英语。</a:t>
            </a:r>
            <a:endParaRPr lang="zh-CN" altLang="en-US" dirty="0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你在一所中学当老师吗？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__________________________________________________________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60421" name="矩形 60420"/>
          <p:cNvSpPr/>
          <p:nvPr/>
        </p:nvSpPr>
        <p:spPr>
          <a:xfrm>
            <a:off x="1187450" y="3295650"/>
            <a:ext cx="6626225" cy="14097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0" hangingPunct="0"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Do you work as a teacher in a middle school? 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39750" y="981075"/>
            <a:ext cx="8424863" cy="5092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L="444500" indent="-444500">
              <a:lnSpc>
                <a:spcPct val="130000"/>
              </a:lnSpc>
              <a:buFont typeface="Wingdings" panose="05000000000000000000" pitchFamily="2" charset="2"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How interesting!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多么有趣啊！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444500">
              <a:lnSpc>
                <a:spcPct val="13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这是一个感叹句，句子结构为：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444500">
              <a:lnSpc>
                <a:spcPct val="13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How +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形容词或副词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（主语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谓语）！ </a:t>
            </a:r>
            <a:r>
              <a:rPr lang="zh-CN" altLang="en-US" dirty="0">
                <a:latin typeface="Times New Roman" panose="02020603050405020304" pitchFamily="18" charset="0"/>
                <a:ea typeface="Arial Unicode MS" pitchFamily="34" charset="-122"/>
              </a:rPr>
              <a:t>例如：</a:t>
            </a:r>
            <a:endParaRPr lang="zh-CN" altLang="en-US" dirty="0">
              <a:latin typeface="Times New Roman" panose="02020603050405020304" pitchFamily="18" charset="0"/>
              <a:ea typeface="Arial Unicode MS" pitchFamily="34" charset="-122"/>
            </a:endParaRPr>
          </a:p>
          <a:p>
            <a:pPr marL="444500" indent="-444500">
              <a:lnSpc>
                <a:spcPct val="130000"/>
              </a:lnSpc>
            </a:pPr>
            <a:r>
              <a:rPr lang="en-US" altLang="zh-CN">
                <a:solidFill>
                  <a:srgbClr val="3333FF"/>
                </a:solidFill>
                <a:latin typeface="Times New Roman" panose="02020603050405020304" pitchFamily="18" charset="0"/>
                <a:ea typeface="Arial Unicode MS" pitchFamily="34" charset="-122"/>
              </a:rPr>
              <a:t>    How interesting the book is!</a:t>
            </a:r>
            <a:endParaRPr lang="en-US" altLang="zh-CN">
              <a:solidFill>
                <a:srgbClr val="3333FF"/>
              </a:solidFill>
              <a:latin typeface="Times New Roman" panose="02020603050405020304" pitchFamily="18" charset="0"/>
              <a:ea typeface="Arial Unicode MS" pitchFamily="34" charset="-122"/>
            </a:endParaRPr>
          </a:p>
          <a:p>
            <a:pPr marL="444500" indent="-444500">
              <a:lnSpc>
                <a:spcPct val="130000"/>
              </a:lnSpc>
            </a:pPr>
            <a:r>
              <a:rPr lang="zh-CN" altLang="en-US" dirty="0">
                <a:solidFill>
                  <a:srgbClr val="3333FF"/>
                </a:solidFill>
                <a:latin typeface="Times New Roman" panose="02020603050405020304" pitchFamily="18" charset="0"/>
                <a:ea typeface="Arial Unicode MS" pitchFamily="34" charset="-122"/>
              </a:rPr>
              <a:t>    </a:t>
            </a:r>
            <a:r>
              <a:rPr lang="zh-CN" altLang="en-US" dirty="0">
                <a:solidFill>
                  <a:srgbClr val="3333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那本书太有趣了！ </a:t>
            </a:r>
            <a:endParaRPr lang="en-US" altLang="zh-CN">
              <a:solidFill>
                <a:srgbClr val="3333FF"/>
              </a:solidFill>
              <a:latin typeface="Times New Roman" panose="02020603050405020304" pitchFamily="18" charset="0"/>
              <a:ea typeface="Arial Unicode MS" pitchFamily="34" charset="-122"/>
            </a:endParaRPr>
          </a:p>
          <a:p>
            <a:pPr marL="444500" indent="-444500">
              <a:lnSpc>
                <a:spcPct val="130000"/>
              </a:lnSpc>
            </a:pPr>
            <a:endParaRPr lang="en-US" altLang="zh-CN">
              <a:solidFill>
                <a:srgbClr val="3333FF"/>
              </a:solidFill>
              <a:latin typeface="宋体" panose="02010600030101010101" pitchFamily="2" charset="-122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27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charRg st="27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46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4578">
                                            <p:txEl>
                                              <p:charRg st="46" end="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80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4578">
                                            <p:txEl>
                                              <p:charRg st="80" end="1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13" end="1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4578">
                                            <p:txEl>
                                              <p:charRg st="113" end="1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44" name="矩形 61443"/>
          <p:cNvSpPr/>
          <p:nvPr/>
        </p:nvSpPr>
        <p:spPr>
          <a:xfrm>
            <a:off x="609600" y="485775"/>
            <a:ext cx="8066088" cy="27273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4. They have a butterfly house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with</a:t>
            </a:r>
            <a:r>
              <a:rPr lang="en-US" altLang="zh-CN">
                <a:latin typeface="Times New Roman" panose="02020603050405020304" pitchFamily="18" charset="0"/>
              </a:rPr>
              <a:t> over 200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kinds</a:t>
            </a:r>
            <a:r>
              <a:rPr lang="en-US" altLang="zh-CN">
                <a:latin typeface="Times New Roman" panose="02020603050405020304" pitchFamily="18" charset="0"/>
              </a:rPr>
              <a:t> of butterflies!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句中的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with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是介词，意为“有；带有”。</a:t>
            </a:r>
            <a:r>
              <a:rPr lang="zh-CN" altLang="en-US" dirty="0">
                <a:latin typeface="Times New Roman" panose="02020603050405020304" pitchFamily="18" charset="0"/>
              </a:rPr>
              <a:t>如：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61446" name="图片 61445" descr="fa92aaf95635cbf6da77f64eb0e658856I6a3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325" y="2781300"/>
            <a:ext cx="2595563" cy="3549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7" name="矩形 61446"/>
          <p:cNvSpPr/>
          <p:nvPr/>
        </p:nvSpPr>
        <p:spPr>
          <a:xfrm>
            <a:off x="801688" y="3284538"/>
            <a:ext cx="4562475" cy="2727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Who is the girl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with</a:t>
            </a:r>
            <a:r>
              <a:rPr lang="en-US" altLang="zh-CN">
                <a:latin typeface="Times New Roman" panose="02020603050405020304" pitchFamily="18" charset="0"/>
              </a:rPr>
              <a:t> long blonde hair? 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那位金色长发的女孩是谁？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4516" name="矩形 64515"/>
          <p:cNvSpPr/>
          <p:nvPr/>
        </p:nvSpPr>
        <p:spPr>
          <a:xfrm>
            <a:off x="719138" y="692150"/>
            <a:ext cx="7669212" cy="338613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句中的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kind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是名词，意为“种；类”，是可数名词。</a:t>
            </a:r>
            <a:r>
              <a:rPr lang="zh-CN" altLang="en-US" dirty="0">
                <a:latin typeface="Times New Roman" panose="02020603050405020304" pitchFamily="18" charset="0"/>
              </a:rPr>
              <a:t>如：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There are three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kinds</a:t>
            </a:r>
            <a:r>
              <a:rPr lang="en-US" altLang="zh-CN">
                <a:latin typeface="Times New Roman" panose="02020603050405020304" pitchFamily="18" charset="0"/>
              </a:rPr>
              <a:t> of fruits on the table. 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桌子上有三种水果。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64518" name="图片 64517" descr="3101644_182946078637_2"/>
          <p:cNvPicPr>
            <a:picLocks noChangeAspect="1"/>
          </p:cNvPicPr>
          <p:nvPr/>
        </p:nvPicPr>
        <p:blipFill>
          <a:blip r:embed="rId2"/>
          <a:srcRect b="2850"/>
          <a:stretch>
            <a:fillRect/>
          </a:stretch>
        </p:blipFill>
        <p:spPr>
          <a:xfrm>
            <a:off x="5219700" y="3197225"/>
            <a:ext cx="3635375" cy="332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r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2468" name="矩形 62467"/>
          <p:cNvSpPr/>
          <p:nvPr/>
        </p:nvSpPr>
        <p:spPr>
          <a:xfrm>
            <a:off x="395288" y="558800"/>
            <a:ext cx="8280400" cy="2727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【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链接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】</a:t>
            </a:r>
            <a:r>
              <a:rPr lang="zh-CN" altLang="en-US" dirty="0">
                <a:latin typeface="Times New Roman" panose="02020603050405020304" pitchFamily="18" charset="0"/>
              </a:rPr>
              <a:t>与</a:t>
            </a:r>
            <a:r>
              <a:rPr lang="en-US" altLang="zh-CN">
                <a:latin typeface="Times New Roman" panose="02020603050405020304" pitchFamily="18" charset="0"/>
              </a:rPr>
              <a:t>kind</a:t>
            </a:r>
            <a:r>
              <a:rPr lang="zh-CN" altLang="en-US" dirty="0">
                <a:latin typeface="Times New Roman" panose="02020603050405020304" pitchFamily="18" charset="0"/>
              </a:rPr>
              <a:t>有关的短语有：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a kind of “</a:t>
            </a:r>
            <a:r>
              <a:rPr lang="zh-CN" altLang="en-US" dirty="0">
                <a:latin typeface="Times New Roman" panose="02020603050405020304" pitchFamily="18" charset="0"/>
              </a:rPr>
              <a:t>一种；某种</a:t>
            </a:r>
            <a:r>
              <a:rPr lang="en-US" altLang="zh-CN">
                <a:latin typeface="Times New Roman" panose="02020603050405020304" pitchFamily="18" charset="0"/>
              </a:rPr>
              <a:t>(</a:t>
            </a:r>
            <a:r>
              <a:rPr lang="zh-CN" altLang="en-US" dirty="0">
                <a:latin typeface="Times New Roman" panose="02020603050405020304" pitchFamily="18" charset="0"/>
              </a:rPr>
              <a:t>不明确的东西</a:t>
            </a:r>
            <a:r>
              <a:rPr lang="en-US" altLang="zh-CN">
                <a:latin typeface="Times New Roman" panose="02020603050405020304" pitchFamily="18" charset="0"/>
              </a:rPr>
              <a:t>)”</a:t>
            </a:r>
            <a:r>
              <a:rPr lang="zh-CN" altLang="en-US" dirty="0">
                <a:latin typeface="Times New Roman" panose="02020603050405020304" pitchFamily="18" charset="0"/>
              </a:rPr>
              <a:t>， </a:t>
            </a:r>
            <a:r>
              <a:rPr lang="en-US" altLang="zh-CN">
                <a:latin typeface="Times New Roman" panose="02020603050405020304" pitchFamily="18" charset="0"/>
              </a:rPr>
              <a:t>kind of “</a:t>
            </a:r>
            <a:r>
              <a:rPr lang="zh-CN" altLang="en-US" dirty="0">
                <a:latin typeface="Times New Roman" panose="02020603050405020304" pitchFamily="18" charset="0"/>
              </a:rPr>
              <a:t>有点”，</a:t>
            </a:r>
            <a:r>
              <a:rPr lang="en-US" altLang="zh-CN">
                <a:latin typeface="Times New Roman" panose="02020603050405020304" pitchFamily="18" charset="0"/>
              </a:rPr>
              <a:t>many / different / all kinds of “</a:t>
            </a:r>
            <a:r>
              <a:rPr lang="zh-CN" altLang="en-US" dirty="0">
                <a:latin typeface="Times New Roman" panose="02020603050405020304" pitchFamily="18" charset="0"/>
              </a:rPr>
              <a:t>各种各样的”。 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2469" name="矩形 62468"/>
          <p:cNvSpPr/>
          <p:nvPr/>
        </p:nvSpPr>
        <p:spPr>
          <a:xfrm>
            <a:off x="395288" y="3357563"/>
            <a:ext cx="8137525" cy="2727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【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运用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</a:rPr>
              <a:t>】</a:t>
            </a:r>
            <a:r>
              <a:rPr lang="zh-CN" altLang="en-US" dirty="0">
                <a:solidFill>
                  <a:srgbClr val="EA3C2A"/>
                </a:solidFill>
                <a:latin typeface="Times New Roman" panose="02020603050405020304" pitchFamily="18" charset="0"/>
              </a:rPr>
              <a:t>将下列句子翻译成汉语。</a:t>
            </a:r>
            <a:endParaRPr lang="zh-CN" altLang="en-US" dirty="0">
              <a:solidFill>
                <a:srgbClr val="EA3C2A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(1) It is a kind of animal with long ears and small eyes.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__________________________________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62470" name="矩形 62469"/>
          <p:cNvSpPr/>
          <p:nvPr/>
        </p:nvSpPr>
        <p:spPr>
          <a:xfrm>
            <a:off x="454025" y="5302250"/>
            <a:ext cx="6607175" cy="75088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它是一种长耳朵小眼睛的动物。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6247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3492" name="矩形 63491"/>
          <p:cNvSpPr/>
          <p:nvPr/>
        </p:nvSpPr>
        <p:spPr>
          <a:xfrm>
            <a:off x="755650" y="1125538"/>
            <a:ext cx="7504113" cy="40449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(2) There are five kinds of books in the library.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________________________________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(3) My uncle bought a house with a big garden.</a:t>
            </a:r>
            <a:endParaRPr lang="en-US" altLang="zh-CN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</a:rPr>
              <a:t>________________________________</a:t>
            </a:r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63493" name="矩形 63492"/>
          <p:cNvSpPr/>
          <p:nvPr/>
        </p:nvSpPr>
        <p:spPr>
          <a:xfrm>
            <a:off x="771525" y="2357438"/>
            <a:ext cx="7848600" cy="2727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图书馆里有五种书。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我叔叔买了一幢带有大花园的房子。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charRg st="12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493">
                                            <p:txEl>
                                              <p:charRg st="12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493">
                                            <p:txEl>
                                              <p:charRg st="12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105" name="Picture 10" descr="D:\红蜻蜓抓图\屏幕截图\截屏033.bmp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rcRect t="1649" r="1601"/>
          <a:stretch>
            <a:fillRect/>
          </a:stretch>
        </p:blipFill>
        <p:spPr>
          <a:xfrm>
            <a:off x="1331913" y="1844675"/>
            <a:ext cx="6121400" cy="4614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8" name="WordArt 15"/>
          <p:cNvSpPr/>
          <p:nvPr/>
        </p:nvSpPr>
        <p:spPr>
          <a:xfrm>
            <a:off x="395288" y="549275"/>
            <a:ext cx="8207375" cy="9366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4800" b="1">
                <a:ln w="9525" cap="flat" cmpd="sng">
                  <a:solidFill>
                    <a:srgbClr val="CC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prstShdw prst="shdw13" dist="53882" dir="13499999">
                    <a:srgbClr val="808080">
                      <a:alpha val="50000"/>
                    </a:srgbClr>
                  </a:prst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Let's watch and learn!</a:t>
            </a:r>
            <a:endParaRPr lang="zh-CN" altLang="en-US" sz="4800" b="1">
              <a:ln w="9525" cap="flat" cmpd="sng">
                <a:solidFill>
                  <a:srgbClr val="CC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effectLst>
                <a:prstShdw prst="shdw13" dist="53882" dir="13499999">
                  <a:srgbClr val="808080">
                    <a:alpha val="50000"/>
                  </a:srgbClr>
                </a:prst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07950" y="812800"/>
            <a:ext cx="8748713" cy="4703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L="444500" indent="-444500" defTabSz="914400">
              <a:lnSpc>
                <a:spcPct val="120000"/>
              </a:lnSpc>
              <a:buFont typeface="Wingdings" panose="05000000000000000000" pitchFamily="2" charset="2"/>
              <a:tabLst>
                <a:tab pos="450850" algn="l"/>
              </a:tabLst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5. I </a:t>
            </a:r>
            <a:r>
              <a:rPr lang="en-US" altLang="zh-CN">
                <a:solidFill>
                  <a:srgbClr val="EA3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stayed up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late to watch the soccer game.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444500" defTabSz="914400">
              <a:lnSpc>
                <a:spcPct val="120000"/>
              </a:lnSpc>
              <a:buFont typeface="Wingdings" panose="05000000000000000000" pitchFamily="2" charset="2"/>
              <a:tabLst>
                <a:tab pos="450850" algn="l"/>
              </a:tabLst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stay up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意为“熬夜；深夜不眠” 。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例如：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444500" defTabSz="914400">
              <a:lnSpc>
                <a:spcPct val="120000"/>
              </a:lnSpc>
              <a:tabLst>
                <a:tab pos="450850" algn="l"/>
              </a:tabLst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	Don’t 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 up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late. It’s bad for your health.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444500" defTabSz="914400">
              <a:lnSpc>
                <a:spcPct val="120000"/>
              </a:lnSpc>
              <a:tabLst>
                <a:tab pos="450850" algn="l"/>
              </a:tabLst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不要熬夜，这对你的健康不好。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444500" defTabSz="914400">
              <a:lnSpc>
                <a:spcPct val="120000"/>
              </a:lnSpc>
              <a:tabLst>
                <a:tab pos="450850" algn="l"/>
              </a:tabLst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	Let’s</a:t>
            </a:r>
            <a:r>
              <a:rPr lang="en-US" altLang="zh-CN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 up</a:t>
            </a:r>
            <a:r>
              <a:rPr lang="en-US" altLang="zh-CN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to see the New Year.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indent="-444500" defTabSz="914400">
              <a:lnSpc>
                <a:spcPct val="120000"/>
              </a:lnSpc>
              <a:tabLst>
                <a:tab pos="450850" algn="l"/>
              </a:tabLst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咱们别睡觉，迎接新年的到来吧。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46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charRg st="46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charRg st="46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75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charRg st="75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charRg st="75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24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8">
                                            <p:txEl>
                                              <p:charRg st="124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8">
                                            <p:txEl>
                                              <p:charRg st="124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40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78">
                                            <p:txEl>
                                              <p:charRg st="140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8">
                                            <p:txEl>
                                              <p:charRg st="140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76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78">
                                            <p:txEl>
                                              <p:charRg st="176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78">
                                            <p:txEl>
                                              <p:charRg st="176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/>
          </p:cNvSpPr>
          <p:nvPr>
            <p:ph idx="1"/>
          </p:nvPr>
        </p:nvSpPr>
        <p:spPr>
          <a:xfrm>
            <a:off x="179388" y="4364038"/>
            <a:ext cx="8820150" cy="2233612"/>
          </a:xfrm>
          <a:ln/>
        </p:spPr>
        <p:txBody>
          <a:bodyPr vert="horz" wrap="square" lIns="91440" tIns="45720" rIns="91440" bIns="45720" anchor="t"/>
          <a:p>
            <a:pPr marL="533400" indent="-53340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Hi, Li Lei. _____ ____ your weekend?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Not bad. I _____ ___ the farm, and ____ a big ______. 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11" name="Text Box 7"/>
          <p:cNvSpPr txBox="1"/>
          <p:nvPr/>
        </p:nvSpPr>
        <p:spPr>
          <a:xfrm>
            <a:off x="2914650" y="4364038"/>
            <a:ext cx="252095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  was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12" name="Text Box 8"/>
          <p:cNvSpPr txBox="1"/>
          <p:nvPr/>
        </p:nvSpPr>
        <p:spPr>
          <a:xfrm>
            <a:off x="7740650" y="5054600"/>
            <a:ext cx="1081088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saw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15" name="Text Box 11"/>
          <p:cNvSpPr txBox="1"/>
          <p:nvPr/>
        </p:nvSpPr>
        <p:spPr>
          <a:xfrm>
            <a:off x="2914650" y="5054600"/>
            <a:ext cx="273685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went   to 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26" name="WordArt 9"/>
          <p:cNvSpPr>
            <a:spLocks noTextEdit="1"/>
          </p:cNvSpPr>
          <p:nvPr/>
        </p:nvSpPr>
        <p:spPr>
          <a:xfrm>
            <a:off x="2914650" y="260350"/>
            <a:ext cx="3313113" cy="8350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l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latin typeface="黑体" charset="0"/>
                <a:ea typeface="黑体" charset="0"/>
              </a:rPr>
              <a:t>小试身手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0"/>
                <a:tileRect/>
              </a:gradFill>
              <a:latin typeface="黑体" charset="0"/>
              <a:ea typeface="黑体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0825" y="1125538"/>
            <a:ext cx="4751388" cy="750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EA3C2A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看图补全对话。</a:t>
            </a:r>
            <a:endParaRPr lang="en-US" altLang="zh-CN">
              <a:solidFill>
                <a:srgbClr val="EA3C2A"/>
              </a:solidFill>
              <a:latin typeface="宋体" panose="02010600030101010101" pitchFamily="2" charset="-122"/>
              <a:ea typeface="Times New Roman" panose="02020603050405020304" pitchFamily="18" charset="0"/>
            </a:endParaRPr>
          </a:p>
        </p:txBody>
      </p:sp>
      <p:pic>
        <p:nvPicPr>
          <p:cNvPr id="30736" name="图片 30735" descr="a8773912b31bb051b34138fb377adab44bede0f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13" y="1989138"/>
            <a:ext cx="4392612" cy="230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8"/>
          <p:cNvSpPr txBox="1"/>
          <p:nvPr/>
        </p:nvSpPr>
        <p:spPr>
          <a:xfrm>
            <a:off x="1906588" y="5661025"/>
            <a:ext cx="4249737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sheep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/>
      <p:bldP spid="72712" grpId="0"/>
      <p:bldP spid="72715" grpId="0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/>
          </p:cNvSpPr>
          <p:nvPr>
            <p:ph type="body" idx="4294967295"/>
          </p:nvPr>
        </p:nvSpPr>
        <p:spPr>
          <a:xfrm>
            <a:off x="107950" y="187325"/>
            <a:ext cx="8640763" cy="4824413"/>
          </a:xfrm>
          <a:ln/>
        </p:spPr>
        <p:txBody>
          <a:bodyPr vert="horz" wrap="square" lIns="91440" tIns="45720" rIns="91440" bIns="45720" anchor="t"/>
          <a:p>
            <a:pPr marL="812800" indent="-812800" eaLnBrk="1" hangingPunct="1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600" b="1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Really? Sounds ___________.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2800" indent="-812800" eaLnBrk="1" hangingPunct="1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600" b="1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What did you do, Wu Lin?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2800" indent="-812800" eaLnBrk="1" hangingPunct="1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600" b="1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Well. I _____ ________ with my friends in the afternoon. And I  _______ ___ late to do my __________ last night. 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11"/>
          <p:cNvSpPr txBox="1"/>
          <p:nvPr/>
        </p:nvSpPr>
        <p:spPr>
          <a:xfrm>
            <a:off x="4140200" y="187325"/>
            <a:ext cx="3097213" cy="723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interesting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7"/>
          <p:cNvSpPr txBox="1"/>
          <p:nvPr/>
        </p:nvSpPr>
        <p:spPr>
          <a:xfrm>
            <a:off x="2413000" y="1479550"/>
            <a:ext cx="4795838" cy="723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went    boating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8"/>
          <p:cNvSpPr txBox="1"/>
          <p:nvPr/>
        </p:nvSpPr>
        <p:spPr>
          <a:xfrm>
            <a:off x="6229350" y="2708275"/>
            <a:ext cx="2422525" cy="723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11"/>
          <p:cNvSpPr txBox="1"/>
          <p:nvPr/>
        </p:nvSpPr>
        <p:spPr>
          <a:xfrm>
            <a:off x="1116013" y="2703513"/>
            <a:ext cx="3097212" cy="723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stayed   up 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5314" name="图片 55313" descr="4236989_124332608126_2"/>
          <p:cNvPicPr>
            <a:picLocks noChangeAspect="1"/>
          </p:cNvPicPr>
          <p:nvPr/>
        </p:nvPicPr>
        <p:blipFill>
          <a:blip r:embed="rId2"/>
          <a:srcRect l="7260" t="5190" r="3951" b="8650"/>
          <a:stretch>
            <a:fillRect/>
          </a:stretch>
        </p:blipFill>
        <p:spPr>
          <a:xfrm>
            <a:off x="1692275" y="4149725"/>
            <a:ext cx="2405063" cy="2447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16" name="图片 55315" descr="20100919_62eedd1e99381efbfb43MkUFN42SPjgl"/>
          <p:cNvPicPr>
            <a:picLocks noChangeAspect="1"/>
          </p:cNvPicPr>
          <p:nvPr/>
        </p:nvPicPr>
        <p:blipFill>
          <a:blip r:embed="rId3"/>
          <a:srcRect b="9048"/>
          <a:stretch>
            <a:fillRect/>
          </a:stretch>
        </p:blipFill>
        <p:spPr>
          <a:xfrm>
            <a:off x="5105400" y="4221163"/>
            <a:ext cx="1833563" cy="2376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7652" name="Text Box 6"/>
          <p:cNvSpPr txBox="1"/>
          <p:nvPr/>
        </p:nvSpPr>
        <p:spPr>
          <a:xfrm>
            <a:off x="900113" y="2709863"/>
            <a:ext cx="7200900" cy="2949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30000"/>
              </a:lnSpc>
              <a:buAutoNum type="arabicPeriod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复习一般过去式的构成方式，并总结其变化规律。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30000"/>
              </a:lnSpc>
              <a:buAutoNum type="arabicPeriod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回顾所学的周末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业余活动的词组；并用它们来造几个句子。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7" name="WordArt 9"/>
          <p:cNvSpPr>
            <a:spLocks noTextEdit="1"/>
          </p:cNvSpPr>
          <p:nvPr/>
        </p:nvSpPr>
        <p:spPr>
          <a:xfrm>
            <a:off x="2339975" y="1773238"/>
            <a:ext cx="4105275" cy="8636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9"/>
              </a:avLst>
            </a:prstTxWarp>
            <a:normAutofit/>
          </a:bodyPr>
          <a:p>
            <a:pPr algn="l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Homework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0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>
    <p:pull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134" name="图片 5133" descr="图片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125538"/>
            <a:ext cx="2808288" cy="2106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6" name="图片 5135" descr="2213667_162741089874_2"/>
          <p:cNvPicPr>
            <a:picLocks noChangeAspect="1"/>
          </p:cNvPicPr>
          <p:nvPr/>
        </p:nvPicPr>
        <p:blipFill>
          <a:blip r:embed="rId3"/>
          <a:srcRect b="4021"/>
          <a:stretch>
            <a:fillRect/>
          </a:stretch>
        </p:blipFill>
        <p:spPr>
          <a:xfrm>
            <a:off x="6154738" y="1341438"/>
            <a:ext cx="1873250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0" name="图片 5139" descr="6901455_153911351121_2"/>
          <p:cNvPicPr>
            <a:picLocks noChangeAspect="1"/>
          </p:cNvPicPr>
          <p:nvPr/>
        </p:nvPicPr>
        <p:blipFill>
          <a:blip r:embed="rId4"/>
          <a:srcRect l="8821" t="12009" r="10693" b="16646"/>
          <a:stretch>
            <a:fillRect/>
          </a:stretch>
        </p:blipFill>
        <p:spPr>
          <a:xfrm>
            <a:off x="6121400" y="4149725"/>
            <a:ext cx="1979613" cy="1338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2" name="图片 5141" descr="2457331_094120705000_2"/>
          <p:cNvPicPr>
            <a:picLocks noChangeAspect="1"/>
          </p:cNvPicPr>
          <p:nvPr/>
        </p:nvPicPr>
        <p:blipFill>
          <a:blip r:embed="rId5"/>
          <a:srcRect t="10013" r="18779" b="4753"/>
          <a:stretch>
            <a:fillRect/>
          </a:stretch>
        </p:blipFill>
        <p:spPr>
          <a:xfrm>
            <a:off x="179388" y="4292600"/>
            <a:ext cx="2808287" cy="2351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Text Box 3"/>
          <p:cNvSpPr txBox="1"/>
          <p:nvPr/>
        </p:nvSpPr>
        <p:spPr>
          <a:xfrm>
            <a:off x="2628900" y="4941888"/>
            <a:ext cx="3095625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beach  </a:t>
            </a:r>
            <a:r>
              <a:rPr lang="en-US" altLang="zh-CN" i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沙滩；海滩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3" name="Text Box 5"/>
          <p:cNvSpPr txBox="1"/>
          <p:nvPr/>
        </p:nvSpPr>
        <p:spPr>
          <a:xfrm>
            <a:off x="5276850" y="3500438"/>
            <a:ext cx="354330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lake  </a:t>
            </a:r>
            <a:r>
              <a:rPr lang="en-US" altLang="zh-CN" i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湖；湖泊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4" name="Text Box 7"/>
          <p:cNvSpPr txBox="1"/>
          <p:nvPr/>
        </p:nvSpPr>
        <p:spPr>
          <a:xfrm>
            <a:off x="107950" y="3500438"/>
            <a:ext cx="49958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 </a:t>
            </a:r>
            <a:r>
              <a:rPr lang="en-US" altLang="zh-CN" i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</a:t>
            </a:r>
            <a:r>
              <a:rPr lang="en-US" altLang="zh-CN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扎营；搭帐篷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7" name="Text Box 13"/>
          <p:cNvSpPr txBox="1"/>
          <p:nvPr/>
        </p:nvSpPr>
        <p:spPr>
          <a:xfrm>
            <a:off x="5867400" y="5516563"/>
            <a:ext cx="3167063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badminton  </a:t>
            </a:r>
            <a:r>
              <a:rPr lang="en-US" altLang="zh-CN" i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羽毛球运动 </a:t>
            </a:r>
            <a:endParaRPr lang="zh-C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3" name="矩形 5142"/>
          <p:cNvSpPr/>
          <p:nvPr/>
        </p:nvSpPr>
        <p:spPr>
          <a:xfrm>
            <a:off x="2339975" y="44450"/>
            <a:ext cx="4392613" cy="93027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ctr" eaLnBrk="0" hangingPunct="0"/>
            <a:r>
              <a:rPr lang="zh-CN" altLang="en-US" sz="36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New words</a:t>
            </a:r>
            <a:endParaRPr lang="zh-CN" altLang="en-US" sz="3600" b="1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  <p:bldP spid="51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7" name="Rectangle 2"/>
          <p:cNvSpPr>
            <a:spLocks noGrp="1"/>
          </p:cNvSpPr>
          <p:nvPr>
            <p:ph type="title" idx="4294967295"/>
          </p:nvPr>
        </p:nvSpPr>
        <p:spPr>
          <a:xfrm>
            <a:off x="828675" y="314325"/>
            <a:ext cx="6911975" cy="1343025"/>
          </a:xfrm>
          <a:ln/>
        </p:spPr>
        <p:txBody>
          <a:bodyPr vert="horz" wrap="square" lIns="91440" tIns="45720" rIns="91440" bIns="45720" anchor="ctr"/>
          <a:p>
            <a:pPr marL="533400" indent="-533400" algn="l"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  <a:cs typeface="Times New Roman" panose="02020603050405020304" pitchFamily="18" charset="0"/>
              </a:rPr>
              <a:t>    Match the activities with the pictures [a-f]. </a:t>
            </a:r>
            <a:endParaRPr lang="en-US" altLang="zh-CN" sz="3600" b="1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29713" name="TextBox 24"/>
          <p:cNvSpPr txBox="1"/>
          <p:nvPr/>
        </p:nvSpPr>
        <p:spPr>
          <a:xfrm>
            <a:off x="34925" y="2047875"/>
            <a:ext cx="5040313" cy="4044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1. did my homework __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2. went to the cinema __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3. went boating __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4. camped by the lake __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5. went to the beach __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6. played badminton __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 Box 19"/>
          <p:cNvSpPr txBox="1"/>
          <p:nvPr/>
        </p:nvSpPr>
        <p:spPr>
          <a:xfrm>
            <a:off x="4551363" y="4044950"/>
            <a:ext cx="3810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19"/>
          <p:cNvSpPr txBox="1"/>
          <p:nvPr/>
        </p:nvSpPr>
        <p:spPr>
          <a:xfrm>
            <a:off x="4283075" y="2060575"/>
            <a:ext cx="3810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 Box 19"/>
          <p:cNvSpPr txBox="1"/>
          <p:nvPr/>
        </p:nvSpPr>
        <p:spPr>
          <a:xfrm>
            <a:off x="3254375" y="3397250"/>
            <a:ext cx="3810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19"/>
          <p:cNvSpPr txBox="1"/>
          <p:nvPr/>
        </p:nvSpPr>
        <p:spPr>
          <a:xfrm>
            <a:off x="4140200" y="4724400"/>
            <a:ext cx="433388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Text Box 19"/>
          <p:cNvSpPr txBox="1"/>
          <p:nvPr/>
        </p:nvSpPr>
        <p:spPr>
          <a:xfrm>
            <a:off x="4427538" y="2708275"/>
            <a:ext cx="3810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Text Box 19"/>
          <p:cNvSpPr txBox="1"/>
          <p:nvPr/>
        </p:nvSpPr>
        <p:spPr>
          <a:xfrm>
            <a:off x="4283075" y="5341938"/>
            <a:ext cx="38100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70" name="图片 6169" descr="67"/>
          <p:cNvPicPr>
            <a:picLocks noChangeAspect="1"/>
          </p:cNvPicPr>
          <p:nvPr/>
        </p:nvPicPr>
        <p:blipFill>
          <a:blip r:embed="rId2"/>
          <a:srcRect l="3490" t="10625" r="2608" b="4340"/>
          <a:stretch>
            <a:fillRect/>
          </a:stretch>
        </p:blipFill>
        <p:spPr>
          <a:xfrm>
            <a:off x="5003800" y="1628775"/>
            <a:ext cx="4140200" cy="5184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71" name="椭圆 6170"/>
          <p:cNvSpPr/>
          <p:nvPr/>
        </p:nvSpPr>
        <p:spPr>
          <a:xfrm>
            <a:off x="288925" y="530225"/>
            <a:ext cx="827088" cy="865188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800">
                <a:latin typeface="Arial" panose="020B0604020202020204" pitchFamily="34" charset="0"/>
              </a:rPr>
              <a:t>1a</a:t>
            </a:r>
            <a:endParaRPr lang="zh-CN" altLang="en-US" sz="3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24" grpId="0"/>
      <p:bldP spid="23" grpId="0"/>
      <p:bldP spid="31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7179" name="图片 7178" descr="P]04[]%(HQIR9FZFPXF64LE"/>
          <p:cNvPicPr>
            <a:picLocks noChangeAspect="1"/>
          </p:cNvPicPr>
          <p:nvPr/>
        </p:nvPicPr>
        <p:blipFill>
          <a:blip r:embed="rId2"/>
          <a:srcRect b="1349"/>
          <a:stretch>
            <a:fillRect/>
          </a:stretch>
        </p:blipFill>
        <p:spPr>
          <a:xfrm>
            <a:off x="2627313" y="4508500"/>
            <a:ext cx="2484437" cy="218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204183" y="323668"/>
            <a:ext cx="4883228" cy="1112125"/>
          </a:xfrm>
          <a:prstGeom prst="rect">
            <a:avLst/>
          </a:prstGeom>
          <a:noFill/>
        </p:spPr>
        <p:txBody>
          <a:bodyPr wrap="none" numCol="1">
            <a:prstTxWarp prst="textStop">
              <a:avLst>
                <a:gd name="adj" fmla="val 31830"/>
              </a:avLst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1905"/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8900000" scaled="0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Presentation</a:t>
            </a:r>
            <a:endParaRPr kumimoji="0" lang="zh-CN" altLang="en-US" sz="5400" b="1" i="0" u="none" strike="noStrike" kern="1200" cap="none" spc="0" normalizeH="0" baseline="0" noProof="0" dirty="0">
              <a:ln w="1905"/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8900000" scaled="0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1" name="圆角矩形标注 8"/>
          <p:cNvSpPr/>
          <p:nvPr/>
        </p:nvSpPr>
        <p:spPr>
          <a:xfrm>
            <a:off x="4643438" y="1773238"/>
            <a:ext cx="4105275" cy="2305050"/>
          </a:xfrm>
          <a:prstGeom prst="wedgeRoundRectCallout">
            <a:avLst>
              <a:gd name="adj1" fmla="val -36310"/>
              <a:gd name="adj2" fmla="val 77616"/>
              <a:gd name="adj3" fmla="val 16667"/>
            </a:avLst>
          </a:prstGeom>
          <a:noFill/>
          <a:ln w="254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Well, on Saturday morning, I played soccer.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2" name="圆角矩形标注 9"/>
          <p:cNvSpPr/>
          <p:nvPr/>
        </p:nvSpPr>
        <p:spPr>
          <a:xfrm>
            <a:off x="684213" y="1773238"/>
            <a:ext cx="3671887" cy="2305050"/>
          </a:xfrm>
          <a:prstGeom prst="wedgeRoundRectCallout">
            <a:avLst>
              <a:gd name="adj1" fmla="val 1708"/>
              <a:gd name="adj2" fmla="val 73005"/>
              <a:gd name="adj3" fmla="val 16667"/>
            </a:avLst>
          </a:prstGeom>
          <a:noFill/>
          <a:ln w="254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you do last weekend, Li Lei?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182" name="组合 7181"/>
          <p:cNvGrpSpPr/>
          <p:nvPr/>
        </p:nvGrpSpPr>
        <p:grpSpPr>
          <a:xfrm>
            <a:off x="6443663" y="4294188"/>
            <a:ext cx="2303462" cy="2303462"/>
            <a:chOff x="4059" y="2705"/>
            <a:chExt cx="1451" cy="1451"/>
          </a:xfrm>
        </p:grpSpPr>
        <p:sp>
          <p:nvSpPr>
            <p:cNvPr id="7176" name="云形标注 13"/>
            <p:cNvSpPr/>
            <p:nvPr/>
          </p:nvSpPr>
          <p:spPr>
            <a:xfrm>
              <a:off x="4059" y="2705"/>
              <a:ext cx="1451" cy="1451"/>
            </a:xfrm>
            <a:prstGeom prst="cloudCallout">
              <a:avLst>
                <a:gd name="adj1" fmla="val -82255"/>
                <a:gd name="adj2" fmla="val 3963"/>
              </a:avLst>
            </a:prstGeom>
            <a:noFill/>
            <a:ln w="25400" cap="flat" cmpd="sng">
              <a:solidFill>
                <a:srgbClr val="C000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p>
              <a:pPr algn="ctr"/>
              <a:endParaRPr lang="zh-CN" altLang="en-US" sz="1800" b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181" name="图片 7180" descr="3191022_150457212000_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2" y="2931"/>
              <a:ext cx="688" cy="92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201" name="Rectangle 2"/>
          <p:cNvSpPr>
            <a:spLocks noGrp="1"/>
          </p:cNvSpPr>
          <p:nvPr>
            <p:ph type="title"/>
          </p:nvPr>
        </p:nvSpPr>
        <p:spPr>
          <a:xfrm>
            <a:off x="684213" y="2058988"/>
            <a:ext cx="8064500" cy="2087562"/>
          </a:xfrm>
          <a:ln/>
        </p:spPr>
        <p:txBody>
          <a:bodyPr vert="horz" wrap="square" lIns="91440" tIns="45720" rIns="91440" bIns="45720" anchor="ctr"/>
          <a:p>
            <a:pPr marL="723900" indent="-723900" algn="l">
              <a:lnSpc>
                <a:spcPct val="130000"/>
              </a:lnSpc>
            </a:pPr>
            <a:r>
              <a:rPr lang="en-US" altLang="zh-CN" sz="3600" b="1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</a:rPr>
              <a:t>     </a:t>
            </a:r>
            <a:r>
              <a:rPr lang="en-US" altLang="zh-CN" sz="3600" b="1">
                <a:solidFill>
                  <a:srgbClr val="00B050"/>
                </a:solidFill>
                <a:cs typeface="Times New Roman" panose="02020603050405020304" pitchFamily="18" charset="0"/>
              </a:rPr>
              <a:t>Listen</a:t>
            </a:r>
            <a:r>
              <a:rPr lang="zh-CN" altLang="en-US" sz="3600" b="1" dirty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00B050"/>
                </a:solidFill>
                <a:cs typeface="Times New Roman" panose="02020603050405020304" pitchFamily="18" charset="0"/>
              </a:rPr>
              <a:t>and write </a:t>
            </a:r>
            <a:r>
              <a:rPr lang="en-US" altLang="zh-CN" sz="3600" b="1">
                <a:solidFill>
                  <a:srgbClr val="EA3C2A"/>
                </a:solidFill>
                <a:cs typeface="Times New Roman" panose="02020603050405020304" pitchFamily="18" charset="0"/>
              </a:rPr>
              <a:t>the day</a:t>
            </a:r>
            <a:r>
              <a:rPr lang="en-US" altLang="zh-CN" sz="3600" b="1" i="1">
                <a:solidFill>
                  <a:srgbClr val="EA3C2A"/>
                </a:solidFill>
                <a:cs typeface="Times New Roman" panose="02020603050405020304" pitchFamily="18" charset="0"/>
              </a:rPr>
              <a:t>, morning, afternoon or night </a:t>
            </a:r>
            <a:r>
              <a:rPr lang="en-US" altLang="zh-CN" sz="3600" b="1">
                <a:solidFill>
                  <a:srgbClr val="00B050"/>
                </a:solidFill>
                <a:cs typeface="Times New Roman" panose="02020603050405020304" pitchFamily="18" charset="0"/>
              </a:rPr>
              <a:t>below each picture.</a:t>
            </a:r>
            <a:endParaRPr lang="en-US" altLang="zh-CN" sz="3600" b="1">
              <a:solidFill>
                <a:srgbClr val="00B050"/>
              </a:solidFill>
              <a:ea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145957" y="270642"/>
            <a:ext cx="4360701" cy="1496486"/>
          </a:xfrm>
          <a:prstGeom prst="rect">
            <a:avLst/>
          </a:prstGeom>
          <a:noFill/>
        </p:spPr>
        <p:txBody>
          <a:bodyPr wrap="none" numCol="1">
            <a:prstTxWarp prst="textInflateTop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gradFill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0"/>
                </a:gra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Listening</a:t>
            </a:r>
            <a:endParaRPr kumimoji="0" lang="zh-CN" altLang="en-US" sz="54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gradFill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5400000" scaled="0"/>
              </a:gra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213" name="图片 8212" descr="喇叭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1628775"/>
            <a:ext cx="792163" cy="792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16" name="椭圆 8215"/>
          <p:cNvSpPr/>
          <p:nvPr/>
        </p:nvSpPr>
        <p:spPr>
          <a:xfrm>
            <a:off x="395288" y="2130425"/>
            <a:ext cx="827087" cy="936625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800">
                <a:latin typeface="Arial" panose="020B0604020202020204" pitchFamily="34" charset="0"/>
              </a:rPr>
              <a:t>1b</a:t>
            </a:r>
            <a:endParaRPr lang="en-US" altLang="zh-CN" sz="3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57348" name="图片 57347" descr="67"/>
          <p:cNvPicPr>
            <a:picLocks noChangeAspect="1"/>
          </p:cNvPicPr>
          <p:nvPr/>
        </p:nvPicPr>
        <p:blipFill>
          <a:blip r:embed="rId2"/>
          <a:srcRect l="3490" t="11501" r="2608" b="947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9" name="矩形 17"/>
          <p:cNvSpPr/>
          <p:nvPr/>
        </p:nvSpPr>
        <p:spPr>
          <a:xfrm>
            <a:off x="179388" y="1844675"/>
            <a:ext cx="2520950" cy="504825"/>
          </a:xfrm>
          <a:prstGeom prst="rect">
            <a:avLst/>
          </a:prstGeom>
          <a:solidFill>
            <a:srgbClr val="00FFFF"/>
          </a:solidFill>
          <a:ln w="25400">
            <a:noFill/>
          </a:ln>
          <a:effectLst>
            <a:outerShdw dist="35921" dir="2699999" algn="ctr" rotWithShape="0">
              <a:srgbClr val="808080"/>
            </a:outerShdw>
          </a:effectLst>
        </p:spPr>
        <p:txBody>
          <a:bodyPr anchor="ctr"/>
          <a:p>
            <a:pPr algn="ctr"/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Sunday night</a:t>
            </a:r>
            <a:endParaRPr lang="zh-CN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50" name="矩形 18"/>
          <p:cNvSpPr/>
          <p:nvPr/>
        </p:nvSpPr>
        <p:spPr>
          <a:xfrm>
            <a:off x="2700338" y="2203450"/>
            <a:ext cx="3600450" cy="504825"/>
          </a:xfrm>
          <a:prstGeom prst="rect">
            <a:avLst/>
          </a:prstGeom>
          <a:solidFill>
            <a:srgbClr val="00FFFF"/>
          </a:solidFill>
          <a:ln w="25400">
            <a:noFill/>
          </a:ln>
          <a:effectLst>
            <a:outerShdw dist="35921" dir="2699999" algn="ctr" rotWithShape="0">
              <a:srgbClr val="808080"/>
            </a:outerShdw>
          </a:effectLst>
        </p:spPr>
        <p:txBody>
          <a:bodyPr anchor="ctr"/>
          <a:p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Saturday afternoon</a:t>
            </a:r>
            <a:endParaRPr lang="zh-CN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51" name="矩形 8"/>
          <p:cNvSpPr/>
          <p:nvPr/>
        </p:nvSpPr>
        <p:spPr>
          <a:xfrm>
            <a:off x="5795963" y="3717925"/>
            <a:ext cx="3313112" cy="574675"/>
          </a:xfrm>
          <a:prstGeom prst="rect">
            <a:avLst/>
          </a:prstGeom>
          <a:solidFill>
            <a:srgbClr val="00FFFF"/>
          </a:solidFill>
          <a:ln w="25400">
            <a:noFill/>
          </a:ln>
          <a:effectLst>
            <a:outerShdw dist="35921" dir="2699999" algn="ctr" rotWithShape="0">
              <a:srgbClr val="808080"/>
            </a:outerShdw>
          </a:effectLst>
        </p:spPr>
        <p:txBody>
          <a:bodyPr anchor="ctr"/>
          <a:p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Sunday afternoon</a:t>
            </a:r>
            <a:endParaRPr lang="zh-CN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52" name="Text Box 13"/>
          <p:cNvSpPr txBox="1"/>
          <p:nvPr/>
        </p:nvSpPr>
        <p:spPr>
          <a:xfrm>
            <a:off x="3203575" y="4362450"/>
            <a:ext cx="3455988" cy="579438"/>
          </a:xfrm>
          <a:prstGeom prst="rect">
            <a:avLst/>
          </a:prstGeom>
          <a:solidFill>
            <a:srgbClr val="00FFFF"/>
          </a:solidFill>
          <a:ln w="9525">
            <a:noFill/>
          </a:ln>
          <a:effectLst>
            <a:outerShdw dist="35921" dir="2699999" algn="ctr" rotWithShape="0">
              <a:srgbClr val="808080"/>
            </a:outerShdw>
          </a:effectLst>
        </p:spPr>
        <p:txBody>
          <a:bodyPr>
            <a:spAutoFit/>
          </a:bodyPr>
          <a:p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Saturday morning</a:t>
            </a:r>
            <a:endParaRPr lang="en-US" altLang="zh-CN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53" name="Text Box 7"/>
          <p:cNvSpPr txBox="1"/>
          <p:nvPr/>
        </p:nvSpPr>
        <p:spPr>
          <a:xfrm>
            <a:off x="5651500" y="6308725"/>
            <a:ext cx="3168650" cy="579438"/>
          </a:xfrm>
          <a:prstGeom prst="rect">
            <a:avLst/>
          </a:prstGeom>
          <a:solidFill>
            <a:srgbClr val="00FFFF"/>
          </a:solidFill>
          <a:ln w="9525">
            <a:noFill/>
          </a:ln>
          <a:effectLst>
            <a:outerShdw dist="35921" dir="2699999" algn="ctr" rotWithShape="0">
              <a:srgbClr val="808080"/>
            </a:outerShdw>
          </a:effectLst>
        </p:spPr>
        <p:txBody>
          <a:bodyPr>
            <a:spAutoFit/>
          </a:bodyPr>
          <a:p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Sunday morning</a:t>
            </a:r>
            <a:endParaRPr lang="en-US" altLang="zh-CN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54" name="Text Box 5"/>
          <p:cNvSpPr txBox="1"/>
          <p:nvPr/>
        </p:nvSpPr>
        <p:spPr>
          <a:xfrm>
            <a:off x="6156325" y="1697038"/>
            <a:ext cx="2987675" cy="579437"/>
          </a:xfrm>
          <a:prstGeom prst="rect">
            <a:avLst/>
          </a:prstGeom>
          <a:solidFill>
            <a:srgbClr val="00FFFF"/>
          </a:solidFill>
          <a:ln w="9525">
            <a:noFill/>
          </a:ln>
          <a:effectLst>
            <a:outerShdw dist="35921" dir="2699999" algn="ctr" rotWithShape="0">
              <a:srgbClr val="808080"/>
            </a:outerShdw>
          </a:effectLst>
        </p:spPr>
        <p:txBody>
          <a:bodyPr>
            <a:spAutoFit/>
          </a:bodyPr>
          <a:p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Saturday night</a:t>
            </a:r>
            <a:endParaRPr lang="en-US" altLang="zh-CN" sz="32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  <p:bldP spid="57350" grpId="0" animBg="1"/>
      <p:bldP spid="57351" grpId="0" animBg="1"/>
      <p:bldP spid="57352" grpId="0" animBg="1"/>
      <p:bldP spid="57353" grpId="0" animBg="1"/>
      <p:bldP spid="57354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5121</Words>
  <Application>WPS 演示</Application>
  <PresentationFormat>在屏幕上显示</PresentationFormat>
  <Paragraphs>415</Paragraphs>
  <Slides>44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7" baseType="lpstr">
      <vt:lpstr>Arial</vt:lpstr>
      <vt:lpstr>宋体</vt:lpstr>
      <vt:lpstr>Wingdings</vt:lpstr>
      <vt:lpstr>Times New Roman</vt:lpstr>
      <vt:lpstr>华文琥珀</vt:lpstr>
      <vt:lpstr>黑体</vt:lpstr>
      <vt:lpstr>Arial Unicode MS</vt:lpstr>
      <vt:lpstr>微软雅黑</vt:lpstr>
      <vt:lpstr>Arial Unicode MS</vt:lpstr>
      <vt:lpstr>Britannic Bold</vt:lpstr>
      <vt:lpstr>黑体</vt:lpstr>
      <vt:lpstr>Segoe Print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海派甜心</cp:lastModifiedBy>
  <cp:revision>532</cp:revision>
  <dcterms:created xsi:type="dcterms:W3CDTF">2010-10-12T07:57:17Z</dcterms:created>
  <dcterms:modified xsi:type="dcterms:W3CDTF">2021-05-18T03:29:05Z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