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27"/>
  </p:notesMasterIdLst>
  <p:handoutMasterIdLst>
    <p:handoutMasterId r:id="rId28"/>
  </p:handoutMasterIdLst>
  <p:sldIdLst>
    <p:sldId id="329" r:id="rId2"/>
    <p:sldId id="460" r:id="rId3"/>
    <p:sldId id="487" r:id="rId4"/>
    <p:sldId id="469" r:id="rId5"/>
    <p:sldId id="474" r:id="rId6"/>
    <p:sldId id="475" r:id="rId7"/>
    <p:sldId id="476" r:id="rId8"/>
    <p:sldId id="477" r:id="rId9"/>
    <p:sldId id="478" r:id="rId10"/>
    <p:sldId id="479" r:id="rId11"/>
    <p:sldId id="483" r:id="rId12"/>
    <p:sldId id="484" r:id="rId13"/>
    <p:sldId id="485" r:id="rId14"/>
    <p:sldId id="486" r:id="rId15"/>
    <p:sldId id="480" r:id="rId16"/>
    <p:sldId id="481" r:id="rId17"/>
    <p:sldId id="482" r:id="rId18"/>
    <p:sldId id="466" r:id="rId19"/>
    <p:sldId id="467" r:id="rId20"/>
    <p:sldId id="468" r:id="rId21"/>
    <p:sldId id="489" r:id="rId22"/>
    <p:sldId id="490" r:id="rId23"/>
    <p:sldId id="491" r:id="rId24"/>
    <p:sldId id="492" r:id="rId25"/>
    <p:sldId id="330" r:id="rId26"/>
  </p:sldIdLst>
  <p:sldSz cx="12192000" cy="6858000"/>
  <p:notesSz cx="7104063" cy="10234613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04D"/>
    <a:srgbClr val="648BAE"/>
    <a:srgbClr val="C1DEF6"/>
    <a:srgbClr val="B4DEFA"/>
    <a:srgbClr val="EA6E7E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86469" autoAdjust="0"/>
  </p:normalViewPr>
  <p:slideViewPr>
    <p:cSldViewPr snapToGrid="0">
      <p:cViewPr varScale="1">
        <p:scale>
          <a:sx n="99" d="100"/>
          <a:sy n="99" d="100"/>
        </p:scale>
        <p:origin x="936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01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3" d="100"/>
          <a:sy n="43" d="100"/>
        </p:scale>
        <p:origin x="-2870" y="-72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3565BA-48A5-4B72-9D01-C343BA7A7B7B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8A06F-5944-45DE-98FB-23AAB4AE4FC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298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87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44476"/>
            <a:ext cx="11184467" cy="585152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F6A80487-8396-40C6-BC09-6FD83893D5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2019/11/25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ransition spd="slow" advTm="3000">
    <p:random/>
    <p:sndAc>
      <p:stSnd>
        <p:snd r:embed="rId15" name="chimes.wav"/>
      </p:stSnd>
    </p:sndAc>
  </p:transition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6A66E7-EA0D-4C2B-B039-5C13CCBC21F8}"/>
              </a:ext>
            </a:extLst>
          </p:cNvPr>
          <p:cNvSpPr txBox="1"/>
          <p:nvPr/>
        </p:nvSpPr>
        <p:spPr>
          <a:xfrm>
            <a:off x="9954117" y="122306"/>
            <a:ext cx="2533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436DB20-ED0E-48C8-83FD-9B05A434AC43}"/>
              </a:ext>
            </a:extLst>
          </p:cNvPr>
          <p:cNvSpPr txBox="1"/>
          <p:nvPr/>
        </p:nvSpPr>
        <p:spPr>
          <a:xfrm>
            <a:off x="-76306" y="2679440"/>
            <a:ext cx="12701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Period 3 Discovering Useful Structure</a:t>
            </a:r>
            <a:endParaRPr lang="zh-CN" altLang="en-US" sz="4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800" dirty="0" smtClean="0"/>
              <a:t>(Restrictive relative clauses (3)</a:t>
            </a:r>
            <a:endParaRPr lang="zh-CN" altLang="en-US" sz="4800" dirty="0">
              <a:latin typeface="Times New Roman" pitchFamily="18" charset="0"/>
              <a:ea typeface="字魂27号-布丁体" panose="00000500000000000000" charset="-122"/>
              <a:cs typeface="Times New Roman" pitchFamily="18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A3B56FD-FA4F-4ACE-9334-AFDF9C4D1FC7}"/>
              </a:ext>
            </a:extLst>
          </p:cNvPr>
          <p:cNvSpPr/>
          <p:nvPr/>
        </p:nvSpPr>
        <p:spPr>
          <a:xfrm>
            <a:off x="2268187" y="2070435"/>
            <a:ext cx="10141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Unit 1 Cultural Heritage</a:t>
            </a:r>
            <a:endParaRPr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547406366"/>
      </p:ext>
    </p:extLst>
  </p:cSld>
  <p:clrMapOvr>
    <a:masterClrMapping/>
  </p:clrMapOvr>
  <p:transition spd="med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0" y="276311"/>
            <a:ext cx="12011186" cy="658168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>
            <a:spAutoFit/>
          </a:bodyPr>
          <a:lstStyle/>
          <a:p>
            <a:pPr algn="ctr" eaLnBrk="1" fontAlgn="t" hangingPunct="1">
              <a:lnSpc>
                <a:spcPct val="150000"/>
              </a:lnSpc>
            </a:pPr>
            <a:r>
              <a:rPr lang="en-US" altLang="zh-CN" sz="4000" dirty="0" smtClean="0">
                <a:solidFill>
                  <a:srgbClr val="FF0000"/>
                </a:solidFill>
                <a:latin typeface="宋体" charset="-122"/>
              </a:rPr>
              <a:t>【</a:t>
            </a:r>
            <a:r>
              <a:rPr lang="zh-CN" altLang="en-US" sz="4000" dirty="0" smtClean="0">
                <a:solidFill>
                  <a:srgbClr val="FF0000"/>
                </a:solidFill>
                <a:latin typeface="宋体" charset="-122"/>
              </a:rPr>
              <a:t>温馨提示</a:t>
            </a:r>
            <a:r>
              <a:rPr lang="en-US" altLang="zh-CN" sz="4000" dirty="0" smtClean="0">
                <a:solidFill>
                  <a:srgbClr val="FF0000"/>
                </a:solidFill>
                <a:latin typeface="宋体" charset="-122"/>
              </a:rPr>
              <a:t>】</a:t>
            </a:r>
            <a:endParaRPr lang="en-US" altLang="zh-CN" sz="4000" dirty="0">
              <a:latin typeface="宋体" charset="-122"/>
            </a:endParaRPr>
          </a:p>
          <a:p>
            <a:pPr eaLnBrk="1" fontAlgn="t" hangingPunct="1">
              <a:lnSpc>
                <a:spcPct val="150000"/>
              </a:lnSpc>
            </a:pPr>
            <a:r>
              <a:rPr lang="zh-CN" altLang="en-US" sz="4000" dirty="0">
                <a:latin typeface="宋体" charset="-122"/>
              </a:rPr>
              <a:t>　　</a:t>
            </a:r>
            <a:r>
              <a:rPr lang="zh-CN" altLang="en-US" sz="4000" b="1" dirty="0">
                <a:latin typeface="Times New Roman" pitchFamily="18" charset="0"/>
                <a:cs typeface="Times New Roman" pitchFamily="18" charset="0"/>
              </a:rPr>
              <a:t>在定语从句中</a:t>
            </a:r>
            <a:r>
              <a:rPr lang="en-US" altLang="zh-CN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4000" b="1" dirty="0">
                <a:latin typeface="Times New Roman" pitchFamily="18" charset="0"/>
                <a:cs typeface="Times New Roman" pitchFamily="18" charset="0"/>
              </a:rPr>
              <a:t>有一些含介词的动词短语不可拆开使用</a:t>
            </a:r>
            <a:r>
              <a:rPr lang="en-US" altLang="zh-CN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4000" b="1" dirty="0">
                <a:latin typeface="Times New Roman" pitchFamily="18" charset="0"/>
                <a:cs typeface="Times New Roman" pitchFamily="18" charset="0"/>
              </a:rPr>
              <a:t>如</a:t>
            </a:r>
            <a:r>
              <a:rPr lang="en-US" altLang="zh-CN" sz="4000" b="1" dirty="0">
                <a:latin typeface="Times New Roman" pitchFamily="18" charset="0"/>
                <a:cs typeface="Times New Roman" pitchFamily="18" charset="0"/>
              </a:rPr>
              <a:t>look after, look for</a:t>
            </a:r>
            <a:r>
              <a:rPr lang="zh-CN" altLang="en-US" sz="4000" b="1" dirty="0">
                <a:latin typeface="Times New Roman" pitchFamily="18" charset="0"/>
                <a:cs typeface="Times New Roman" pitchFamily="18" charset="0"/>
              </a:rPr>
              <a:t>等。</a:t>
            </a:r>
          </a:p>
          <a:p>
            <a:pPr eaLnBrk="1" fontAlgn="t" hangingPunct="1">
              <a:lnSpc>
                <a:spcPct val="150000"/>
              </a:lnSpc>
            </a:pPr>
            <a:r>
              <a:rPr lang="en-US" altLang="zh-CN" sz="4000" b="1" dirty="0">
                <a:latin typeface="Times New Roman" pitchFamily="18" charset="0"/>
                <a:cs typeface="Times New Roman" pitchFamily="18" charset="0"/>
              </a:rPr>
              <a:t>The babies whom the nurses are looking after are very healthy. (</a:t>
            </a:r>
            <a:r>
              <a:rPr lang="zh-CN" altLang="en-US" sz="4000" b="1" dirty="0">
                <a:latin typeface="Times New Roman" pitchFamily="18" charset="0"/>
                <a:cs typeface="Times New Roman" pitchFamily="18" charset="0"/>
              </a:rPr>
              <a:t>正确</a:t>
            </a:r>
            <a:r>
              <a:rPr lang="en-US" altLang="zh-CN" sz="40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fontAlgn="t" hangingPunct="1">
              <a:lnSpc>
                <a:spcPct val="150000"/>
              </a:lnSpc>
            </a:pPr>
            <a:r>
              <a:rPr lang="en-US" altLang="zh-CN" sz="4000" b="1" dirty="0">
                <a:latin typeface="Times New Roman" pitchFamily="18" charset="0"/>
                <a:cs typeface="Times New Roman" pitchFamily="18" charset="0"/>
              </a:rPr>
              <a:t>The babies after whom the nurses are looking are very healthy. (</a:t>
            </a:r>
            <a:r>
              <a:rPr lang="zh-CN" altLang="en-US" sz="4000" b="1" dirty="0">
                <a:latin typeface="Times New Roman" pitchFamily="18" charset="0"/>
                <a:cs typeface="Times New Roman" pitchFamily="18" charset="0"/>
              </a:rPr>
              <a:t>错误</a:t>
            </a:r>
            <a:r>
              <a:rPr lang="en-US" altLang="zh-CN" sz="40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6335335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98967" y="1916456"/>
            <a:ext cx="11544300" cy="4550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fontAlgn="t" hangingPunct="1">
              <a:lnSpc>
                <a:spcPct val="150000"/>
              </a:lnSpc>
            </a:pPr>
            <a:r>
              <a:rPr lang="en-US" altLang="zh-CN" sz="3200" dirty="0" smtClean="0"/>
              <a:t>(1)“</a:t>
            </a:r>
            <a:r>
              <a:rPr lang="zh-CN" altLang="en-US" sz="3200" dirty="0" smtClean="0">
                <a:latin typeface="宋体" charset="-122"/>
              </a:rPr>
              <a:t>代词</a:t>
            </a:r>
            <a:r>
              <a:rPr lang="en-US" altLang="zh-CN" sz="3200" dirty="0" smtClean="0"/>
              <a:t>+ of + which/whom”</a:t>
            </a:r>
            <a:r>
              <a:rPr lang="zh-CN" altLang="en-US" sz="3200" dirty="0" smtClean="0">
                <a:latin typeface="宋体" charset="-122"/>
              </a:rPr>
              <a:t>引导非限制性定语从句</a:t>
            </a:r>
          </a:p>
          <a:p>
            <a:pPr eaLnBrk="1" fontAlgn="t" hangingPunct="1">
              <a:lnSpc>
                <a:spcPct val="150000"/>
              </a:lnSpc>
            </a:pPr>
            <a:r>
              <a:rPr lang="zh-CN" altLang="en-US" sz="3200" dirty="0" smtClean="0">
                <a:latin typeface="宋体" charset="-122"/>
              </a:rPr>
              <a:t>　　这个结构中</a:t>
            </a:r>
            <a:r>
              <a:rPr lang="en-US" altLang="zh-CN" sz="3200" dirty="0" smtClean="0"/>
              <a:t>, </a:t>
            </a:r>
            <a:r>
              <a:rPr lang="zh-CN" altLang="en-US" sz="3200" dirty="0" smtClean="0">
                <a:latin typeface="宋体" charset="-122"/>
              </a:rPr>
              <a:t>代词常常为</a:t>
            </a:r>
            <a:r>
              <a:rPr lang="en-US" altLang="zh-CN" sz="3200" dirty="0" smtClean="0"/>
              <a:t>all, each, one, many, much, most, some, none, both</a:t>
            </a:r>
            <a:r>
              <a:rPr lang="zh-CN" altLang="en-US" sz="3200" dirty="0" smtClean="0">
                <a:latin typeface="宋体" charset="-122"/>
              </a:rPr>
              <a:t>等</a:t>
            </a:r>
            <a:r>
              <a:rPr lang="en-US" altLang="zh-CN" sz="3200" dirty="0" smtClean="0"/>
              <a:t>, </a:t>
            </a:r>
          </a:p>
          <a:p>
            <a:pPr eaLnBrk="1" fontAlgn="t" hangingPunct="1">
              <a:lnSpc>
                <a:spcPct val="150000"/>
              </a:lnSpc>
            </a:pPr>
            <a:r>
              <a:rPr lang="en-US" altLang="zh-CN" sz="3200" dirty="0" smtClean="0"/>
              <a:t>“</a:t>
            </a:r>
            <a:r>
              <a:rPr lang="zh-CN" altLang="en-US" sz="3200" dirty="0" smtClean="0">
                <a:latin typeface="宋体" charset="-122"/>
              </a:rPr>
              <a:t>代词</a:t>
            </a:r>
            <a:r>
              <a:rPr lang="en-US" altLang="zh-CN" sz="3200" dirty="0" smtClean="0"/>
              <a:t>+ of + which/whom” </a:t>
            </a:r>
            <a:r>
              <a:rPr lang="zh-CN" altLang="en-US" sz="3200" dirty="0" smtClean="0">
                <a:latin typeface="宋体" charset="-122"/>
              </a:rPr>
              <a:t>通常在定语从句中</a:t>
            </a:r>
            <a:r>
              <a:rPr lang="en-US" altLang="zh-CN" sz="3200" dirty="0" smtClean="0">
                <a:latin typeface="宋体" charset="-122"/>
              </a:rPr>
              <a:t>______________</a:t>
            </a:r>
            <a:r>
              <a:rPr lang="en-US" altLang="zh-CN" sz="3200" dirty="0" smtClean="0"/>
              <a:t>, </a:t>
            </a:r>
            <a:r>
              <a:rPr lang="zh-CN" altLang="en-US" sz="3200" dirty="0" smtClean="0">
                <a:latin typeface="宋体" charset="-122"/>
              </a:rPr>
              <a:t>说明整体中的一部分。</a:t>
            </a:r>
            <a:endParaRPr lang="en-US" altLang="zh-CN" sz="3200" dirty="0" smtClean="0">
              <a:latin typeface="宋体" charset="-122"/>
            </a:endParaRPr>
          </a:p>
          <a:p>
            <a:pPr eaLnBrk="1" fontAlgn="t" hangingPunct="1">
              <a:lnSpc>
                <a:spcPct val="150000"/>
              </a:lnSpc>
            </a:pPr>
            <a:r>
              <a:rPr lang="zh-CN" altLang="en-US" sz="3200" dirty="0" smtClean="0">
                <a:latin typeface="宋体" charset="-122"/>
              </a:rPr>
              <a:t>有时候也可把</a:t>
            </a:r>
            <a:r>
              <a:rPr lang="zh-CN" altLang="en-US" sz="3200" dirty="0" smtClean="0"/>
              <a:t>“</a:t>
            </a:r>
            <a:r>
              <a:rPr lang="en-US" altLang="zh-CN" sz="3200" dirty="0" err="1" smtClean="0"/>
              <a:t>of+which</a:t>
            </a:r>
            <a:r>
              <a:rPr lang="en-US" altLang="zh-CN" sz="3200" dirty="0" smtClean="0"/>
              <a:t>/whom”</a:t>
            </a:r>
            <a:r>
              <a:rPr lang="zh-CN" altLang="en-US" sz="3200" dirty="0" smtClean="0">
                <a:latin typeface="宋体" charset="-122"/>
              </a:rPr>
              <a:t>置于代词前。</a:t>
            </a:r>
            <a:endParaRPr lang="zh-CN" altLang="en-US" sz="3200" dirty="0"/>
          </a:p>
        </p:txBody>
      </p:sp>
      <p:sp>
        <p:nvSpPr>
          <p:cNvPr id="2" name="矩形 1"/>
          <p:cNvSpPr/>
          <p:nvPr/>
        </p:nvSpPr>
        <p:spPr>
          <a:xfrm>
            <a:off x="1897726" y="577628"/>
            <a:ext cx="8146782" cy="13388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fontAlgn="t">
              <a:lnSpc>
                <a:spcPct val="150000"/>
              </a:lnSpc>
            </a:pPr>
            <a:r>
              <a:rPr lang="zh-CN" alt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宋体" charset="-122"/>
              </a:rPr>
              <a:t>介词</a:t>
            </a:r>
            <a:r>
              <a:rPr lang="en-US" altLang="zh-CN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+</a:t>
            </a:r>
            <a:r>
              <a:rPr lang="zh-CN" alt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宋体" charset="-122"/>
              </a:rPr>
              <a:t>关系代词的常见句型</a:t>
            </a:r>
            <a:endParaRPr lang="zh-CN" alt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8238385" y="4055495"/>
            <a:ext cx="18774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dirty="0" smtClean="0">
                <a:solidFill>
                  <a:srgbClr val="FF0000"/>
                </a:solidFill>
                <a:latin typeface="宋体" charset="-122"/>
              </a:rPr>
              <a:t>作主语</a:t>
            </a:r>
            <a:endParaRPr lang="zh-CN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584263"/>
      </p:ext>
    </p:extLst>
  </p:cSld>
  <p:clrMapOvr>
    <a:masterClrMapping/>
  </p:clrMapOvr>
  <p:transition spd="slow" advTm="3000">
    <p:wheel spokes="2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98967" y="1250028"/>
            <a:ext cx="11544300" cy="3811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4000" dirty="0" smtClean="0"/>
              <a:t>It </a:t>
            </a:r>
            <a:r>
              <a:rPr lang="en-US" altLang="zh-CN" sz="4000" dirty="0"/>
              <a:t>is reported that two schools,  </a:t>
            </a:r>
            <a:r>
              <a:rPr lang="en-US" altLang="zh-CN" sz="4000" dirty="0">
                <a:solidFill>
                  <a:srgbClr val="0000FF"/>
                </a:solidFill>
              </a:rPr>
              <a:t>both of </a:t>
            </a:r>
            <a:r>
              <a:rPr lang="en-US" altLang="zh-CN" sz="4000" dirty="0" smtClean="0">
                <a:solidFill>
                  <a:srgbClr val="0000FF"/>
                </a:solidFill>
              </a:rPr>
              <a:t>_________</a:t>
            </a:r>
            <a:r>
              <a:rPr lang="en-US" altLang="zh-CN" sz="4000" dirty="0" smtClean="0"/>
              <a:t>are </a:t>
            </a:r>
            <a:r>
              <a:rPr lang="en-US" altLang="zh-CN" sz="4000" dirty="0"/>
              <a:t>being built in my hometown, will open next year.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4000" dirty="0"/>
              <a:t>据报道</a:t>
            </a:r>
            <a:r>
              <a:rPr lang="en-US" altLang="zh-CN" sz="4000" dirty="0"/>
              <a:t>, </a:t>
            </a:r>
            <a:r>
              <a:rPr lang="zh-CN" altLang="en-US" sz="4000" dirty="0"/>
              <a:t>在我的家乡两所学校都正在建设中</a:t>
            </a:r>
            <a:r>
              <a:rPr lang="en-US" altLang="zh-CN" sz="4000" dirty="0"/>
              <a:t>, </a:t>
            </a:r>
            <a:r>
              <a:rPr lang="zh-CN" altLang="en-US" sz="4000" dirty="0"/>
              <a:t>将于明年投入使用。</a:t>
            </a:r>
          </a:p>
        </p:txBody>
      </p:sp>
      <p:sp>
        <p:nvSpPr>
          <p:cNvPr id="3" name="矩形 2"/>
          <p:cNvSpPr/>
          <p:nvPr/>
        </p:nvSpPr>
        <p:spPr>
          <a:xfrm>
            <a:off x="8941870" y="1501542"/>
            <a:ext cx="12609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which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744936"/>
      </p:ext>
    </p:extLst>
  </p:cSld>
  <p:clrMapOvr>
    <a:masterClrMapping/>
  </p:clrMapOvr>
  <p:transition spd="slow" advTm="3000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23664" y="743157"/>
            <a:ext cx="11721972" cy="59353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3200" dirty="0"/>
              <a:t>(2)“</a:t>
            </a:r>
            <a:r>
              <a:rPr lang="zh-CN" altLang="en-US" sz="3600" dirty="0"/>
              <a:t>数词</a:t>
            </a:r>
            <a:r>
              <a:rPr lang="en-US" altLang="zh-CN" sz="3600" dirty="0" smtClean="0"/>
              <a:t>+ of + which/whom</a:t>
            </a:r>
            <a:r>
              <a:rPr lang="en-US" altLang="zh-CN" sz="3600" dirty="0"/>
              <a:t>”</a:t>
            </a:r>
            <a:r>
              <a:rPr lang="zh-CN" altLang="en-US" sz="3600" dirty="0"/>
              <a:t>引导定语从句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600" dirty="0"/>
              <a:t>　　这种结构常用来引导非限制性定语从句</a:t>
            </a:r>
            <a:r>
              <a:rPr lang="en-US" altLang="zh-CN" sz="3600" dirty="0"/>
              <a:t>, </a:t>
            </a:r>
            <a:r>
              <a:rPr lang="zh-CN" altLang="en-US" sz="3600" dirty="0"/>
              <a:t>有时候也可以把“</a:t>
            </a:r>
            <a:r>
              <a:rPr lang="en-US" altLang="zh-CN" sz="3600" dirty="0" smtClean="0"/>
              <a:t>of + which/whom</a:t>
            </a:r>
            <a:r>
              <a:rPr lang="en-US" altLang="zh-CN" sz="3600" dirty="0"/>
              <a:t>”</a:t>
            </a:r>
            <a:r>
              <a:rPr lang="zh-CN" altLang="en-US" sz="3600" dirty="0"/>
              <a:t>置于数词前。数词包括百分数和基数词。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3600" dirty="0"/>
              <a:t>(3)“the+</a:t>
            </a:r>
            <a:r>
              <a:rPr lang="zh-CN" altLang="en-US" sz="3600" dirty="0"/>
              <a:t>名词</a:t>
            </a:r>
            <a:r>
              <a:rPr lang="en-US" altLang="zh-CN" sz="3600" dirty="0"/>
              <a:t>+ of which/whom”</a:t>
            </a:r>
            <a:r>
              <a:rPr lang="zh-CN" altLang="en-US" sz="3600" dirty="0"/>
              <a:t>引导非限制性定语从句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600" dirty="0"/>
              <a:t>　　这个结构中</a:t>
            </a:r>
            <a:r>
              <a:rPr lang="en-US" altLang="zh-CN" sz="3600" dirty="0"/>
              <a:t>, of which/whom</a:t>
            </a:r>
            <a:r>
              <a:rPr lang="zh-CN" altLang="en-US" sz="3600" dirty="0"/>
              <a:t>充当定语</a:t>
            </a:r>
            <a:r>
              <a:rPr lang="en-US" altLang="zh-CN" sz="3600" dirty="0"/>
              <a:t>, </a:t>
            </a:r>
            <a:r>
              <a:rPr lang="zh-CN" altLang="en-US" sz="3600" dirty="0"/>
              <a:t>修饰前面的名词</a:t>
            </a:r>
            <a:r>
              <a:rPr lang="en-US" altLang="zh-CN" sz="3600" dirty="0"/>
              <a:t>, </a:t>
            </a:r>
            <a:r>
              <a:rPr lang="zh-CN" altLang="en-US" sz="3600" dirty="0"/>
              <a:t>整个结构相当于“</a:t>
            </a:r>
            <a:r>
              <a:rPr lang="en-US" altLang="zh-CN" sz="3600" dirty="0"/>
              <a:t>whose+</a:t>
            </a:r>
            <a:r>
              <a:rPr lang="zh-CN" altLang="en-US" sz="3600" dirty="0"/>
              <a:t>名词”引导的定语从句。</a:t>
            </a:r>
          </a:p>
        </p:txBody>
      </p:sp>
    </p:spTree>
    <p:extLst>
      <p:ext uri="{BB962C8B-B14F-4D97-AF65-F5344CB8AC3E}">
        <p14:creationId xmlns:p14="http://schemas.microsoft.com/office/powerpoint/2010/main" val="2798121466"/>
      </p:ext>
    </p:extLst>
  </p:cSld>
  <p:clrMapOvr>
    <a:masterClrMapping/>
  </p:clrMapOvr>
  <p:transition spd="slow" advTm="3000">
    <p:cover dir="l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98967" y="1250028"/>
            <a:ext cx="11544300" cy="42733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3600" dirty="0"/>
              <a:t>(4)“the+</a:t>
            </a:r>
            <a:r>
              <a:rPr lang="zh-CN" altLang="en-US" sz="3600" dirty="0"/>
              <a:t>形容词比较级</a:t>
            </a:r>
            <a:r>
              <a:rPr lang="en-US" altLang="zh-CN" sz="3600" dirty="0"/>
              <a:t>(</a:t>
            </a:r>
            <a:r>
              <a:rPr lang="zh-CN" altLang="en-US" sz="3600" dirty="0"/>
              <a:t>最高级</a:t>
            </a:r>
            <a:r>
              <a:rPr lang="en-US" altLang="zh-CN" sz="3600" dirty="0" smtClean="0"/>
              <a:t>)+ of + which/whom</a:t>
            </a:r>
            <a:r>
              <a:rPr lang="en-US" altLang="zh-CN" sz="3600" dirty="0"/>
              <a:t>”</a:t>
            </a:r>
            <a:r>
              <a:rPr lang="zh-CN" altLang="en-US" sz="3600" dirty="0"/>
              <a:t>引导非限制性定语从句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3600" dirty="0"/>
              <a:t>There are two buildings, </a:t>
            </a:r>
            <a:r>
              <a:rPr lang="en-US" altLang="zh-CN" sz="3600" dirty="0">
                <a:solidFill>
                  <a:srgbClr val="0000FF"/>
                </a:solidFill>
              </a:rPr>
              <a:t>the larger of </a:t>
            </a:r>
            <a:r>
              <a:rPr lang="en-US" altLang="zh-CN" sz="3600" dirty="0" smtClean="0">
                <a:solidFill>
                  <a:srgbClr val="0000FF"/>
                </a:solidFill>
              </a:rPr>
              <a:t>__________</a:t>
            </a:r>
            <a:r>
              <a:rPr lang="en-US" altLang="zh-CN" sz="3600" dirty="0" smtClean="0"/>
              <a:t>stands </a:t>
            </a:r>
            <a:r>
              <a:rPr lang="en-US" altLang="zh-CN" sz="3600" dirty="0"/>
              <a:t>nearly a hundred feet </a:t>
            </a:r>
            <a:r>
              <a:rPr lang="en-US" altLang="zh-CN" sz="3600" dirty="0" smtClean="0"/>
              <a:t>height. </a:t>
            </a:r>
            <a:endParaRPr lang="en-US" altLang="zh-CN" sz="3600" dirty="0"/>
          </a:p>
          <a:p>
            <a:pPr eaLnBrk="1" hangingPunct="1">
              <a:lnSpc>
                <a:spcPct val="150000"/>
              </a:lnSpc>
            </a:pPr>
            <a:r>
              <a:rPr lang="zh-CN" altLang="en-US" sz="3600" dirty="0"/>
              <a:t>这儿有两座建筑物</a:t>
            </a:r>
            <a:r>
              <a:rPr lang="en-US" altLang="zh-CN" sz="3600" dirty="0"/>
              <a:t>, </a:t>
            </a:r>
            <a:r>
              <a:rPr lang="zh-CN" altLang="en-US" sz="3600" dirty="0"/>
              <a:t>较大的那座几乎有</a:t>
            </a:r>
            <a:r>
              <a:rPr lang="en-US" altLang="zh-CN" sz="3600" dirty="0"/>
              <a:t>100</a:t>
            </a:r>
            <a:r>
              <a:rPr lang="zh-CN" altLang="en-US" sz="3600" dirty="0"/>
              <a:t>英尺高。</a:t>
            </a:r>
          </a:p>
        </p:txBody>
      </p:sp>
      <p:sp>
        <p:nvSpPr>
          <p:cNvPr id="3" name="矩形 2"/>
          <p:cNvSpPr/>
          <p:nvPr/>
        </p:nvSpPr>
        <p:spPr>
          <a:xfrm>
            <a:off x="7647937" y="2968585"/>
            <a:ext cx="14237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which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960606"/>
      </p:ext>
    </p:extLst>
  </p:cSld>
  <p:clrMapOvr>
    <a:masterClrMapping/>
  </p:clrMapOvr>
  <p:transition spd="slow" advTm="3000">
    <p:cover dir="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35654" y="407657"/>
            <a:ext cx="11544300" cy="59353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endParaRPr lang="en-US" altLang="zh-CN" sz="3600" dirty="0"/>
          </a:p>
          <a:p>
            <a:pPr eaLnBrk="1" hangingPunct="1">
              <a:lnSpc>
                <a:spcPct val="150000"/>
              </a:lnSpc>
            </a:pPr>
            <a:r>
              <a:rPr lang="zh-CN" altLang="en-US" sz="3600" dirty="0" smtClean="0"/>
              <a:t>关</a:t>
            </a:r>
            <a:r>
              <a:rPr lang="zh-CN" altLang="en-US" sz="3600" dirty="0"/>
              <a:t>系词可以省略的几种情况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3600" dirty="0"/>
              <a:t>(1)</a:t>
            </a:r>
            <a:r>
              <a:rPr lang="zh-CN" altLang="en-US" sz="3600" dirty="0"/>
              <a:t>定语从句的先行词在定语从句中作宾语时</a:t>
            </a:r>
            <a:r>
              <a:rPr lang="en-US" altLang="zh-CN" sz="3600" dirty="0"/>
              <a:t>, </a:t>
            </a:r>
            <a:r>
              <a:rPr lang="zh-CN" altLang="en-US" sz="3600" dirty="0"/>
              <a:t>关系词通常省略。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3600" dirty="0" smtClean="0"/>
              <a:t>I </a:t>
            </a:r>
            <a:r>
              <a:rPr lang="en-US" altLang="zh-CN" sz="3600" dirty="0"/>
              <a:t>have taken with me the two books (</a:t>
            </a:r>
            <a:r>
              <a:rPr lang="en-US" altLang="zh-CN" sz="3600" dirty="0">
                <a:solidFill>
                  <a:srgbClr val="0000FF"/>
                </a:solidFill>
              </a:rPr>
              <a:t>that/which</a:t>
            </a:r>
            <a:r>
              <a:rPr lang="en-US" altLang="zh-CN" sz="3600" dirty="0"/>
              <a:t>) you asked me to return to the City Library.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600" dirty="0"/>
              <a:t>我把你要我送还给市图书馆的那两本书带走了。</a:t>
            </a:r>
          </a:p>
        </p:txBody>
      </p:sp>
      <p:sp>
        <p:nvSpPr>
          <p:cNvPr id="2" name="矩形 1"/>
          <p:cNvSpPr/>
          <p:nvPr/>
        </p:nvSpPr>
        <p:spPr>
          <a:xfrm>
            <a:off x="1776687" y="407657"/>
            <a:ext cx="780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定语从句中关系词的</a:t>
            </a:r>
            <a:r>
              <a:rPr lang="zh-CN" alt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省略</a:t>
            </a:r>
            <a:endParaRPr lang="zh-CN" alt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5991324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967" y="887977"/>
            <a:ext cx="11544300" cy="51043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3600" dirty="0"/>
              <a:t>(2)</a:t>
            </a:r>
            <a:r>
              <a:rPr lang="zh-CN" altLang="en-US" sz="3600" dirty="0"/>
              <a:t>先行词是</a:t>
            </a:r>
            <a:r>
              <a:rPr lang="en-US" altLang="zh-CN" sz="3600" dirty="0"/>
              <a:t>way, reason, time, place</a:t>
            </a:r>
            <a:r>
              <a:rPr lang="zh-CN" altLang="en-US" sz="3600" dirty="0"/>
              <a:t>等且它们在定语从句中分别作方式、原因、时间和地点状语时</a:t>
            </a:r>
            <a:r>
              <a:rPr lang="en-US" altLang="zh-CN" sz="3600" dirty="0"/>
              <a:t>, </a:t>
            </a:r>
            <a:r>
              <a:rPr lang="zh-CN" altLang="en-US" sz="3600" dirty="0"/>
              <a:t>其后定语从句的相应关系词</a:t>
            </a:r>
            <a:r>
              <a:rPr lang="en-US" altLang="zh-CN" sz="3600" dirty="0"/>
              <a:t>that/in which, why/that, when, where</a:t>
            </a:r>
            <a:r>
              <a:rPr lang="zh-CN" altLang="en-US" sz="3600" dirty="0"/>
              <a:t>等可以省略。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3600" dirty="0" smtClean="0"/>
              <a:t>The </a:t>
            </a:r>
            <a:r>
              <a:rPr lang="en-US" altLang="zh-CN" sz="3600" dirty="0"/>
              <a:t>way (</a:t>
            </a:r>
            <a:r>
              <a:rPr lang="en-US" altLang="zh-CN" sz="3600" dirty="0">
                <a:solidFill>
                  <a:srgbClr val="0000FF"/>
                </a:solidFill>
              </a:rPr>
              <a:t>that/in which</a:t>
            </a:r>
            <a:r>
              <a:rPr lang="en-US" altLang="zh-CN" sz="3600" dirty="0"/>
              <a:t>) you look at the problem is wrong.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600" dirty="0"/>
              <a:t>你看待问题的方式是错误的。</a:t>
            </a:r>
          </a:p>
        </p:txBody>
      </p:sp>
    </p:spTree>
    <p:extLst>
      <p:ext uri="{BB962C8B-B14F-4D97-AF65-F5344CB8AC3E}">
        <p14:creationId xmlns:p14="http://schemas.microsoft.com/office/powerpoint/2010/main" val="63509608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98967" y="676591"/>
            <a:ext cx="11544300" cy="51043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3600" dirty="0"/>
              <a:t>(3)</a:t>
            </a:r>
            <a:r>
              <a:rPr lang="zh-CN" altLang="en-US" sz="3600" dirty="0"/>
              <a:t>由</a:t>
            </a:r>
            <a:r>
              <a:rPr lang="en-US" altLang="zh-CN" sz="3600" dirty="0"/>
              <a:t>and, but, or</a:t>
            </a:r>
            <a:r>
              <a:rPr lang="zh-CN" altLang="en-US" sz="3600" dirty="0"/>
              <a:t>等并列连词连接两个或两个以上的定语从句修饰同一个先行词时</a:t>
            </a:r>
            <a:r>
              <a:rPr lang="en-US" altLang="zh-CN" sz="3600" dirty="0"/>
              <a:t>, </a:t>
            </a:r>
            <a:r>
              <a:rPr lang="zh-CN" altLang="en-US" sz="3600" dirty="0"/>
              <a:t>第一个关系词可以省略</a:t>
            </a:r>
            <a:r>
              <a:rPr lang="en-US" altLang="zh-CN" sz="3600" dirty="0"/>
              <a:t>, </a:t>
            </a:r>
            <a:r>
              <a:rPr lang="zh-CN" altLang="en-US" sz="3600" dirty="0"/>
              <a:t>但第二、三个一般不可以省略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3600" dirty="0" smtClean="0"/>
              <a:t>The </a:t>
            </a:r>
            <a:r>
              <a:rPr lang="en-US" altLang="zh-CN" sz="3600" dirty="0"/>
              <a:t>reason (</a:t>
            </a:r>
            <a:r>
              <a:rPr lang="en-US" altLang="zh-CN" sz="3600" dirty="0">
                <a:solidFill>
                  <a:srgbClr val="0000FF"/>
                </a:solidFill>
              </a:rPr>
              <a:t>why/that</a:t>
            </a:r>
            <a:r>
              <a:rPr lang="en-US" altLang="zh-CN" sz="3600" dirty="0"/>
              <a:t>) he wanted to sell his house was that he needed a lot of money for his operation.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600" dirty="0"/>
              <a:t>他想卖掉房子的原因是他的手术需要很多钱。</a:t>
            </a:r>
          </a:p>
        </p:txBody>
      </p:sp>
    </p:spTree>
    <p:extLst>
      <p:ext uri="{BB962C8B-B14F-4D97-AF65-F5344CB8AC3E}">
        <p14:creationId xmlns:p14="http://schemas.microsoft.com/office/powerpoint/2010/main" val="143915988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98967" y="1250028"/>
            <a:ext cx="12414251" cy="42733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fontAlgn="t" hangingPunct="1">
              <a:lnSpc>
                <a:spcPct val="150000"/>
              </a:lnSpc>
            </a:pPr>
            <a:r>
              <a:rPr lang="en-US" altLang="zh-CN" sz="3600" dirty="0" smtClean="0"/>
              <a:t>(</a:t>
            </a:r>
            <a:r>
              <a:rPr lang="en-US" altLang="zh-CN" sz="3600" dirty="0"/>
              <a:t>1</a:t>
            </a:r>
            <a:r>
              <a:rPr lang="en-US" altLang="zh-CN" sz="3600" dirty="0" smtClean="0"/>
              <a:t>)(were </a:t>
            </a:r>
            <a:r>
              <a:rPr lang="en-US" altLang="zh-CN" sz="3600" dirty="0"/>
              <a:t>well trained by their </a:t>
            </a:r>
          </a:p>
          <a:p>
            <a:pPr eaLnBrk="1" fontAlgn="t" hangingPunct="1">
              <a:lnSpc>
                <a:spcPct val="150000"/>
              </a:lnSpc>
            </a:pPr>
            <a:r>
              <a:rPr lang="en-US" altLang="zh-CN" sz="3600" dirty="0"/>
              <a:t>masters </a:t>
            </a:r>
            <a:r>
              <a:rPr lang="en-US" altLang="zh-CN" sz="3600" dirty="0" smtClean="0"/>
              <a:t>________ </a:t>
            </a:r>
            <a:r>
              <a:rPr lang="en-US" altLang="zh-CN" sz="3600" dirty="0"/>
              <a:t>had great experience with caring for these</a:t>
            </a:r>
          </a:p>
          <a:p>
            <a:pPr eaLnBrk="1" fontAlgn="t" hangingPunct="1">
              <a:lnSpc>
                <a:spcPct val="150000"/>
              </a:lnSpc>
            </a:pPr>
            <a:r>
              <a:rPr lang="en-US" altLang="zh-CN" sz="3600" dirty="0"/>
              <a:t> animals. </a:t>
            </a:r>
          </a:p>
          <a:p>
            <a:pPr eaLnBrk="1" fontAlgn="t" hangingPunct="1">
              <a:lnSpc>
                <a:spcPct val="150000"/>
              </a:lnSpc>
            </a:pPr>
            <a:r>
              <a:rPr lang="en-US" altLang="zh-CN" sz="3600" dirty="0"/>
              <a:t>(</a:t>
            </a:r>
            <a:r>
              <a:rPr lang="en-US" altLang="zh-CN" sz="3600" dirty="0" smtClean="0"/>
              <a:t>2)On </a:t>
            </a:r>
            <a:r>
              <a:rPr lang="en-US" altLang="zh-CN" sz="3600" dirty="0"/>
              <a:t>the edge of the jacket, there is a </a:t>
            </a:r>
          </a:p>
          <a:p>
            <a:pPr eaLnBrk="1" fontAlgn="t" hangingPunct="1">
              <a:lnSpc>
                <a:spcPct val="150000"/>
              </a:lnSpc>
            </a:pPr>
            <a:r>
              <a:rPr lang="en-US" altLang="zh-CN" sz="3600" dirty="0"/>
              <a:t>piece of cloth __________ gives off light in the dark. </a:t>
            </a:r>
          </a:p>
        </p:txBody>
      </p:sp>
      <p:sp>
        <p:nvSpPr>
          <p:cNvPr id="1651715" name="Text Box 3"/>
          <p:cNvSpPr txBox="1">
            <a:spLocks noChangeArrowheads="1"/>
          </p:cNvSpPr>
          <p:nvPr/>
        </p:nvSpPr>
        <p:spPr bwMode="auto">
          <a:xfrm>
            <a:off x="1874399" y="2136020"/>
            <a:ext cx="1570567" cy="946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4000" dirty="0">
                <a:solidFill>
                  <a:srgbClr val="FF0000"/>
                </a:solidFill>
              </a:rPr>
              <a:t>who</a:t>
            </a:r>
          </a:p>
        </p:txBody>
      </p:sp>
      <p:sp>
        <p:nvSpPr>
          <p:cNvPr id="1651716" name="Text Box 4"/>
          <p:cNvSpPr txBox="1">
            <a:spLocks noChangeArrowheads="1"/>
          </p:cNvSpPr>
          <p:nvPr/>
        </p:nvSpPr>
        <p:spPr bwMode="auto">
          <a:xfrm>
            <a:off x="2460257" y="4453144"/>
            <a:ext cx="3467100" cy="946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4000" dirty="0">
                <a:solidFill>
                  <a:srgbClr val="FF0000"/>
                </a:solidFill>
              </a:rPr>
              <a:t>that/which</a:t>
            </a:r>
          </a:p>
        </p:txBody>
      </p:sp>
      <p:sp>
        <p:nvSpPr>
          <p:cNvPr id="5" name="矩形 4"/>
          <p:cNvSpPr/>
          <p:nvPr/>
        </p:nvSpPr>
        <p:spPr>
          <a:xfrm>
            <a:off x="4193807" y="504488"/>
            <a:ext cx="29674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牛刀小试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3000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5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5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1715" grpId="0" autoUpdateAnimBg="0"/>
      <p:bldP spid="165171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98966" y="776152"/>
            <a:ext cx="12378267" cy="55629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4000" dirty="0"/>
              <a:t>(</a:t>
            </a:r>
            <a:r>
              <a:rPr lang="en-US" altLang="zh-CN" sz="4000" dirty="0" smtClean="0"/>
              <a:t>3) The </a:t>
            </a:r>
            <a:r>
              <a:rPr lang="en-US" altLang="zh-CN" sz="4000" dirty="0"/>
              <a:t>students benefitting most from </a:t>
            </a:r>
            <a:r>
              <a:rPr lang="en-US" altLang="zh-CN" sz="4000" dirty="0" smtClean="0"/>
              <a:t> college </a:t>
            </a:r>
            <a:r>
              <a:rPr lang="en-US" altLang="zh-CN" sz="4000" dirty="0"/>
              <a:t>are those ________ are totally engaged(</a:t>
            </a:r>
            <a:r>
              <a:rPr lang="zh-CN" altLang="en-US" sz="4000" dirty="0"/>
              <a:t>参与</a:t>
            </a:r>
            <a:r>
              <a:rPr lang="en-US" altLang="zh-CN" sz="4000" dirty="0"/>
              <a:t>)in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4000" dirty="0"/>
              <a:t>academic life.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4000" dirty="0"/>
              <a:t>(</a:t>
            </a:r>
            <a:r>
              <a:rPr lang="en-US" altLang="zh-CN" sz="4000" dirty="0" smtClean="0"/>
              <a:t>4)Kate</a:t>
            </a:r>
            <a:r>
              <a:rPr lang="en-US" altLang="zh-CN" sz="4000" dirty="0"/>
              <a:t>, ______ sister I shared a </a:t>
            </a:r>
            <a:r>
              <a:rPr lang="en-US" altLang="zh-CN" sz="4000" dirty="0" smtClean="0"/>
              <a:t>room with </a:t>
            </a:r>
            <a:r>
              <a:rPr lang="en-US" altLang="zh-CN" sz="4000" dirty="0"/>
              <a:t>when we were at college, has gone to work in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4000" dirty="0"/>
              <a:t>Australia. </a:t>
            </a:r>
          </a:p>
        </p:txBody>
      </p:sp>
      <p:sp>
        <p:nvSpPr>
          <p:cNvPr id="1652739" name="Text Box 3"/>
          <p:cNvSpPr txBox="1">
            <a:spLocks noChangeArrowheads="1"/>
          </p:cNvSpPr>
          <p:nvPr/>
        </p:nvSpPr>
        <p:spPr bwMode="auto">
          <a:xfrm>
            <a:off x="-650930" y="1933775"/>
            <a:ext cx="4072467" cy="6978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</a:rPr>
              <a:t>who/that</a:t>
            </a:r>
          </a:p>
        </p:txBody>
      </p:sp>
      <p:sp>
        <p:nvSpPr>
          <p:cNvPr id="1652740" name="Text Box 4"/>
          <p:cNvSpPr txBox="1">
            <a:spLocks noChangeArrowheads="1"/>
          </p:cNvSpPr>
          <p:nvPr/>
        </p:nvSpPr>
        <p:spPr bwMode="auto">
          <a:xfrm>
            <a:off x="1180238" y="3740247"/>
            <a:ext cx="2963333" cy="6978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</a:rPr>
              <a:t>whose</a:t>
            </a:r>
          </a:p>
        </p:txBody>
      </p:sp>
    </p:spTree>
  </p:cSld>
  <p:clrMapOvr>
    <a:masterClrMapping/>
  </p:clrMapOvr>
  <p:transition spd="slow" advTm="3000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52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52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2739" grpId="0" autoUpdateAnimBg="0"/>
      <p:bldP spid="165274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880433" y="595000"/>
            <a:ext cx="10947389" cy="120032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b="1" dirty="0">
                <a:latin typeface="Times New Roman" panose="02020603050405020304" pitchFamily="18" charset="0"/>
                <a:ea typeface="华文中宋" panose="02010600040101010101" pitchFamily="2" charset="-122"/>
              </a:rPr>
              <a:t>在句子中作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定语</a:t>
            </a:r>
            <a:r>
              <a:rPr kumimoji="1" lang="zh-CN" altLang="en-US" sz="2400" b="1" dirty="0">
                <a:latin typeface="Times New Roman" panose="02020603050405020304" pitchFamily="18" charset="0"/>
                <a:ea typeface="华文中宋" panose="02010600040101010101" pitchFamily="2" charset="-122"/>
              </a:rPr>
              <a:t>，修饰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名词</a:t>
            </a:r>
            <a:r>
              <a:rPr kumimoji="1" lang="zh-CN" altLang="en-US" sz="2400" b="1" dirty="0">
                <a:latin typeface="Times New Roman" panose="02020603050405020304" pitchFamily="18" charset="0"/>
                <a:ea typeface="华文中宋" panose="02010600040101010101" pitchFamily="2" charset="-122"/>
              </a:rPr>
              <a:t>或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代词</a:t>
            </a:r>
            <a:r>
              <a:rPr kumimoji="1" lang="zh-CN" altLang="en-US" sz="2400" b="1" dirty="0">
                <a:latin typeface="Times New Roman" panose="02020603050405020304" pitchFamily="18" charset="0"/>
                <a:ea typeface="华文中宋" panose="02010600040101010101" pitchFamily="2" charset="-122"/>
              </a:rPr>
              <a:t>的从句。这种从句由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关系</a:t>
            </a:r>
            <a:r>
              <a:rPr kumimoji="1" lang="zh-CN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代词</a:t>
            </a:r>
            <a:r>
              <a:rPr kumimoji="1" lang="zh-CN" altLang="en-US" sz="2400" b="1" dirty="0" smtClean="0">
                <a:latin typeface="Times New Roman" panose="02020603050405020304" pitchFamily="18" charset="0"/>
                <a:ea typeface="华文中宋" panose="02010600040101010101" pitchFamily="2" charset="-122"/>
              </a:rPr>
              <a:t>或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关系副词</a:t>
            </a:r>
            <a:r>
              <a:rPr kumimoji="1" lang="zh-CN" altLang="en-US" sz="2400" b="1" dirty="0">
                <a:latin typeface="Times New Roman" panose="02020603050405020304" pitchFamily="18" charset="0"/>
                <a:ea typeface="华文中宋" panose="02010600040101010101" pitchFamily="2" charset="-122"/>
              </a:rPr>
              <a:t>引导，并作句子成分。        </a:t>
            </a:r>
            <a:endParaRPr kumimoji="1" lang="en-US" altLang="zh-CN" sz="2400" b="1" dirty="0" smtClean="0">
              <a:latin typeface="Times New Roman" panose="02020603050405020304" pitchFamily="18" charset="0"/>
              <a:ea typeface="华文中宋" panose="0201060004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b="1" dirty="0" smtClean="0">
                <a:latin typeface="Times New Roman" panose="02020603050405020304" pitchFamily="18" charset="0"/>
                <a:ea typeface="华文中宋" panose="02010600040101010101" pitchFamily="2" charset="-122"/>
              </a:rPr>
              <a:t> </a:t>
            </a:r>
            <a:r>
              <a:rPr kumimoji="1" lang="zh-CN" altLang="en-US" sz="2400" b="1" dirty="0">
                <a:latin typeface="Times New Roman" panose="02020603050405020304" pitchFamily="18" charset="0"/>
                <a:ea typeface="华文中宋" panose="02010600040101010101" pitchFamily="2" charset="-122"/>
              </a:rPr>
              <a:t>定语从句还叫做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嵌入句</a:t>
            </a:r>
            <a:r>
              <a:rPr kumimoji="1" lang="zh-CN" altLang="en-US" sz="2400" b="1" dirty="0" smtClean="0">
                <a:latin typeface="Times New Roman" panose="02020603050405020304" pitchFamily="18" charset="0"/>
                <a:ea typeface="华文中宋" panose="02010600040101010101" pitchFamily="2" charset="-122"/>
              </a:rPr>
              <a:t>，因</a:t>
            </a:r>
            <a:r>
              <a:rPr kumimoji="1" lang="zh-CN" altLang="en-US" sz="2400" b="1" dirty="0">
                <a:latin typeface="Times New Roman" panose="02020603050405020304" pitchFamily="18" charset="0"/>
                <a:ea typeface="华文中宋" panose="02010600040101010101" pitchFamily="2" charset="-122"/>
              </a:rPr>
              <a:t>形容词定语，所以又称之为</a:t>
            </a:r>
            <a:r>
              <a:rPr kumimoji="1"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形容词性从句</a:t>
            </a:r>
            <a:r>
              <a:rPr kumimoji="1" lang="zh-CN" altLang="en-US" sz="2400" b="1" dirty="0">
                <a:latin typeface="Times New Roman" panose="02020603050405020304" pitchFamily="18" charset="0"/>
                <a:ea typeface="华文中宋" panose="02010600040101010101" pitchFamily="2" charset="-122"/>
              </a:rPr>
              <a:t>。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073050" y="2179325"/>
            <a:ext cx="695575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定语从句的位置：通常在先行词（在主句中）后。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946050" y="3204851"/>
            <a:ext cx="492443" cy="3046988"/>
          </a:xfrm>
          <a:prstGeom prst="rect">
            <a:avLst/>
          </a:prstGeom>
          <a:noFill/>
          <a:ln w="57150">
            <a:solidFill>
              <a:srgbClr val="FF9900"/>
            </a:solidFill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>
                <a:latin typeface="Times New Roman" panose="02020603050405020304" pitchFamily="18" charset="0"/>
                <a:ea typeface="华文中宋" panose="02010600040101010101" pitchFamily="2" charset="-122"/>
              </a:rPr>
              <a:t>定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>
                <a:latin typeface="Times New Roman" panose="02020603050405020304" pitchFamily="18" charset="0"/>
                <a:ea typeface="华文中宋" panose="02010600040101010101" pitchFamily="2" charset="-122"/>
              </a:rPr>
              <a:t>语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>
                <a:latin typeface="Times New Roman" panose="02020603050405020304" pitchFamily="18" charset="0"/>
                <a:ea typeface="华文中宋" panose="02010600040101010101" pitchFamily="2" charset="-122"/>
              </a:rPr>
              <a:t>从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>
                <a:latin typeface="Times New Roman" panose="02020603050405020304" pitchFamily="18" charset="0"/>
                <a:ea typeface="华文中宋" panose="02010600040101010101" pitchFamily="2" charset="-122"/>
              </a:rPr>
              <a:t>句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>
                <a:latin typeface="Times New Roman" panose="02020603050405020304" pitchFamily="18" charset="0"/>
                <a:ea typeface="华文中宋" panose="02010600040101010101" pitchFamily="2" charset="-122"/>
              </a:rPr>
              <a:t>的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>
                <a:latin typeface="Times New Roman" panose="02020603050405020304" pitchFamily="18" charset="0"/>
                <a:ea typeface="华文中宋" panose="02010600040101010101" pitchFamily="2" charset="-122"/>
              </a:rPr>
              <a:t>引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>
                <a:latin typeface="Times New Roman" panose="02020603050405020304" pitchFamily="18" charset="0"/>
                <a:ea typeface="华文中宋" panose="02010600040101010101" pitchFamily="2" charset="-122"/>
              </a:rPr>
              <a:t>导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>
                <a:latin typeface="Times New Roman" panose="02020603050405020304" pitchFamily="18" charset="0"/>
                <a:ea typeface="华文中宋" panose="02010600040101010101" pitchFamily="2" charset="-122"/>
              </a:rPr>
              <a:t>词</a:t>
            </a:r>
          </a:p>
        </p:txBody>
      </p:sp>
      <p:sp>
        <p:nvSpPr>
          <p:cNvPr id="6188" name="Line 5"/>
          <p:cNvSpPr>
            <a:spLocks noChangeShapeType="1"/>
          </p:cNvSpPr>
          <p:nvPr/>
        </p:nvSpPr>
        <p:spPr bwMode="auto">
          <a:xfrm>
            <a:off x="1686883" y="3850963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189" name="Line 6"/>
          <p:cNvSpPr>
            <a:spLocks noChangeShapeType="1"/>
          </p:cNvSpPr>
          <p:nvPr/>
        </p:nvSpPr>
        <p:spPr bwMode="auto">
          <a:xfrm>
            <a:off x="1758850" y="5773425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425602" y="3433450"/>
            <a:ext cx="800219" cy="830997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关系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代词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368450" y="5489264"/>
            <a:ext cx="1109133" cy="860425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关系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副词</a:t>
            </a:r>
          </a:p>
        </p:txBody>
      </p:sp>
      <p:sp>
        <p:nvSpPr>
          <p:cNvPr id="3081" name="AutoShape 9"/>
          <p:cNvSpPr/>
          <p:nvPr/>
        </p:nvSpPr>
        <p:spPr bwMode="auto">
          <a:xfrm>
            <a:off x="3659617" y="3179450"/>
            <a:ext cx="321733" cy="1301750"/>
          </a:xfrm>
          <a:prstGeom prst="leftBrace">
            <a:avLst>
              <a:gd name="adj1" fmla="val 44956"/>
              <a:gd name="adj2" fmla="val 50000"/>
            </a:avLst>
          </a:prstGeom>
          <a:noFill/>
          <a:ln w="57150">
            <a:solidFill>
              <a:schemeClr val="tx1"/>
            </a:solidFill>
            <a:rou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2" name="AutoShape 10"/>
          <p:cNvSpPr/>
          <p:nvPr/>
        </p:nvSpPr>
        <p:spPr bwMode="auto">
          <a:xfrm>
            <a:off x="3625750" y="5278125"/>
            <a:ext cx="321733" cy="1301750"/>
          </a:xfrm>
          <a:prstGeom prst="leftBrace">
            <a:avLst>
              <a:gd name="adj1" fmla="val 44956"/>
              <a:gd name="adj2" fmla="val 50000"/>
            </a:avLst>
          </a:prstGeom>
          <a:noFill/>
          <a:ln w="57150">
            <a:solidFill>
              <a:schemeClr val="tx1"/>
            </a:solidFill>
            <a:rou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040618" y="3212789"/>
            <a:ext cx="800219" cy="461665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指人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076602" y="4203389"/>
            <a:ext cx="800219" cy="461665"/>
          </a:xfrm>
          <a:prstGeom prst="rect">
            <a:avLst/>
          </a:prstGeom>
          <a:noFill/>
          <a:ln w="28575">
            <a:solidFill>
              <a:srgbClr val="3366FF"/>
            </a:solidFill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指物</a:t>
            </a:r>
          </a:p>
        </p:txBody>
      </p:sp>
      <p:sp>
        <p:nvSpPr>
          <p:cNvPr id="6196" name="Line 13"/>
          <p:cNvSpPr>
            <a:spLocks noChangeShapeType="1"/>
          </p:cNvSpPr>
          <p:nvPr/>
        </p:nvSpPr>
        <p:spPr bwMode="auto">
          <a:xfrm>
            <a:off x="5232301" y="3439800"/>
            <a:ext cx="203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197" name="Line 14"/>
          <p:cNvSpPr>
            <a:spLocks noChangeShapeType="1"/>
          </p:cNvSpPr>
          <p:nvPr/>
        </p:nvSpPr>
        <p:spPr bwMode="auto">
          <a:xfrm>
            <a:off x="5266167" y="4430400"/>
            <a:ext cx="203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5573084" y="3063564"/>
            <a:ext cx="4721164" cy="830997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who(</a:t>
            </a: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主语、宾语</a:t>
            </a: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kumimoji="1"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whom(</a:t>
            </a: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宾语</a:t>
            </a: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kumimoji="1" lang="zh-CN" alt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that(</a:t>
            </a: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主语、宾语</a:t>
            </a: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), whose(</a:t>
            </a: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定语</a:t>
            </a: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5532868" y="4057339"/>
            <a:ext cx="5067413" cy="830997"/>
          </a:xfrm>
          <a:prstGeom prst="rect">
            <a:avLst/>
          </a:prstGeom>
          <a:noFill/>
          <a:ln w="38100">
            <a:solidFill>
              <a:srgbClr val="3366FF"/>
            </a:solidFill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that(</a:t>
            </a: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主语、宾语</a:t>
            </a: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),which(</a:t>
            </a: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主语、宾语</a:t>
            </a: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whose(</a:t>
            </a: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定语</a:t>
            </a: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4095650" y="5036825"/>
            <a:ext cx="2495427" cy="46166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where (</a:t>
            </a: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地点状语</a:t>
            </a: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4057551" y="5641663"/>
            <a:ext cx="2400016" cy="46166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when (</a:t>
            </a: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时间状语</a:t>
            </a: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4197251" y="6243325"/>
            <a:ext cx="2246128" cy="46166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why (</a:t>
            </a:r>
            <a:r>
              <a:rPr kumimoji="1" lang="zh-CN" altLang="en-US" sz="2400" b="1">
                <a:latin typeface="Times New Roman" panose="02020603050405020304" pitchFamily="18" charset="0"/>
                <a:ea typeface="华文中宋" panose="02010600040101010101" pitchFamily="2" charset="-122"/>
              </a:rPr>
              <a:t>原因状语</a:t>
            </a:r>
            <a:r>
              <a:rPr kumimoji="1" lang="en-US" alt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</a:p>
        </p:txBody>
      </p:sp>
    </p:spTree>
  </p:cSld>
  <p:clrMapOvr>
    <a:masterClrMapping/>
  </p:clrMapOvr>
  <p:transition spd="slow">
    <p:randomBa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  <p:bldP spid="3076" grpId="0" animBg="1" autoUpdateAnimBg="0"/>
      <p:bldP spid="6188" grpId="0" animBg="1"/>
      <p:bldP spid="6189" grpId="0" animBg="1"/>
      <p:bldP spid="3079" grpId="0" animBg="1" autoUpdateAnimBg="0"/>
      <p:bldP spid="3080" grpId="0" animBg="1" autoUpdateAnimBg="0"/>
      <p:bldP spid="3081" grpId="0" animBg="1" autoUpdateAnimBg="0"/>
      <p:bldP spid="3082" grpId="0" animBg="1" autoUpdateAnimBg="0"/>
      <p:bldP spid="3083" grpId="0" animBg="1" autoUpdateAnimBg="0"/>
      <p:bldP spid="3084" grpId="0" animBg="1" autoUpdateAnimBg="0"/>
      <p:bldP spid="6196" grpId="0" animBg="1"/>
      <p:bldP spid="6197" grpId="0" animBg="1"/>
      <p:bldP spid="3087" grpId="0" animBg="1" autoUpdateAnimBg="0"/>
      <p:bldP spid="3088" grpId="0" animBg="1" autoUpdateAnimBg="0"/>
      <p:bldP spid="3089" grpId="0" animBg="1" autoUpdateAnimBg="0"/>
      <p:bldP spid="3090" grpId="0" animBg="1" autoUpdateAnimBg="0"/>
      <p:bldP spid="3091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818664"/>
            <a:ext cx="12206817" cy="60276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 smtClean="0"/>
              <a:t>(5)We </a:t>
            </a:r>
            <a:r>
              <a:rPr lang="en-US" altLang="zh-CN" sz="3200" dirty="0"/>
              <a:t>have entered into an age </a:t>
            </a:r>
            <a:r>
              <a:rPr lang="en-US" altLang="zh-CN" sz="3200" dirty="0" smtClean="0"/>
              <a:t>_________ </a:t>
            </a:r>
            <a:r>
              <a:rPr lang="en-US" altLang="zh-CN" sz="3200" dirty="0"/>
              <a:t>dreams have the best chance of coming true.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3200" dirty="0"/>
              <a:t>(</a:t>
            </a:r>
            <a:r>
              <a:rPr lang="en-US" altLang="zh-CN" sz="3200" dirty="0" smtClean="0"/>
              <a:t>6)Their </a:t>
            </a:r>
            <a:r>
              <a:rPr lang="en-US" altLang="zh-CN" sz="3200" dirty="0"/>
              <a:t>child is at the stage </a:t>
            </a:r>
            <a:r>
              <a:rPr lang="en-US" altLang="zh-CN" sz="3200" dirty="0" smtClean="0"/>
              <a:t>__________ she </a:t>
            </a:r>
            <a:r>
              <a:rPr lang="en-US" altLang="zh-CN" sz="3200" dirty="0"/>
              <a:t>can say individual words but not full sentences.  </a:t>
            </a:r>
            <a:endParaRPr lang="en-US" altLang="zh-CN" sz="3200" dirty="0" smtClean="0"/>
          </a:p>
          <a:p>
            <a:pPr>
              <a:lnSpc>
                <a:spcPct val="150000"/>
              </a:lnSpc>
            </a:pPr>
            <a:r>
              <a:rPr lang="en-US" altLang="zh-CN" sz="3200" dirty="0" smtClean="0"/>
              <a:t>(7). </a:t>
            </a:r>
            <a:r>
              <a:rPr lang="en-US" altLang="zh-CN" sz="3200" dirty="0"/>
              <a:t>Do you know the man </a:t>
            </a:r>
            <a:r>
              <a:rPr lang="en-US" altLang="zh-CN" sz="3200" dirty="0" smtClean="0"/>
              <a:t>_________ </a:t>
            </a:r>
            <a:r>
              <a:rPr lang="en-US" altLang="zh-CN" sz="3200" dirty="0"/>
              <a:t>spoke at the meeting just </a:t>
            </a:r>
          </a:p>
          <a:p>
            <a:pPr>
              <a:lnSpc>
                <a:spcPct val="150000"/>
              </a:lnSpc>
            </a:pPr>
            <a:r>
              <a:rPr lang="en-US" altLang="zh-CN" sz="3200" dirty="0"/>
              <a:t>now? </a:t>
            </a:r>
          </a:p>
          <a:p>
            <a:pPr>
              <a:lnSpc>
                <a:spcPct val="150000"/>
              </a:lnSpc>
            </a:pPr>
            <a:r>
              <a:rPr lang="en-US" altLang="zh-CN" sz="3200" dirty="0" smtClean="0"/>
              <a:t>(8) . </a:t>
            </a:r>
            <a:r>
              <a:rPr lang="en-US" altLang="zh-CN" sz="3200" dirty="0"/>
              <a:t>The train </a:t>
            </a:r>
            <a:r>
              <a:rPr lang="en-US" altLang="zh-CN" sz="3200" dirty="0" smtClean="0"/>
              <a:t>__________________ </a:t>
            </a:r>
            <a:r>
              <a:rPr lang="en-US" altLang="zh-CN" sz="3200" dirty="0"/>
              <a:t>has just left is for Shenzhen. </a:t>
            </a:r>
          </a:p>
          <a:p>
            <a:pPr eaLnBrk="1" hangingPunct="1">
              <a:lnSpc>
                <a:spcPct val="150000"/>
              </a:lnSpc>
            </a:pPr>
            <a:endParaRPr lang="en-US" altLang="zh-CN" sz="3200" dirty="0"/>
          </a:p>
        </p:txBody>
      </p:sp>
      <p:sp>
        <p:nvSpPr>
          <p:cNvPr id="1653763" name="Text Box 3"/>
          <p:cNvSpPr txBox="1">
            <a:spLocks noChangeArrowheads="1"/>
          </p:cNvSpPr>
          <p:nvPr/>
        </p:nvSpPr>
        <p:spPr bwMode="auto">
          <a:xfrm>
            <a:off x="5106458" y="759683"/>
            <a:ext cx="1993900" cy="9493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3600" dirty="0">
                <a:solidFill>
                  <a:srgbClr val="FF0000"/>
                </a:solidFill>
              </a:rPr>
              <a:t>when</a:t>
            </a:r>
          </a:p>
        </p:txBody>
      </p:sp>
      <p:sp>
        <p:nvSpPr>
          <p:cNvPr id="1653764" name="Text Box 4"/>
          <p:cNvSpPr txBox="1">
            <a:spLocks noChangeArrowheads="1"/>
          </p:cNvSpPr>
          <p:nvPr/>
        </p:nvSpPr>
        <p:spPr bwMode="auto">
          <a:xfrm>
            <a:off x="4539103" y="2214300"/>
            <a:ext cx="2222500" cy="9493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3600" dirty="0">
                <a:solidFill>
                  <a:srgbClr val="FF0000"/>
                </a:solidFill>
              </a:rPr>
              <a:t>where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4514869" y="3627935"/>
            <a:ext cx="1849967" cy="10290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4400" dirty="0">
                <a:solidFill>
                  <a:srgbClr val="FF0000"/>
                </a:solidFill>
              </a:rPr>
              <a:t>who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2474402" y="4967377"/>
            <a:ext cx="4080933" cy="10290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4400" dirty="0">
                <a:solidFill>
                  <a:srgbClr val="FF0000"/>
                </a:solidFill>
              </a:rPr>
              <a:t>which/that</a:t>
            </a:r>
          </a:p>
        </p:txBody>
      </p:sp>
    </p:spTree>
  </p:cSld>
  <p:clrMapOvr>
    <a:masterClrMapping/>
  </p:clrMapOvr>
  <p:transition spd="slow" advTm="3000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53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5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3763" grpId="0" autoUpdateAnimBg="0"/>
      <p:bldP spid="1653764" grpId="0" autoUpdateAnimBg="0"/>
      <p:bldP spid="5" grpId="0" autoUpdateAnimBg="0"/>
      <p:bldP spid="6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23986" y="351126"/>
            <a:ext cx="11719230" cy="62123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3600" dirty="0" smtClean="0"/>
              <a:t>(9).Hong </a:t>
            </a:r>
            <a:r>
              <a:rPr lang="en-US" altLang="zh-CN" sz="3600" dirty="0"/>
              <a:t>Kong-Zhuhai-Macao Bridge </a:t>
            </a:r>
            <a:r>
              <a:rPr lang="en-US" altLang="zh-CN" sz="3600" dirty="0" smtClean="0"/>
              <a:t>_______is </a:t>
            </a:r>
            <a:r>
              <a:rPr lang="en-US" altLang="zh-CN" sz="3600" dirty="0"/>
              <a:t>the world’s longest cross-sea bridge opened to public traffic at 9 am Wednesday. </a:t>
            </a:r>
            <a:endParaRPr lang="en-US" altLang="zh-CN" sz="3600" dirty="0" smtClean="0"/>
          </a:p>
          <a:p>
            <a:pPr eaLnBrk="1" hangingPunct="1">
              <a:lnSpc>
                <a:spcPct val="150000"/>
              </a:lnSpc>
            </a:pPr>
            <a:r>
              <a:rPr lang="en-US" altLang="zh-CN" sz="2800" dirty="0" smtClean="0">
                <a:solidFill>
                  <a:srgbClr val="FF0000"/>
                </a:solidFill>
              </a:rPr>
              <a:t>which</a:t>
            </a:r>
            <a:r>
              <a:rPr lang="zh-CN" altLang="en-US" sz="2800" dirty="0">
                <a:solidFill>
                  <a:srgbClr val="FF0000"/>
                </a:solidFill>
              </a:rPr>
              <a:t>引导的定语从句</a:t>
            </a:r>
            <a:r>
              <a:rPr lang="en-US" altLang="zh-CN" sz="2800" dirty="0" smtClean="0">
                <a:solidFill>
                  <a:srgbClr val="FF0000"/>
                </a:solidFill>
              </a:rPr>
              <a:t>)</a:t>
            </a:r>
            <a:r>
              <a:rPr lang="zh-CN" altLang="en-US" sz="2800" dirty="0" smtClean="0">
                <a:solidFill>
                  <a:srgbClr val="FF0000"/>
                </a:solidFill>
              </a:rPr>
              <a:t>世界</a:t>
            </a:r>
            <a:r>
              <a:rPr lang="zh-CN" altLang="en-US" sz="2800" dirty="0">
                <a:solidFill>
                  <a:srgbClr val="FF0000"/>
                </a:solidFill>
              </a:rPr>
              <a:t>上最长的跨海大桥港珠澳大桥</a:t>
            </a:r>
            <a:r>
              <a:rPr lang="en-US" altLang="zh-CN" sz="2800" dirty="0">
                <a:solidFill>
                  <a:srgbClr val="FF0000"/>
                </a:solidFill>
              </a:rPr>
              <a:t>, </a:t>
            </a:r>
            <a:r>
              <a:rPr lang="zh-CN" altLang="en-US" sz="2800" dirty="0">
                <a:solidFill>
                  <a:srgbClr val="FF0000"/>
                </a:solidFill>
              </a:rPr>
              <a:t>在星期三的九点开始通车</a:t>
            </a:r>
            <a:r>
              <a:rPr lang="zh-CN" altLang="en-US" sz="2800" dirty="0" smtClean="0">
                <a:solidFill>
                  <a:srgbClr val="FF0000"/>
                </a:solidFill>
              </a:rPr>
              <a:t>。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3600" dirty="0" smtClean="0"/>
              <a:t>(10).I </a:t>
            </a:r>
            <a:r>
              <a:rPr lang="en-US" altLang="zh-CN" sz="3600" dirty="0"/>
              <a:t>grew up in a small village </a:t>
            </a:r>
            <a:r>
              <a:rPr lang="en-US" altLang="zh-CN" sz="3600" dirty="0" smtClean="0"/>
              <a:t>______________everybody </a:t>
            </a:r>
            <a:r>
              <a:rPr lang="en-US" altLang="zh-CN" sz="3600" dirty="0"/>
              <a:t>knew me. </a:t>
            </a:r>
            <a:endParaRPr lang="en-US" altLang="zh-CN" sz="36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solidFill>
                  <a:srgbClr val="FF0000"/>
                </a:solidFill>
              </a:rPr>
              <a:t>where</a:t>
            </a:r>
            <a:r>
              <a:rPr lang="zh-CN" altLang="en-US" sz="2800" dirty="0">
                <a:solidFill>
                  <a:srgbClr val="FF0000"/>
                </a:solidFill>
              </a:rPr>
              <a:t>引导的定语从句</a:t>
            </a:r>
            <a:r>
              <a:rPr lang="en-US" altLang="zh-CN" sz="2800" dirty="0" smtClean="0">
                <a:solidFill>
                  <a:srgbClr val="FF0000"/>
                </a:solidFill>
              </a:rPr>
              <a:t>)</a:t>
            </a:r>
            <a:r>
              <a:rPr lang="zh-CN" altLang="en-US" sz="2800" dirty="0" smtClean="0">
                <a:solidFill>
                  <a:srgbClr val="FF0000"/>
                </a:solidFill>
              </a:rPr>
              <a:t>我</a:t>
            </a:r>
            <a:r>
              <a:rPr lang="zh-CN" altLang="en-US" sz="2800" dirty="0">
                <a:solidFill>
                  <a:srgbClr val="FF0000"/>
                </a:solidFill>
              </a:rPr>
              <a:t>在一个小镇上长大</a:t>
            </a:r>
            <a:r>
              <a:rPr lang="en-US" altLang="zh-CN" sz="2800" dirty="0">
                <a:solidFill>
                  <a:srgbClr val="FF0000"/>
                </a:solidFill>
              </a:rPr>
              <a:t>, </a:t>
            </a:r>
            <a:r>
              <a:rPr lang="zh-CN" altLang="en-US" sz="2800" dirty="0">
                <a:solidFill>
                  <a:srgbClr val="FF0000"/>
                </a:solidFill>
              </a:rPr>
              <a:t>那里的每一个人都认识我</a:t>
            </a:r>
            <a:r>
              <a:rPr lang="zh-CN" altLang="en-US" sz="2800" dirty="0" smtClean="0">
                <a:solidFill>
                  <a:srgbClr val="FF0000"/>
                </a:solidFill>
              </a:rPr>
              <a:t>。</a:t>
            </a:r>
            <a:endParaRPr lang="zh-CN" altLang="en-US" sz="2800" dirty="0"/>
          </a:p>
        </p:txBody>
      </p:sp>
      <p:sp>
        <p:nvSpPr>
          <p:cNvPr id="2" name="矩形 1"/>
          <p:cNvSpPr/>
          <p:nvPr/>
        </p:nvSpPr>
        <p:spPr>
          <a:xfrm>
            <a:off x="7095707" y="448231"/>
            <a:ext cx="11785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which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6684806" y="4313713"/>
            <a:ext cx="13696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where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199215"/>
      </p:ext>
    </p:extLst>
  </p:cSld>
  <p:clrMapOvr>
    <a:masterClrMapping/>
  </p:clrMapOvr>
  <p:transition spd="slow" advTm="3000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84947" y="1048550"/>
            <a:ext cx="11544300" cy="4550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3200" dirty="0" smtClean="0"/>
              <a:t>(11)I </a:t>
            </a:r>
            <a:r>
              <a:rPr lang="en-US" altLang="zh-CN" sz="3200" dirty="0"/>
              <a:t>visited the village </a:t>
            </a:r>
            <a:r>
              <a:rPr lang="en-US" altLang="zh-CN" sz="3200" dirty="0" smtClean="0"/>
              <a:t>______many </a:t>
            </a:r>
            <a:r>
              <a:rPr lang="en-US" altLang="zh-CN" sz="3200" dirty="0"/>
              <a:t>children couldn’t go to school because of poverty. (</a:t>
            </a:r>
            <a:r>
              <a:rPr lang="zh-CN" altLang="en-US" sz="3200" dirty="0"/>
              <a:t>作状语</a:t>
            </a:r>
            <a:r>
              <a:rPr lang="en-US" altLang="zh-CN" sz="3200" dirty="0"/>
              <a:t>)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200" dirty="0"/>
              <a:t>我参观了因为贫困很多孩子不能上学的村庄。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3200" dirty="0" smtClean="0"/>
              <a:t>(12)I </a:t>
            </a:r>
            <a:r>
              <a:rPr lang="en-US" altLang="zh-CN" sz="3200" dirty="0"/>
              <a:t>visited the village </a:t>
            </a:r>
            <a:r>
              <a:rPr lang="en-US" altLang="zh-CN" sz="3200" dirty="0" smtClean="0"/>
              <a:t>__________________is </a:t>
            </a:r>
            <a:r>
              <a:rPr lang="en-US" altLang="zh-CN" sz="3200" dirty="0"/>
              <a:t>famous for its beautiful scenery. (</a:t>
            </a:r>
            <a:r>
              <a:rPr lang="zh-CN" altLang="en-US" sz="3200" dirty="0"/>
              <a:t>作主语</a:t>
            </a:r>
            <a:r>
              <a:rPr lang="en-US" altLang="zh-CN" sz="3200" dirty="0"/>
              <a:t>)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200" dirty="0"/>
              <a:t>我参观了因美丽的景色而闻名的村庄。</a:t>
            </a:r>
          </a:p>
        </p:txBody>
      </p:sp>
      <p:sp>
        <p:nvSpPr>
          <p:cNvPr id="3" name="矩形 2"/>
          <p:cNvSpPr/>
          <p:nvPr/>
        </p:nvSpPr>
        <p:spPr>
          <a:xfrm>
            <a:off x="4260426" y="1022689"/>
            <a:ext cx="12388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where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5000259" y="3377070"/>
            <a:ext cx="22450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which/that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73012"/>
      </p:ext>
    </p:extLst>
  </p:cSld>
  <p:clrMapOvr>
    <a:masterClrMapping/>
  </p:clrMapOvr>
  <p:transition spd="slow" advTm="3000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37901" y="789893"/>
            <a:ext cx="11641738" cy="51043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>
            <a:spAutoFit/>
          </a:bodyPr>
          <a:lstStyle/>
          <a:p>
            <a:pPr eaLnBrk="1" fontAlgn="t" hangingPunct="1">
              <a:lnSpc>
                <a:spcPct val="150000"/>
              </a:lnSpc>
            </a:pPr>
            <a:r>
              <a:rPr lang="en-US" altLang="zh-CN" sz="3600" dirty="0" smtClean="0"/>
              <a:t>(13).One </a:t>
            </a:r>
            <a:r>
              <a:rPr lang="en-US" altLang="zh-CN" sz="3600" dirty="0"/>
              <a:t>afternoon </a:t>
            </a:r>
            <a:r>
              <a:rPr lang="en-US" altLang="zh-CN" sz="3600" dirty="0" smtClean="0"/>
              <a:t>_______________ </a:t>
            </a:r>
            <a:r>
              <a:rPr lang="en-US" altLang="zh-CN" sz="3600" dirty="0"/>
              <a:t>I was </a:t>
            </a:r>
            <a:r>
              <a:rPr lang="en-US" altLang="zh-CN" sz="3600" dirty="0" smtClean="0"/>
              <a:t>in primary </a:t>
            </a:r>
            <a:r>
              <a:rPr lang="en-US" altLang="zh-CN" sz="3600" dirty="0"/>
              <a:t>school, I was walking by the school </a:t>
            </a:r>
            <a:r>
              <a:rPr lang="en-US" altLang="zh-CN" sz="3600" dirty="0" smtClean="0"/>
              <a:t>playground</a:t>
            </a:r>
            <a:r>
              <a:rPr lang="en-US" altLang="zh-CN" sz="3600" dirty="0"/>
              <a:t>. </a:t>
            </a:r>
            <a:endParaRPr lang="en-US" altLang="zh-CN" sz="3600" dirty="0" smtClean="0"/>
          </a:p>
          <a:p>
            <a:pPr>
              <a:lnSpc>
                <a:spcPct val="150000"/>
              </a:lnSpc>
            </a:pPr>
            <a:r>
              <a:rPr lang="en-US" altLang="zh-CN" sz="3600" dirty="0" smtClean="0"/>
              <a:t>(14</a:t>
            </a:r>
            <a:r>
              <a:rPr lang="en-US" altLang="zh-CN" sz="3600" dirty="0" smtClean="0"/>
              <a:t>).The </a:t>
            </a:r>
            <a:r>
              <a:rPr lang="en-US" altLang="zh-CN" sz="3600" dirty="0"/>
              <a:t>little problems </a:t>
            </a:r>
            <a:r>
              <a:rPr lang="en-US" altLang="zh-CN" sz="3600" dirty="0" smtClean="0"/>
              <a:t>______________ </a:t>
            </a:r>
            <a:r>
              <a:rPr lang="en-US" altLang="zh-CN" sz="3600" dirty="0"/>
              <a:t>we  meet in our daily lives may be inspirations for great inventions.  </a:t>
            </a:r>
          </a:p>
          <a:p>
            <a:pPr>
              <a:lnSpc>
                <a:spcPct val="150000"/>
              </a:lnSpc>
            </a:pPr>
            <a:r>
              <a:rPr lang="en-US" altLang="zh-CN" sz="3600" dirty="0" smtClean="0"/>
              <a:t>(15).The </a:t>
            </a:r>
            <a:r>
              <a:rPr lang="en-US" altLang="zh-CN" sz="3600" dirty="0"/>
              <a:t>reason </a:t>
            </a:r>
            <a:r>
              <a:rPr lang="en-US" altLang="zh-CN" sz="3600" dirty="0" smtClean="0"/>
              <a:t>__________</a:t>
            </a:r>
            <a:r>
              <a:rPr lang="en-US" altLang="zh-CN" sz="3600" dirty="0"/>
              <a:t>he resigned was that he didn’t get on well with the boss. </a:t>
            </a:r>
          </a:p>
        </p:txBody>
      </p:sp>
      <p:sp>
        <p:nvSpPr>
          <p:cNvPr id="1656835" name="Text Box 3"/>
          <p:cNvSpPr txBox="1">
            <a:spLocks noChangeArrowheads="1"/>
          </p:cNvSpPr>
          <p:nvPr/>
        </p:nvSpPr>
        <p:spPr bwMode="auto">
          <a:xfrm>
            <a:off x="4559174" y="835346"/>
            <a:ext cx="2366433" cy="946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4000" dirty="0">
                <a:solidFill>
                  <a:srgbClr val="FF0000"/>
                </a:solidFill>
              </a:rPr>
              <a:t>when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622235" y="2352156"/>
            <a:ext cx="3917763" cy="9493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3600" dirty="0">
                <a:solidFill>
                  <a:srgbClr val="FF0000"/>
                </a:solidFill>
              </a:rPr>
              <a:t>that/which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161412" y="3997125"/>
            <a:ext cx="2396067" cy="9493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3600" dirty="0">
                <a:solidFill>
                  <a:srgbClr val="FF0000"/>
                </a:solidFill>
              </a:rPr>
              <a:t>why</a:t>
            </a:r>
          </a:p>
        </p:txBody>
      </p:sp>
    </p:spTree>
    <p:extLst>
      <p:ext uri="{BB962C8B-B14F-4D97-AF65-F5344CB8AC3E}">
        <p14:creationId xmlns:p14="http://schemas.microsoft.com/office/powerpoint/2010/main" val="3919675190"/>
      </p:ext>
    </p:extLst>
  </p:cSld>
  <p:clrMapOvr>
    <a:masterClrMapping/>
  </p:clrMapOvr>
  <p:transition spd="slow" advTm="3000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5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35" grpId="0" autoUpdateAnimBg="0"/>
      <p:bldP spid="5" grpId="0" autoUpdateAnimBg="0"/>
      <p:bldP spid="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98967" y="1093623"/>
            <a:ext cx="11641738" cy="51043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3600" dirty="0" smtClean="0"/>
              <a:t>(</a:t>
            </a:r>
            <a:r>
              <a:rPr lang="en-US" altLang="zh-CN" sz="3600" dirty="0" smtClean="0"/>
              <a:t>16).Thursday </a:t>
            </a:r>
            <a:r>
              <a:rPr lang="en-US" altLang="zh-CN" sz="3600" dirty="0"/>
              <a:t>sees us make the short </a:t>
            </a:r>
            <a:r>
              <a:rPr lang="en-US" altLang="zh-CN" sz="3600" dirty="0" smtClean="0"/>
              <a:t>journey </a:t>
            </a:r>
            <a:r>
              <a:rPr lang="en-US" altLang="zh-CN" sz="3600" dirty="0"/>
              <a:t>to Paris ______ we will visit Disneyland Paris </a:t>
            </a:r>
            <a:r>
              <a:rPr lang="en-US" altLang="zh-CN" sz="3600" dirty="0" smtClean="0"/>
              <a:t>park</a:t>
            </a:r>
            <a:r>
              <a:rPr lang="en-US" altLang="zh-CN" sz="3600" dirty="0"/>
              <a:t>. 	</a:t>
            </a:r>
            <a:endParaRPr lang="zh-CN" altLang="en-US" sz="3600" dirty="0"/>
          </a:p>
          <a:p>
            <a:pPr eaLnBrk="1" hangingPunct="1">
              <a:lnSpc>
                <a:spcPct val="150000"/>
              </a:lnSpc>
            </a:pPr>
            <a:r>
              <a:rPr lang="en-US" altLang="zh-CN" sz="3600" dirty="0" smtClean="0"/>
              <a:t>(17).painted </a:t>
            </a:r>
            <a:r>
              <a:rPr lang="en-US" altLang="zh-CN" sz="3600" dirty="0"/>
              <a:t>many pictures ______ the main </a:t>
            </a:r>
            <a:r>
              <a:rPr lang="en-US" altLang="zh-CN" sz="3600" dirty="0" smtClean="0"/>
              <a:t>colors  </a:t>
            </a:r>
            <a:r>
              <a:rPr lang="en-US" altLang="zh-CN" sz="3600" dirty="0"/>
              <a:t>are blue and pink.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3600" dirty="0" smtClean="0"/>
              <a:t>(18).Her </a:t>
            </a:r>
            <a:r>
              <a:rPr lang="en-US" altLang="zh-CN" sz="3600" dirty="0"/>
              <a:t>children have come to a stage ______ they can </a:t>
            </a:r>
            <a:r>
              <a:rPr lang="en-US" altLang="zh-CN" sz="3600" dirty="0" smtClean="0"/>
              <a:t>speak </a:t>
            </a:r>
            <a:r>
              <a:rPr lang="en-US" altLang="zh-CN" sz="3600" dirty="0"/>
              <a:t>out single words instead of sentences. </a:t>
            </a:r>
          </a:p>
        </p:txBody>
      </p:sp>
      <p:sp>
        <p:nvSpPr>
          <p:cNvPr id="1658883" name="Text Box 3"/>
          <p:cNvSpPr txBox="1">
            <a:spLocks noChangeArrowheads="1"/>
          </p:cNvSpPr>
          <p:nvPr/>
        </p:nvSpPr>
        <p:spPr bwMode="auto">
          <a:xfrm>
            <a:off x="9487044" y="1055870"/>
            <a:ext cx="3005667" cy="6978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</a:rPr>
              <a:t>where</a:t>
            </a:r>
          </a:p>
        </p:txBody>
      </p:sp>
      <p:sp>
        <p:nvSpPr>
          <p:cNvPr id="1658884" name="Text Box 4"/>
          <p:cNvSpPr txBox="1">
            <a:spLocks noChangeArrowheads="1"/>
          </p:cNvSpPr>
          <p:nvPr/>
        </p:nvSpPr>
        <p:spPr bwMode="auto">
          <a:xfrm>
            <a:off x="4517002" y="2768639"/>
            <a:ext cx="3005667" cy="6978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</a:rPr>
              <a:t>where</a:t>
            </a:r>
          </a:p>
        </p:txBody>
      </p:sp>
      <p:sp>
        <p:nvSpPr>
          <p:cNvPr id="1658885" name="Text Box 5"/>
          <p:cNvSpPr txBox="1">
            <a:spLocks noChangeArrowheads="1"/>
          </p:cNvSpPr>
          <p:nvPr/>
        </p:nvSpPr>
        <p:spPr bwMode="auto">
          <a:xfrm>
            <a:off x="6822339" y="4362849"/>
            <a:ext cx="3005667" cy="6978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</a:rPr>
              <a:t>where</a:t>
            </a:r>
          </a:p>
        </p:txBody>
      </p:sp>
    </p:spTree>
    <p:extLst>
      <p:ext uri="{BB962C8B-B14F-4D97-AF65-F5344CB8AC3E}">
        <p14:creationId xmlns:p14="http://schemas.microsoft.com/office/powerpoint/2010/main" val="2109040561"/>
      </p:ext>
    </p:extLst>
  </p:cSld>
  <p:clrMapOvr>
    <a:masterClrMapping/>
  </p:clrMapOvr>
  <p:transition spd="slow" advTm="3000">
    <p:checke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5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5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5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883" grpId="0" autoUpdateAnimBg="0"/>
      <p:bldP spid="1658884" grpId="0" autoUpdateAnimBg="0"/>
      <p:bldP spid="1658885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53A73E8-4B8C-4FFA-B060-0FC19DF49468}"/>
              </a:ext>
            </a:extLst>
          </p:cNvPr>
          <p:cNvSpPr txBox="1"/>
          <p:nvPr/>
        </p:nvSpPr>
        <p:spPr>
          <a:xfrm>
            <a:off x="10060793" y="130189"/>
            <a:ext cx="232302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06407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81265" y="1583739"/>
            <a:ext cx="11415562" cy="45503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17235" tIns="58618" rIns="117235" bIns="58618">
            <a:spAutoFit/>
          </a:bodyPr>
          <a:lstStyle/>
          <a:p>
            <a:pPr eaLnBrk="1" fontAlgn="t" hangingPunct="1">
              <a:lnSpc>
                <a:spcPct val="150000"/>
              </a:lnSpc>
            </a:pPr>
            <a:r>
              <a:rPr lang="en-US" altLang="zh-CN" sz="3200" dirty="0" smtClean="0">
                <a:solidFill>
                  <a:schemeClr val="tx1"/>
                </a:solidFill>
              </a:rPr>
              <a:t>1</a:t>
            </a:r>
            <a:r>
              <a:rPr lang="en-US" altLang="zh-CN" sz="3200" dirty="0">
                <a:solidFill>
                  <a:schemeClr val="tx1"/>
                </a:solidFill>
              </a:rPr>
              <a:t>. </a:t>
            </a:r>
            <a:r>
              <a:rPr lang="zh-CN" altLang="en-US" sz="3200" dirty="0">
                <a:solidFill>
                  <a:schemeClr val="tx1"/>
                </a:solidFill>
                <a:latin typeface="宋体" charset="-122"/>
              </a:rPr>
              <a:t>先行词</a:t>
            </a:r>
            <a:r>
              <a:rPr lang="en-US" altLang="zh-CN" sz="3200" dirty="0">
                <a:solidFill>
                  <a:schemeClr val="tx1"/>
                </a:solidFill>
              </a:rPr>
              <a:t>: </a:t>
            </a:r>
            <a:r>
              <a:rPr lang="zh-CN" altLang="en-US" sz="3200" dirty="0">
                <a:solidFill>
                  <a:schemeClr val="tx1"/>
                </a:solidFill>
                <a:latin typeface="宋体" charset="-122"/>
              </a:rPr>
              <a:t>被定语从句修饰的词叫先行词。</a:t>
            </a:r>
            <a:endParaRPr lang="zh-CN" altLang="en-US" sz="3200" dirty="0">
              <a:solidFill>
                <a:schemeClr val="tx1"/>
              </a:solidFill>
            </a:endParaRPr>
          </a:p>
          <a:p>
            <a:pPr eaLnBrk="1" fontAlgn="t" hangingPunct="1">
              <a:lnSpc>
                <a:spcPct val="150000"/>
              </a:lnSpc>
            </a:pPr>
            <a:r>
              <a:rPr lang="en-US" altLang="zh-CN" sz="3200" dirty="0">
                <a:solidFill>
                  <a:schemeClr val="tx1"/>
                </a:solidFill>
              </a:rPr>
              <a:t>2. </a:t>
            </a:r>
            <a:r>
              <a:rPr lang="zh-CN" altLang="en-US" sz="3200" dirty="0">
                <a:solidFill>
                  <a:schemeClr val="tx1"/>
                </a:solidFill>
                <a:latin typeface="宋体" charset="-122"/>
              </a:rPr>
              <a:t>关系词</a:t>
            </a:r>
            <a:r>
              <a:rPr lang="en-US" altLang="zh-CN" sz="3200" dirty="0">
                <a:solidFill>
                  <a:schemeClr val="tx1"/>
                </a:solidFill>
              </a:rPr>
              <a:t>: </a:t>
            </a:r>
            <a:r>
              <a:rPr lang="zh-CN" altLang="en-US" sz="3200" dirty="0">
                <a:solidFill>
                  <a:schemeClr val="tx1"/>
                </a:solidFill>
                <a:latin typeface="宋体" charset="-122"/>
              </a:rPr>
              <a:t>引导定语从句的词叫关系词。</a:t>
            </a:r>
            <a:endParaRPr lang="zh-CN" altLang="en-US" sz="3200" dirty="0">
              <a:solidFill>
                <a:schemeClr val="tx1"/>
              </a:solidFill>
            </a:endParaRPr>
          </a:p>
          <a:p>
            <a:pPr eaLnBrk="1" fontAlgn="t" hangingPunct="1">
              <a:lnSpc>
                <a:spcPct val="150000"/>
              </a:lnSpc>
            </a:pPr>
            <a:r>
              <a:rPr lang="en-US" altLang="zh-CN" sz="3200" dirty="0">
                <a:solidFill>
                  <a:schemeClr val="tx1"/>
                </a:solidFill>
              </a:rPr>
              <a:t>3. </a:t>
            </a:r>
            <a:r>
              <a:rPr lang="zh-CN" altLang="en-US" sz="3200" dirty="0">
                <a:solidFill>
                  <a:schemeClr val="tx1"/>
                </a:solidFill>
                <a:latin typeface="宋体" charset="-122"/>
              </a:rPr>
              <a:t>关系词通常有下列三个作用</a:t>
            </a:r>
            <a:r>
              <a:rPr lang="en-US" altLang="zh-CN" sz="3200" dirty="0">
                <a:solidFill>
                  <a:schemeClr val="tx1"/>
                </a:solidFill>
              </a:rPr>
              <a:t>: </a:t>
            </a:r>
            <a:endParaRPr lang="en-US" altLang="zh-CN" sz="3200" dirty="0" smtClean="0">
              <a:solidFill>
                <a:schemeClr val="tx1"/>
              </a:solidFill>
            </a:endParaRPr>
          </a:p>
          <a:p>
            <a:pPr eaLnBrk="1" fontAlgn="t" hangingPunct="1">
              <a:lnSpc>
                <a:spcPct val="150000"/>
              </a:lnSpc>
            </a:pPr>
            <a:r>
              <a:rPr lang="en-US" altLang="zh-CN" sz="3200" dirty="0" smtClean="0">
                <a:solidFill>
                  <a:schemeClr val="tx1"/>
                </a:solidFill>
              </a:rPr>
              <a:t>(</a:t>
            </a:r>
            <a:r>
              <a:rPr lang="en-US" altLang="zh-CN" sz="3200" dirty="0">
                <a:solidFill>
                  <a:schemeClr val="tx1"/>
                </a:solidFill>
              </a:rPr>
              <a:t>1)</a:t>
            </a:r>
            <a:r>
              <a:rPr lang="zh-CN" altLang="en-US" sz="3200" dirty="0">
                <a:solidFill>
                  <a:schemeClr val="tx1"/>
                </a:solidFill>
                <a:latin typeface="宋体" charset="-122"/>
              </a:rPr>
              <a:t>引导定语从句</a:t>
            </a:r>
            <a:r>
              <a:rPr lang="en-US" altLang="zh-CN" sz="3200" dirty="0">
                <a:solidFill>
                  <a:schemeClr val="tx1"/>
                </a:solidFill>
              </a:rPr>
              <a:t>; (2)</a:t>
            </a:r>
            <a:r>
              <a:rPr lang="zh-CN" altLang="en-US" sz="3200" dirty="0">
                <a:solidFill>
                  <a:schemeClr val="tx1"/>
                </a:solidFill>
                <a:latin typeface="宋体" charset="-122"/>
              </a:rPr>
              <a:t>代替先行词</a:t>
            </a:r>
            <a:r>
              <a:rPr lang="en-US" altLang="zh-CN" sz="3200" dirty="0">
                <a:solidFill>
                  <a:schemeClr val="tx1"/>
                </a:solidFill>
              </a:rPr>
              <a:t>; (3)</a:t>
            </a:r>
            <a:r>
              <a:rPr lang="zh-CN" altLang="en-US" sz="3200" dirty="0">
                <a:solidFill>
                  <a:schemeClr val="tx1"/>
                </a:solidFill>
                <a:latin typeface="宋体" charset="-122"/>
              </a:rPr>
              <a:t>在定语从句中担当一个成分。</a:t>
            </a:r>
            <a:endParaRPr lang="zh-CN" altLang="en-US" sz="3200" dirty="0">
              <a:solidFill>
                <a:schemeClr val="tx1"/>
              </a:solidFill>
            </a:endParaRPr>
          </a:p>
          <a:p>
            <a:pPr eaLnBrk="1" fontAlgn="t" hangingPunct="1">
              <a:lnSpc>
                <a:spcPct val="150000"/>
              </a:lnSpc>
            </a:pPr>
            <a:r>
              <a:rPr lang="en-US" altLang="zh-CN" sz="3200" dirty="0">
                <a:solidFill>
                  <a:schemeClr val="tx1"/>
                </a:solidFill>
              </a:rPr>
              <a:t>4. </a:t>
            </a:r>
            <a:r>
              <a:rPr lang="zh-CN" altLang="en-US" sz="3200" dirty="0">
                <a:solidFill>
                  <a:schemeClr val="tx1"/>
                </a:solidFill>
                <a:latin typeface="宋体" charset="-122"/>
              </a:rPr>
              <a:t>关系代词在从句中作主语、宾语、定语或表语</a:t>
            </a:r>
            <a:r>
              <a:rPr lang="en-US" altLang="zh-CN" sz="3200" dirty="0">
                <a:solidFill>
                  <a:schemeClr val="tx1"/>
                </a:solidFill>
              </a:rPr>
              <a:t>; </a:t>
            </a:r>
            <a:r>
              <a:rPr lang="zh-CN" altLang="en-US" sz="3200" dirty="0">
                <a:solidFill>
                  <a:schemeClr val="tx1"/>
                </a:solidFill>
                <a:latin typeface="宋体" charset="-122"/>
              </a:rPr>
              <a:t>关系副词在从句中作状语。</a:t>
            </a:r>
          </a:p>
        </p:txBody>
      </p:sp>
      <p:sp>
        <p:nvSpPr>
          <p:cNvPr id="3" name="矩形 2"/>
          <p:cNvSpPr/>
          <p:nvPr/>
        </p:nvSpPr>
        <p:spPr>
          <a:xfrm>
            <a:off x="3965608" y="38500"/>
            <a:ext cx="5032902" cy="13388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fontAlgn="t">
              <a:lnSpc>
                <a:spcPct val="150000"/>
              </a:lnSpc>
            </a:pPr>
            <a:r>
              <a:rPr lang="zh-CN" altLang="en-US" sz="5400" b="1" dirty="0" smtClean="0">
                <a:solidFill>
                  <a:srgbClr val="FF0000"/>
                </a:solidFill>
                <a:latin typeface="宋体" charset="-122"/>
              </a:rPr>
              <a:t>先行词</a:t>
            </a:r>
            <a:r>
              <a:rPr lang="zh-CN" alt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宋体" charset="-122"/>
              </a:rPr>
              <a:t>与</a:t>
            </a:r>
            <a:r>
              <a:rPr lang="zh-CN" altLang="en-US" sz="5400" b="1" dirty="0" smtClean="0">
                <a:solidFill>
                  <a:srgbClr val="FF0000"/>
                </a:solidFill>
                <a:latin typeface="宋体" charset="-122"/>
              </a:rPr>
              <a:t>关系词</a:t>
            </a:r>
            <a:endParaRPr lang="zh-CN" alt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447425"/>
      </p:ext>
    </p:extLst>
  </p:cSld>
  <p:clrMapOvr>
    <a:masterClrMapping/>
  </p:clrMapOvr>
  <p:transition spd="slow" advTm="3000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2934" y="562005"/>
            <a:ext cx="11544300" cy="19650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7030A0"/>
                </a:solidFill>
              </a:rPr>
              <a:t>关系</a:t>
            </a:r>
            <a:r>
              <a:rPr lang="zh-CN" altLang="en-US" sz="4000" b="1" dirty="0">
                <a:solidFill>
                  <a:srgbClr val="7030A0"/>
                </a:solidFill>
              </a:rPr>
              <a:t>代词和关系副词的区别</a:t>
            </a:r>
          </a:p>
          <a:p>
            <a:pPr algn="ctr" eaLnBrk="1" hangingPunct="1">
              <a:lnSpc>
                <a:spcPct val="150000"/>
              </a:lnSpc>
            </a:pPr>
            <a:r>
              <a:rPr lang="zh-CN" altLang="en-US" sz="4000" b="1" dirty="0">
                <a:solidFill>
                  <a:srgbClr val="7030A0"/>
                </a:solidFill>
              </a:rPr>
              <a:t>　　定语从句中关系代词和关系副词的判断方法</a:t>
            </a:r>
            <a:r>
              <a:rPr lang="en-US" altLang="zh-CN" sz="4000" b="1" dirty="0">
                <a:solidFill>
                  <a:srgbClr val="7030A0"/>
                </a:solidFill>
              </a:rPr>
              <a:t>: </a:t>
            </a:r>
          </a:p>
        </p:txBody>
      </p:sp>
      <p:graphicFrame>
        <p:nvGraphicFramePr>
          <p:cNvPr id="1654830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528177"/>
              </p:ext>
            </p:extLst>
          </p:nvPr>
        </p:nvGraphicFramePr>
        <p:xfrm>
          <a:off x="287867" y="2648686"/>
          <a:ext cx="11330517" cy="3920672"/>
        </p:xfrm>
        <a:graphic>
          <a:graphicData uri="http://schemas.openxmlformats.org/drawingml/2006/table">
            <a:tbl>
              <a:tblPr/>
              <a:tblGrid>
                <a:gridCol w="3710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19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用法</a:t>
                      </a:r>
                      <a:endParaRPr kumimoji="0" lang="zh-CN" altLang="en-US" sz="3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依据</a:t>
                      </a:r>
                      <a:endParaRPr kumimoji="0" lang="zh-CN" altLang="en-US" sz="3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63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根据从句的谓语动词</a:t>
                      </a:r>
                      <a:endParaRPr kumimoji="0" lang="zh-CN" altLang="en-US" sz="3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63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根据关系词在从句中作的成分</a:t>
                      </a:r>
                      <a:endParaRPr kumimoji="0" lang="zh-CN" altLang="en-US" sz="3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4107052" y="3471863"/>
            <a:ext cx="74701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若是及物动词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后面若无宾语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用关系代词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若是不及物动词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则用关系副词</a:t>
            </a:r>
          </a:p>
        </p:txBody>
      </p:sp>
      <p:sp>
        <p:nvSpPr>
          <p:cNvPr id="3" name="矩形 2"/>
          <p:cNvSpPr/>
          <p:nvPr/>
        </p:nvSpPr>
        <p:spPr>
          <a:xfrm>
            <a:off x="4287863" y="4996628"/>
            <a:ext cx="74681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把关系词放进定语从句中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若作主语或宾语用关系代词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若作状语用关系副词</a:t>
            </a:r>
            <a:endParaRPr lang="zh-CN" alt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2766032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98967" y="1506749"/>
            <a:ext cx="11544300" cy="510436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dirty="0"/>
              <a:t>　　</a:t>
            </a:r>
            <a:r>
              <a:rPr lang="zh-CN" altLang="en-US" sz="3600" b="1" dirty="0"/>
              <a:t>当关系代词在定语从句中作介词的宾语时</a:t>
            </a:r>
            <a:r>
              <a:rPr lang="en-US" altLang="zh-CN" sz="3600" b="1" dirty="0"/>
              <a:t>, </a:t>
            </a:r>
            <a:r>
              <a:rPr lang="zh-CN" altLang="en-US" sz="3600" b="1" dirty="0"/>
              <a:t>我们通常用“介词</a:t>
            </a:r>
            <a:r>
              <a:rPr lang="en-US" altLang="zh-CN" sz="3600" b="1" dirty="0"/>
              <a:t>+</a:t>
            </a:r>
            <a:r>
              <a:rPr lang="zh-CN" altLang="en-US" sz="3600" b="1" dirty="0"/>
              <a:t>关系代词”引导定语从句</a:t>
            </a:r>
            <a:r>
              <a:rPr lang="zh-CN" altLang="en-US" sz="3600" b="1" dirty="0" smtClean="0"/>
              <a:t>。</a:t>
            </a:r>
            <a:endParaRPr lang="en-US" altLang="zh-CN" sz="3600" b="1" dirty="0" smtClean="0"/>
          </a:p>
          <a:p>
            <a:pPr>
              <a:lnSpc>
                <a:spcPct val="150000"/>
              </a:lnSpc>
            </a:pPr>
            <a:r>
              <a:rPr lang="zh-CN" altLang="en-US" sz="3600" b="1" dirty="0" smtClean="0"/>
              <a:t>关系</a:t>
            </a:r>
            <a:r>
              <a:rPr lang="zh-CN" altLang="en-US" sz="3600" b="1" dirty="0"/>
              <a:t>代词只能</a:t>
            </a:r>
            <a:r>
              <a:rPr lang="zh-CN" altLang="en-US" sz="3600" b="1" dirty="0" smtClean="0"/>
              <a:t>用</a:t>
            </a:r>
            <a:r>
              <a:rPr lang="en-US" altLang="zh-CN" sz="3600" b="1" dirty="0" smtClean="0"/>
              <a:t>————————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600" b="1" dirty="0" smtClean="0"/>
              <a:t>先行</a:t>
            </a:r>
            <a:r>
              <a:rPr lang="zh-CN" altLang="en-US" sz="3600" b="1" dirty="0"/>
              <a:t>词指物时</a:t>
            </a:r>
            <a:r>
              <a:rPr lang="en-US" altLang="zh-CN" sz="3600" b="1" dirty="0"/>
              <a:t>, </a:t>
            </a:r>
            <a:r>
              <a:rPr lang="zh-CN" altLang="en-US" sz="3600" b="1" dirty="0" smtClean="0"/>
              <a:t>用</a:t>
            </a:r>
            <a:r>
              <a:rPr lang="en-US" altLang="zh-CN" sz="3600" b="1" dirty="0" smtClean="0"/>
              <a:t>————————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600" b="1" dirty="0" smtClean="0"/>
              <a:t>先行</a:t>
            </a:r>
            <a:r>
              <a:rPr lang="zh-CN" altLang="en-US" sz="3600" b="1" dirty="0"/>
              <a:t>词指人时</a:t>
            </a:r>
            <a:r>
              <a:rPr lang="en-US" altLang="zh-CN" sz="3600" b="1" dirty="0"/>
              <a:t>, </a:t>
            </a:r>
            <a:r>
              <a:rPr lang="zh-CN" altLang="en-US" sz="3600" b="1" dirty="0" smtClean="0"/>
              <a:t>用</a:t>
            </a:r>
            <a:r>
              <a:rPr lang="en-US" altLang="zh-CN" sz="3600" b="1" dirty="0" smtClean="0"/>
              <a:t>——————————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600" b="1" dirty="0" smtClean="0"/>
              <a:t>在</a:t>
            </a:r>
            <a:r>
              <a:rPr lang="zh-CN" altLang="en-US" sz="3600" b="1" dirty="0"/>
              <a:t>这个结构中</a:t>
            </a:r>
            <a:r>
              <a:rPr lang="en-US" altLang="zh-CN" sz="3600" b="1" dirty="0"/>
              <a:t>, </a:t>
            </a:r>
            <a:r>
              <a:rPr lang="zh-CN" altLang="en-US" sz="3600" b="1" dirty="0"/>
              <a:t>介词的确定的原则是</a:t>
            </a:r>
            <a:r>
              <a:rPr lang="en-US" altLang="zh-CN" sz="3600" b="1" dirty="0"/>
              <a:t>: </a:t>
            </a:r>
          </a:p>
        </p:txBody>
      </p:sp>
      <p:sp>
        <p:nvSpPr>
          <p:cNvPr id="2" name="矩形 1"/>
          <p:cNvSpPr/>
          <p:nvPr/>
        </p:nvSpPr>
        <p:spPr>
          <a:xfrm>
            <a:off x="3384446" y="496106"/>
            <a:ext cx="4684296" cy="119654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zh-CN" altLang="en-US" sz="5400" dirty="0"/>
              <a:t>介词</a:t>
            </a:r>
            <a:r>
              <a:rPr lang="en-US" altLang="zh-CN" sz="5400" dirty="0"/>
              <a:t>+</a:t>
            </a:r>
            <a:r>
              <a:rPr lang="zh-CN" altLang="en-US" sz="5400" dirty="0"/>
              <a:t>关系代词</a:t>
            </a:r>
          </a:p>
        </p:txBody>
      </p:sp>
      <p:sp>
        <p:nvSpPr>
          <p:cNvPr id="4" name="矩形 3"/>
          <p:cNvSpPr/>
          <p:nvPr/>
        </p:nvSpPr>
        <p:spPr>
          <a:xfrm>
            <a:off x="4361964" y="3790024"/>
            <a:ext cx="15744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</a:rPr>
              <a:t>which 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743844" y="2958305"/>
            <a:ext cx="33233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</a:rPr>
              <a:t>which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或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whom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139139" y="4630683"/>
            <a:ext cx="15343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 smtClean="0">
                <a:solidFill>
                  <a:srgbClr val="FF0000"/>
                </a:solidFill>
              </a:rPr>
              <a:t>whom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695982"/>
      </p:ext>
    </p:extLst>
  </p:cSld>
  <p:clrMapOvr>
    <a:masterClrMapping/>
  </p:clrMapOvr>
  <p:transition spd="slow" advTm="3000">
    <p:strips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77091" y="630095"/>
            <a:ext cx="11544300" cy="60276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4000" b="1" dirty="0"/>
              <a:t>(</a:t>
            </a:r>
            <a:r>
              <a:rPr lang="en-US" altLang="zh-CN" sz="4000" b="1" dirty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zh-CN" altLang="en-US" sz="3600" b="1" dirty="0">
                <a:latin typeface="Times New Roman" pitchFamily="18" charset="0"/>
                <a:cs typeface="Times New Roman" pitchFamily="18" charset="0"/>
              </a:rPr>
              <a:t>依据定语从句中动词或形容词等所需要的某种习惯搭配来确定。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is the man </a:t>
            </a:r>
            <a:r>
              <a:rPr lang="en-US" altLang="zh-C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on whom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 you can rely.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600" b="1" dirty="0">
                <a:latin typeface="Times New Roman" pitchFamily="18" charset="0"/>
                <a:cs typeface="Times New Roman" pitchFamily="18" charset="0"/>
              </a:rPr>
              <a:t>他是你可以信赖的人。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Jack 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introduced to me his friend </a:t>
            </a:r>
            <a:r>
              <a:rPr lang="en-US" altLang="zh-C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with whom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 I was not very familiar.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600" b="1" dirty="0">
                <a:latin typeface="Times New Roman" pitchFamily="18" charset="0"/>
                <a:cs typeface="Times New Roman" pitchFamily="18" charset="0"/>
              </a:rPr>
              <a:t>杰克向我介绍了我不很熟悉的那个朋友。</a:t>
            </a:r>
          </a:p>
        </p:txBody>
      </p:sp>
    </p:spTree>
    <p:extLst>
      <p:ext uri="{BB962C8B-B14F-4D97-AF65-F5344CB8AC3E}">
        <p14:creationId xmlns:p14="http://schemas.microsoft.com/office/powerpoint/2010/main" val="58924429"/>
      </p:ext>
    </p:extLst>
  </p:cSld>
  <p:clrMapOvr>
    <a:masterClrMapping/>
  </p:clrMapOvr>
  <p:transition spd="slow" advTm="3000">
    <p:pull dir="l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20639" y="1000646"/>
            <a:ext cx="11544300" cy="3811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4000" dirty="0"/>
              <a:t>(</a:t>
            </a:r>
            <a:r>
              <a:rPr lang="en-US" altLang="zh-CN" sz="4000" b="1" dirty="0"/>
              <a:t>2)</a:t>
            </a:r>
            <a:r>
              <a:rPr lang="zh-CN" altLang="en-US" sz="4000" b="1" dirty="0"/>
              <a:t>依据与先行词搭配的具体意义而定。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4000" b="1" dirty="0" smtClean="0"/>
              <a:t>I’ll </a:t>
            </a:r>
            <a:r>
              <a:rPr lang="en-US" altLang="zh-CN" sz="4000" b="1" dirty="0"/>
              <a:t>never forget the day </a:t>
            </a:r>
            <a:r>
              <a:rPr lang="en-US" altLang="zh-CN" sz="4000" b="1" dirty="0">
                <a:solidFill>
                  <a:srgbClr val="0000FF"/>
                </a:solidFill>
              </a:rPr>
              <a:t>on which</a:t>
            </a:r>
            <a:r>
              <a:rPr lang="en-US" altLang="zh-CN" sz="4000" b="1" dirty="0"/>
              <a:t> we worked together in the countryside.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4000" b="1" dirty="0"/>
              <a:t>我不会忘记我们一起在乡下工作的日子。</a:t>
            </a:r>
          </a:p>
        </p:txBody>
      </p:sp>
    </p:spTree>
    <p:extLst>
      <p:ext uri="{BB962C8B-B14F-4D97-AF65-F5344CB8AC3E}">
        <p14:creationId xmlns:p14="http://schemas.microsoft.com/office/powerpoint/2010/main" val="1210296619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82094" y="649821"/>
            <a:ext cx="11544300" cy="55530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4000" b="1" dirty="0"/>
              <a:t>(3)</a:t>
            </a:r>
            <a:r>
              <a:rPr lang="zh-CN" altLang="en-US" sz="4000" b="1" dirty="0"/>
              <a:t>根据所表达的意思来确定。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4000" b="1" dirty="0" smtClean="0"/>
              <a:t>The </a:t>
            </a:r>
            <a:r>
              <a:rPr lang="en-US" altLang="zh-CN" sz="4000" b="1" dirty="0"/>
              <a:t>clever boy made a hole in the wall, </a:t>
            </a:r>
            <a:r>
              <a:rPr lang="en-US" altLang="zh-CN" sz="4000" b="1" dirty="0">
                <a:solidFill>
                  <a:srgbClr val="0000FF"/>
                </a:solidFill>
              </a:rPr>
              <a:t>through which</a:t>
            </a:r>
            <a:r>
              <a:rPr lang="en-US" altLang="zh-CN" sz="4000" b="1" dirty="0"/>
              <a:t> we could see what was happening inside the house.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4000" b="1" dirty="0"/>
              <a:t>这个聪明的孩子在墙上挖了一个洞</a:t>
            </a:r>
            <a:r>
              <a:rPr lang="en-US" altLang="zh-CN" sz="4000" b="1" dirty="0"/>
              <a:t>, </a:t>
            </a:r>
            <a:r>
              <a:rPr lang="zh-CN" altLang="en-US" sz="4000" b="1" dirty="0"/>
              <a:t>透过它我们可以看到屋里发生的事情。</a:t>
            </a:r>
          </a:p>
        </p:txBody>
      </p:sp>
    </p:spTree>
    <p:extLst>
      <p:ext uri="{BB962C8B-B14F-4D97-AF65-F5344CB8AC3E}">
        <p14:creationId xmlns:p14="http://schemas.microsoft.com/office/powerpoint/2010/main" val="3935221786"/>
      </p:ext>
    </p:extLst>
  </p:cSld>
  <p:clrMapOvr>
    <a:masterClrMapping/>
  </p:clrMapOvr>
  <p:transition spd="slow" advTm="3000">
    <p:newsflash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98967" y="816075"/>
            <a:ext cx="11544300" cy="42733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(4)</a:t>
            </a:r>
            <a:r>
              <a:rPr lang="zh-CN" altLang="en-US" sz="3600" b="1" dirty="0">
                <a:latin typeface="Times New Roman" pitchFamily="18" charset="0"/>
                <a:cs typeface="Times New Roman" pitchFamily="18" charset="0"/>
              </a:rPr>
              <a:t>表示“所有”关系或“整体中的一部分”时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3600" b="1" dirty="0">
                <a:latin typeface="Times New Roman" pitchFamily="18" charset="0"/>
                <a:cs typeface="Times New Roman" pitchFamily="18" charset="0"/>
              </a:rPr>
              <a:t>通常用介词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zh-CN" altLang="en-US" sz="3600" b="1" dirty="0">
                <a:latin typeface="Times New Roman" pitchFamily="18" charset="0"/>
                <a:cs typeface="Times New Roman" pitchFamily="18" charset="0"/>
              </a:rPr>
              <a:t>。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Julie 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was good at German, French and Russian, </a:t>
            </a:r>
            <a:r>
              <a:rPr lang="en-US" altLang="zh-C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all of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 she spoke fluently. </a:t>
            </a:r>
          </a:p>
          <a:p>
            <a:pPr eaLnBrk="1" hangingPunct="1">
              <a:lnSpc>
                <a:spcPct val="150000"/>
              </a:lnSpc>
            </a:pPr>
            <a:r>
              <a:rPr lang="zh-CN" altLang="en-US" sz="3600" b="1" dirty="0">
                <a:latin typeface="Times New Roman" pitchFamily="18" charset="0"/>
                <a:cs typeface="Times New Roman" pitchFamily="18" charset="0"/>
              </a:rPr>
              <a:t>茱莉亚擅长德语、法语和俄语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3600" b="1" dirty="0">
                <a:latin typeface="Times New Roman" pitchFamily="18" charset="0"/>
                <a:cs typeface="Times New Roman" pitchFamily="18" charset="0"/>
              </a:rPr>
              <a:t>这三样她都说得流利。</a:t>
            </a:r>
          </a:p>
        </p:txBody>
      </p:sp>
    </p:spTree>
    <p:extLst>
      <p:ext uri="{BB962C8B-B14F-4D97-AF65-F5344CB8AC3E}">
        <p14:creationId xmlns:p14="http://schemas.microsoft.com/office/powerpoint/2010/main" val="2921680026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1258</Words>
  <Application>Microsoft Office PowerPoint</Application>
  <PresentationFormat>宽屏</PresentationFormat>
  <Paragraphs>148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华文中宋</vt:lpstr>
      <vt:lpstr>宋体</vt:lpstr>
      <vt:lpstr>字魂27号-布丁体</vt:lpstr>
      <vt:lpstr>Arial</vt:lpstr>
      <vt:lpstr>Calibri</vt:lpstr>
      <vt:lpstr>Times New Roman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146</cp:revision>
  <dcterms:created xsi:type="dcterms:W3CDTF">2019-01-12T04:39:00Z</dcterms:created>
  <dcterms:modified xsi:type="dcterms:W3CDTF">2019-11-25T01:01:33Z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