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80" r:id="rId4"/>
    <p:sldId id="332" r:id="rId5"/>
    <p:sldId id="265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331" r:id="rId15"/>
    <p:sldId id="276" r:id="rId16"/>
    <p:sldId id="264" r:id="rId17"/>
    <p:sldId id="333" r:id="rId18"/>
    <p:sldId id="334" r:id="rId19"/>
    <p:sldId id="263" r:id="rId20"/>
    <p:sldId id="283" r:id="rId21"/>
    <p:sldId id="284" r:id="rId22"/>
    <p:sldId id="306" r:id="rId23"/>
    <p:sldId id="275" r:id="rId24"/>
    <p:sldId id="330" r:id="rId25"/>
    <p:sldId id="277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72"/>
        <p:guide pos="288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file:///C:\Documents%20and%20Settings\&#22810;&#23186;&#20307;\&#26700;&#38754;\2011&#23637;&#35780;&#35838;\8&#21495;\Here%20I%20am&#23450;.mp3" TargetMode="External"/><Relationship Id="rId2" Type="http://schemas.openxmlformats.org/officeDocument/2006/relationships/audio" Target="file:///C:\Documents%20and%20Settings\&#22810;&#23186;&#20307;\&#26700;&#38754;\2011&#23637;&#35780;&#35838;\8&#21495;\Here%20I%20am&#23450;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hyperlink" Target="http://image.baidu.com/i?ct=503316480&amp;z=0&amp;tn=baiduimagedetail&amp;word=%C9%CF%CD%F8&amp;in=18727&amp;cl=2&amp;cm=1&amp;sc=0&amp;lm=-1&amp;pn=38&amp;rn=1&amp;di=450425612&amp;ln=2000" TargetMode="External"/><Relationship Id="rId2" Type="http://schemas.openxmlformats.org/officeDocument/2006/relationships/image" Target="../media/image17.png"/><Relationship Id="rId1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hyperlink" Target="http://image.baidu.com/i?ct=503316480&amp;z=0&amp;tn=baiduimagedetail&amp;word=%C9%CF%CD%F8&amp;in=18727&amp;cl=2&amp;cm=1&amp;sc=0&amp;lm=-1&amp;pn=38&amp;rn=1&amp;di=450425612&amp;ln=2000" TargetMode="External"/><Relationship Id="rId7" Type="http://schemas.openxmlformats.org/officeDocument/2006/relationships/image" Target="../media/image25.png"/><Relationship Id="rId6" Type="http://schemas.openxmlformats.org/officeDocument/2006/relationships/image" Target="../media/image24.jpeg"/><Relationship Id="rId5" Type="http://schemas.openxmlformats.org/officeDocument/2006/relationships/slide" Target="slide5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wmf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news.xinhuanet.com/food/2005-03/07/content_2661389.htm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hyperlink" Target="http://www.100t.com/bbs/10072052,20,0.aspx" TargetMode="External"/><Relationship Id="rId2" Type="http://schemas.openxmlformats.org/officeDocument/2006/relationships/image" Target="../media/image17.png"/><Relationship Id="rId1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图片 3073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文本框 3074"/>
          <p:cNvSpPr txBox="1"/>
          <p:nvPr/>
        </p:nvSpPr>
        <p:spPr>
          <a:xfrm>
            <a:off x="609600" y="1371600"/>
            <a:ext cx="7921625" cy="2835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Unit 9 </a:t>
            </a:r>
            <a:endParaRPr lang="en-US" altLang="zh-CN" sz="50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Can you come to my party?</a:t>
            </a:r>
            <a:endParaRPr lang="en-US" altLang="zh-CN" sz="50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Section B  </a:t>
            </a:r>
            <a:r>
              <a:rPr lang="zh-CN" altLang="en-US" sz="50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(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3a</a:t>
            </a:r>
            <a:r>
              <a:rPr lang="zh-CN" altLang="en-US" sz="50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-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3b</a:t>
            </a:r>
            <a:r>
              <a:rPr lang="zh-CN" altLang="en-US" sz="50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)</a:t>
            </a:r>
            <a:endParaRPr lang="en-US" altLang="zh-CN" sz="50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3076" name="Here I am定.mp3" descr="Here I am定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6172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3409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12289" descr="guoguo0203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979613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图片 12290" descr="XP透明图标 - Hein's 蓝色文件夹ICON17 - Libr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648200"/>
            <a:ext cx="1722438" cy="1722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矩形 12291"/>
          <p:cNvSpPr/>
          <p:nvPr/>
        </p:nvSpPr>
        <p:spPr>
          <a:xfrm>
            <a:off x="2438400" y="533400"/>
            <a:ext cx="58864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Can he come to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his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party?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3" name="图片 12292" descr="u=4116599880,2213014098&amp;fm=0&amp;gp=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743200"/>
            <a:ext cx="4106863" cy="277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12293" descr="u=4116599880,2213014098&amp;fm=0&amp;gp=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667000"/>
            <a:ext cx="4572000" cy="309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文本框 12294"/>
          <p:cNvSpPr txBox="1"/>
          <p:nvPr/>
        </p:nvSpPr>
        <p:spPr>
          <a:xfrm>
            <a:off x="2514600" y="1295400"/>
            <a:ext cx="41957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No, he can’t.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is …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3313" descr="guoguo0203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982788" cy="1601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图片 13314" descr="XP透明图标 - Hein's 蓝色文件夹ICON17 - Libr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648200"/>
            <a:ext cx="1722438" cy="1722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矩形 13315"/>
          <p:cNvSpPr/>
          <p:nvPr/>
        </p:nvSpPr>
        <p:spPr>
          <a:xfrm>
            <a:off x="2700338" y="404813"/>
            <a:ext cx="58864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Can she come to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his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party?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7" name="图片 13316" descr="went to the beach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971800"/>
            <a:ext cx="4419600" cy="319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3317" descr="went to the beach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819400"/>
            <a:ext cx="50546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文本框 13318"/>
          <p:cNvSpPr txBox="1"/>
          <p:nvPr/>
        </p:nvSpPr>
        <p:spPr>
          <a:xfrm>
            <a:off x="2708275" y="1173163"/>
            <a:ext cx="464661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No, she can’t.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She is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…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4337" descr="guoguo0203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18859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图片 14338" descr="XP透明图标 - Hein's 蓝色文件夹ICON17 - Libr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648200"/>
            <a:ext cx="1722438" cy="172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14339" descr="go fishing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2276475"/>
            <a:ext cx="4287838" cy="420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矩形 14340"/>
          <p:cNvSpPr/>
          <p:nvPr/>
        </p:nvSpPr>
        <p:spPr>
          <a:xfrm>
            <a:off x="2667000" y="304800"/>
            <a:ext cx="603091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Can they come to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his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party?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2" name="图片 14341" descr="go fishing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7588"/>
            <a:ext cx="4495800" cy="440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文本框 14342"/>
          <p:cNvSpPr txBox="1"/>
          <p:nvPr/>
        </p:nvSpPr>
        <p:spPr>
          <a:xfrm>
            <a:off x="2667000" y="1173163"/>
            <a:ext cx="514191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No, they can’t.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They are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roup 108"/>
          <p:cNvGrpSpPr/>
          <p:nvPr/>
        </p:nvGrpSpPr>
        <p:grpSpPr>
          <a:xfrm>
            <a:off x="0" y="692150"/>
            <a:ext cx="9144000" cy="2162175"/>
            <a:chOff x="0" y="0"/>
            <a:chExt cx="5760" cy="1362"/>
          </a:xfrm>
        </p:grpSpPr>
        <p:sp>
          <p:nvSpPr>
            <p:cNvPr id="14338" name="Oval 94"/>
            <p:cNvSpPr/>
            <p:nvPr/>
          </p:nvSpPr>
          <p:spPr>
            <a:xfrm>
              <a:off x="0" y="0"/>
              <a:ext cx="476" cy="454"/>
            </a:xfrm>
            <a:prstGeom prst="ellipse">
              <a:avLst/>
            </a:prstGeom>
            <a:solidFill>
              <a:srgbClr val="33CC3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dirty="0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4339" name="Text Box 92"/>
            <p:cNvSpPr txBox="1"/>
            <p:nvPr/>
          </p:nvSpPr>
          <p:spPr>
            <a:xfrm>
              <a:off x="0" y="0"/>
              <a:ext cx="5760" cy="7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3600" dirty="0">
                  <a:latin typeface="Arial Black" panose="020B0A04020102020204" pitchFamily="2" charset="0"/>
                  <a:ea typeface="宋体" panose="02010600030101010101" pitchFamily="2" charset="-122"/>
                </a:rPr>
                <a:t>3a 1. Read as quickly as you can.</a:t>
              </a:r>
              <a:endParaRPr lang="en-US" altLang="zh-CN" sz="3600" dirty="0">
                <a:latin typeface="Arial Black" panose="020B0A04020102020204" pitchFamily="2" charset="0"/>
                <a:ea typeface="宋体" panose="02010600030101010101" pitchFamily="2" charset="-122"/>
              </a:endParaRPr>
            </a:p>
            <a:p>
              <a:r>
                <a:rPr lang="en-US" altLang="zh-CN" sz="3600" dirty="0">
                  <a:latin typeface="Arial Black" panose="020B0A04020102020204" pitchFamily="2" charset="0"/>
                  <a:ea typeface="宋体" panose="02010600030101010101" pitchFamily="2" charset="-122"/>
                </a:rPr>
                <a:t>   </a:t>
              </a:r>
              <a:r>
                <a:rPr lang="en-US" altLang="zh-CN" sz="3600" dirty="0">
                  <a:solidFill>
                    <a:srgbClr val="3333CC"/>
                  </a:solidFill>
                  <a:latin typeface="Arial Black" panose="020B0A04020102020204" pitchFamily="2" charset="0"/>
                  <a:ea typeface="宋体" panose="02010600030101010101" pitchFamily="2" charset="-122"/>
                </a:rPr>
                <a:t>Can Sonia visit Henry this week? </a:t>
              </a:r>
              <a:endParaRPr lang="en-US" altLang="zh-CN" sz="3600" dirty="0">
                <a:solidFill>
                  <a:srgbClr val="3333CC"/>
                </a:solidFill>
                <a:latin typeface="Arial Black" panose="020B0A0402010202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4340" name="Text Box 93"/>
            <p:cNvSpPr txBox="1"/>
            <p:nvPr/>
          </p:nvSpPr>
          <p:spPr>
            <a:xfrm>
              <a:off x="1111" y="958"/>
              <a:ext cx="2722" cy="404"/>
            </a:xfrm>
            <a:prstGeom prst="rect">
              <a:avLst/>
            </a:prstGeom>
            <a:solidFill>
              <a:srgbClr val="FF99CC"/>
            </a:solidFill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dirty="0">
                  <a:latin typeface="Arial Black" panose="020B0A04020102020204" pitchFamily="2" charset="0"/>
                  <a:ea typeface="宋体" panose="02010600030101010101" pitchFamily="2" charset="-122"/>
                </a:rPr>
                <a:t> </a:t>
              </a:r>
              <a:r>
                <a:rPr lang="en-US" altLang="zh-CN" sz="3600" dirty="0">
                  <a:latin typeface="Arial Black" panose="020B0A04020102020204" pitchFamily="2" charset="0"/>
                  <a:ea typeface="宋体" panose="02010600030101010101" pitchFamily="2" charset="-122"/>
                </a:rPr>
                <a:t>Yes           No</a:t>
              </a:r>
              <a:endParaRPr lang="en-US" altLang="zh-CN" sz="3600" dirty="0">
                <a:latin typeface="Arial Black" panose="020B0A0402010202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66" name="Oval 105"/>
          <p:cNvSpPr/>
          <p:nvPr/>
        </p:nvSpPr>
        <p:spPr>
          <a:xfrm>
            <a:off x="4572000" y="2133600"/>
            <a:ext cx="792163" cy="792163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4342" name="Picture 107" descr="surf the Internet"/>
          <p:cNvPicPr>
            <a:picLocks noChangeAspect="1"/>
          </p:cNvPicPr>
          <p:nvPr/>
        </p:nvPicPr>
        <p:blipFill>
          <a:blip r:embed="rId1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713" y="2997200"/>
            <a:ext cx="4691062" cy="314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灯片编号占位符 9"/>
          <p:cNvSpPr txBox="1">
            <a:spLocks noGrp="1"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/>
            <a:fld id="{9A0DB2DC-4C9A-4742-B13C-FB6460FD3503}" type="slidenum">
              <a:rPr lang="zh-CN" altLang="en-US" sz="1400" dirty="0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 sz="1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1638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16386"/>
          <p:cNvSpPr txBox="1"/>
          <p:nvPr/>
        </p:nvSpPr>
        <p:spPr>
          <a:xfrm>
            <a:off x="1371600" y="1946275"/>
            <a:ext cx="7543800" cy="4911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Batang" pitchFamily="2" charset="-127"/>
                <a:ea typeface="Batang" pitchFamily="2" charset="-127"/>
              </a:rPr>
              <a:t>Hi </a:t>
            </a:r>
            <a:r>
              <a:rPr lang="en-US" altLang="zh-CN" sz="2400" b="1" dirty="0">
                <a:latin typeface="Batang" pitchFamily="2" charset="-127"/>
                <a:ea typeface="宋体" panose="02010600030101010101" pitchFamily="2" charset="-122"/>
              </a:rPr>
              <a:t>Henry</a:t>
            </a:r>
            <a:r>
              <a:rPr lang="zh-CN" altLang="en-US" sz="2400" b="1" dirty="0">
                <a:latin typeface="Batang" pitchFamily="2" charset="-127"/>
                <a:ea typeface="Batang" pitchFamily="2" charset="-127"/>
              </a:rPr>
              <a:t>,</a:t>
            </a:r>
            <a:endParaRPr lang="zh-CN" altLang="en-US" sz="2400" b="1" dirty="0">
              <a:latin typeface="Batang" pitchFamily="2" charset="-127"/>
              <a:ea typeface="Batang" pitchFamily="2" charset="-127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 dirty="0">
                <a:latin typeface="Batang" pitchFamily="2" charset="-127"/>
                <a:ea typeface="Batang" pitchFamily="2" charset="-127"/>
              </a:rPr>
              <a:t>Thank you for your invitation.I’m sorry I can’t visit you this week. I am really busy.This evening I’m going to my</a:t>
            </a:r>
            <a:r>
              <a:rPr lang="zh-CN" altLang="en-US" sz="2400" b="1" dirty="0">
                <a:latin typeface="Batang" pitchFamily="2" charset="-127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Batang" pitchFamily="2" charset="-127"/>
                <a:ea typeface="宋体" panose="02010600030101010101" pitchFamily="2" charset="-122"/>
              </a:rPr>
              <a:t>cousin</a:t>
            </a:r>
            <a:r>
              <a:rPr lang="zh-CN" altLang="en-US" sz="2400" b="1" dirty="0">
                <a:latin typeface="Batang" pitchFamily="2" charset="-127"/>
                <a:ea typeface="Batang" pitchFamily="2" charset="-127"/>
              </a:rPr>
              <a:t>’s birthday party. And tomorrow, I have to </a:t>
            </a:r>
            <a:r>
              <a:rPr lang="en-US" altLang="zh-CN" sz="2400" b="1" dirty="0">
                <a:latin typeface="Batang" pitchFamily="2" charset="-127"/>
                <a:ea typeface="宋体" panose="02010600030101010101" pitchFamily="2" charset="-122"/>
              </a:rPr>
              <a:t>go to the dentist</a:t>
            </a:r>
            <a:r>
              <a:rPr lang="zh-CN" altLang="en-US" sz="2400" b="1" dirty="0">
                <a:latin typeface="Batang" pitchFamily="2" charset="-127"/>
                <a:ea typeface="Batang" pitchFamily="2" charset="-127"/>
              </a:rPr>
              <a:t>.</a:t>
            </a:r>
            <a:r>
              <a:rPr lang="en-US" altLang="zh-CN" sz="2400" b="1" dirty="0">
                <a:latin typeface="Batang" pitchFamily="2" charset="-127"/>
                <a:ea typeface="Batang" pitchFamily="2" charset="-127"/>
              </a:rPr>
              <a:t>(Yuck!) </a:t>
            </a:r>
            <a:r>
              <a:rPr lang="zh-CN" altLang="en-US" sz="2400" b="1" dirty="0">
                <a:latin typeface="Batang" pitchFamily="2" charset="-127"/>
                <a:ea typeface="Batang" pitchFamily="2" charset="-127"/>
              </a:rPr>
              <a:t>On Wednesday, I have </a:t>
            </a:r>
            <a:r>
              <a:rPr lang="zh-CN" altLang="en-US" sz="2400" b="1" dirty="0">
                <a:latin typeface="Batang" pitchFamily="2" charset="-127"/>
                <a:ea typeface="宋体" panose="02010600030101010101" pitchFamily="2" charset="-122"/>
              </a:rPr>
              <a:t>a </a:t>
            </a:r>
            <a:r>
              <a:rPr lang="en-US" altLang="zh-CN" sz="2400" b="1" dirty="0">
                <a:latin typeface="Batang" pitchFamily="2" charset="-127"/>
                <a:ea typeface="宋体" panose="02010600030101010101" pitchFamily="2" charset="-122"/>
              </a:rPr>
              <a:t>tennis training</a:t>
            </a:r>
            <a:r>
              <a:rPr lang="zh-CN" altLang="en-US" sz="2400" b="1" dirty="0">
                <a:latin typeface="Batang" pitchFamily="2" charset="-127"/>
                <a:ea typeface="Batang" pitchFamily="2" charset="-127"/>
              </a:rPr>
              <a:t> </a:t>
            </a:r>
            <a:r>
              <a:rPr lang="en-US" altLang="zh-CN" sz="2400" b="1" dirty="0">
                <a:latin typeface="Batang" pitchFamily="2" charset="-127"/>
                <a:ea typeface="Batang" pitchFamily="2" charset="-127"/>
              </a:rPr>
              <a:t>with the school team</a:t>
            </a:r>
            <a:r>
              <a:rPr lang="zh-CN" altLang="en-US" sz="2400" b="1" dirty="0">
                <a:latin typeface="Batang" pitchFamily="2" charset="-127"/>
                <a:ea typeface="Batang" pitchFamily="2" charset="-127"/>
              </a:rPr>
              <a:t>. And I have to study for my chemistry test on Thursday. On Friday evening, I’m going to the movies with some friends.</a:t>
            </a:r>
            <a:r>
              <a:rPr lang="zh-CN" altLang="en-US" sz="2400" b="1" dirty="0">
                <a:latin typeface="Batang" pitchFamily="2" charset="-127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Batang" pitchFamily="2" charset="-127"/>
                <a:ea typeface="Batang" pitchFamily="2" charset="-127"/>
              </a:rPr>
              <a:t>Can you come</a:t>
            </a:r>
            <a:r>
              <a:rPr lang="zh-CN" altLang="en-US" sz="2400" b="1" dirty="0">
                <a:latin typeface="Batang" pitchFamily="2" charset="-127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Batang" pitchFamily="2" charset="-127"/>
                <a:ea typeface="Batang" pitchFamily="2" charset="-127"/>
              </a:rPr>
              <a:t>to the movies with us on Friday?</a:t>
            </a:r>
            <a:r>
              <a:rPr lang="zh-CN" altLang="en-US" sz="2400" b="1" dirty="0">
                <a:latin typeface="Batang" pitchFamily="2" charset="-127"/>
                <a:ea typeface="Batang" pitchFamily="2" charset="-127"/>
              </a:rPr>
              <a:t> </a:t>
            </a:r>
            <a:endParaRPr lang="zh-CN" altLang="en-US" sz="2400" b="1" dirty="0">
              <a:latin typeface="Batang" pitchFamily="2" charset="-127"/>
              <a:ea typeface="Batang" pitchFamily="2" charset="-127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 dirty="0">
                <a:latin typeface="Batang" pitchFamily="2" charset="-127"/>
                <a:ea typeface="Batang" pitchFamily="2" charset="-127"/>
              </a:rPr>
              <a:t>Write soon.</a:t>
            </a:r>
            <a:endParaRPr lang="zh-CN" altLang="en-US" sz="2400" b="1" dirty="0">
              <a:latin typeface="Batang" pitchFamily="2" charset="-127"/>
              <a:ea typeface="Batang" pitchFamily="2" charset="-127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b="1" dirty="0">
                <a:latin typeface="Batang" pitchFamily="2" charset="-127"/>
                <a:ea typeface="宋体" panose="02010600030101010101" pitchFamily="2" charset="-122"/>
              </a:rPr>
              <a:t>Sonia</a:t>
            </a:r>
            <a:r>
              <a:rPr lang="zh-CN" altLang="en-US" sz="2400" b="1" dirty="0">
                <a:latin typeface="Batang" pitchFamily="2" charset="-127"/>
                <a:ea typeface="Batang" pitchFamily="2" charset="-127"/>
              </a:rPr>
              <a:t> </a:t>
            </a:r>
            <a:endParaRPr lang="zh-CN" altLang="en-US" sz="2400" b="1" dirty="0">
              <a:latin typeface="Batang" pitchFamily="2" charset="-127"/>
              <a:ea typeface="Batang" pitchFamily="2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7409" descr="图片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7411" name="表格 17410"/>
          <p:cNvGraphicFramePr/>
          <p:nvPr/>
        </p:nvGraphicFramePr>
        <p:xfrm>
          <a:off x="468313" y="838200"/>
          <a:ext cx="8135938" cy="4694238"/>
        </p:xfrm>
        <a:graphic>
          <a:graphicData uri="http://schemas.openxmlformats.org/drawingml/2006/table">
            <a:tbl>
              <a:tblPr/>
              <a:tblGrid>
                <a:gridCol w="2252663"/>
                <a:gridCol w="5883275"/>
              </a:tblGrid>
              <a:tr h="59213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Modern No. 20" pitchFamily="2" charset="0"/>
                          <a:ea typeface="华文隶书" panose="02010800040101010101" pitchFamily="2" charset="-122"/>
                        </a:rPr>
                        <a:t>Sunday</a:t>
                      </a:r>
                      <a:endParaRPr lang="en-US" altLang="x-none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Modern No. 20" pitchFamily="2" charset="0"/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Modern No. 20" pitchFamily="2" charset="0"/>
                          <a:ea typeface="华文隶书" panose="02010800040101010101" pitchFamily="2" charset="-122"/>
                        </a:rPr>
                        <a:t>Monday</a:t>
                      </a:r>
                      <a:endParaRPr lang="en-US" altLang="x-none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Modern No. 20" pitchFamily="2" charset="0"/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Modern No. 20" pitchFamily="2" charset="0"/>
                          <a:ea typeface="华文隶书" panose="02010800040101010101" pitchFamily="2" charset="-122"/>
                        </a:rPr>
                        <a:t>Tuesday</a:t>
                      </a:r>
                      <a:endParaRPr lang="en-US" altLang="x-none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Modern No. 20" pitchFamily="2" charset="0"/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Modern No. 20" pitchFamily="2" charset="0"/>
                          <a:ea typeface="华文隶书" panose="02010800040101010101" pitchFamily="2" charset="-122"/>
                        </a:rPr>
                        <a:t>Wednesday</a:t>
                      </a:r>
                      <a:endParaRPr lang="en-US" altLang="x-none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Modern No. 20" pitchFamily="2" charset="0"/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Modern No. 20" pitchFamily="2" charset="0"/>
                          <a:ea typeface="华文隶书" panose="02010800040101010101" pitchFamily="2" charset="-122"/>
                        </a:rPr>
                        <a:t>Thursday</a:t>
                      </a:r>
                      <a:endParaRPr lang="en-US" altLang="x-none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Modern No. 20" pitchFamily="2" charset="0"/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Modern No. 20" pitchFamily="2" charset="0"/>
                          <a:ea typeface="华文隶书" panose="02010800040101010101" pitchFamily="2" charset="-122"/>
                        </a:rPr>
                        <a:t>Friday</a:t>
                      </a:r>
                      <a:endParaRPr lang="en-US" altLang="x-none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Modern No. 20" pitchFamily="2" charset="0"/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Modern No. 20" pitchFamily="2" charset="0"/>
                          <a:ea typeface="华文隶书" panose="02010800040101010101" pitchFamily="2" charset="-122"/>
                        </a:rPr>
                        <a:t>Saturday</a:t>
                      </a:r>
                      <a:endParaRPr lang="en-US" altLang="x-none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Modern No. 20" pitchFamily="2" charset="0"/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2" name="文本框 17444"/>
          <p:cNvSpPr txBox="1"/>
          <p:nvPr/>
        </p:nvSpPr>
        <p:spPr>
          <a:xfrm>
            <a:off x="611188" y="765175"/>
            <a:ext cx="1841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46" name="文本框 17445"/>
          <p:cNvSpPr txBox="1"/>
          <p:nvPr/>
        </p:nvSpPr>
        <p:spPr>
          <a:xfrm>
            <a:off x="457200" y="242888"/>
            <a:ext cx="944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dern No. 20" pitchFamily="2" charset="0"/>
                <a:ea typeface="华文隶书" panose="02010800040101010101" pitchFamily="2" charset="-122"/>
                <a:cs typeface="+mn-ea"/>
              </a:rPr>
              <a:t>3a .Read ,then fill in the blanks and answer.</a:t>
            </a:r>
            <a:endParaRPr lang="zh-CN" altLang="en-US" sz="28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Modern No. 20" pitchFamily="2" charset="0"/>
              <a:ea typeface="华文隶书" panose="02010800040101010101" pitchFamily="2" charset="-122"/>
            </a:endParaRPr>
          </a:p>
        </p:txBody>
      </p:sp>
      <p:sp>
        <p:nvSpPr>
          <p:cNvPr id="17447" name="文本框 17446"/>
          <p:cNvSpPr txBox="1"/>
          <p:nvPr/>
        </p:nvSpPr>
        <p:spPr>
          <a:xfrm>
            <a:off x="3200400" y="1447800"/>
            <a:ext cx="624840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go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to her cousin’s birthday party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48" name="文本框 17447"/>
          <p:cNvSpPr txBox="1"/>
          <p:nvPr/>
        </p:nvSpPr>
        <p:spPr>
          <a:xfrm>
            <a:off x="3201988" y="2681288"/>
            <a:ext cx="464661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have tennis training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416" name="矩形 17448"/>
          <p:cNvSpPr/>
          <p:nvPr/>
        </p:nvSpPr>
        <p:spPr>
          <a:xfrm>
            <a:off x="3201988" y="2071688"/>
            <a:ext cx="26066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go to the dentist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50" name="文本框 17449"/>
          <p:cNvSpPr txBox="1"/>
          <p:nvPr/>
        </p:nvSpPr>
        <p:spPr>
          <a:xfrm>
            <a:off x="3276600" y="3886200"/>
            <a:ext cx="39608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go to the movies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51" name="文本框 17450"/>
          <p:cNvSpPr txBox="1"/>
          <p:nvPr/>
        </p:nvSpPr>
        <p:spPr>
          <a:xfrm>
            <a:off x="3200400" y="3352800"/>
            <a:ext cx="50403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study for her chemistry test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52" name="文本框 17451"/>
          <p:cNvSpPr txBox="1"/>
          <p:nvPr/>
        </p:nvSpPr>
        <p:spPr>
          <a:xfrm>
            <a:off x="3276600" y="852488"/>
            <a:ext cx="497046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have nothing to do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53" name="文本框 17452"/>
          <p:cNvSpPr txBox="1"/>
          <p:nvPr/>
        </p:nvSpPr>
        <p:spPr>
          <a:xfrm>
            <a:off x="3276600" y="4510088"/>
            <a:ext cx="497046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have nothing to do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54" name="文本框 17453"/>
          <p:cNvSpPr txBox="1"/>
          <p:nvPr/>
        </p:nvSpPr>
        <p:spPr>
          <a:xfrm>
            <a:off x="609600" y="5195888"/>
            <a:ext cx="7772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dern No. 20" pitchFamily="2" charset="0"/>
                <a:ea typeface="华文隶书" panose="02010800040101010101" pitchFamily="2" charset="-122"/>
                <a:cs typeface="+mn-ea"/>
              </a:rPr>
              <a:t>When does Sonia have nothing to do?</a:t>
            </a:r>
            <a:endParaRPr lang="en-US" altLang="x-none" sz="28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Modern No. 20" pitchFamily="2" charset="0"/>
              <a:ea typeface="华文隶书" panose="02010800040101010101" pitchFamily="2" charset="-122"/>
            </a:endParaRPr>
          </a:p>
        </p:txBody>
      </p:sp>
      <p:sp>
        <p:nvSpPr>
          <p:cNvPr id="17455" name="文本框 17454"/>
          <p:cNvSpPr txBox="1"/>
          <p:nvPr/>
        </p:nvSpPr>
        <p:spPr>
          <a:xfrm>
            <a:off x="533400" y="5791200"/>
            <a:ext cx="777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→ </a:t>
            </a:r>
            <a:r>
              <a:rPr lang="en-US" altLang="x-none" sz="2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dern No. 20" pitchFamily="2" charset="0"/>
                <a:ea typeface="华文隶书" panose="02010800040101010101" pitchFamily="2" charset="-122"/>
                <a:cs typeface="+mn-ea"/>
              </a:rPr>
              <a:t>On Sunday and Saturday.</a:t>
            </a:r>
            <a:endParaRPr lang="en-US" altLang="x-none" sz="28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Modern No. 20" pitchFamily="2" charset="0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5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7" grpId="0"/>
      <p:bldP spid="17448" grpId="0"/>
      <p:bldP spid="17450" grpId="0"/>
      <p:bldP spid="17451" grpId="0"/>
      <p:bldP spid="17452" grpId="0"/>
      <p:bldP spid="17453" grpId="0"/>
      <p:bldP spid="174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8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7410" name="文本框 18434"/>
          <p:cNvSpPr txBox="1"/>
          <p:nvPr/>
        </p:nvSpPr>
        <p:spPr>
          <a:xfrm>
            <a:off x="0" y="0"/>
            <a:ext cx="9144000" cy="6427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Read carefully, then fill in the blanks.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Hi Henry,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   Thank you for your ________. I’m sorry I can’t ________ you this week. I am really ________. This evening I’m going to my cousin’s ______   ________.  And tomorrow, I _______ ________   go to the dentist. On Wednesday,  I have ______  _______  with the school team. And I have to ______   ________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my chemistry test on Tuesday. On Friday evening, I’m going to _____ _______ with some friends. Can you come to the movies with us on Friday?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Write soon.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Sonia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3779838" y="981075"/>
            <a:ext cx="18002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invitation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37" name="文本框 18436"/>
          <p:cNvSpPr txBox="1"/>
          <p:nvPr/>
        </p:nvSpPr>
        <p:spPr>
          <a:xfrm>
            <a:off x="539750" y="1557338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visit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38" name="文本框 18437"/>
          <p:cNvSpPr txBox="1"/>
          <p:nvPr/>
        </p:nvSpPr>
        <p:spPr>
          <a:xfrm>
            <a:off x="6400800" y="1447800"/>
            <a:ext cx="15605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busy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39" name="文本框 18438"/>
          <p:cNvSpPr txBox="1"/>
          <p:nvPr/>
        </p:nvSpPr>
        <p:spPr>
          <a:xfrm>
            <a:off x="5580063" y="2060575"/>
            <a:ext cx="15113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birthday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40" name="文本框 18439"/>
          <p:cNvSpPr txBox="1"/>
          <p:nvPr/>
        </p:nvSpPr>
        <p:spPr>
          <a:xfrm>
            <a:off x="7524750" y="1989138"/>
            <a:ext cx="13906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party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41" name="文本框 18440"/>
          <p:cNvSpPr txBox="1"/>
          <p:nvPr/>
        </p:nvSpPr>
        <p:spPr>
          <a:xfrm>
            <a:off x="3132138" y="2492375"/>
            <a:ext cx="9366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have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42" name="文本框 18441"/>
          <p:cNvSpPr txBox="1"/>
          <p:nvPr/>
        </p:nvSpPr>
        <p:spPr>
          <a:xfrm>
            <a:off x="5076825" y="2492375"/>
            <a:ext cx="5048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to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43" name="文本框 18442"/>
          <p:cNvSpPr txBox="1"/>
          <p:nvPr/>
        </p:nvSpPr>
        <p:spPr>
          <a:xfrm>
            <a:off x="4067175" y="2997200"/>
            <a:ext cx="136683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tennis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44" name="文本框 18443"/>
          <p:cNvSpPr txBox="1"/>
          <p:nvPr/>
        </p:nvSpPr>
        <p:spPr>
          <a:xfrm>
            <a:off x="5580063" y="2997200"/>
            <a:ext cx="1439862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training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45" name="文本框 18444"/>
          <p:cNvSpPr txBox="1"/>
          <p:nvPr/>
        </p:nvSpPr>
        <p:spPr>
          <a:xfrm>
            <a:off x="4572000" y="3500438"/>
            <a:ext cx="122396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study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46" name="文本框 18445"/>
          <p:cNvSpPr txBox="1"/>
          <p:nvPr/>
        </p:nvSpPr>
        <p:spPr>
          <a:xfrm rot="10734925" flipV="1">
            <a:off x="6477000" y="3505200"/>
            <a:ext cx="64928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for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47" name="文本框 18446"/>
          <p:cNvSpPr txBox="1"/>
          <p:nvPr/>
        </p:nvSpPr>
        <p:spPr>
          <a:xfrm>
            <a:off x="2843213" y="4437063"/>
            <a:ext cx="129698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movies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48" name="文本框 18447"/>
          <p:cNvSpPr txBox="1"/>
          <p:nvPr/>
        </p:nvSpPr>
        <p:spPr>
          <a:xfrm>
            <a:off x="1692275" y="4437063"/>
            <a:ext cx="71913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1" grpId="0"/>
      <p:bldP spid="18442" grpId="0"/>
      <p:bldP spid="18443" grpId="0"/>
      <p:bldP spid="18444" grpId="0"/>
      <p:bldP spid="18445" grpId="0"/>
      <p:bldP spid="18446" grpId="0"/>
      <p:bldP spid="18447" grpId="0"/>
      <p:bldP spid="184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xfrm>
            <a:off x="684213" y="-315912"/>
            <a:ext cx="5688012" cy="1727200"/>
          </a:xfrm>
          <a:ln/>
        </p:spPr>
        <p:txBody>
          <a:bodyPr anchor="ctr"/>
          <a:p>
            <a:pPr>
              <a:lnSpc>
                <a:spcPct val="140000"/>
              </a:lnSpc>
            </a:pPr>
            <a:r>
              <a:rPr lang="en-US" altLang="zh-CN" sz="4000" dirty="0">
                <a:solidFill>
                  <a:schemeClr val="tx1"/>
                </a:solidFill>
              </a:rPr>
              <a:t>Retell the passage</a:t>
            </a:r>
            <a:endParaRPr lang="en-US" altLang="zh-CN" sz="4000" dirty="0">
              <a:solidFill>
                <a:schemeClr val="tx1"/>
              </a:solidFill>
            </a:endParaRPr>
          </a:p>
        </p:txBody>
      </p:sp>
      <p:graphicFrame>
        <p:nvGraphicFramePr>
          <p:cNvPr id="19459" name="内容占位符 19458"/>
          <p:cNvGraphicFramePr/>
          <p:nvPr>
            <p:ph idx="1"/>
          </p:nvPr>
        </p:nvGraphicFramePr>
        <p:xfrm>
          <a:off x="684213" y="1196975"/>
          <a:ext cx="7086600" cy="3313113"/>
        </p:xfrm>
        <a:graphic>
          <a:graphicData uri="http://schemas.openxmlformats.org/drawingml/2006/table">
            <a:tbl>
              <a:tblPr/>
              <a:tblGrid>
                <a:gridCol w="2970213"/>
                <a:gridCol w="4116387"/>
              </a:tblGrid>
              <a:tr h="4730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000" b="1" dirty="0">
                          <a:latin typeface="Times New Roman" panose="02020603050405020304" pitchFamily="2" charset="0"/>
                        </a:rPr>
                        <a:t>Sunday</a:t>
                      </a:r>
                      <a:endParaRPr lang="en-US" altLang="x-none" sz="20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400" b="1" dirty="0">
                          <a:latin typeface="Times New Roman" panose="02020603050405020304" pitchFamily="2" charset="0"/>
                        </a:rPr>
                        <a:t>Monday</a:t>
                      </a:r>
                      <a:endParaRPr lang="en-US" altLang="x-none" sz="24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400" b="1" dirty="0">
                          <a:latin typeface="Times New Roman" panose="02020603050405020304" pitchFamily="2" charset="0"/>
                        </a:rPr>
                        <a:t>Tuesday</a:t>
                      </a:r>
                      <a:endParaRPr lang="en-US" altLang="x-none" sz="24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i="1" dirty="0">
                          <a:solidFill>
                            <a:schemeClr val="tx2"/>
                          </a:solidFill>
                          <a:latin typeface="Times New Roman" panose="02020603050405020304" pitchFamily="2" charset="0"/>
                        </a:rPr>
                        <a:t>  </a:t>
                      </a:r>
                      <a:r>
                        <a:rPr lang="en-US" altLang="x-none" sz="2400" b="1" i="1" dirty="0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</a:rPr>
                        <a:t>go to the dentist</a:t>
                      </a:r>
                      <a:endParaRPr lang="en-US" altLang="x-none" sz="2400" b="1" i="1" dirty="0">
                        <a:solidFill>
                          <a:srgbClr val="FF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400" b="1" dirty="0">
                          <a:latin typeface="Times New Roman" panose="02020603050405020304" pitchFamily="2" charset="0"/>
                        </a:rPr>
                        <a:t>Wednesday</a:t>
                      </a:r>
                      <a:endParaRPr lang="en-US" altLang="x-none" sz="24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400" b="1" dirty="0">
                          <a:latin typeface="Times New Roman" panose="02020603050405020304" pitchFamily="2" charset="0"/>
                        </a:rPr>
                        <a:t>Thursday</a:t>
                      </a:r>
                      <a:endParaRPr lang="en-US" altLang="x-none" sz="24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400" b="1" dirty="0">
                          <a:latin typeface="Times New Roman" panose="02020603050405020304" pitchFamily="2" charset="0"/>
                        </a:rPr>
                        <a:t>Friday</a:t>
                      </a:r>
                      <a:endParaRPr lang="en-US" altLang="x-none" sz="24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000" b="1" dirty="0">
                          <a:latin typeface="Times New Roman" panose="02020603050405020304" pitchFamily="2" charset="0"/>
                        </a:rPr>
                        <a:t>Saturday</a:t>
                      </a:r>
                      <a:endParaRPr lang="en-US" altLang="x-none" sz="20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5" name="文本框 19484"/>
          <p:cNvSpPr txBox="1"/>
          <p:nvPr/>
        </p:nvSpPr>
        <p:spPr>
          <a:xfrm>
            <a:off x="3419475" y="1773238"/>
            <a:ext cx="47529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go to my cousin’s   birthday party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9486" name="文本框 19485"/>
          <p:cNvSpPr txBox="1"/>
          <p:nvPr/>
        </p:nvSpPr>
        <p:spPr>
          <a:xfrm>
            <a:off x="3563938" y="2636838"/>
            <a:ext cx="34559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have tennis training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9487" name="文本框 19486"/>
          <p:cNvSpPr txBox="1"/>
          <p:nvPr/>
        </p:nvSpPr>
        <p:spPr>
          <a:xfrm>
            <a:off x="3779838" y="3092450"/>
            <a:ext cx="3740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study for my chemistry test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9488" name="文本框 19487"/>
          <p:cNvSpPr txBox="1"/>
          <p:nvPr/>
        </p:nvSpPr>
        <p:spPr>
          <a:xfrm>
            <a:off x="3635375" y="3573463"/>
            <a:ext cx="47513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go to the movies with some friends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9489" name="文本框 19488"/>
          <p:cNvSpPr txBox="1"/>
          <p:nvPr/>
        </p:nvSpPr>
        <p:spPr>
          <a:xfrm>
            <a:off x="395288" y="4652963"/>
            <a:ext cx="8424862" cy="2043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Thank you for your invitation. I’m sorry I can’t visit you this week. I am really busy. This evening I am …             </a:t>
            </a:r>
            <a:endParaRPr lang="en-US" altLang="zh-CN" sz="3200" dirty="0">
              <a:solidFill>
                <a:srgbClr val="0000CC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Can you come to the movies with us on Friday?</a:t>
            </a:r>
            <a:endParaRPr lang="en-US" altLang="zh-CN" sz="3200" dirty="0">
              <a:solidFill>
                <a:srgbClr val="0000CC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89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89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>
                                            <p:txEl>
                                              <p:charRg st="121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89">
                                            <p:txEl>
                                              <p:charRg st="121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89">
                                            <p:txEl>
                                              <p:charRg st="121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85" grpId="0"/>
      <p:bldP spid="19486" grpId="0"/>
      <p:bldP spid="19487" grpId="0"/>
      <p:bldP spid="194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20481" descr="图片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文本框 20482"/>
          <p:cNvSpPr txBox="1"/>
          <p:nvPr/>
        </p:nvSpPr>
        <p:spPr>
          <a:xfrm>
            <a:off x="4410075" y="2743200"/>
            <a:ext cx="3438525" cy="493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go to the doctor</a:t>
            </a:r>
            <a:endParaRPr lang="en-US" altLang="zh-CN" sz="2400" b="1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484" name="文本框 20483"/>
          <p:cNvSpPr txBox="1"/>
          <p:nvPr/>
        </p:nvSpPr>
        <p:spPr>
          <a:xfrm>
            <a:off x="3178175" y="3200400"/>
            <a:ext cx="4606925" cy="493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having soccer training</a:t>
            </a:r>
            <a:endParaRPr lang="en-US" altLang="zh-CN" sz="2400" b="1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485" name="文本框 20484"/>
          <p:cNvSpPr txBox="1"/>
          <p:nvPr/>
        </p:nvSpPr>
        <p:spPr>
          <a:xfrm>
            <a:off x="5616575" y="3657600"/>
            <a:ext cx="3527425" cy="493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exercise with</a:t>
            </a:r>
            <a:endParaRPr lang="en-US" altLang="zh-CN" sz="2400" b="1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9461" name="文本框 20485"/>
          <p:cNvSpPr txBox="1"/>
          <p:nvPr/>
        </p:nvSpPr>
        <p:spPr>
          <a:xfrm>
            <a:off x="457200" y="769938"/>
            <a:ext cx="8534400" cy="615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3b Fill in the blanks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           </a:t>
            </a:r>
            <a:endParaRPr lang="en-US" altLang="zh-CN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imes New Roman" panose="02020603050405020304" pitchFamily="2" charset="0"/>
                <a:ea typeface="宋体" panose="02010600030101010101" pitchFamily="2" charset="-122"/>
              </a:rPr>
              <a:t>Hi Henry, </a:t>
            </a:r>
            <a:endParaRPr lang="en-US" altLang="zh-CN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imes New Roman" panose="02020603050405020304" pitchFamily="2" charset="0"/>
                <a:ea typeface="宋体" panose="02010600030101010101" pitchFamily="2" charset="-122"/>
              </a:rPr>
              <a:t>Thanks a lot for the invitation. I’m sorry I can’t visit next week. </a:t>
            </a:r>
            <a:endParaRPr lang="en-US" altLang="zh-CN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2" charset="0"/>
                <a:ea typeface="宋体" panose="02010600030101010101" pitchFamily="2" charset="-122"/>
              </a:rPr>
              <a:t>On Monday , I have to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______________________.</a:t>
            </a:r>
            <a:r>
              <a:rPr lang="en-US" altLang="zh-CN" sz="28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2" charset="0"/>
                <a:ea typeface="宋体" panose="02010600030101010101" pitchFamily="2" charset="-122"/>
              </a:rPr>
              <a:t>On Tuesday, I’m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___________________________</a:t>
            </a:r>
            <a:r>
              <a:rPr lang="en-US" altLang="zh-CN" sz="2800" b="1" dirty="0">
                <a:latin typeface="Times New Roman" panose="02020603050405020304" pitchFamily="2" charset="0"/>
                <a:ea typeface="宋体" panose="02010600030101010101" pitchFamily="2" charset="-122"/>
              </a:rPr>
              <a:t>with my friends. On Wednesday, I have to __________ my dad. On Thursday, I’m studying for _____________. And on Friday, ________________ on vacation with __________. Please call me after the vacation.</a:t>
            </a:r>
            <a:endParaRPr lang="en-US" altLang="zh-CN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en-US" altLang="zh-CN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2" charset="0"/>
                <a:ea typeface="宋体" panose="02010600030101010101" pitchFamily="2" charset="-122"/>
              </a:rPr>
              <a:t>Tony</a:t>
            </a:r>
            <a:endParaRPr lang="en-US" altLang="zh-CN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487" name="文本框 20486"/>
          <p:cNvSpPr txBox="1"/>
          <p:nvPr/>
        </p:nvSpPr>
        <p:spPr>
          <a:xfrm>
            <a:off x="5410200" y="4038600"/>
            <a:ext cx="35020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</a:t>
            </a: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 English </a:t>
            </a: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test</a:t>
            </a:r>
            <a:endParaRPr lang="en-US" altLang="zh-CN" sz="2400" b="1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488" name="文本框 20487"/>
          <p:cNvSpPr txBox="1"/>
          <p:nvPr/>
        </p:nvSpPr>
        <p:spPr>
          <a:xfrm>
            <a:off x="2286000" y="4495800"/>
            <a:ext cx="39497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I’m going to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Hawaii</a:t>
            </a:r>
            <a:endParaRPr lang="zh-CN" altLang="en-US" sz="2400" b="1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489" name="文本框 20488"/>
          <p:cNvSpPr txBox="1"/>
          <p:nvPr/>
        </p:nvSpPr>
        <p:spPr>
          <a:xfrm>
            <a:off x="914400" y="4953000"/>
            <a:ext cx="300196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my </a:t>
            </a: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dog</a:t>
            </a:r>
            <a:endParaRPr lang="zh-CN" altLang="en-US" sz="2400" b="1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7" grpId="0"/>
      <p:bldP spid="20488" grpId="0"/>
      <p:bldP spid="204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21505" descr="图片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图片 21506" descr="u=3628090220,4160557263&amp;gp=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336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21507" descr="IMG_18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1828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21508" descr="锻炼身体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0"/>
            <a:ext cx="2009775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21509" descr="went to the beach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2514600"/>
            <a:ext cx="2863850" cy="2073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图片 21510" descr="go fishing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4692650"/>
            <a:ext cx="2209800" cy="216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矩形 21511"/>
          <p:cNvSpPr/>
          <p:nvPr/>
        </p:nvSpPr>
        <p:spPr>
          <a:xfrm>
            <a:off x="381000" y="3505200"/>
            <a:ext cx="5257800" cy="2170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9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2" charset="0"/>
                <a:ea typeface="Times New Roman" panose="02020603050405020304" pitchFamily="2" charset="0"/>
              </a:rPr>
              <a:t>Show time!</a:t>
            </a:r>
            <a:endParaRPr lang="zh-CN" altLang="en-US" sz="9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20488" name="图片 21512" descr="u=4116599880,2213014098&amp;fm=0&amp;gp=1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0"/>
            <a:ext cx="2590800" cy="232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4097" descr="图片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图片 4098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37" y="0"/>
            <a:ext cx="9291637" cy="697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4099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96400" cy="693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22529" descr="图片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文本占位符 22530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172200"/>
          </a:xfrm>
          <a:ln/>
        </p:spPr>
        <p:txBody>
          <a:bodyPr anchor="t"/>
          <a:p>
            <a:pPr>
              <a:lnSpc>
                <a:spcPct val="80000"/>
              </a:lnSpc>
              <a:buNone/>
            </a:pPr>
            <a:r>
              <a:rPr lang="zh-CN" altLang="en-US" sz="2400" dirty="0"/>
              <a:t>          Thank you very much for your invitation. I really want to watch the movie with you tomorrow evening. I</a:t>
            </a:r>
            <a:r>
              <a:rPr lang="zh-CN" altLang="en-US" sz="2400" u="sng" dirty="0"/>
              <a:t>   </a:t>
            </a:r>
            <a:r>
              <a:rPr lang="zh-CN" altLang="en-US" sz="2400" u="sng" dirty="0">
                <a:solidFill>
                  <a:srgbClr val="FF0000"/>
                </a:solidFill>
              </a:rPr>
              <a:t>1 </a:t>
            </a:r>
            <a:r>
              <a:rPr lang="zh-CN" altLang="en-US" sz="2400" u="sng" dirty="0"/>
              <a:t>  </a:t>
            </a:r>
            <a:r>
              <a:rPr lang="zh-CN" altLang="en-US" sz="2400" dirty="0"/>
              <a:t>the movie is exciting.  But I </a:t>
            </a:r>
            <a:r>
              <a:rPr lang="zh-CN" altLang="en-US" sz="2400" u="sng" dirty="0"/>
              <a:t>   </a:t>
            </a:r>
            <a:r>
              <a:rPr lang="zh-CN" altLang="en-US" sz="2400" u="sng" dirty="0">
                <a:solidFill>
                  <a:srgbClr val="FF0000"/>
                </a:solidFill>
              </a:rPr>
              <a:t>2</a:t>
            </a:r>
            <a:r>
              <a:rPr lang="zh-CN" altLang="en-US" sz="2400" u="sng" dirty="0"/>
              <a:t>   </a:t>
            </a:r>
            <a:r>
              <a:rPr lang="zh-CN" altLang="en-US" sz="2400" dirty="0"/>
              <a:t>go with you. You know my parents work in Beijing. They come back once a week. I have to live with my grandmother.  She is </a:t>
            </a:r>
            <a:r>
              <a:rPr lang="zh-CN" altLang="en-US" sz="2400" u="sng" dirty="0"/>
              <a:t>  </a:t>
            </a:r>
            <a:r>
              <a:rPr lang="zh-CN" altLang="en-US" sz="2400" u="sng" dirty="0">
                <a:solidFill>
                  <a:srgbClr val="FF0000"/>
                </a:solidFill>
              </a:rPr>
              <a:t> 3</a:t>
            </a:r>
            <a:r>
              <a:rPr lang="zh-CN" altLang="en-US" sz="2400" u="sng" dirty="0"/>
              <a:t>   </a:t>
            </a:r>
            <a:r>
              <a:rPr lang="zh-CN" altLang="en-US" sz="2400" dirty="0"/>
              <a:t>in bed. She is very old and I worry about her. So I have to look after her at home. Also,  I </a:t>
            </a:r>
            <a:r>
              <a:rPr lang="zh-CN" altLang="en-US" sz="2400" u="sng" dirty="0"/>
              <a:t>   </a:t>
            </a:r>
            <a:r>
              <a:rPr lang="zh-CN" altLang="en-US" sz="2400" u="sng" dirty="0">
                <a:solidFill>
                  <a:srgbClr val="FF0000"/>
                </a:solidFill>
              </a:rPr>
              <a:t>4</a:t>
            </a:r>
            <a:r>
              <a:rPr lang="zh-CN" altLang="en-US" sz="2400" u="sng" dirty="0"/>
              <a:t>   </a:t>
            </a:r>
            <a:r>
              <a:rPr lang="zh-CN" altLang="en-US" sz="2400" dirty="0"/>
              <a:t>study for my exams. I think you can ask Tom to go to the movie with you. I think he has nothing to do because he wanted me to play soccer yesterday. I am really</a:t>
            </a:r>
            <a:r>
              <a:rPr lang="zh-CN" altLang="en-US" sz="2400" u="sng" dirty="0"/>
              <a:t>    </a:t>
            </a:r>
            <a:r>
              <a:rPr lang="zh-CN" altLang="en-US" sz="2400" u="sng" dirty="0">
                <a:solidFill>
                  <a:srgbClr val="FF0000"/>
                </a:solidFill>
              </a:rPr>
              <a:t>5</a:t>
            </a:r>
            <a:r>
              <a:rPr lang="zh-CN" altLang="en-US" sz="2400" u="sng" dirty="0"/>
              <a:t>   </a:t>
            </a:r>
            <a:r>
              <a:rPr lang="zh-CN" altLang="en-US" sz="2400" dirty="0"/>
              <a:t>. I am sure to go with you another time. 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</a:t>
            </a:r>
            <a:r>
              <a:rPr lang="zh-CN" altLang="en-US" dirty="0"/>
              <a:t> </a:t>
            </a:r>
            <a:r>
              <a:rPr lang="zh-CN" altLang="en-US" sz="2400" dirty="0"/>
              <a:t> Write soon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dirty="0"/>
              <a:t>	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dirty="0"/>
              <a:t>    1.(     ) A.hear	 	B.listen	C.look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dirty="0"/>
              <a:t>	2.(     ) A.can 	 	B.can't 	C.will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dirty="0"/>
              <a:t>	3.(     ) A.ill 	 	B.illness 	C.bad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dirty="0"/>
              <a:t>	4.(     ) A.have		B.have to 	C.has to	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dirty="0"/>
              <a:t>    5.(     ) A.happy		B.</a:t>
            </a:r>
            <a:r>
              <a:rPr lang="en-US" altLang="zh-CN" sz="2400" dirty="0"/>
              <a:t>s</a:t>
            </a:r>
            <a:r>
              <a:rPr lang="zh-CN" altLang="en-US" sz="2400" dirty="0"/>
              <a:t>orry 	C.relaxed	</a:t>
            </a:r>
            <a:endParaRPr lang="zh-CN" altLang="en-US" sz="2400" dirty="0"/>
          </a:p>
        </p:txBody>
      </p:sp>
      <p:sp>
        <p:nvSpPr>
          <p:cNvPr id="22532" name="文本框 22531"/>
          <p:cNvSpPr txBox="1"/>
          <p:nvPr/>
        </p:nvSpPr>
        <p:spPr>
          <a:xfrm>
            <a:off x="1066800" y="47244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1066800" y="51054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文本框 22533"/>
          <p:cNvSpPr txBox="1"/>
          <p:nvPr/>
        </p:nvSpPr>
        <p:spPr>
          <a:xfrm>
            <a:off x="1066800" y="54864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5" name="文本框 22534"/>
          <p:cNvSpPr txBox="1"/>
          <p:nvPr/>
        </p:nvSpPr>
        <p:spPr>
          <a:xfrm>
            <a:off x="1066800" y="58674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6" name="文本框 22535"/>
          <p:cNvSpPr txBox="1"/>
          <p:nvPr/>
        </p:nvSpPr>
        <p:spPr>
          <a:xfrm>
            <a:off x="1066800" y="6248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2" name="标题 22536"/>
          <p:cNvSpPr>
            <a:spLocks noGrp="1"/>
          </p:cNvSpPr>
          <p:nvPr>
            <p:ph type="title"/>
          </p:nvPr>
        </p:nvSpPr>
        <p:spPr>
          <a:xfrm>
            <a:off x="-2579687" y="-222250"/>
            <a:ext cx="8218487" cy="1136650"/>
          </a:xfrm>
          <a:ln/>
        </p:spPr>
        <p:txBody>
          <a:bodyPr anchor="ctr"/>
          <a:p>
            <a:r>
              <a:rPr lang="en-US" altLang="zh-CN" sz="2800"/>
              <a:t>Dear Jack:</a:t>
            </a:r>
            <a:endParaRPr lang="en-US" altLang="zh-CN" sz="2800"/>
          </a:p>
        </p:txBody>
      </p:sp>
      <p:sp>
        <p:nvSpPr>
          <p:cNvPr id="21513" name="文本框 22537"/>
          <p:cNvSpPr txBox="1"/>
          <p:nvPr/>
        </p:nvSpPr>
        <p:spPr>
          <a:xfrm>
            <a:off x="685800" y="4114800"/>
            <a:ext cx="10969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Mary	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/>
      <p:bldP spid="22533" grpId="0" bldLvl="0"/>
      <p:bldP spid="22534" grpId="0" bldLvl="0"/>
      <p:bldP spid="22535" grpId="0" bldLvl="0"/>
      <p:bldP spid="22536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2355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612" y="-74612"/>
            <a:ext cx="9137650" cy="7008812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</p:pic>
      <p:sp>
        <p:nvSpPr>
          <p:cNvPr id="22530" name="矩形 23554"/>
          <p:cNvSpPr/>
          <p:nvPr/>
        </p:nvSpPr>
        <p:spPr>
          <a:xfrm>
            <a:off x="1752600" y="381000"/>
            <a:ext cx="495300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4800" b="1" dirty="0">
                <a:latin typeface="Arial" panose="020B0604020202020204" pitchFamily="34" charset="0"/>
                <a:ea typeface="宋体" panose="02010600030101010101" pitchFamily="2" charset="-122"/>
              </a:rPr>
              <a:t>Let's discuss !</a:t>
            </a:r>
            <a:endParaRPr lang="zh-CN" altLang="en-US" sz="4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23555"/>
          <p:cNvSpPr/>
          <p:nvPr/>
        </p:nvSpPr>
        <p:spPr>
          <a:xfrm>
            <a:off x="152400" y="2133600"/>
            <a:ext cx="8763000" cy="457200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Why did Sonia and Tony write the e-mails to Henry ?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矩形 23556"/>
          <p:cNvSpPr/>
          <p:nvPr/>
        </p:nvSpPr>
        <p:spPr>
          <a:xfrm>
            <a:off x="152400" y="4038600"/>
            <a:ext cx="8686800" cy="457200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What do you think of Sonia and Tony?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24577" descr="图片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1437"/>
            <a:ext cx="9220200" cy="6910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矩形 24578"/>
          <p:cNvSpPr/>
          <p:nvPr/>
        </p:nvSpPr>
        <p:spPr>
          <a:xfrm>
            <a:off x="685800" y="2057400"/>
            <a:ext cx="9526588" cy="14938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44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To be a polite(有礼貌的) man</a:t>
            </a:r>
            <a:endParaRPr lang="zh-CN" altLang="en-US" sz="48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25601" descr="图片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图片 25602" descr="2008729163140267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5600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框 25603"/>
          <p:cNvSpPr txBox="1"/>
          <p:nvPr/>
        </p:nvSpPr>
        <p:spPr>
          <a:xfrm>
            <a:off x="228600" y="304800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Write an e-mail  to 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 friend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 Say why you can’t visit 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him or her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next week.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0" name="文本框 25604"/>
          <p:cNvSpPr txBox="1"/>
          <p:nvPr/>
        </p:nvSpPr>
        <p:spPr>
          <a:xfrm>
            <a:off x="4800600" y="1692275"/>
            <a:ext cx="4191000" cy="5238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Hi __________, 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Thanks  for the invitation. I’m sorry I can’t visit next week. 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_______________________________________________________________________________________________________________________________________________________________________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______________________________________________________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Write soon.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_________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5606" name="表格 25605"/>
          <p:cNvGraphicFramePr/>
          <p:nvPr/>
        </p:nvGraphicFramePr>
        <p:xfrm>
          <a:off x="381000" y="1685925"/>
          <a:ext cx="4191000" cy="5045075"/>
        </p:xfrm>
        <a:graphic>
          <a:graphicData uri="http://schemas.openxmlformats.org/drawingml/2006/table">
            <a:tbl>
              <a:tblPr/>
              <a:tblGrid>
                <a:gridCol w="1482725"/>
                <a:gridCol w="2708275"/>
              </a:tblGrid>
              <a:tr h="7254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16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Sunday</a:t>
                      </a: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go bike riding</a:t>
                      </a:r>
                      <a:endParaRPr lang="zh-CN" altLang="en-US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Monday</a:t>
                      </a: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have tennis training</a:t>
                      </a:r>
                      <a:endParaRPr lang="zh-CN" altLang="en-US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Tuesday</a:t>
                      </a: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have a piano lesson</a:t>
                      </a:r>
                      <a:endParaRPr lang="zh-CN" altLang="en-US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Wednesday</a:t>
                      </a: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000" b="1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visit my grandma</a:t>
                      </a:r>
                      <a:endParaRPr lang="en-US" altLang="zh-CN" sz="1800" b="1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Thursday</a:t>
                      </a: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go to a movie</a:t>
                      </a:r>
                      <a:endParaRPr lang="zh-CN" altLang="en-US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Friday</a:t>
                      </a: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000" b="1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see a dentist</a:t>
                      </a:r>
                      <a:endParaRPr lang="en-US" altLang="zh-CN" sz="1800" b="1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Saturday</a:t>
                      </a:r>
                      <a:endParaRPr lang="en-US" altLang="x-none" sz="1800" b="1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000" b="1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华文隶书" panose="02010800040101010101" pitchFamily="2" charset="-122"/>
                        </a:rPr>
                        <a:t>exercise </a:t>
                      </a:r>
                      <a:endParaRPr lang="en-US" altLang="zh-CN" sz="1800" b="1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华文隶书" panose="0201080004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26625" descr="图片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矩形 26626"/>
          <p:cNvSpPr/>
          <p:nvPr/>
        </p:nvSpPr>
        <p:spPr>
          <a:xfrm>
            <a:off x="107950" y="1770063"/>
            <a:ext cx="8815388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Thank you for listening!</a:t>
            </a:r>
            <a:endParaRPr lang="en-US" altLang="zh-CN" sz="6000" b="1" i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3" name="矩形 26627"/>
          <p:cNvSpPr/>
          <p:nvPr/>
        </p:nvSpPr>
        <p:spPr>
          <a:xfrm>
            <a:off x="2819400" y="3505200"/>
            <a:ext cx="338455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5400" b="1" i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Goodbye!</a:t>
            </a:r>
            <a:endParaRPr lang="en-US" altLang="zh-CN" sz="5400" b="1" i="1" dirty="0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bplh040903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9838" y="3141663"/>
            <a:ext cx="151130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5122" descr="27106-1A"/>
          <p:cNvPicPr>
            <a:picLocks noChangeAspect="1"/>
          </p:cNvPicPr>
          <p:nvPr/>
        </p:nvPicPr>
        <p:blipFill>
          <a:blip r:embed="rId2"/>
          <a:srcRect l="3334" t="3590" r="3334" b="3592"/>
          <a:stretch>
            <a:fillRect/>
          </a:stretch>
        </p:blipFill>
        <p:spPr>
          <a:xfrm>
            <a:off x="1258888" y="3068638"/>
            <a:ext cx="1800225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文本框 5123"/>
          <p:cNvSpPr txBox="1"/>
          <p:nvPr/>
        </p:nvSpPr>
        <p:spPr>
          <a:xfrm>
            <a:off x="1476375" y="0"/>
            <a:ext cx="7667625" cy="3079750"/>
          </a:xfrm>
          <a:prstGeom prst="rect">
            <a:avLst/>
          </a:prstGeom>
          <a:noFill/>
          <a:ln w="57150" cap="flat" cmpd="thinThick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Monotype Corsiva" panose="03010101010201010101" pitchFamily="2" charset="0"/>
                <a:ea typeface="宋体" panose="02010600030101010101" pitchFamily="2" charset="-122"/>
              </a:rPr>
              <a:t>A: Can you  come to his party?</a:t>
            </a:r>
            <a:endParaRPr lang="en-US" altLang="zh-CN" sz="3200" b="1" dirty="0">
              <a:solidFill>
                <a:srgbClr val="FF0000"/>
              </a:solidFill>
              <a:latin typeface="Monotype Corsiva" panose="03010101010201010101" pitchFamily="2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Monotype Corsiva" panose="03010101010201010101" pitchFamily="2" charset="0"/>
                <a:ea typeface="宋体" panose="02010600030101010101" pitchFamily="2" charset="-122"/>
              </a:rPr>
              <a:t>B: When is it?</a:t>
            </a:r>
            <a:endParaRPr lang="en-US" altLang="zh-CN" sz="3200" b="1" dirty="0">
              <a:solidFill>
                <a:srgbClr val="0000CC"/>
              </a:solidFill>
              <a:latin typeface="Monotype Corsiva" panose="03010101010201010101" pitchFamily="2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Monotype Corsiva" panose="03010101010201010101" pitchFamily="2" charset="0"/>
                <a:ea typeface="宋体" panose="02010600030101010101" pitchFamily="2" charset="-122"/>
              </a:rPr>
              <a:t>A: Today\ Tomorrow\ Next week. On Monday\…</a:t>
            </a:r>
            <a:endParaRPr lang="en-US" altLang="zh-CN" sz="3200" b="1" dirty="0">
              <a:solidFill>
                <a:srgbClr val="FF0066"/>
              </a:solidFill>
              <a:latin typeface="Monotype Corsiva" panose="03010101010201010101" pitchFamily="2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Monotype Corsiva" panose="03010101010201010101" pitchFamily="2" charset="0"/>
                <a:ea typeface="宋体" panose="02010600030101010101" pitchFamily="2" charset="-122"/>
              </a:rPr>
              <a:t>B: Sure, I’d love to.</a:t>
            </a:r>
            <a:r>
              <a:rPr lang="en-US" altLang="zh-CN" sz="3200" b="1" dirty="0">
                <a:solidFill>
                  <a:srgbClr val="FF0066"/>
                </a:solidFill>
                <a:latin typeface="Monotype Corsiva" panose="03010101010201010101" pitchFamily="2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rgbClr val="FF0066"/>
              </a:solidFill>
              <a:latin typeface="Monotype Corsiva" panose="03010101010201010101" pitchFamily="2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Monotype Corsiva" panose="03010101010201010101" pitchFamily="2" charset="0"/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solidFill>
                  <a:srgbClr val="000099"/>
                </a:solidFill>
                <a:latin typeface="Monotype Corsiva" panose="03010101010201010101" pitchFamily="2" charset="0"/>
                <a:ea typeface="宋体" panose="02010600030101010101" pitchFamily="2" charset="-122"/>
              </a:rPr>
              <a:t>\I’m sorry, I can’t. </a:t>
            </a:r>
            <a:r>
              <a:rPr lang="en-US" altLang="zh-CN" sz="3200" b="1" u="sng" dirty="0">
                <a:solidFill>
                  <a:srgbClr val="000099"/>
                </a:solidFill>
                <a:latin typeface="Monotype Corsiva" panose="03010101010201010101" pitchFamily="2" charset="0"/>
                <a:ea typeface="宋体" panose="02010600030101010101" pitchFamily="2" charset="-122"/>
              </a:rPr>
              <a:t>I have to…</a:t>
            </a:r>
            <a:endParaRPr lang="en-US" altLang="zh-CN" sz="3200" b="1" u="sng" dirty="0">
              <a:solidFill>
                <a:srgbClr val="000099"/>
              </a:solidFill>
              <a:latin typeface="Monotype Corsiva" panose="03010101010201010101" pitchFamily="2" charset="0"/>
              <a:ea typeface="宋体" panose="02010600030101010101" pitchFamily="2" charset="-122"/>
            </a:endParaRPr>
          </a:p>
        </p:txBody>
      </p:sp>
      <p:pic>
        <p:nvPicPr>
          <p:cNvPr id="4100" name="图片 5124" descr="1price_01"/>
          <p:cNvPicPr>
            <a:picLocks noChangeAspect="1"/>
          </p:cNvPicPr>
          <p:nvPr/>
        </p:nvPicPr>
        <p:blipFill>
          <a:blip r:embed="rId3"/>
          <a:srcRect t="20512"/>
          <a:stretch>
            <a:fillRect/>
          </a:stretch>
        </p:blipFill>
        <p:spPr>
          <a:xfrm>
            <a:off x="0" y="6524625"/>
            <a:ext cx="9144000" cy="33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矩形 5125"/>
          <p:cNvSpPr>
            <a:spLocks noTextEdit="1"/>
          </p:cNvSpPr>
          <p:nvPr/>
        </p:nvSpPr>
        <p:spPr>
          <a:xfrm>
            <a:off x="0" y="0"/>
            <a:ext cx="1439863" cy="719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400" b="1" i="1" spc="-44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 pitchFamily="2" charset="0"/>
                <a:ea typeface="Arial Black" panose="020B0A04020102020204" pitchFamily="2" charset="0"/>
              </a:rPr>
              <a:t>Pairwork</a:t>
            </a:r>
            <a:endParaRPr lang="zh-CN" altLang="en-US" sz="4400" b="1" i="1" spc="-44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 pitchFamily="2" charset="0"/>
              <a:ea typeface="Arial Black" panose="020B0A04020102020204" pitchFamily="2" charset="0"/>
            </a:endParaRPr>
          </a:p>
        </p:txBody>
      </p:sp>
      <p:pic>
        <p:nvPicPr>
          <p:cNvPr id="5127" name="图片 5126" descr="xinsrc_47203020713184752094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488" y="3284538"/>
            <a:ext cx="1944687" cy="147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5127" descr="Image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675" y="5013325"/>
            <a:ext cx="208915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5128" descr="图片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50" y="4652963"/>
            <a:ext cx="159067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图片 5129" descr="图片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963" y="4797425"/>
            <a:ext cx="2160587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1" name="文本框 5130"/>
          <p:cNvSpPr txBox="1"/>
          <p:nvPr/>
        </p:nvSpPr>
        <p:spPr>
          <a:xfrm>
            <a:off x="6588125" y="2420938"/>
            <a:ext cx="1771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 dirty="0">
                <a:solidFill>
                  <a:srgbClr val="0000FF"/>
                </a:solidFill>
                <a:latin typeface="Monotype Corsiva" panose="03010101010201010101" pitchFamily="2" charset="0"/>
                <a:ea typeface="宋体" panose="02010600030101010101" pitchFamily="2" charset="-122"/>
              </a:rPr>
              <a:t>\</a:t>
            </a:r>
            <a:r>
              <a:rPr lang="en-US" altLang="zh-CN" sz="3200" b="1" u="sng" dirty="0">
                <a:solidFill>
                  <a:srgbClr val="0000FF"/>
                </a:solidFill>
                <a:latin typeface="Monotype Corsiva" panose="03010101010201010101" pitchFamily="2" charset="0"/>
                <a:ea typeface="宋体" panose="02010600030101010101" pitchFamily="2" charset="-122"/>
              </a:rPr>
              <a:t>I’m + ing</a:t>
            </a:r>
            <a:endParaRPr lang="en-US" altLang="zh-CN" sz="3200" b="1" u="sng" dirty="0">
              <a:solidFill>
                <a:srgbClr val="0000FF"/>
              </a:solidFill>
              <a:latin typeface="Monotype Corsiva" panose="03010101010201010101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31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>
                                            <p:txEl>
                                              <p:charRg st="31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>
                                            <p:txEl>
                                              <p:charRg st="31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46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4">
                                            <p:txEl>
                                              <p:charRg st="46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4">
                                            <p:txEl>
                                              <p:charRg st="46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89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24">
                                            <p:txEl>
                                              <p:charRg st="89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112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4">
                                            <p:txEl>
                                              <p:charRg st="112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6145" descr="Img2212963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916113"/>
            <a:ext cx="5794375" cy="375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6146" descr="line3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6147" descr="tcof1"/>
          <p:cNvSpPr/>
          <p:nvPr/>
        </p:nvSpPr>
        <p:spPr>
          <a:xfrm>
            <a:off x="0" y="0"/>
            <a:ext cx="4029075" cy="8763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29759"/>
              </a:avLst>
            </a:prstTxWarp>
            <a:normAutofit/>
          </a:bodyPr>
          <a:p>
            <a:pPr algn="ctr"/>
            <a:r>
              <a:rPr lang="zh-CN" altLang="en-US" sz="3600" b="1" i="1">
                <a:ln w="9525" cap="flat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1">
                  <a:blip r:embed="rId3"/>
                  <a:stretch>
                    <a:fillRect/>
                  </a:stretch>
                </a:blipFill>
                <a:latin typeface="Bookman Old Style" panose="02050604050505020204" charset="0"/>
                <a:ea typeface="Bookman Old Style" panose="02050604050505020204" charset="0"/>
              </a:rPr>
              <a:t>  Memory Game </a:t>
            </a:r>
            <a:endParaRPr lang="zh-CN" altLang="en-US" sz="3600" b="1" i="1">
              <a:ln w="952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1">
                <a:blip r:embed="rId3"/>
                <a:stretch>
                  <a:fillRect/>
                </a:stretch>
              </a:blipFill>
              <a:latin typeface="Bookman Old Style" panose="02050604050505020204" charset="0"/>
              <a:ea typeface="Bookman Old Style" panose="02050604050505020204" charset="0"/>
            </a:endParaRPr>
          </a:p>
        </p:txBody>
      </p:sp>
      <p:sp>
        <p:nvSpPr>
          <p:cNvPr id="6149" name="文本框 6148"/>
          <p:cNvSpPr txBox="1"/>
          <p:nvPr/>
        </p:nvSpPr>
        <p:spPr>
          <a:xfrm>
            <a:off x="533400" y="990600"/>
            <a:ext cx="7783513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Can they come to </a:t>
            </a:r>
            <a:r>
              <a:rPr lang="zh-CN" altLang="en-US" sz="4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his</a:t>
            </a:r>
            <a:r>
              <a:rPr lang="en-US" altLang="zh-CN" sz="4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party?</a:t>
            </a:r>
            <a:endParaRPr lang="en-US" altLang="zh-CN" sz="48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椭圆 6149"/>
          <p:cNvSpPr/>
          <p:nvPr/>
        </p:nvSpPr>
        <p:spPr>
          <a:xfrm>
            <a:off x="1763713" y="4652963"/>
            <a:ext cx="5472112" cy="14398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Henry's</a:t>
            </a:r>
            <a:r>
              <a:rPr lang="en-US" altLang="zh-CN" sz="32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friends</a:t>
            </a:r>
            <a:endParaRPr lang="en-US" altLang="zh-CN" sz="32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7169" descr="guoguo0203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058988" cy="1662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7170" descr="XP透明图标 - Hein's 蓝色文件夹ICON17 - Libr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868863"/>
            <a:ext cx="1722437" cy="17224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7" name="组合 7171"/>
          <p:cNvGrpSpPr/>
          <p:nvPr/>
        </p:nvGrpSpPr>
        <p:grpSpPr>
          <a:xfrm>
            <a:off x="3059113" y="2565400"/>
            <a:ext cx="3960812" cy="2538413"/>
            <a:chOff x="0" y="0"/>
            <a:chExt cx="2495" cy="1599"/>
          </a:xfrm>
        </p:grpSpPr>
        <p:pic>
          <p:nvPicPr>
            <p:cNvPr id="6148" name="图片 7172" descr="94619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" y="0"/>
              <a:ext cx="2132" cy="1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9" name="笑脸 7173"/>
            <p:cNvSpPr/>
            <p:nvPr/>
          </p:nvSpPr>
          <p:spPr>
            <a:xfrm>
              <a:off x="0" y="0"/>
              <a:ext cx="1270" cy="1134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50" name="矩形 7174"/>
          <p:cNvSpPr/>
          <p:nvPr/>
        </p:nvSpPr>
        <p:spPr>
          <a:xfrm>
            <a:off x="2590800" y="304800"/>
            <a:ext cx="583247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Can she come to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his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party?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51" name="图片 7175" descr="9461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020888"/>
            <a:ext cx="6070600" cy="455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椭圆 7176"/>
          <p:cNvSpPr/>
          <p:nvPr/>
        </p:nvSpPr>
        <p:spPr>
          <a:xfrm>
            <a:off x="5105400" y="3581400"/>
            <a:ext cx="2057400" cy="1371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8" name="矩形 7177"/>
          <p:cNvSpPr/>
          <p:nvPr/>
        </p:nvSpPr>
        <p:spPr>
          <a:xfrm>
            <a:off x="2819400" y="1143000"/>
            <a:ext cx="583247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Sure, she'd love to.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8193" descr="guoguo0203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825625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图片 8194" descr="XP透明图标 - Hein's 蓝色文件夹ICON17 - Libr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648200"/>
            <a:ext cx="1722438" cy="172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 descr="u=3628090220,4160557263&amp;gp=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438400"/>
            <a:ext cx="4016375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矩形 8196"/>
          <p:cNvSpPr/>
          <p:nvPr/>
        </p:nvSpPr>
        <p:spPr>
          <a:xfrm>
            <a:off x="2700338" y="765175"/>
            <a:ext cx="590391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Can he come to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his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party?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8" name="图片 8197" descr="u=3628090220,4160557263&amp;gp=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590800"/>
            <a:ext cx="3886200" cy="413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文本框 8198"/>
          <p:cNvSpPr txBox="1"/>
          <p:nvPr/>
        </p:nvSpPr>
        <p:spPr>
          <a:xfrm>
            <a:off x="2743200" y="1447800"/>
            <a:ext cx="49387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No, he can’t. He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has to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9217" descr="guoguo0203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18827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图片 9218" descr="XP透明图标 - Hein's 蓝色文件夹ICON17 - Libr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648200"/>
            <a:ext cx="1722438" cy="172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9219" descr="保姆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75" y="2205038"/>
            <a:ext cx="3733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文本框 9220"/>
          <p:cNvSpPr txBox="1"/>
          <p:nvPr/>
        </p:nvSpPr>
        <p:spPr>
          <a:xfrm>
            <a:off x="2743200" y="822325"/>
            <a:ext cx="5480050" cy="1616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Can she come to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his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party?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2" name="图片 9221" descr="保姆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2420938"/>
            <a:ext cx="3733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文本框 9222"/>
          <p:cNvSpPr txBox="1"/>
          <p:nvPr/>
        </p:nvSpPr>
        <p:spPr>
          <a:xfrm>
            <a:off x="2743200" y="1447800"/>
            <a:ext cx="53895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No, she can’t. She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has to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10241" descr="guoguo0203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76200"/>
            <a:ext cx="1985963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图片 10242" descr="XP透明图标 - Hein's 蓝色文件夹ICON17 - Libr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648200"/>
            <a:ext cx="1722438" cy="172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 descr="IMG_18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362200"/>
            <a:ext cx="38100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矩形 10244"/>
          <p:cNvSpPr/>
          <p:nvPr/>
        </p:nvSpPr>
        <p:spPr>
          <a:xfrm>
            <a:off x="2819400" y="228600"/>
            <a:ext cx="547211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Can he come to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his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party?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6" name="图片 10245" descr="IMG_18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438400"/>
            <a:ext cx="3810000" cy="3810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7" name="组合 10246"/>
          <p:cNvGrpSpPr/>
          <p:nvPr/>
        </p:nvGrpSpPr>
        <p:grpSpPr>
          <a:xfrm>
            <a:off x="5257800" y="1524000"/>
            <a:ext cx="3429000" cy="1752600"/>
            <a:chOff x="0" y="0"/>
            <a:chExt cx="5400" cy="2760"/>
          </a:xfrm>
        </p:grpSpPr>
        <p:sp>
          <p:nvSpPr>
            <p:cNvPr id="9223" name="云形标注 10247"/>
            <p:cNvSpPr/>
            <p:nvPr/>
          </p:nvSpPr>
          <p:spPr>
            <a:xfrm flipV="1">
              <a:off x="0" y="0"/>
              <a:ext cx="5400" cy="2760"/>
            </a:xfrm>
            <a:prstGeom prst="cloudCallout">
              <a:avLst>
                <a:gd name="adj1" fmla="val -59162"/>
                <a:gd name="adj2" fmla="val -95829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24" name="组合 10248"/>
            <p:cNvGrpSpPr/>
            <p:nvPr/>
          </p:nvGrpSpPr>
          <p:grpSpPr>
            <a:xfrm>
              <a:off x="241" y="480"/>
              <a:ext cx="4678" cy="1797"/>
              <a:chOff x="0" y="0"/>
              <a:chExt cx="4678" cy="1797"/>
            </a:xfrm>
          </p:grpSpPr>
          <p:sp>
            <p:nvSpPr>
              <p:cNvPr id="9225" name="文本框 10249"/>
              <p:cNvSpPr txBox="1"/>
              <p:nvPr/>
            </p:nvSpPr>
            <p:spPr>
              <a:xfrm>
                <a:off x="359" y="0"/>
                <a:ext cx="4200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化 学 测 验</a:t>
                </a:r>
                <a:endPara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26" name="文本框 10250"/>
              <p:cNvSpPr txBox="1"/>
              <p:nvPr/>
            </p:nvSpPr>
            <p:spPr>
              <a:xfrm>
                <a:off x="0" y="981"/>
                <a:ext cx="4678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chemistry test</a:t>
                </a:r>
                <a:endPara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252" name="文本框 10251"/>
          <p:cNvSpPr txBox="1"/>
          <p:nvPr/>
        </p:nvSpPr>
        <p:spPr>
          <a:xfrm>
            <a:off x="2971800" y="914400"/>
            <a:ext cx="49387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No, he can’t. He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has to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1265" descr="guoguo0203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76200"/>
            <a:ext cx="1979612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图片 11266" descr="XP透明图标 - Hein's 蓝色文件夹ICON17 - Libr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648200"/>
            <a:ext cx="1722438" cy="1722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矩形 11267"/>
          <p:cNvSpPr/>
          <p:nvPr/>
        </p:nvSpPr>
        <p:spPr>
          <a:xfrm>
            <a:off x="152400" y="4114800"/>
            <a:ext cx="63246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Can he come to 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his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party?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9" name="图片 11268" descr="锻炼身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04800"/>
            <a:ext cx="2971800" cy="3833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锻炼身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04800"/>
            <a:ext cx="3048000" cy="3932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152400" y="5181600"/>
            <a:ext cx="5797550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No, he can’t. He has to ….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272" name="组合 11271"/>
          <p:cNvGrpSpPr/>
          <p:nvPr/>
        </p:nvGrpSpPr>
        <p:grpSpPr>
          <a:xfrm>
            <a:off x="4648200" y="5211763"/>
            <a:ext cx="4343400" cy="1250950"/>
            <a:chOff x="0" y="0"/>
            <a:chExt cx="6840" cy="1970"/>
          </a:xfrm>
        </p:grpSpPr>
        <p:sp>
          <p:nvSpPr>
            <p:cNvPr id="10248" name="文本框 11272"/>
            <p:cNvSpPr txBox="1"/>
            <p:nvPr/>
          </p:nvSpPr>
          <p:spPr>
            <a:xfrm>
              <a:off x="0" y="0"/>
              <a:ext cx="6841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soccer training.</a:t>
              </a:r>
              <a:endPara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49" name="文本框 11273"/>
            <p:cNvSpPr txBox="1"/>
            <p:nvPr/>
          </p:nvSpPr>
          <p:spPr>
            <a:xfrm>
              <a:off x="961" y="1152"/>
              <a:ext cx="3120" cy="81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足球训练</a:t>
              </a:r>
              <a:endPara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ldLvl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4539</Words>
  <Application>WPS 演示</Application>
  <PresentationFormat>在屏幕上显示</PresentationFormat>
  <Paragraphs>270</Paragraphs>
  <Slides>24</Slides>
  <Notes>0</Notes>
  <HiddenSlides>1</HiddenSlides>
  <MMClips>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Times New Roman</vt:lpstr>
      <vt:lpstr>Batang</vt:lpstr>
      <vt:lpstr>Modern No. 20</vt:lpstr>
      <vt:lpstr>Segoe Print</vt:lpstr>
      <vt:lpstr>华文隶书</vt:lpstr>
      <vt:lpstr>Monotype Corsiva</vt:lpstr>
      <vt:lpstr>Arial Black</vt:lpstr>
      <vt:lpstr>Latha</vt:lpstr>
      <vt:lpstr>Dotum</vt:lpstr>
      <vt:lpstr>隶书</vt:lpstr>
      <vt:lpstr>Bookman Old Style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海派甜心</cp:lastModifiedBy>
  <cp:revision>84</cp:revision>
  <dcterms:created xsi:type="dcterms:W3CDTF">2015-06-29T07:35:25Z</dcterms:created>
  <dcterms:modified xsi:type="dcterms:W3CDTF">2021-05-07T05:53:10Z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