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8"/>
  </p:handoutMasterIdLst>
  <p:sldIdLst>
    <p:sldId id="310" r:id="rId3"/>
    <p:sldId id="266" r:id="rId4"/>
    <p:sldId id="312" r:id="rId5"/>
    <p:sldId id="342" r:id="rId6"/>
    <p:sldId id="343" r:id="rId7"/>
    <p:sldId id="344" r:id="rId8"/>
    <p:sldId id="471" r:id="rId9"/>
    <p:sldId id="472" r:id="rId11"/>
    <p:sldId id="393" r:id="rId12"/>
    <p:sldId id="394" r:id="rId13"/>
    <p:sldId id="401" r:id="rId14"/>
    <p:sldId id="400" r:id="rId15"/>
    <p:sldId id="395" r:id="rId16"/>
    <p:sldId id="331" r:id="rId17"/>
    <p:sldId id="339" r:id="rId18"/>
    <p:sldId id="473" r:id="rId19"/>
    <p:sldId id="315" r:id="rId20"/>
    <p:sldId id="340" r:id="rId21"/>
    <p:sldId id="422" r:id="rId22"/>
    <p:sldId id="341" r:id="rId23"/>
    <p:sldId id="417" r:id="rId24"/>
    <p:sldId id="468" r:id="rId25"/>
    <p:sldId id="462" r:id="rId26"/>
    <p:sldId id="311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4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1209897">
            <a:off x="1314451" y="65235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3812117" y="65489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37"/>
          <p:cNvSpPr txBox="1">
            <a:spLocks noChangeArrowheads="1"/>
          </p:cNvSpPr>
          <p:nvPr/>
        </p:nvSpPr>
        <p:spPr bwMode="auto">
          <a:xfrm rot="829244">
            <a:off x="6845300" y="65828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47"/>
          <p:cNvSpPr txBox="1">
            <a:spLocks noChangeArrowheads="1"/>
          </p:cNvSpPr>
          <p:nvPr/>
        </p:nvSpPr>
        <p:spPr bwMode="auto">
          <a:xfrm rot="39237">
            <a:off x="8938684" y="65616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3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../media/image6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60045" y="1083310"/>
            <a:ext cx="10662285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l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  I think that mooncakes are delicious!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10665" y="1356360"/>
            <a:ext cx="785177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二、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Sounds like fun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听起来很有趣。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052" y="2482216"/>
            <a:ext cx="9927167" cy="19704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省略了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这个形式主语，完整的句子是：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sounds like fun.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sound like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听起来像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540885" y="1881505"/>
            <a:ext cx="1851025" cy="417258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554990" y="2151380"/>
            <a:ext cx="4531995" cy="129095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learn a lot from </a:t>
            </a:r>
            <a:r>
              <a:rPr lang="en-US" altLang="zh-CN" sz="3730" b="1" i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Harry Potter</a:t>
            </a:r>
            <a:r>
              <a:rPr lang="en-US" altLang="zh-CN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950835" y="1590675"/>
            <a:ext cx="3658235" cy="1511935"/>
          </a:xfrm>
          <a:prstGeom prst="wedgeRoundRectCallout">
            <a:avLst>
              <a:gd name="adj1" fmla="val -40734"/>
              <a:gd name="adj2" fmla="val 70297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It sounds like a nice book.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0265" y="3013075"/>
            <a:ext cx="3310890" cy="3310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8910" y="2554605"/>
            <a:ext cx="2091690" cy="3642360"/>
          </a:xfrm>
          <a:prstGeom prst="rect">
            <a:avLst/>
          </a:prstGeom>
        </p:spPr>
      </p:pic>
      <p:sp>
        <p:nvSpPr>
          <p:cNvPr id="9" name="圆角矩形标注 10"/>
          <p:cNvSpPr/>
          <p:nvPr/>
        </p:nvSpPr>
        <p:spPr bwMode="auto">
          <a:xfrm>
            <a:off x="488315" y="3938905"/>
            <a:ext cx="4052570" cy="1220470"/>
          </a:xfrm>
          <a:prstGeom prst="wedgeRoundRectCallout">
            <a:avLst>
              <a:gd name="adj1" fmla="val 59791"/>
              <a:gd name="adj2" fmla="val 12582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Wow, it sounds like a dream. 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32" name="圆角矩形标注 10"/>
          <p:cNvSpPr/>
          <p:nvPr/>
        </p:nvSpPr>
        <p:spPr bwMode="auto">
          <a:xfrm>
            <a:off x="554990" y="2151380"/>
            <a:ext cx="4531995" cy="129095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about your vacation?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950835" y="1590675"/>
            <a:ext cx="3658235" cy="1511935"/>
          </a:xfrm>
          <a:prstGeom prst="wedgeRoundRectCallout">
            <a:avLst>
              <a:gd name="adj1" fmla="val -40734"/>
              <a:gd name="adj2" fmla="val 70297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730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I went to Hong Kong and met Jackie Chan.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4005" y="3002915"/>
            <a:ext cx="3310890" cy="3310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2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矩形 3"/>
          <p:cNvSpPr/>
          <p:nvPr/>
        </p:nvSpPr>
        <p:spPr>
          <a:xfrm>
            <a:off x="3581823" y="1074844"/>
            <a:ext cx="554990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三、感官动词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like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feel like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		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摸起来像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smell like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闻起来像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look like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看起来像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taste like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尝起来像</a:t>
            </a:r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276215" y="2456815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573145" y="2119630"/>
            <a:ext cx="1851025" cy="4172585"/>
          </a:xfrm>
          <a:prstGeom prst="rect">
            <a:avLst/>
          </a:prstGeom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468746" y="1353186"/>
            <a:ext cx="4790017" cy="2446867"/>
          </a:xfrm>
          <a:prstGeom prst="cloudCallout">
            <a:avLst>
              <a:gd name="adj1" fmla="val -34332"/>
              <a:gd name="adj2" fmla="val 59972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0226" tIns="62653" rIns="120226" bIns="62653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love the races. </a:t>
            </a:r>
            <a:endParaRPr kumimoji="0" lang="en-GB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 that they</a:t>
            </a:r>
            <a:r>
              <a:rPr kumimoji="0" lang="en-GB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</a:t>
            </a: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 </a:t>
            </a:r>
            <a:endParaRPr kumimoji="0" lang="en-GB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fun to watch.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79095" y="1202902"/>
            <a:ext cx="5118100" cy="2444751"/>
          </a:xfrm>
          <a:prstGeom prst="cloudCallout">
            <a:avLst>
              <a:gd name="adj1" fmla="val 27188"/>
              <a:gd name="adj2" fmla="val 578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226" tIns="62653" rIns="120226" bIns="62653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W</a:t>
            </a: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hat do you like </a:t>
            </a:r>
            <a:endParaRPr kumimoji="0" lang="en-GB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best about the Dragon </a:t>
            </a:r>
            <a:endParaRPr kumimoji="0" lang="en-GB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Boat Festival?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379095" y="1202902"/>
            <a:ext cx="5118100" cy="2444751"/>
          </a:xfrm>
          <a:prstGeom prst="cloudCallout">
            <a:avLst>
              <a:gd name="adj1" fmla="val 27188"/>
              <a:gd name="adj2" fmla="val 578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226" tIns="62653" rIns="120226" bIns="62653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W</a:t>
            </a: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hat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great day (it is)!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7"/>
          <p:cNvSpPr/>
          <p:nvPr/>
        </p:nvSpPr>
        <p:spPr>
          <a:xfrm>
            <a:off x="1321858" y="1721697"/>
            <a:ext cx="9770533" cy="3415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感叹句是表示赞美、惊叹以及喜怒哀乐等强烈感情的句子。通常由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what, how</a:t>
            </a:r>
            <a:r>
              <a:rPr lang="zh-CN" altLang="en-US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引导。 </a:t>
            </a:r>
            <a:endParaRPr lang="zh-CN" altLang="en-US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75416" y="454055"/>
            <a:ext cx="3814444" cy="903605"/>
          </a:xfrm>
          <a:prstGeom prst="rect">
            <a:avLst/>
          </a:prstGeom>
          <a:blipFill dpi="0" rotWithShape="1">
            <a:blip r:embed="rId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四、感叹句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2023745" y="2002155"/>
            <a:ext cx="8357870" cy="2393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fontAlgn="base" latinLnBrk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表达感叹时，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与形容词、副词连用；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则必须与名词连用。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20"/>
          <p:cNvSpPr txBox="1"/>
          <p:nvPr/>
        </p:nvSpPr>
        <p:spPr>
          <a:xfrm>
            <a:off x="1272117" y="2335953"/>
            <a:ext cx="9508067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1. What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+ a/an+(adj.)+n.(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单数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)+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(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主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+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谓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)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+…!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Arial Unicode MS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2. What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+(adj.)+n.(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复数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不可数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+…!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21" name="TextBox 6"/>
          <p:cNvSpPr txBox="1"/>
          <p:nvPr/>
        </p:nvSpPr>
        <p:spPr>
          <a:xfrm>
            <a:off x="1893359" y="4230793"/>
            <a:ext cx="8255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</a:t>
            </a: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fun</a:t>
            </a:r>
            <a:r>
              <a:rPr lang="en-US" altLang="zh-CN" sz="4265" b="1" dirty="0">
                <a:solidFill>
                  <a:srgbClr val="00206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Water Festival is!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Oval 8"/>
          <p:cNvSpPr/>
          <p:nvPr/>
        </p:nvSpPr>
        <p:spPr>
          <a:xfrm>
            <a:off x="3408892" y="4311227"/>
            <a:ext cx="872067" cy="649817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AutoShape 10"/>
          <p:cNvSpPr/>
          <p:nvPr/>
        </p:nvSpPr>
        <p:spPr>
          <a:xfrm>
            <a:off x="6211359" y="4960408"/>
            <a:ext cx="1919816" cy="783167"/>
          </a:xfrm>
          <a:prstGeom prst="borderCallout1">
            <a:avLst>
              <a:gd name="adj1" fmla="val -11824"/>
              <a:gd name="adj2" fmla="val 92060"/>
              <a:gd name="adj3" fmla="val -11824"/>
              <a:gd name="adj4" fmla="val -85005"/>
            </a:avLst>
          </a:prstGeom>
          <a:solidFill>
            <a:srgbClr val="FFFF99"/>
          </a:solidFill>
          <a:ln w="381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Oval 11"/>
          <p:cNvSpPr/>
          <p:nvPr/>
        </p:nvSpPr>
        <p:spPr>
          <a:xfrm>
            <a:off x="8598535" y="4348057"/>
            <a:ext cx="670984" cy="575733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12"/>
          <p:cNvSpPr txBox="1"/>
          <p:nvPr/>
        </p:nvSpPr>
        <p:spPr>
          <a:xfrm>
            <a:off x="9397788" y="4622589"/>
            <a:ext cx="1534584" cy="74803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3026" name="TextBox 5"/>
          <p:cNvSpPr txBox="1"/>
          <p:nvPr/>
        </p:nvSpPr>
        <p:spPr>
          <a:xfrm>
            <a:off x="1891242" y="2418927"/>
            <a:ext cx="9239251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Water Festival is </a:t>
            </a: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fun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3027" name="AutoShape 28"/>
          <p:cNvSpPr/>
          <p:nvPr/>
        </p:nvSpPr>
        <p:spPr>
          <a:xfrm>
            <a:off x="1359959" y="2613660"/>
            <a:ext cx="480483" cy="2220384"/>
          </a:xfrm>
          <a:prstGeom prst="leftBrace">
            <a:avLst>
              <a:gd name="adj1" fmla="val 46596"/>
              <a:gd name="adj2" fmla="val 50000"/>
            </a:avLst>
          </a:prstGeom>
          <a:noFill/>
          <a:ln w="5397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3028" name="Text Box 29"/>
          <p:cNvSpPr txBox="1"/>
          <p:nvPr/>
        </p:nvSpPr>
        <p:spPr>
          <a:xfrm>
            <a:off x="1218142" y="1030393"/>
            <a:ext cx="69130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hlink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Try to compare:</a:t>
            </a:r>
            <a:endParaRPr lang="en-US" altLang="zh-CN" sz="4800" b="1" dirty="0">
              <a:solidFill>
                <a:schemeClr val="hlink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1175" y="207645"/>
            <a:ext cx="3799205" cy="3586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19"/>
          <p:cNvSpPr txBox="1"/>
          <p:nvPr/>
        </p:nvSpPr>
        <p:spPr>
          <a:xfrm>
            <a:off x="1973580" y="2222077"/>
            <a:ext cx="8244417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6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3. How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+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adj.+ a/an+ n.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+…!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4. How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+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(adj./adv.)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 Unicode MS" pitchFamily="34" charset="-122"/>
              </a:rPr>
              <a:t>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+…!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301" name="TextBox 8"/>
          <p:cNvSpPr txBox="1"/>
          <p:nvPr/>
        </p:nvSpPr>
        <p:spPr>
          <a:xfrm>
            <a:off x="5250815" y="1605915"/>
            <a:ext cx="6742430" cy="2717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 can play with water happily on the streets. If people throw water at you, you’ll have good luck.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250815" y="4428490"/>
            <a:ext cx="5248910" cy="734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The Water Festival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60" y="1605915"/>
            <a:ext cx="4152900" cy="36461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9"/>
          <p:cNvSpPr txBox="1"/>
          <p:nvPr/>
        </p:nvSpPr>
        <p:spPr>
          <a:xfrm>
            <a:off x="1250527" y="3381587"/>
            <a:ext cx="95038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</a:t>
            </a:r>
            <a:r>
              <a:rPr lang="en-US" altLang="zh-CN" sz="3735" b="1" dirty="0">
                <a:solidFill>
                  <a:srgbClr val="525CD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delicious</a:t>
            </a:r>
            <a:r>
              <a:rPr lang="en-US" altLang="zh-CN" sz="3735" b="1" dirty="0">
                <a:solidFill>
                  <a:srgbClr val="00206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food is in Hong Kong!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Oval 18"/>
          <p:cNvSpPr/>
          <p:nvPr/>
        </p:nvSpPr>
        <p:spPr>
          <a:xfrm>
            <a:off x="2442211" y="3387937"/>
            <a:ext cx="1769533" cy="713317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AutoShape 20"/>
          <p:cNvSpPr/>
          <p:nvPr/>
        </p:nvSpPr>
        <p:spPr>
          <a:xfrm>
            <a:off x="4563957" y="4031827"/>
            <a:ext cx="1348317" cy="709083"/>
          </a:xfrm>
          <a:prstGeom prst="borderCallout1">
            <a:avLst>
              <a:gd name="adj1" fmla="val -11824"/>
              <a:gd name="adj2" fmla="val 90662"/>
              <a:gd name="adj3" fmla="val -11824"/>
              <a:gd name="adj4" fmla="val -23477"/>
            </a:avLst>
          </a:prstGeom>
          <a:solidFill>
            <a:srgbClr val="FFFF99"/>
          </a:solidFill>
          <a:ln w="2857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Oval 21"/>
          <p:cNvSpPr/>
          <p:nvPr/>
        </p:nvSpPr>
        <p:spPr>
          <a:xfrm>
            <a:off x="5991860" y="3455670"/>
            <a:ext cx="457200" cy="575733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Text Box 22"/>
          <p:cNvSpPr txBox="1"/>
          <p:nvPr/>
        </p:nvSpPr>
        <p:spPr>
          <a:xfrm>
            <a:off x="6273377" y="4130887"/>
            <a:ext cx="1534583" cy="66611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Line 23"/>
          <p:cNvSpPr/>
          <p:nvPr/>
        </p:nvSpPr>
        <p:spPr>
          <a:xfrm>
            <a:off x="6262793" y="3963670"/>
            <a:ext cx="0" cy="404284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AutoShape 24"/>
          <p:cNvSpPr/>
          <p:nvPr/>
        </p:nvSpPr>
        <p:spPr>
          <a:xfrm>
            <a:off x="8423911" y="4143587"/>
            <a:ext cx="1225549" cy="645583"/>
          </a:xfrm>
          <a:prstGeom prst="borderCallout1">
            <a:avLst>
              <a:gd name="adj1" fmla="val -11824"/>
              <a:gd name="adj2" fmla="val 90662"/>
              <a:gd name="adj3" fmla="val -11824"/>
              <a:gd name="adj4" fmla="val -153954"/>
            </a:avLst>
          </a:prstGeom>
          <a:solidFill>
            <a:srgbClr val="FFFF99"/>
          </a:solidFill>
          <a:ln w="2857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状语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Text Box 26"/>
          <p:cNvSpPr txBox="1"/>
          <p:nvPr/>
        </p:nvSpPr>
        <p:spPr>
          <a:xfrm>
            <a:off x="1305560" y="2230121"/>
            <a:ext cx="87376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food is</a:t>
            </a:r>
            <a:r>
              <a:rPr lang="en-US" altLang="zh-CN" sz="3735" b="1" dirty="0">
                <a:solidFill>
                  <a:srgbClr val="003366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delicious</a:t>
            </a:r>
            <a:r>
              <a:rPr lang="en-US" altLang="zh-CN" sz="3735" b="1" dirty="0">
                <a:solidFill>
                  <a:srgbClr val="525CD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Hong Kong.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AutoShape 28"/>
          <p:cNvSpPr/>
          <p:nvPr/>
        </p:nvSpPr>
        <p:spPr>
          <a:xfrm>
            <a:off x="865293" y="2426970"/>
            <a:ext cx="480484" cy="1517651"/>
          </a:xfrm>
          <a:prstGeom prst="leftBrace">
            <a:avLst>
              <a:gd name="adj1" fmla="val 46633"/>
              <a:gd name="adj2" fmla="val 50000"/>
            </a:avLst>
          </a:prstGeom>
          <a:noFill/>
          <a:ln w="5397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7300" y="71120"/>
            <a:ext cx="3200400" cy="33102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12" grpId="0" bldLvl="0" animBg="1"/>
      <p:bldP spid="14" grpId="0" bldLvl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8"/>
          <p:cNvSpPr txBox="1"/>
          <p:nvPr/>
        </p:nvSpPr>
        <p:spPr>
          <a:xfrm>
            <a:off x="1132840" y="3212677"/>
            <a:ext cx="9218084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</a:t>
            </a:r>
            <a:r>
              <a:rPr lang="en-US" altLang="zh-CN" sz="3735" b="1" dirty="0">
                <a:solidFill>
                  <a:srgbClr val="00206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fantastic</a:t>
            </a:r>
            <a:r>
              <a:rPr lang="en-US" altLang="zh-CN" sz="3735" b="1" dirty="0">
                <a:solidFill>
                  <a:srgbClr val="00206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dragon boat teams were!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Oval 13"/>
          <p:cNvSpPr/>
          <p:nvPr/>
        </p:nvSpPr>
        <p:spPr>
          <a:xfrm>
            <a:off x="2199217" y="3240193"/>
            <a:ext cx="1947333" cy="713317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AutoShape 15"/>
          <p:cNvSpPr/>
          <p:nvPr/>
        </p:nvSpPr>
        <p:spPr>
          <a:xfrm>
            <a:off x="5575724" y="3981027"/>
            <a:ext cx="3175000" cy="698500"/>
          </a:xfrm>
          <a:prstGeom prst="borderCallout1">
            <a:avLst>
              <a:gd name="adj1" fmla="val -11824"/>
              <a:gd name="adj2" fmla="val 96032"/>
              <a:gd name="adj3" fmla="val -11824"/>
              <a:gd name="adj4" fmla="val -40056"/>
            </a:avLst>
          </a:prstGeom>
          <a:solidFill>
            <a:srgbClr val="FFFF99"/>
          </a:solidFill>
          <a:ln w="2857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Oval 16"/>
          <p:cNvSpPr/>
          <p:nvPr/>
        </p:nvSpPr>
        <p:spPr>
          <a:xfrm>
            <a:off x="8727017" y="3303693"/>
            <a:ext cx="1397000" cy="575733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17"/>
          <p:cNvSpPr txBox="1"/>
          <p:nvPr/>
        </p:nvSpPr>
        <p:spPr>
          <a:xfrm>
            <a:off x="9091084" y="4000077"/>
            <a:ext cx="1270000" cy="66611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Text Box 25"/>
          <p:cNvSpPr txBox="1"/>
          <p:nvPr/>
        </p:nvSpPr>
        <p:spPr>
          <a:xfrm>
            <a:off x="1179407" y="1963844"/>
            <a:ext cx="90339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dragon boat teams were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fantastic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5083" name="AutoShape 27"/>
          <p:cNvSpPr/>
          <p:nvPr/>
        </p:nvSpPr>
        <p:spPr>
          <a:xfrm>
            <a:off x="876300" y="2164927"/>
            <a:ext cx="436033" cy="1670051"/>
          </a:xfrm>
          <a:prstGeom prst="leftBrace">
            <a:avLst>
              <a:gd name="adj1" fmla="val 46723"/>
              <a:gd name="adj2" fmla="val 50000"/>
            </a:avLst>
          </a:prstGeom>
          <a:noFill/>
          <a:ln w="53975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6520" y="4382135"/>
            <a:ext cx="4719955" cy="247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8" grpId="0" bldLvl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65070" y="1140037"/>
            <a:ext cx="8743527" cy="41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45" marR="0" indent="-360045" defTabSz="914400" eaLnBrk="1" fontAlgn="auto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1. </a:t>
            </a:r>
            <a:r>
              <a:rPr lang="en-US" altLang="zh-CN" sz="3735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______exciting sport it is! 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60045" marR="0" indent="-360045" defTabSz="914400" eaLnBrk="1" fontAlgn="auto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735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 A. What          B. What a    </a:t>
            </a:r>
            <a:endParaRPr lang="en-US" altLang="zh-CN" sz="3735" b="1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360045" marR="0" indent="-360045" defTabSz="914400" eaLnBrk="1" fontAlgn="auto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735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	  C. What an     D. How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" panose="020B0604020202020204" pitchFamily="34" charset="0"/>
              </a:rPr>
              <a:t>2. how / exciting / races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" panose="020B0604020202020204" pitchFamily="34" charset="0"/>
              </a:rPr>
              <a:t>3. what / interesting / city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" panose="020B0604020202020204" pitchFamily="34" charset="0"/>
              </a:rPr>
              <a:t>          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72392" y="1039283"/>
            <a:ext cx="927100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5" y="3917315"/>
            <a:ext cx="6248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exciting the races were!</a:t>
            </a:r>
            <a:endParaRPr kumimoji="0" lang="en-GB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93577" y="5158528"/>
            <a:ext cx="6598285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an interesting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GB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city!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/>
      <p:bldP spid="9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910" y="1320165"/>
            <a:ext cx="11217910" cy="439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What do you like about…?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do you like best about the Dragon Boat Festival?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What a great day!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 How + adj. /adv. + 主 + 谓！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 fantastic the dragon boat teams were!  　</a:t>
            </a:r>
            <a:endParaRPr lang="en-US" altLang="zh-CN" sz="373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260475" y="953770"/>
            <a:ext cx="108254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can we see the scene in the picture?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237730" y="2070100"/>
            <a:ext cx="4296410" cy="271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Chinese Spring Festival, the 1st day of the first lunar month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780" y="1808480"/>
            <a:ext cx="5877560" cy="36207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57" name="TextBox 7"/>
          <p:cNvSpPr txBox="1"/>
          <p:nvPr/>
        </p:nvSpPr>
        <p:spPr>
          <a:xfrm>
            <a:off x="1837691" y="910591"/>
            <a:ext cx="93133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can we see many lanterns?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33970" y="2393950"/>
            <a:ext cx="3348990" cy="96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Lantern Festival,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15th day of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first lunar month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875" y="1990725"/>
            <a:ext cx="4768215" cy="3175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7182" y="2070312"/>
            <a:ext cx="4337049" cy="3826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59711" y="3790739"/>
            <a:ext cx="5854700" cy="895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The Mid-Autumn Day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279" name="矩形 2"/>
          <p:cNvSpPr/>
          <p:nvPr/>
        </p:nvSpPr>
        <p:spPr>
          <a:xfrm>
            <a:off x="1258147" y="965835"/>
            <a:ext cx="9215967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Say the festival shown in the picture.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6565" y="1737360"/>
            <a:ext cx="6602095" cy="380936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17004" y="5458037"/>
            <a:ext cx="6481233" cy="7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Dragon Boat Festival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3327" name="组合 8"/>
          <p:cNvGrpSpPr/>
          <p:nvPr/>
        </p:nvGrpSpPr>
        <p:grpSpPr>
          <a:xfrm>
            <a:off x="143933" y="42333"/>
            <a:ext cx="12192000" cy="2184534"/>
            <a:chOff x="107504" y="30973"/>
            <a:chExt cx="9144000" cy="1639801"/>
          </a:xfrm>
        </p:grpSpPr>
        <p:pic>
          <p:nvPicPr>
            <p:cNvPr id="13329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30973"/>
              <a:ext cx="9144000" cy="15968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矩形 2"/>
            <p:cNvSpPr/>
            <p:nvPr/>
          </p:nvSpPr>
          <p:spPr>
            <a:xfrm>
              <a:off x="495300" y="616408"/>
              <a:ext cx="8153400" cy="1054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4265" b="1" dirty="0">
                  <a:solidFill>
                    <a:schemeClr val="tx1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This festival is best known for the dragon-boat races. </a:t>
              </a:r>
              <a:endPara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1183005" y="1551305"/>
            <a:ext cx="9922510" cy="6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一、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 to …for a/one’s vacation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去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度假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13367" y="2567306"/>
          <a:ext cx="9965055" cy="2522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7165"/>
                <a:gridCol w="1985645"/>
                <a:gridCol w="3992245"/>
              </a:tblGrid>
              <a:tr h="1261110">
                <a:tc>
                  <a:txBody>
                    <a:bodyPr/>
                    <a:lstStyle/>
                    <a:p>
                      <a:r>
                        <a:rPr lang="en-US" altLang="zh-CN" sz="3735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go for a vacation</a:t>
                      </a:r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54" marB="60954" anchor="ctr"/>
                </a:tc>
                <a:tc>
                  <a:txBody>
                    <a:bodyPr/>
                    <a:lstStyle/>
                    <a:p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54" marB="60954" anchor="ctr"/>
                </a:tc>
                <a:tc>
                  <a:txBody>
                    <a:bodyPr/>
                    <a:lstStyle/>
                    <a:p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54" marB="60954" anchor="ctr"/>
                </a:tc>
              </a:tr>
              <a:tr h="1261110">
                <a:tc>
                  <a:txBody>
                    <a:bodyPr/>
                    <a:lstStyle/>
                    <a:p>
                      <a:r>
                        <a:rPr lang="en-US" altLang="zh-CN" sz="3735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go on vacation</a:t>
                      </a:r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54" marB="60954" anchor="ctr"/>
                </a:tc>
                <a:tc>
                  <a:txBody>
                    <a:bodyPr/>
                    <a:lstStyle/>
                    <a:p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54" marB="60954" anchor="ctr"/>
                </a:tc>
                <a:tc>
                  <a:txBody>
                    <a:bodyPr/>
                    <a:lstStyle/>
                    <a:p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54" marB="60954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293784" y="2846706"/>
            <a:ext cx="161353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去度假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47467" y="2630806"/>
            <a:ext cx="3644900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度假还没有开始，在计划中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04367" y="3974888"/>
            <a:ext cx="161353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在度假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72867" y="4017222"/>
            <a:ext cx="34544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度假正在进行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/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780280" y="2001520"/>
            <a:ext cx="1851025" cy="417258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53390" y="2131060"/>
            <a:ext cx="4531995" cy="109410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What are you doing 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919508" y="1590887"/>
            <a:ext cx="3689351" cy="1422400"/>
          </a:xfrm>
          <a:prstGeom prst="wedgeRoundRectCallout">
            <a:avLst>
              <a:gd name="adj1" fmla="val -40734"/>
              <a:gd name="adj2" fmla="val 70297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730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I'm going on </a:t>
            </a:r>
            <a:r>
              <a:rPr lang="en-US" altLang="en-US" sz="3730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my </a:t>
            </a:r>
            <a:r>
              <a:rPr lang="en-US" altLang="en-US" sz="3730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vacation</a:t>
            </a:r>
            <a:r>
              <a:rPr lang="en-US" altLang="en-US" sz="3730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0265" y="3013075"/>
            <a:ext cx="3310890" cy="3310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540885" y="2151380"/>
            <a:ext cx="1851025" cy="4172585"/>
          </a:xfrm>
          <a:prstGeom prst="rect">
            <a:avLst/>
          </a:prstGeom>
        </p:spPr>
      </p:pic>
      <p:sp>
        <p:nvSpPr>
          <p:cNvPr id="9" name="圆角矩形标注 10"/>
          <p:cNvSpPr/>
          <p:nvPr/>
        </p:nvSpPr>
        <p:spPr bwMode="auto">
          <a:xfrm>
            <a:off x="488315" y="3938905"/>
            <a:ext cx="4052570" cy="1220470"/>
          </a:xfrm>
          <a:prstGeom prst="wedgeRoundRectCallout">
            <a:avLst>
              <a:gd name="adj1" fmla="val 59791"/>
              <a:gd name="adj2" fmla="val 12582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Sounds like fun. 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32" name="圆角矩形标注 10"/>
          <p:cNvSpPr/>
          <p:nvPr/>
        </p:nvSpPr>
        <p:spPr bwMode="auto">
          <a:xfrm>
            <a:off x="554990" y="2151380"/>
            <a:ext cx="4531995" cy="129095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Where did you go on your vacation?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919508" y="1590887"/>
            <a:ext cx="3689351" cy="1422400"/>
          </a:xfrm>
          <a:prstGeom prst="wedgeRoundRectCallout">
            <a:avLst>
              <a:gd name="adj1" fmla="val -40734"/>
              <a:gd name="adj2" fmla="val 70297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730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I went to </a:t>
            </a:r>
            <a:r>
              <a:rPr lang="en-US" altLang="en-US" sz="3730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Singapore </a:t>
            </a:r>
            <a:r>
              <a:rPr lang="en-US" altLang="en-US" sz="3730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for </a:t>
            </a:r>
            <a:r>
              <a:rPr lang="en-US" altLang="en-US" sz="3730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my </a:t>
            </a:r>
            <a:r>
              <a:rPr lang="en-US" altLang="en-US" sz="3730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vacation</a:t>
            </a:r>
            <a:r>
              <a:rPr lang="en-US" altLang="en-US" sz="3730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0265" y="3013075"/>
            <a:ext cx="3310890" cy="3310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2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1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2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1.xml><?xml version="1.0" encoding="utf-8"?>
<p:tagLst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23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6112"/>
  <p:tag name="KSO_WM_SLIDE_ID" val="custom20206112_2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3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2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2040</Words>
  <Application>WPS 演示</Application>
  <PresentationFormat>宽屏</PresentationFormat>
  <Paragraphs>150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微软雅黑</vt:lpstr>
      <vt:lpstr>Arial Unicode MS</vt:lpstr>
      <vt:lpstr>Arial Unicode MS</vt:lpstr>
      <vt:lpstr>Bahnschrift</vt:lpstr>
      <vt:lpstr>2_空白设计模板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11</cp:revision>
  <dcterms:created xsi:type="dcterms:W3CDTF">2019-09-19T02:01:00Z</dcterms:created>
  <dcterms:modified xsi:type="dcterms:W3CDTF">2020-10-21T09:25:48Z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