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19"/>
  </p:notesMasterIdLst>
  <p:sldIdLst>
    <p:sldId id="279" r:id="rId5"/>
    <p:sldId id="257" r:id="rId6"/>
    <p:sldId id="312" r:id="rId7"/>
    <p:sldId id="281" r:id="rId8"/>
    <p:sldId id="276" r:id="rId9"/>
    <p:sldId id="313" r:id="rId10"/>
    <p:sldId id="315" r:id="rId11"/>
    <p:sldId id="291" r:id="rId12"/>
    <p:sldId id="303" r:id="rId13"/>
    <p:sldId id="317" r:id="rId14"/>
    <p:sldId id="285" r:id="rId15"/>
    <p:sldId id="292" r:id="rId16"/>
    <p:sldId id="314" r:id="rId17"/>
    <p:sldId id="284" r:id="rId18"/>
  </p:sldIdLst>
  <p:sldSz cx="9144000" cy="6858000" type="screen4x3"/>
  <p:notesSz cx="6858000" cy="9144000"/>
  <p:defaultTextStyle>
    <a:defPPr>
      <a:defRPr lang="zh-CN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  <a:srgbClr val="FFFF00"/>
    <a:srgbClr val="0000FF"/>
    <a:srgbClr val="3333FF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7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/>
          </a:p>
        </p:txBody>
      </p:sp>
      <p:sp>
        <p:nvSpPr>
          <p:cNvPr id="4100" name="幻灯片图像占位符 4099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文本占位符 4100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2" charset="0"/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2" charset="0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Times New Roman" panose="02020603050405020304" pitchFamily="2" charset="0"/>
              </a:defRPr>
            </a:lvl1pPr>
          </a:lstStyle>
          <a:p>
            <a:pPr lvl="0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7.png"/><Relationship Id="rId2" Type="http://schemas.microsoft.com/office/2007/relationships/media" Target="file:///E:\8%20&#24180;&#32423;\8&#24180;&#32423;&#19979;&#20876;\Unit1\Unit%201%20Section%20B-3a.mp3" TargetMode="External"/><Relationship Id="rId1" Type="http://schemas.openxmlformats.org/officeDocument/2006/relationships/audio" Target="file:///E:\8%20&#24180;&#32423;\8&#24180;&#32423;&#19979;&#20876;\Unit1\Unit%201%20Section%20B-3a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990600" y="4800600"/>
            <a:ext cx="71628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>
              <a:solidFill>
                <a:schemeClr val="tx2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457200" y="1676400"/>
            <a:ext cx="8231188" cy="192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Arial Black" panose="020B0A04020102020204" pitchFamily="2" charset="0"/>
              </a:rPr>
              <a:t>Unit7  </a:t>
            </a:r>
            <a:endParaRPr lang="zh-CN" altLang="en-US" sz="4800" dirty="0">
              <a:solidFill>
                <a:srgbClr val="FF0000"/>
              </a:solidFill>
              <a:latin typeface="Arial Black" panose="020B0A04020102020204" pitchFamily="2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  <a:latin typeface="Arial Black" panose="020B0A04020102020204" pitchFamily="2" charset="0"/>
              </a:rPr>
              <a:t>Will people have robots?</a:t>
            </a:r>
            <a:r>
              <a:rPr lang="zh-CN" altLang="en-US" sz="4000" dirty="0">
                <a:solidFill>
                  <a:srgbClr val="FF0000"/>
                </a:solidFill>
                <a:latin typeface="Arial Black" panose="020B0A04020102020204" pitchFamily="2" charset="0"/>
              </a:rPr>
              <a:t> 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1371600" y="3352800"/>
            <a:ext cx="609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Arial Black" panose="020B0A04020102020204" pitchFamily="2" charset="0"/>
              </a:rPr>
              <a:t>Reading &amp; writing</a:t>
            </a:r>
            <a:r>
              <a:rPr lang="en-US" altLang="zh-CN" sz="4000">
                <a:solidFill>
                  <a:srgbClr val="FF0000"/>
                </a:solidFill>
                <a:latin typeface="Arial Black" panose="020B0A04020102020204" pitchFamily="2" charset="0"/>
              </a:rPr>
              <a:t> </a:t>
            </a:r>
            <a:endParaRPr lang="en-US" altLang="zh-CN" sz="40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文本框 14337"/>
          <p:cNvSpPr txBox="1"/>
          <p:nvPr/>
        </p:nvSpPr>
        <p:spPr>
          <a:xfrm>
            <a:off x="533400" y="3124200"/>
            <a:ext cx="8610600" cy="2014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1. </a:t>
            </a:r>
            <a:r>
              <a:rPr lang="zh-CN" altLang="en-US" sz="3600" b="1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本节单词还有哪些不会？</a:t>
            </a:r>
            <a:endParaRPr lang="zh-CN" altLang="en-US" sz="3600" b="1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2. Can you use “</a:t>
            </a:r>
            <a:r>
              <a:rPr lang="en-US" altLang="zh-CN" sz="36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will</a:t>
            </a:r>
            <a:r>
              <a:rPr lang="en-US" altLang="zh-CN" sz="360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” to talk about your life in ten years.  </a:t>
            </a:r>
            <a:endParaRPr lang="en-US" altLang="zh-CN" sz="3600">
              <a:solidFill>
                <a:schemeClr val="bg1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14339" name="矩形 14338"/>
          <p:cNvSpPr/>
          <p:nvPr/>
        </p:nvSpPr>
        <p:spPr>
          <a:xfrm>
            <a:off x="2286000" y="1828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回顾思考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pic>
        <p:nvPicPr>
          <p:cNvPr id="14340" name="图片 14339" descr="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0" y="0"/>
            <a:ext cx="1066800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矩形 15361"/>
          <p:cNvSpPr/>
          <p:nvPr/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达标检测题</a:t>
            </a:r>
            <a:endParaRPr lang="zh-CN" altLang="en-US" sz="320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0" y="1447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Arial Black" panose="020B0A04020102020204" pitchFamily="2" charset="0"/>
              </a:rPr>
              <a:t> </a:t>
            </a:r>
            <a:endParaRPr lang="en-US" altLang="zh-CN" sz="32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graphicFrame>
        <p:nvGraphicFramePr>
          <p:cNvPr id="15364" name="内容占位符 15363"/>
          <p:cNvGraphicFramePr/>
          <p:nvPr>
            <p:ph idx="4294967295"/>
          </p:nvPr>
        </p:nvGraphicFramePr>
        <p:xfrm>
          <a:off x="228600" y="1676400"/>
          <a:ext cx="8610600" cy="497840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8620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en-US" altLang="zh-CN" sz="3600"/>
                        <a:t> I think I’ll be a </a:t>
                      </a:r>
                      <a:r>
                        <a:rPr lang="en-US" altLang="zh-CN" sz="3600" u="sng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zh-CN" sz="3600"/>
                        <a:t>_________.</a:t>
                      </a:r>
                      <a:endParaRPr lang="zh-CN" altLang="en-US" sz="360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en-US" altLang="zh-CN" sz="3600"/>
                        <a:t>I think I’ll live in an _</a:t>
                      </a:r>
                      <a:r>
                        <a:rPr lang="en-US" altLang="zh-CN" sz="3600" u="sng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zh-CN" sz="3600"/>
                        <a:t>__________with my best friends, because I don’t like living </a:t>
                      </a:r>
                      <a:endParaRPr lang="en-US" altLang="zh-CN" sz="3600"/>
                    </a:p>
                    <a:p>
                      <a:pPr marL="0" lvl="0" indent="0">
                        <a:buNone/>
                      </a:pPr>
                      <a:r>
                        <a:rPr lang="en-US" altLang="zh-CN" sz="3600" u="sng">
                          <a:solidFill>
                            <a:srgbClr val="FF0000"/>
                          </a:solidFill>
                        </a:rPr>
                        <a:t>③</a:t>
                      </a:r>
                      <a:r>
                        <a:rPr lang="en-US" altLang="zh-CN" sz="3600"/>
                        <a:t>_________.</a:t>
                      </a:r>
                      <a:endParaRPr lang="zh-CN" altLang="en-US" sz="360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en-US" altLang="zh-CN" sz="3600"/>
                        <a:t>I can’t have any pets now because my mother </a:t>
                      </a:r>
                      <a:r>
                        <a:rPr lang="en-US" altLang="zh-CN" sz="3600" u="sng">
                          <a:solidFill>
                            <a:srgbClr val="FF0000"/>
                          </a:solidFill>
                        </a:rPr>
                        <a:t>④</a:t>
                      </a:r>
                      <a:r>
                        <a:rPr lang="en-US" altLang="zh-CN" sz="3600"/>
                        <a:t>_______them and </a:t>
                      </a:r>
                      <a:r>
                        <a:rPr lang="en-US" altLang="zh-CN" sz="3600">
                          <a:latin typeface="Arial" panose="020B0604020202020204" pitchFamily="34" charset="0"/>
                        </a:rPr>
                        <a:t>…</a:t>
                      </a:r>
                      <a:endParaRPr lang="zh-CN" altLang="en-US" sz="360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600">
                          <a:latin typeface="Arial" panose="020B0604020202020204" pitchFamily="34" charset="0"/>
                        </a:rPr>
                        <a:t>…</a:t>
                      </a:r>
                      <a:r>
                        <a:rPr lang="en-US" altLang="zh-CN" sz="3600"/>
                        <a:t>and one day I might even visit </a:t>
                      </a:r>
                      <a:r>
                        <a:rPr lang="en-US" altLang="zh-CN" sz="3600" u="sng">
                          <a:solidFill>
                            <a:srgbClr val="FF0000"/>
                          </a:solidFill>
                        </a:rPr>
                        <a:t>⑤</a:t>
                      </a:r>
                      <a:r>
                        <a:rPr lang="en-US" altLang="zh-CN" sz="3600"/>
                        <a:t>________.</a:t>
                      </a:r>
                      <a:endParaRPr lang="zh-CN" altLang="en-US" sz="360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6" name="文本框 15375"/>
          <p:cNvSpPr txBox="1"/>
          <p:nvPr/>
        </p:nvSpPr>
        <p:spPr>
          <a:xfrm>
            <a:off x="228600" y="6858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黑体" pitchFamily="1" charset="-122"/>
                <a:ea typeface="黑体" pitchFamily="1" charset="-122"/>
              </a:rPr>
              <a:t>一、听力填表（每空</a:t>
            </a:r>
            <a:r>
              <a:rPr lang="en-US" altLang="zh-CN" sz="2800">
                <a:latin typeface="黑体" pitchFamily="1" charset="-122"/>
                <a:ea typeface="黑体" pitchFamily="1" charset="-122"/>
              </a:rPr>
              <a:t>2</a:t>
            </a:r>
            <a:r>
              <a:rPr lang="zh-CN" altLang="en-US" sz="2800">
                <a:latin typeface="黑体" pitchFamily="1" charset="-122"/>
                <a:ea typeface="黑体" pitchFamily="1" charset="-122"/>
              </a:rPr>
              <a:t>分，共</a:t>
            </a:r>
            <a:r>
              <a:rPr lang="en-US" altLang="zh-CN" sz="2800">
                <a:latin typeface="黑体" pitchFamily="1" charset="-122"/>
                <a:ea typeface="黑体" pitchFamily="1" charset="-122"/>
              </a:rPr>
              <a:t>10</a:t>
            </a:r>
            <a:r>
              <a:rPr lang="zh-CN" altLang="en-US" sz="2800">
                <a:latin typeface="黑体" pitchFamily="1" charset="-122"/>
                <a:ea typeface="黑体" pitchFamily="1" charset="-122"/>
              </a:rPr>
              <a:t>分）</a:t>
            </a:r>
            <a:endParaRPr lang="zh-CN" altLang="en-US" sz="2800">
              <a:latin typeface="黑体" pitchFamily="1" charset="-122"/>
              <a:ea typeface="黑体" pitchFamily="1" charset="-122"/>
            </a:endParaRPr>
          </a:p>
        </p:txBody>
      </p:sp>
      <p:pic>
        <p:nvPicPr>
          <p:cNvPr id="15377" name="Unit 1 Section B-3a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848600" y="762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8" name="文本框 15377"/>
          <p:cNvSpPr txBox="1"/>
          <p:nvPr/>
        </p:nvSpPr>
        <p:spPr>
          <a:xfrm>
            <a:off x="3581400" y="17526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Arial Black" panose="020B0A04020102020204" pitchFamily="2" charset="0"/>
              </a:rPr>
              <a:t>reporter</a:t>
            </a:r>
            <a:endParaRPr lang="en-US" altLang="zh-CN" sz="2800">
              <a:solidFill>
                <a:srgbClr val="0000FF"/>
              </a:solidFill>
              <a:latin typeface="Arial Black" panose="020B0A04020102020204" pitchFamily="2" charset="0"/>
            </a:endParaRPr>
          </a:p>
        </p:txBody>
      </p:sp>
      <p:sp>
        <p:nvSpPr>
          <p:cNvPr id="15379" name="文本框 15378"/>
          <p:cNvSpPr txBox="1"/>
          <p:nvPr/>
        </p:nvSpPr>
        <p:spPr>
          <a:xfrm>
            <a:off x="4572000" y="26670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Arial Black" panose="020B0A04020102020204" pitchFamily="2" charset="0"/>
              </a:rPr>
              <a:t>apartment</a:t>
            </a:r>
            <a:endParaRPr lang="en-US" altLang="zh-CN" sz="2800">
              <a:solidFill>
                <a:srgbClr val="0000FF"/>
              </a:solidFill>
              <a:latin typeface="Arial Black" panose="020B0A04020102020204" pitchFamily="2" charset="0"/>
            </a:endParaRPr>
          </a:p>
        </p:txBody>
      </p:sp>
      <p:sp>
        <p:nvSpPr>
          <p:cNvPr id="15380" name="文本框 15379"/>
          <p:cNvSpPr txBox="1"/>
          <p:nvPr/>
        </p:nvSpPr>
        <p:spPr>
          <a:xfrm>
            <a:off x="762000" y="37338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Arial Black" panose="020B0A04020102020204" pitchFamily="2" charset="0"/>
              </a:rPr>
              <a:t>alone</a:t>
            </a:r>
            <a:endParaRPr lang="en-US" altLang="zh-CN" sz="2800">
              <a:solidFill>
                <a:srgbClr val="0000FF"/>
              </a:solidFill>
              <a:latin typeface="Arial Black" panose="020B0A04020102020204" pitchFamily="2" charset="0"/>
            </a:endParaRPr>
          </a:p>
        </p:txBody>
      </p:sp>
      <p:sp>
        <p:nvSpPr>
          <p:cNvPr id="15381" name="文本框 15380"/>
          <p:cNvSpPr txBox="1"/>
          <p:nvPr/>
        </p:nvSpPr>
        <p:spPr>
          <a:xfrm>
            <a:off x="1600200" y="50292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Arial Black" panose="020B0A04020102020204" pitchFamily="2" charset="0"/>
              </a:rPr>
              <a:t>hates</a:t>
            </a:r>
            <a:endParaRPr lang="en-US" altLang="zh-CN" sz="2800">
              <a:solidFill>
                <a:srgbClr val="0000FF"/>
              </a:solidFill>
              <a:latin typeface="Arial Black" panose="020B0A04020102020204" pitchFamily="2" charset="0"/>
            </a:endParaRPr>
          </a:p>
        </p:txBody>
      </p:sp>
      <p:sp>
        <p:nvSpPr>
          <p:cNvPr id="15382" name="文本框 15381"/>
          <p:cNvSpPr txBox="1"/>
          <p:nvPr/>
        </p:nvSpPr>
        <p:spPr>
          <a:xfrm>
            <a:off x="6324600" y="57150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Arial Black" panose="020B0A04020102020204" pitchFamily="2" charset="0"/>
              </a:rPr>
              <a:t>Australia</a:t>
            </a:r>
            <a:endParaRPr lang="en-US" altLang="zh-CN" sz="2800">
              <a:solidFill>
                <a:srgbClr val="0000FF"/>
              </a:solidFill>
              <a:latin typeface="Arial Black" panose="020B0A04020102020204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8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8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1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8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9922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7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矩形 16385"/>
          <p:cNvSpPr/>
          <p:nvPr/>
        </p:nvSpPr>
        <p:spPr>
          <a:xfrm>
            <a:off x="0" y="0"/>
            <a:ext cx="9144000" cy="5191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endParaRPr sz="2800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0" y="1447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Arial Black" panose="020B0A04020102020204" pitchFamily="2" charset="0"/>
              </a:rPr>
              <a:t> </a:t>
            </a:r>
            <a:endParaRPr lang="en-US" altLang="zh-CN" sz="32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0" y="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>
                <a:latin typeface="黑体" pitchFamily="1" charset="-122"/>
                <a:ea typeface="黑体" pitchFamily="1" charset="-122"/>
              </a:rPr>
              <a:t>二、动词填空</a:t>
            </a:r>
            <a:r>
              <a:rPr lang="zh-CN" altLang="en-US" sz="28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（每空</a:t>
            </a:r>
            <a:r>
              <a:rPr lang="en-US" altLang="zh-CN" sz="28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分，共</a:t>
            </a:r>
            <a:r>
              <a:rPr lang="en-US" altLang="zh-CN" sz="28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分）</a:t>
            </a:r>
            <a:endParaRPr lang="zh-CN" altLang="en-US" sz="2800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0" y="762000"/>
            <a:ext cx="9144000" cy="5265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 b="1">
                <a:latin typeface="Arial" panose="020B0604020202020204" pitchFamily="34" charset="0"/>
              </a:rPr>
              <a:t>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In ten years, I think I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①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(be) a reporter. I’ll live in Shanghai, because I went to Shanghai last year and              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②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(fall) in love with it. I think it’s really a beautiful city. 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As a reporter, I think I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③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(meet) lots of interesting people. I think I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④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(live) in an apartment with my best friends, because I don’t like living alone. I’ll have pets. 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I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⑤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(not have) any pets now because my mother 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⑥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zh-CN" sz="2400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(hate) them, and our apartment is too small. So in ten years, I’ll have many different pets. I might even keep a pet parrot! I’ll probably go skating and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⑦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(swim) every day. During the week I’ll look smart, and probably 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⑧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2400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(wear) a suit. On the weekend, I </a:t>
            </a:r>
            <a:r>
              <a:rPr lang="en-US" altLang="zh-CN" sz="2400" b="1" u="sng">
                <a:solidFill>
                  <a:srgbClr val="FF0000"/>
                </a:solidFill>
                <a:latin typeface="Arial" panose="020B0604020202020204" pitchFamily="34" charset="0"/>
              </a:rPr>
              <a:t>⑨</a:t>
            </a:r>
            <a:r>
              <a:rPr lang="en-US" altLang="zh-CN" sz="24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(be) able to dress more casually. I think I’ll go to Hong Kong on vacation, and one day I </a:t>
            </a:r>
            <a:r>
              <a:rPr lang="en-US" altLang="zh-CN" sz="2800" b="1" u="sng">
                <a:solidFill>
                  <a:srgbClr val="FF0000"/>
                </a:solidFill>
                <a:latin typeface="Arial" panose="020B0604020202020204" pitchFamily="34" charset="0"/>
              </a:rPr>
              <a:t>⑩</a:t>
            </a:r>
            <a:r>
              <a:rPr lang="en-US" altLang="zh-CN" sz="2800" b="1" u="sng">
                <a:solidFill>
                  <a:schemeClr val="bg1"/>
                </a:solidFill>
                <a:latin typeface="Arial" panose="020B0604020202020204" pitchFamily="34" charset="0"/>
              </a:rPr>
              <a:t>         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(may) even visit Australia.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文本框 16389"/>
          <p:cNvSpPr txBox="1"/>
          <p:nvPr/>
        </p:nvSpPr>
        <p:spPr>
          <a:xfrm>
            <a:off x="3276600" y="6858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will be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0" y="14478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fell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2819400" y="17526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will meet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2057400" y="22098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will live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0" y="28956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can’t have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0" y="33528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hates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5562600" y="40386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swimming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7" name="文本框 16396"/>
          <p:cNvSpPr txBox="1"/>
          <p:nvPr/>
        </p:nvSpPr>
        <p:spPr>
          <a:xfrm>
            <a:off x="0" y="47244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will wear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8" name="文本框 16397"/>
          <p:cNvSpPr txBox="1"/>
          <p:nvPr/>
        </p:nvSpPr>
        <p:spPr>
          <a:xfrm>
            <a:off x="5410200" y="47244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will be</a:t>
            </a:r>
            <a:endParaRPr lang="en-US" altLang="zh-CN" sz="2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99" name="矩形 16398"/>
          <p:cNvSpPr/>
          <p:nvPr/>
        </p:nvSpPr>
        <p:spPr>
          <a:xfrm>
            <a:off x="2057400" y="5562600"/>
            <a:ext cx="13509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FF00"/>
                </a:solidFill>
                <a:latin typeface="Arial" panose="020B0604020202020204" pitchFamily="34" charset="0"/>
              </a:rPr>
              <a:t>might 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altLang="zh-CN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4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2" grpId="0"/>
      <p:bldP spid="163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7409"/>
          <p:cNvSpPr/>
          <p:nvPr/>
        </p:nvSpPr>
        <p:spPr>
          <a:xfrm>
            <a:off x="381000" y="228600"/>
            <a:ext cx="274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五分钟写作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3581400" y="304800"/>
            <a:ext cx="48768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要求：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5</a:t>
            </a:r>
            <a:r>
              <a:rPr lang="zh-CN" altLang="en-US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分钟后上交作文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. </a:t>
            </a:r>
            <a:endParaRPr lang="en-US" altLang="zh-CN" sz="32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304800" y="1219200"/>
            <a:ext cx="8305800" cy="4478338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Arial Black" panose="020B0A04020102020204" pitchFamily="2" charset="0"/>
              </a:rPr>
              <a:t>   </a:t>
            </a:r>
            <a:r>
              <a:rPr lang="en-US" altLang="zh-CN" sz="3200">
                <a:latin typeface="Times New Roman" panose="02020603050405020304" pitchFamily="2" charset="0"/>
              </a:rPr>
              <a:t>In ten years, I think I’ll be a … </a:t>
            </a:r>
            <a:r>
              <a:rPr lang="en-US" altLang="zh-CN" sz="3200">
                <a:latin typeface="Arial Black" panose="020B0A04020102020204" pitchFamily="2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altLang="zh-CN" sz="3200">
              <a:latin typeface="Arial Black" panose="020B0A04020102020204" pitchFamily="2" charset="0"/>
            </a:endParaRPr>
          </a:p>
        </p:txBody>
      </p:sp>
      <p:sp>
        <p:nvSpPr>
          <p:cNvPr id="17413" name="爆炸形 1 17412"/>
          <p:cNvSpPr/>
          <p:nvPr/>
        </p:nvSpPr>
        <p:spPr>
          <a:xfrm rot="20379443">
            <a:off x="5410200" y="5181600"/>
            <a:ext cx="3733800" cy="1295400"/>
          </a:xfrm>
          <a:prstGeom prst="irregularSeal1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4" name="文本框 17413"/>
          <p:cNvSpPr txBox="1"/>
          <p:nvPr/>
        </p:nvSpPr>
        <p:spPr>
          <a:xfrm rot="20297197">
            <a:off x="5638800" y="5486400"/>
            <a:ext cx="32718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书写要工整哦！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黑体" pitchFamily="1" charset="-122"/>
            </a:endParaRPr>
          </a:p>
        </p:txBody>
      </p:sp>
    </p:spTree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 18433"/>
          <p:cNvSpPr/>
          <p:nvPr/>
        </p:nvSpPr>
        <p:spPr>
          <a:xfrm>
            <a:off x="1828800" y="37338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Narrow" panose="020B0606020202030204" pitchFamily="2" charset="0"/>
                <a:ea typeface="Arial Narrow" panose="020B0606020202030204" pitchFamily="2" charset="0"/>
              </a:rPr>
              <a:t>See you！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Narrow" panose="020B0606020202030204" pitchFamily="2" charset="0"/>
              <a:ea typeface="Arial Narrow" panose="020B0606020202030204" pitchFamily="2" charset="0"/>
            </a:endParaRPr>
          </a:p>
        </p:txBody>
      </p:sp>
      <p:pic>
        <p:nvPicPr>
          <p:cNvPr id="18435" name="图片 18434" descr="u=3899534837,2780577737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685800"/>
            <a:ext cx="32766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文本框 6145"/>
          <p:cNvSpPr txBox="1"/>
          <p:nvPr/>
        </p:nvSpPr>
        <p:spPr>
          <a:xfrm>
            <a:off x="228600" y="2895600"/>
            <a:ext cx="8610600" cy="1463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  1. </a:t>
            </a:r>
            <a:r>
              <a:rPr lang="zh-CN" altLang="en-US" sz="3600" b="1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熟读并能正确拼读本节新词。</a:t>
            </a:r>
            <a:r>
              <a:rPr lang="zh-CN" altLang="en-US" sz="36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 </a:t>
            </a:r>
            <a:endParaRPr lang="zh-CN" altLang="en-US" sz="3600" dirty="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  2. </a:t>
            </a:r>
            <a:r>
              <a:rPr lang="zh-CN" altLang="en-US" sz="3600" b="1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学会正确应用</a:t>
            </a:r>
            <a:r>
              <a:rPr lang="zh-CN" altLang="en-US" sz="3600" b="1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will</a:t>
            </a:r>
            <a:r>
              <a:rPr lang="zh-CN" altLang="en-US" sz="3600" b="1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预测十年后的生活。</a:t>
            </a:r>
            <a:endParaRPr lang="zh-CN" altLang="en-US" sz="3600" b="1" dirty="0">
              <a:solidFill>
                <a:schemeClr val="bg1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2362200" y="1295400"/>
            <a:ext cx="457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2" charset="0"/>
                <a:ea typeface="Arial Black" panose="020B0A04020102020204" pitchFamily="2" charset="0"/>
              </a:rPr>
              <a:t>Learning aims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2" charset="0"/>
              <a:ea typeface="Arial Black" panose="020B0A04020102020204" pitchFamily="2" charset="0"/>
            </a:endParaRPr>
          </a:p>
        </p:txBody>
      </p:sp>
      <p:pic>
        <p:nvPicPr>
          <p:cNvPr id="6148" name="图片 6147" descr="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77200" y="0"/>
            <a:ext cx="1066800" cy="195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图片 7169" descr="u=3854029966,3528238533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4419600"/>
            <a:ext cx="16002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7170"/>
          <p:cNvSpPr txBox="1"/>
          <p:nvPr/>
        </p:nvSpPr>
        <p:spPr>
          <a:xfrm>
            <a:off x="1295400" y="1752600"/>
            <a:ext cx="6934200" cy="24431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A:  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What </a:t>
            </a: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will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you </a:t>
            </a: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be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in ten years?</a:t>
            </a:r>
            <a:endParaRPr lang="en-US" altLang="zh-CN" sz="2800">
              <a:latin typeface="Arial Black" panose="020B0A04020102020204" pitchFamily="2" charset="0"/>
              <a:ea typeface="黑体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B: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 I’ll be a\ an…</a:t>
            </a:r>
            <a:endParaRPr lang="en-US" altLang="zh-CN" sz="2800">
              <a:latin typeface="Arial Black" panose="020B0A04020102020204" pitchFamily="2" charset="0"/>
              <a:ea typeface="黑体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A: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 What </a:t>
            </a: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will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you </a:t>
            </a: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do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in ten years?</a:t>
            </a:r>
            <a:endParaRPr lang="en-US" altLang="zh-CN" sz="2800">
              <a:latin typeface="Arial Black" panose="020B0A04020102020204" pitchFamily="2" charset="0"/>
              <a:ea typeface="黑体" pitchFamily="1" charset="-122"/>
            </a:endParaRPr>
          </a:p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B:</a:t>
            </a:r>
            <a:r>
              <a:rPr lang="en-US" altLang="zh-CN" sz="2800">
                <a:latin typeface="Arial Black" panose="020B0A04020102020204" pitchFamily="2" charset="0"/>
                <a:ea typeface="黑体" pitchFamily="1" charset="-122"/>
              </a:rPr>
              <a:t>  I’ll…</a:t>
            </a:r>
            <a:endParaRPr lang="en-US" altLang="zh-CN" sz="2800" b="1"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7172" name="爆炸形 1 7171"/>
          <p:cNvSpPr/>
          <p:nvPr/>
        </p:nvSpPr>
        <p:spPr>
          <a:xfrm rot="340887">
            <a:off x="5867400" y="533400"/>
            <a:ext cx="2667000" cy="1295400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3" name="文本框 7172"/>
          <p:cNvSpPr txBox="1"/>
          <p:nvPr/>
        </p:nvSpPr>
        <p:spPr>
          <a:xfrm rot="995672">
            <a:off x="6324600" y="914400"/>
            <a:ext cx="20240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Arial Black" panose="020B0A04020102020204" pitchFamily="2" charset="0"/>
                <a:ea typeface="黑体" pitchFamily="1" charset="-122"/>
              </a:rPr>
              <a:t>加油啊！</a:t>
            </a:r>
            <a:endParaRPr lang="zh-CN" altLang="en-US" sz="3600" b="1">
              <a:solidFill>
                <a:srgbClr val="FFFF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pic>
        <p:nvPicPr>
          <p:cNvPr id="7174" name="图片 7173" descr="FLY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19600"/>
            <a:ext cx="1600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u=3450702428,207305102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419600"/>
            <a:ext cx="1676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u=592014211,3465393698&amp;fm=23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419600"/>
            <a:ext cx="1590675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17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8193" descr="section B 3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1524000"/>
            <a:ext cx="4724400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8194"/>
          <p:cNvSpPr txBox="1"/>
          <p:nvPr/>
        </p:nvSpPr>
        <p:spPr>
          <a:xfrm>
            <a:off x="609600" y="2286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文本框 8195"/>
          <p:cNvSpPr txBox="1"/>
          <p:nvPr/>
        </p:nvSpPr>
        <p:spPr>
          <a:xfrm>
            <a:off x="304800" y="2362200"/>
            <a:ext cx="73914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A.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I’m going to be a reporter.</a:t>
            </a:r>
            <a:r>
              <a:rPr lang="en-US" altLang="zh-CN" sz="3200" b="1">
                <a:latin typeface="Times New Roman" panose="02020603050405020304" pitchFamily="2" charset="0"/>
              </a:rPr>
              <a:t> 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B.</a:t>
            </a:r>
            <a:r>
              <a:rPr lang="en-US" altLang="zh-CN" sz="3200" b="1"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I’ll live in Shanghai.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C.</a:t>
            </a:r>
            <a:r>
              <a:rPr lang="en-US" altLang="zh-CN" sz="3200" b="1"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my life in ten years.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2" charset="0"/>
            </a:endParaRPr>
          </a:p>
          <a:p>
            <a:pPr marL="342900" indent="-342900"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D.</a:t>
            </a:r>
            <a:r>
              <a:rPr lang="en-US" altLang="zh-CN" sz="3200" b="1">
                <a:latin typeface="Times New Roman" panose="02020603050405020304" pitchFamily="2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I’ll go to Hang Kong and Australian.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7" name="矩形 8196"/>
          <p:cNvSpPr/>
          <p:nvPr/>
        </p:nvSpPr>
        <p:spPr>
          <a:xfrm>
            <a:off x="228600" y="533400"/>
            <a:ext cx="2362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自学指导一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8198" name="矩形 8197"/>
          <p:cNvSpPr/>
          <p:nvPr/>
        </p:nvSpPr>
        <p:spPr>
          <a:xfrm>
            <a:off x="228600" y="1600200"/>
            <a:ext cx="9144000" cy="579438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>
                <a:solidFill>
                  <a:schemeClr val="bg1"/>
                </a:solidFill>
                <a:latin typeface="Arial Black" panose="020B0A04020102020204" pitchFamily="2" charset="0"/>
              </a:rPr>
              <a:t>The main idea of this article is_______.</a:t>
            </a:r>
            <a:endParaRPr lang="en-US" altLang="zh-CN" sz="32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8199" name="文本框 8198"/>
          <p:cNvSpPr txBox="1"/>
          <p:nvPr/>
        </p:nvSpPr>
        <p:spPr>
          <a:xfrm>
            <a:off x="2819400" y="533400"/>
            <a:ext cx="5486400" cy="57943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分钟</a:t>
            </a:r>
            <a:r>
              <a:rPr lang="zh-CN" altLang="en-US" sz="3200">
                <a:latin typeface="黑体" pitchFamily="1" charset="-122"/>
                <a:ea typeface="黑体" pitchFamily="1" charset="-122"/>
              </a:rPr>
              <a:t>浏览文章</a:t>
            </a:r>
            <a:r>
              <a:rPr lang="en-US" altLang="zh-CN" sz="3200">
                <a:latin typeface="Arial Black" panose="020B0A04020102020204" pitchFamily="2" charset="0"/>
                <a:ea typeface="黑体" pitchFamily="1" charset="-122"/>
              </a:rPr>
              <a:t>,</a:t>
            </a:r>
            <a:r>
              <a:rPr lang="zh-CN" altLang="en-US" sz="3200">
                <a:latin typeface="黑体" pitchFamily="1" charset="-122"/>
                <a:ea typeface="黑体" pitchFamily="1" charset="-122"/>
              </a:rPr>
              <a:t>获取大意</a:t>
            </a:r>
            <a:endParaRPr lang="zh-CN" altLang="en-US" sz="3200"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8200" name="矩形 8199"/>
          <p:cNvSpPr/>
          <p:nvPr/>
        </p:nvSpPr>
        <p:spPr>
          <a:xfrm>
            <a:off x="0" y="3200400"/>
            <a:ext cx="914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9600" b="1">
                <a:solidFill>
                  <a:srgbClr val="0000FF"/>
                </a:solidFill>
                <a:latin typeface="Arial" panose="020B0604020202020204" pitchFamily="34" charset="0"/>
              </a:rPr>
              <a:t>√</a:t>
            </a:r>
            <a:endParaRPr lang="en-US" altLang="zh-CN" sz="96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 animBg="1"/>
      <p:bldP spid="8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9217" descr="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5105400"/>
            <a:ext cx="76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直接连接符 9218"/>
          <p:cNvSpPr/>
          <p:nvPr/>
        </p:nvSpPr>
        <p:spPr>
          <a:xfrm>
            <a:off x="7848600" y="5486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20" name="矩形 9219"/>
          <p:cNvSpPr/>
          <p:nvPr/>
        </p:nvSpPr>
        <p:spPr>
          <a:xfrm>
            <a:off x="457200" y="228600"/>
            <a:ext cx="2362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自学指导二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0" y="1143000"/>
            <a:ext cx="944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1.</a:t>
            </a:r>
            <a:r>
              <a:rPr lang="en-US" altLang="zh-CN" sz="2800">
                <a:latin typeface="Arial Black" panose="020B0A04020102020204" pitchFamily="2" charset="0"/>
              </a:rPr>
              <a:t> </a:t>
            </a:r>
            <a:r>
              <a:rPr lang="en-US" altLang="zh-CN" sz="2800">
                <a:solidFill>
                  <a:schemeClr val="bg1"/>
                </a:solidFill>
                <a:latin typeface="Arial Black" panose="020B0A04020102020204" pitchFamily="2" charset="0"/>
              </a:rPr>
              <a:t>What will she be in ten years?</a:t>
            </a:r>
            <a:endParaRPr lang="en-US" altLang="zh-CN" sz="28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9222" name="矩形 9221"/>
          <p:cNvSpPr/>
          <p:nvPr/>
        </p:nvSpPr>
        <p:spPr>
          <a:xfrm>
            <a:off x="3657600" y="0"/>
            <a:ext cx="5486400" cy="6397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3600" dirty="0">
                <a:latin typeface="Arial Black" panose="020B0A04020102020204" pitchFamily="2" charset="0"/>
                <a:ea typeface="黑体" pitchFamily="1" charset="-122"/>
              </a:rPr>
              <a:t>默读课文</a:t>
            </a:r>
            <a:r>
              <a:rPr lang="zh-CN" altLang="en-US" sz="36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5分钟</a:t>
            </a:r>
            <a:r>
              <a:rPr lang="zh-CN" altLang="en-US" sz="3600" dirty="0">
                <a:latin typeface="Arial Black" panose="020B0A04020102020204" pitchFamily="2" charset="0"/>
                <a:ea typeface="黑体" pitchFamily="1" charset="-122"/>
              </a:rPr>
              <a:t>。           </a:t>
            </a:r>
            <a:endParaRPr lang="zh-CN" altLang="en-US" sz="3200" dirty="0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9223" name="矩形 9222"/>
          <p:cNvSpPr/>
          <p:nvPr/>
        </p:nvSpPr>
        <p:spPr>
          <a:xfrm>
            <a:off x="0" y="2133600"/>
            <a:ext cx="44307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2. </a:t>
            </a:r>
            <a:r>
              <a:rPr lang="en-US" altLang="zh-CN" sz="2800">
                <a:solidFill>
                  <a:schemeClr val="bg1"/>
                </a:solidFill>
                <a:latin typeface="Arial Black" panose="020B0A04020102020204" pitchFamily="2" charset="0"/>
              </a:rPr>
              <a:t>Who will she meet?</a:t>
            </a:r>
            <a:endParaRPr lang="en-US" altLang="zh-CN" sz="28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9224" name="矩形 9223"/>
          <p:cNvSpPr/>
          <p:nvPr/>
        </p:nvSpPr>
        <p:spPr>
          <a:xfrm>
            <a:off x="0" y="3124200"/>
            <a:ext cx="45291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3.</a:t>
            </a:r>
            <a:r>
              <a:rPr lang="en-US" altLang="zh-CN" sz="2800">
                <a:latin typeface="Arial Black" panose="020B0A04020102020204" pitchFamily="2" charset="0"/>
              </a:rPr>
              <a:t> </a:t>
            </a:r>
            <a:r>
              <a:rPr lang="en-US" altLang="zh-CN" sz="2800">
                <a:solidFill>
                  <a:schemeClr val="bg1"/>
                </a:solidFill>
                <a:latin typeface="Arial Black" panose="020B0A04020102020204" pitchFamily="2" charset="0"/>
              </a:rPr>
              <a:t>What will she have?</a:t>
            </a:r>
            <a:endParaRPr lang="en-US" altLang="zh-CN" sz="2800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9225" name="矩形 9224"/>
          <p:cNvSpPr/>
          <p:nvPr/>
        </p:nvSpPr>
        <p:spPr>
          <a:xfrm>
            <a:off x="0" y="4114800"/>
            <a:ext cx="73294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4.</a:t>
            </a:r>
            <a:r>
              <a:rPr lang="en-US" altLang="zh-CN" sz="2800">
                <a:latin typeface="Arial Black" panose="020B0A04020102020204" pitchFamily="2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Arial Black" panose="020B0A04020102020204" pitchFamily="2" charset="0"/>
              </a:rPr>
              <a:t>Why can’t she have any pets now?</a:t>
            </a:r>
            <a:endParaRPr lang="en-US" altLang="zh-CN" sz="2800" b="1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9226" name="矩形 9225"/>
          <p:cNvSpPr/>
          <p:nvPr/>
        </p:nvSpPr>
        <p:spPr>
          <a:xfrm>
            <a:off x="0" y="5638800"/>
            <a:ext cx="57531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5.</a:t>
            </a:r>
            <a:r>
              <a:rPr lang="en-US" altLang="zh-CN" sz="2800">
                <a:latin typeface="Arial Black" panose="020B0A04020102020204" pitchFamily="2" charset="0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Arial Black" panose="020B0A04020102020204" pitchFamily="2" charset="0"/>
              </a:rPr>
              <a:t>What sports will she play?</a:t>
            </a:r>
            <a:endParaRPr lang="en-US" altLang="zh-CN" sz="2800" b="1">
              <a:solidFill>
                <a:schemeClr val="bg1"/>
              </a:solidFill>
              <a:latin typeface="Arial Black" panose="020B0A04020102020204" pitchFamily="2" charset="0"/>
            </a:endParaRPr>
          </a:p>
        </p:txBody>
      </p:sp>
      <p:sp>
        <p:nvSpPr>
          <p:cNvPr id="9227" name="矩形 9226"/>
          <p:cNvSpPr/>
          <p:nvPr/>
        </p:nvSpPr>
        <p:spPr>
          <a:xfrm>
            <a:off x="3657600" y="533400"/>
            <a:ext cx="5486400" cy="6397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3600">
                <a:solidFill>
                  <a:schemeClr val="tx2"/>
                </a:solidFill>
                <a:latin typeface="Arial Black" panose="020B0A04020102020204" pitchFamily="2" charset="0"/>
                <a:ea typeface="黑体" pitchFamily="1" charset="-122"/>
              </a:rPr>
              <a:t>要求：</a:t>
            </a:r>
            <a:r>
              <a:rPr lang="zh-CN" altLang="en-US" sz="36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回答时不要看书</a:t>
            </a:r>
            <a:r>
              <a:rPr lang="en-US" altLang="zh-CN" sz="36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!</a:t>
            </a:r>
            <a:endParaRPr lang="en-US" altLang="zh-CN" sz="360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152400" y="1676400"/>
            <a:ext cx="502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She will be a reporter.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9" name="文本框 9228"/>
          <p:cNvSpPr txBox="1"/>
          <p:nvPr/>
        </p:nvSpPr>
        <p:spPr>
          <a:xfrm>
            <a:off x="304800" y="2590800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She will meet lots of interesting people.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0" name="文本框 9229"/>
          <p:cNvSpPr txBox="1"/>
          <p:nvPr/>
        </p:nvSpPr>
        <p:spPr>
          <a:xfrm>
            <a:off x="0" y="3581400"/>
            <a:ext cx="4572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She will have pets.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1" name="文本框 9230"/>
          <p:cNvSpPr txBox="1"/>
          <p:nvPr/>
        </p:nvSpPr>
        <p:spPr>
          <a:xfrm>
            <a:off x="609600" y="46482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Because her mother hates them and their apartment is too small.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2" name="文本框 9231"/>
          <p:cNvSpPr txBox="1"/>
          <p:nvPr/>
        </p:nvSpPr>
        <p:spPr>
          <a:xfrm>
            <a:off x="152400" y="6096000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Skating and swimming.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3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1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7" grpId="0" bldLvl="0" animBg="1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矩形 10241"/>
          <p:cNvSpPr/>
          <p:nvPr/>
        </p:nvSpPr>
        <p:spPr>
          <a:xfrm>
            <a:off x="457200" y="228600"/>
            <a:ext cx="2362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自学指导三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3429000" y="228600"/>
            <a:ext cx="5715000" cy="15541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>
                <a:latin typeface="Arial Black" panose="020B0A04020102020204" pitchFamily="2" charset="0"/>
              </a:rPr>
              <a:t>Read again and fill in the chart in 3a. 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</a:rPr>
              <a:t>(3</a:t>
            </a:r>
            <a:r>
              <a:rPr lang="zh-CN" altLang="en-US" sz="3200" b="1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分钟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</a:rPr>
              <a:t>)</a:t>
            </a:r>
            <a:r>
              <a:rPr lang="en-US" altLang="zh-CN" sz="3200">
                <a:latin typeface="Arial Black" panose="020B0A04020102020204" pitchFamily="2" charset="0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完成课本</a:t>
            </a:r>
            <a:r>
              <a:rPr lang="en-US" altLang="zh-CN" sz="3200" b="1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3a</a:t>
            </a:r>
            <a:r>
              <a:rPr lang="zh-CN" altLang="en-US" sz="3200" b="1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下方表格</a:t>
            </a:r>
            <a:endParaRPr lang="zh-CN" altLang="en-US" sz="3200" b="1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graphicFrame>
        <p:nvGraphicFramePr>
          <p:cNvPr id="10244" name="内容占位符 10243"/>
          <p:cNvGraphicFramePr/>
          <p:nvPr>
            <p:ph idx="4294967295"/>
          </p:nvPr>
        </p:nvGraphicFramePr>
        <p:xfrm>
          <a:off x="0" y="2667000"/>
          <a:ext cx="9144000" cy="3159125"/>
        </p:xfrm>
        <a:graphic>
          <a:graphicData uri="http://schemas.openxmlformats.org/drawingml/2006/table">
            <a:tbl>
              <a:tblPr/>
              <a:tblGrid>
                <a:gridCol w="1371600"/>
                <a:gridCol w="2590800"/>
                <a:gridCol w="1524000"/>
                <a:gridCol w="2057400"/>
                <a:gridCol w="1600200"/>
              </a:tblGrid>
              <a:tr h="517525">
                <a:tc gridSpan="5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  <a:latin typeface="Arial Black" panose="020B0A04020102020204" pitchFamily="2" charset="0"/>
                        </a:rPr>
                        <a:t>Ming in ten years. </a:t>
                      </a:r>
                      <a:endParaRPr lang="zh-CN" altLang="en-US">
                        <a:solidFill>
                          <a:schemeClr val="tx2"/>
                        </a:solidFill>
                        <a:latin typeface="Arial Black" panose="020B0A04020102020204" pitchFamily="2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2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Job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Pets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Sports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Places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Clothes</a:t>
                      </a:r>
                      <a:endParaRPr lang="zh-CN" altLang="en-US" b="1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</a:tr>
              <a:tr h="20923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reporter</a:t>
                      </a: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many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①</a:t>
                      </a: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_______ pets, parrot   </a:t>
                      </a: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skating,</a:t>
                      </a:r>
                      <a:endParaRPr lang="en-US" altLang="zh-CN">
                        <a:solidFill>
                          <a:schemeClr val="tx2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②</a:t>
                      </a: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____</a:t>
                      </a: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Shanghai,</a:t>
                      </a:r>
                      <a:endParaRPr lang="en-US" altLang="zh-CN">
                        <a:solidFill>
                          <a:schemeClr val="tx2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Hong Kong,</a:t>
                      </a:r>
                      <a:endParaRPr lang="en-US" altLang="zh-CN">
                        <a:solidFill>
                          <a:schemeClr val="tx2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③</a:t>
                      </a: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________</a:t>
                      </a: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2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A______,</a:t>
                      </a:r>
                      <a:endParaRPr lang="en-US" altLang="zh-CN">
                        <a:solidFill>
                          <a:schemeClr val="tx2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dress more    </a:t>
                      </a:r>
                      <a:r>
                        <a:rPr lang="en-US" altLang="zh-CN">
                          <a:solidFill>
                            <a:srgbClr val="FF0000"/>
                          </a:solidFill>
                        </a:rPr>
                        <a:t>⑤</a:t>
                      </a:r>
                      <a:r>
                        <a:rPr lang="en-US" altLang="zh-CN">
                          <a:solidFill>
                            <a:schemeClr val="tx2"/>
                          </a:solidFill>
                        </a:rPr>
                        <a:t>_____</a:t>
                      </a:r>
                      <a:endParaRPr lang="zh-CN" altLang="en-US">
                        <a:solidFill>
                          <a:schemeClr val="tx2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66" name="文本框 10265"/>
          <p:cNvSpPr txBox="1"/>
          <p:nvPr/>
        </p:nvSpPr>
        <p:spPr>
          <a:xfrm>
            <a:off x="7772400" y="3733800"/>
            <a:ext cx="5397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④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67" name="文本框 10266"/>
          <p:cNvSpPr txBox="1"/>
          <p:nvPr/>
        </p:nvSpPr>
        <p:spPr>
          <a:xfrm>
            <a:off x="1905000" y="37338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2" charset="0"/>
              </a:rPr>
              <a:t>different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68" name="矩形 10267"/>
          <p:cNvSpPr/>
          <p:nvPr/>
        </p:nvSpPr>
        <p:spPr>
          <a:xfrm>
            <a:off x="3657600" y="42672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2" charset="0"/>
              </a:rPr>
              <a:t>swimming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69" name="矩形 10268"/>
          <p:cNvSpPr/>
          <p:nvPr/>
        </p:nvSpPr>
        <p:spPr>
          <a:xfrm>
            <a:off x="5410200" y="48006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2" charset="0"/>
              </a:rPr>
              <a:t>Australia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70" name="矩形 10269"/>
          <p:cNvSpPr/>
          <p:nvPr/>
        </p:nvSpPr>
        <p:spPr>
          <a:xfrm>
            <a:off x="7772400" y="3810000"/>
            <a:ext cx="9080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2" charset="0"/>
              </a:rPr>
              <a:t>suit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71" name="矩形 10270"/>
          <p:cNvSpPr/>
          <p:nvPr/>
        </p:nvSpPr>
        <p:spPr>
          <a:xfrm>
            <a:off x="7543800" y="5105400"/>
            <a:ext cx="14081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2" charset="0"/>
              </a:rPr>
              <a:t>casually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9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矩形 11265"/>
          <p:cNvSpPr/>
          <p:nvPr/>
        </p:nvSpPr>
        <p:spPr>
          <a:xfrm>
            <a:off x="228600" y="1524000"/>
            <a:ext cx="89154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0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 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1.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黑体" pitchFamily="1" charset="-122"/>
              </a:rPr>
              <a:t>看谁读的既流利又准确？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黑体" pitchFamily="1" charset="-122"/>
            </a:endParaRPr>
          </a:p>
          <a:p>
            <a:pPr algn="l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     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听别人读的同时标出你容易读错的单词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)</a:t>
            </a:r>
            <a:endParaRPr lang="en-US" altLang="zh-CN" sz="3200">
              <a:solidFill>
                <a:schemeClr val="bg1"/>
              </a:solidFill>
              <a:latin typeface="Arial" panose="020B0604020202020204" pitchFamily="34" charset="0"/>
              <a:ea typeface="黑体" pitchFamily="1" charset="-122"/>
            </a:endParaRPr>
          </a:p>
        </p:txBody>
      </p:sp>
      <p:sp>
        <p:nvSpPr>
          <p:cNvPr id="11267" name="矩形 11266"/>
          <p:cNvSpPr/>
          <p:nvPr/>
        </p:nvSpPr>
        <p:spPr>
          <a:xfrm>
            <a:off x="1828800" y="609600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自学指导四  深化阅读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11268" name="矩形 11267"/>
          <p:cNvSpPr/>
          <p:nvPr/>
        </p:nvSpPr>
        <p:spPr>
          <a:xfrm>
            <a:off x="533400" y="4419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3. </a:t>
            </a: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黑体" pitchFamily="1" charset="-122"/>
              </a:rPr>
              <a:t>前后位把这篇文章互读一遍</a:t>
            </a:r>
            <a:endParaRPr lang="zh-CN" altLang="en-US" sz="320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/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     </a:t>
            </a:r>
            <a:endParaRPr lang="zh-CN" altLang="en-US" sz="320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609600" y="3124200"/>
            <a:ext cx="47672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2.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 </a:t>
            </a:r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黑体" pitchFamily="1" charset="-122"/>
              </a:rPr>
              <a:t>小</a:t>
            </a:r>
            <a:r>
              <a:rPr lang="zh-CN" altLang="en-US" sz="320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组长领读、纠正发音</a:t>
            </a:r>
            <a:endParaRPr lang="zh-CN" altLang="en-US" sz="320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1270" name="矩形 11269"/>
          <p:cNvSpPr/>
          <p:nvPr/>
        </p:nvSpPr>
        <p:spPr>
          <a:xfrm>
            <a:off x="609600" y="5029200"/>
            <a:ext cx="833596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(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圈出你容易读错的单词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,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黑体" pitchFamily="1" charset="-122"/>
              </a:rPr>
              <a:t>可以请教组长或老师</a:t>
            </a: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)</a:t>
            </a:r>
            <a:endParaRPr lang="en-US" altLang="zh-CN" sz="320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0" y="1143000"/>
            <a:ext cx="9144000" cy="545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2400">
                <a:latin typeface="Times New Roman" panose="02020603050405020304" pitchFamily="2" charset="0"/>
              </a:rPr>
              <a:t>       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In ten years, I think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①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(be)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a reporter.      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②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(live)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in Shanghai. As a reporter, I think       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③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(meet)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lots of interesting people. I think       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④</a:t>
            </a:r>
            <a:r>
              <a:rPr lang="en-US" altLang="zh-CN" sz="3200" b="1" u="sng">
                <a:solidFill>
                  <a:schemeClr val="bg1"/>
                </a:solidFill>
                <a:latin typeface="Times New Roman" panose="02020603050405020304" pitchFamily="2" charset="0"/>
              </a:rPr>
              <a:t> 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(live)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in an apartment with my best friends, because I don’t like living alone.                 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⑤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(have)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pets. In ten years, I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⑥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(have)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many different pets. During the week I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⑦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(look)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smart, and probably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⑧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u="sng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(wear)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a suit. On the weekend,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⑨</a:t>
            </a:r>
            <a:r>
              <a:rPr lang="en-US" altLang="zh-CN" sz="3200" b="1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(be)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able to dress more casually. I think I </a:t>
            </a:r>
            <a:r>
              <a:rPr lang="en-US" altLang="zh-CN" sz="3200" b="1" u="sng">
                <a:solidFill>
                  <a:srgbClr val="FF0000"/>
                </a:solidFill>
                <a:latin typeface="Arial" panose="020B0604020202020204" pitchFamily="34" charset="0"/>
              </a:rPr>
              <a:t>⑩</a:t>
            </a:r>
            <a:r>
              <a:rPr lang="en-US" altLang="zh-CN" sz="3200" u="sng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(go)</a:t>
            </a:r>
            <a:r>
              <a:rPr lang="en-US" altLang="zh-CN" sz="3200" b="1">
                <a:solidFill>
                  <a:schemeClr val="bg1"/>
                </a:solidFill>
                <a:latin typeface="Times New Roman" panose="02020603050405020304" pitchFamily="2" charset="0"/>
              </a:rPr>
              <a:t> to Hong Kong on  vacation, and one day I might even visit Australia.</a:t>
            </a:r>
            <a:endParaRPr lang="en-US" altLang="zh-CN" sz="3200" b="1">
              <a:solidFill>
                <a:schemeClr val="bg1"/>
              </a:solidFill>
              <a:latin typeface="Times New Roman" panose="02020603050405020304" pitchFamily="2" charset="0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1965325" y="2286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endParaRPr sz="2400">
              <a:latin typeface="Times New Roman" panose="02020603050405020304" pitchFamily="2" charset="0"/>
            </a:endParaRPr>
          </a:p>
        </p:txBody>
      </p:sp>
      <p:sp>
        <p:nvSpPr>
          <p:cNvPr id="12292" name="矩形 12291"/>
          <p:cNvSpPr/>
          <p:nvPr/>
        </p:nvSpPr>
        <p:spPr>
          <a:xfrm>
            <a:off x="2362200" y="228600"/>
            <a:ext cx="6781800" cy="9445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合上课本</a:t>
            </a:r>
            <a:r>
              <a:rPr lang="zh-CN" altLang="en-US" sz="2800" b="1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写出下列单词的适当形式。</a:t>
            </a:r>
            <a:endParaRPr lang="zh-CN" altLang="en-US" sz="2800" b="1" dirty="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看谁能得满分?</a:t>
            </a:r>
            <a:r>
              <a:rPr lang="zh-CN" altLang="en-US" sz="2800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 </a:t>
            </a:r>
            <a:r>
              <a:rPr lang="zh-CN" altLang="en-US" sz="2800" dirty="0">
                <a:solidFill>
                  <a:schemeClr val="tx2"/>
                </a:solidFill>
                <a:latin typeface="Arial Black" panose="020B0A04020102020204" pitchFamily="2" charset="0"/>
                <a:ea typeface="黑体" pitchFamily="1" charset="-122"/>
              </a:rPr>
              <a:t>(10分)</a:t>
            </a:r>
            <a:endParaRPr lang="zh-CN" altLang="en-US" sz="2800" dirty="0">
              <a:solidFill>
                <a:schemeClr val="tx2"/>
              </a:solidFill>
              <a:latin typeface="Arial Black" panose="020B0A04020102020204" pitchFamily="2" charset="0"/>
            </a:endParaRPr>
          </a:p>
        </p:txBody>
      </p:sp>
      <p:sp>
        <p:nvSpPr>
          <p:cNvPr id="12293" name="矩形 12292"/>
          <p:cNvSpPr/>
          <p:nvPr/>
        </p:nvSpPr>
        <p:spPr>
          <a:xfrm>
            <a:off x="152400" y="228600"/>
            <a:ext cx="190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自学指导五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609600" y="1524000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3200400" y="0"/>
            <a:ext cx="2971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4400" b="1">
                <a:solidFill>
                  <a:schemeClr val="bg1"/>
                </a:solidFill>
                <a:latin typeface="Arial" panose="020B0604020202020204" pitchFamily="34" charset="0"/>
                <a:ea typeface="黑体" pitchFamily="1" charset="-122"/>
              </a:rPr>
              <a:t>新知探究</a:t>
            </a:r>
            <a:endParaRPr lang="zh-CN" altLang="en-US" sz="4400" b="1">
              <a:solidFill>
                <a:schemeClr val="bg1"/>
              </a:solidFill>
              <a:latin typeface="Arial" panose="020B0604020202020204" pitchFamily="34" charset="0"/>
              <a:ea typeface="黑体" pitchFamily="1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0" y="609600"/>
            <a:ext cx="9297988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   由“____+动词______”构成的</a:t>
            </a:r>
            <a:r>
              <a:rPr lang="zh-CN" altLang="en-US" sz="2800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一般将来时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表将来某个时间要发生的动作或存在的状态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常与表示将来的时间状语连用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如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:</a:t>
            </a:r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 tomorrow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, </a:t>
            </a:r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next week\year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, </a:t>
            </a:r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in+时间段。</a:t>
            </a:r>
            <a:r>
              <a:rPr lang="zh-CN" altLang="en-US" sz="2800" dirty="0">
                <a:latin typeface="Arial Black" panose="020B0A04020102020204" pitchFamily="2" charset="0"/>
                <a:ea typeface="黑体" pitchFamily="1" charset="-122"/>
              </a:rPr>
              <a:t>。</a:t>
            </a:r>
            <a:endParaRPr lang="zh-CN" altLang="en-US" sz="2800" dirty="0"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0" y="2133600"/>
            <a:ext cx="9144000" cy="1584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1.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十年后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,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我将成为一位宇航员。                          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In ten years, I ____ _____ an astronaut.</a:t>
            </a:r>
            <a:r>
              <a:rPr lang="zh-CN" altLang="en-US" sz="2800" dirty="0">
                <a:latin typeface="Arial Black" panose="020B0A04020102020204" pitchFamily="2" charset="0"/>
                <a:ea typeface="黑体" pitchFamily="1" charset="-122"/>
              </a:rPr>
              <a:t>   </a:t>
            </a:r>
            <a:endParaRPr lang="zh-CN" altLang="en-US" sz="2800" dirty="0">
              <a:latin typeface="Arial Black" panose="020B0A04020102020204" pitchFamily="2" charset="0"/>
              <a:ea typeface="黑体" pitchFamily="1" charset="-122"/>
            </a:endParaRPr>
          </a:p>
          <a:p>
            <a:pPr marL="342900" indent="-342900" algn="l">
              <a:spcBef>
                <a:spcPct val="50000"/>
              </a:spcBef>
            </a:pPr>
            <a:endParaRPr lang="zh-CN" altLang="en-US" sz="2800" dirty="0"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914400" y="6096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will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2743200" y="6096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原型</a:t>
            </a:r>
            <a:endParaRPr lang="zh-CN" altLang="en-US" sz="2800" b="1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3124200" y="2514600"/>
            <a:ext cx="2209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  <a:latin typeface="Arial Black" panose="020B0A04020102020204" pitchFamily="2" charset="0"/>
              </a:rPr>
              <a:t>will be</a:t>
            </a:r>
            <a:endParaRPr lang="en-US" altLang="zh-CN" sz="32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2895600" y="3429000"/>
            <a:ext cx="2362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will win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381000" y="5562600"/>
            <a:ext cx="876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I think I’ll be able to dress more casually.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3323" name="矩形 13322"/>
          <p:cNvSpPr/>
          <p:nvPr/>
        </p:nvSpPr>
        <p:spPr>
          <a:xfrm>
            <a:off x="0" y="5105400"/>
            <a:ext cx="55626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4.</a:t>
            </a:r>
            <a:r>
              <a:rPr lang="zh-CN" altLang="en-US" sz="2800" dirty="0">
                <a:latin typeface="Arial Black" panose="020B0A04020102020204" pitchFamily="2" charset="0"/>
                <a:ea typeface="黑体" pitchFamily="1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在周末我将能够穿的更随意些。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4" name="矩形 13323"/>
          <p:cNvSpPr/>
          <p:nvPr/>
        </p:nvSpPr>
        <p:spPr>
          <a:xfrm>
            <a:off x="0" y="6019800"/>
            <a:ext cx="47466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5. </a:t>
            </a:r>
            <a:r>
              <a:rPr lang="zh-CN" altLang="en-US" sz="280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明天天气将会怎么样？</a:t>
            </a:r>
            <a:endParaRPr lang="zh-CN" altLang="en-US" sz="280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5" name="矩形 13324"/>
          <p:cNvSpPr/>
          <p:nvPr/>
        </p:nvSpPr>
        <p:spPr>
          <a:xfrm>
            <a:off x="381000" y="6338888"/>
            <a:ext cx="80756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What will the weather be like tomorrow?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6" name="矩形 13325"/>
          <p:cNvSpPr/>
          <p:nvPr/>
        </p:nvSpPr>
        <p:spPr>
          <a:xfrm>
            <a:off x="0" y="2971800"/>
            <a:ext cx="91440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2.</a:t>
            </a:r>
            <a:r>
              <a:rPr lang="zh-CN" altLang="en-US" sz="2800" dirty="0">
                <a:latin typeface="Arial Black" panose="020B0A04020102020204" pitchFamily="2" charset="0"/>
                <a:ea typeface="黑体" pitchFamily="1" charset="-122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哪个国将赢得下一届世界杯?                           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  Which country_____ _____the next world cup?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7" name="矩形 13326"/>
          <p:cNvSpPr/>
          <p:nvPr/>
        </p:nvSpPr>
        <p:spPr>
          <a:xfrm>
            <a:off x="0" y="3810000"/>
            <a:ext cx="88392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</a:rPr>
              <a:t>3. </a:t>
            </a:r>
            <a:r>
              <a:rPr lang="zh-CN" altLang="en-US" sz="2800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张红认为十年后她将在电脑公司上班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。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/>
            <a:r>
              <a:rPr lang="zh-CN" altLang="en-US" sz="2800" dirty="0">
                <a:solidFill>
                  <a:srgbClr val="FF0000"/>
                </a:solidFill>
                <a:latin typeface="Arial Black" panose="020B0A04020102020204" pitchFamily="2" charset="0"/>
                <a:ea typeface="黑体" pitchFamily="1" charset="-122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Zhang Hong ________she______ _______ in a  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  <a:p>
            <a:pPr algn="l"/>
            <a:r>
              <a:rPr lang="zh-CN" altLang="en-US" sz="2800" dirty="0">
                <a:solidFill>
                  <a:schemeClr val="bg1"/>
                </a:solidFill>
                <a:latin typeface="Arial Black" panose="020B0A04020102020204" pitchFamily="2" charset="0"/>
                <a:ea typeface="黑体" pitchFamily="1" charset="-122"/>
              </a:rPr>
              <a:t>  computer company.</a:t>
            </a:r>
            <a:endParaRPr lang="zh-CN" altLang="en-US" sz="2800" dirty="0">
              <a:solidFill>
                <a:schemeClr val="bg1"/>
              </a:solidFill>
              <a:latin typeface="Arial Black" panose="020B0A04020102020204" pitchFamily="2" charset="0"/>
              <a:ea typeface="黑体" pitchFamily="1" charset="-122"/>
            </a:endParaRPr>
          </a:p>
        </p:txBody>
      </p:sp>
      <p:sp>
        <p:nvSpPr>
          <p:cNvPr id="13328" name="文本框 13327"/>
          <p:cNvSpPr txBox="1"/>
          <p:nvPr/>
        </p:nvSpPr>
        <p:spPr>
          <a:xfrm>
            <a:off x="2514600" y="41910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thinks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4724400" y="41910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Arial Black" panose="020B0A04020102020204" pitchFamily="2" charset="0"/>
              </a:rPr>
              <a:t>will  work</a:t>
            </a:r>
            <a:endParaRPr lang="en-US" altLang="zh-CN" sz="2800">
              <a:solidFill>
                <a:srgbClr val="FF0000"/>
              </a:solidFill>
              <a:latin typeface="Arial Black" panose="020B0A04020102020204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charRg st="4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6">
                                            <p:txEl>
                                              <p:charRg st="4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6">
                                            <p:txEl>
                                              <p:charRg st="44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7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2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7">
                                            <p:txEl>
                                              <p:charRg st="2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7">
                                            <p:txEl>
                                              <p:charRg st="21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charRg st="6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7">
                                            <p:txEl>
                                              <p:charRg st="6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7">
                                            <p:txEl>
                                              <p:charRg st="6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2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4" grpId="0"/>
      <p:bldP spid="13325" grpId="0"/>
      <p:bldP spid="13328" grpId="0"/>
      <p:bldP spid="13329" grpId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4050</Words>
  <Application>WPS 演示</Application>
  <PresentationFormat>在屏幕上显示</PresentationFormat>
  <Paragraphs>231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Arial Black</vt:lpstr>
      <vt:lpstr>黑体</vt:lpstr>
      <vt:lpstr>Arial Narrow</vt:lpstr>
      <vt:lpstr>Courier New</vt:lpstr>
      <vt:lpstr>黑体</vt:lpstr>
      <vt:lpstr>微软雅黑</vt:lpstr>
      <vt:lpstr>Arial Unicode MS</vt:lpstr>
      <vt:lpstr>默认设计模板</vt:lpstr>
      <vt:lpstr>1_默认设计模板</vt:lpstr>
      <vt:lpstr>2_默认设计模板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海派甜心</cp:lastModifiedBy>
  <cp:revision>46</cp:revision>
  <dcterms:created xsi:type="dcterms:W3CDTF">2015-06-29T06:27:23Z</dcterms:created>
  <dcterms:modified xsi:type="dcterms:W3CDTF">2021-05-02T02:27:25Z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