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wdp" ContentType="image/vnd.ms-photo"/>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1"/>
    <p:sldMasterId id="2147483656" r:id="rId2"/>
  </p:sldMasterIdLst>
  <p:notesMasterIdLst>
    <p:notesMasterId r:id="rId3"/>
  </p:notesMasterIdLst>
  <p:sldIdLst>
    <p:sldId id="493" r:id="rId4"/>
    <p:sldId id="325" r:id="rId5"/>
    <p:sldId id="497" r:id="rId6"/>
    <p:sldId id="541" r:id="rId7"/>
    <p:sldId id="542" r:id="rId8"/>
    <p:sldId id="501" r:id="rId9"/>
    <p:sldId id="503" r:id="rId10"/>
    <p:sldId id="528" r:id="rId11"/>
    <p:sldId id="529" r:id="rId12"/>
    <p:sldId id="530" r:id="rId13"/>
    <p:sldId id="531" r:id="rId14"/>
    <p:sldId id="532" r:id="rId15"/>
    <p:sldId id="533" r:id="rId16"/>
    <p:sldId id="534" r:id="rId17"/>
    <p:sldId id="535" r:id="rId18"/>
    <p:sldId id="536" r:id="rId19"/>
    <p:sldId id="537" r:id="rId20"/>
    <p:sldId id="538" r:id="rId21"/>
    <p:sldId id="539" r:id="rId22"/>
    <p:sldId id="540" r:id="rId23"/>
    <p:sldId id="543" r:id="rId24"/>
    <p:sldId id="544" r:id="rId25"/>
    <p:sldId id="545" r:id="rId26"/>
    <p:sldId id="546" r:id="rId27"/>
    <p:sldId id="547" r:id="rId28"/>
    <p:sldId id="499" r:id="rId29"/>
    <p:sldId id="517" r:id="rId30"/>
    <p:sldId id="483" r:id="rId31"/>
    <p:sldId id="527" r:id="rId32"/>
    <p:sldId id="495" r:id="rId33"/>
  </p:sldIdLst>
  <p:sldSz cx="12188825" cy="6858000"/>
  <p:notesSz cx="6858000" cy="9144000"/>
  <p:custDataLst>
    <p:tags r:id="rId34"/>
  </p:custDataLst>
  <p:defaultTex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5622" autoAdjust="0"/>
  </p:normalViewPr>
  <p:slideViewPr>
    <p:cSldViewPr>
      <p:cViewPr>
        <p:scale>
          <a:sx n="100" d="100"/>
          <a:sy n="100" d="100"/>
        </p:scale>
        <p:origin x="414" y="366"/>
      </p:cViewPr>
      <p:guideLst>
        <p:guide orient="horz" pos="2160"/>
        <p:guide pos="3839"/>
      </p:guideLst>
    </p:cSldViewPr>
  </p:slideViewPr>
  <p:notesTextViewPr>
    <p:cViewPr>
      <p:scale>
        <a:sx n="1" d="1"/>
        <a:sy n="1" d="1"/>
      </p:scale>
      <p:origin x="0" y="0"/>
    </p:cViewPr>
  </p:notesTextViewPr>
  <p:sorterViewPr>
    <p:cViewPr>
      <p:scale>
        <a:sx n="186" d="100"/>
        <a:sy n="186"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2.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tags" Target="tags/tag3.xml" /><Relationship Id="rId35" Type="http://schemas.openxmlformats.org/officeDocument/2006/relationships/presProps" Target="presProps.xml" /><Relationship Id="rId36" Type="http://schemas.openxmlformats.org/officeDocument/2006/relationships/viewProps" Target="viewProps.xml" /><Relationship Id="rId37" Type="http://schemas.openxmlformats.org/officeDocument/2006/relationships/theme" Target="theme/theme1.xml" /><Relationship Id="rId38"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D7A72-1FD7-428B-B027-7B8D914F0561}"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3E0C4A-4684-4D33-8107-6FA733C6EC7A}"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1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2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6.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7.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8.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2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0.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4.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35.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2.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6" name="矩形 5"/>
          <p:cNvSpPr/>
          <p:nvPr userDrawn="1"/>
        </p:nvSpPr>
        <p:spPr>
          <a:xfrm>
            <a:off x="0" y="0"/>
            <a:ext cx="12188825" cy="6858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8_自定义版式">
    <p:spTree>
      <p:nvGrpSpPr>
        <p:cNvPr id="1" name=""/>
        <p:cNvGrpSpPr/>
        <p:nvPr/>
      </p:nvGrpSpPr>
      <p:grpSpPr>
        <a:xfrm>
          <a:off x="0" y="0"/>
          <a:ext cx="0" cy="0"/>
        </a:xfrm>
      </p:grpSpPr>
      <p:sp>
        <p:nvSpPr>
          <p:cNvPr id="5" name="矩形 4"/>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4" name="矩形 3"/>
          <p:cNvSpPr/>
          <p:nvPr userDrawn="1"/>
        </p:nvSpPr>
        <p:spPr>
          <a:xfrm>
            <a:off x="0" y="1099333"/>
            <a:ext cx="12188825" cy="57586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459250"/>
            <a:ext cx="12188825" cy="53987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629217"/>
            <a:ext cx="12188825" cy="52287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1989173"/>
            <a:ext cx="12188825" cy="486882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349130"/>
            <a:ext cx="12188825" cy="450887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539000"/>
            <a:ext cx="12188825" cy="431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709087"/>
            <a:ext cx="12188825" cy="414891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8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2898917"/>
            <a:ext cx="12286293" cy="39590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标题幻灯片">
    <p:spTree>
      <p:nvGrpSpPr>
        <p:cNvPr id="1" name=""/>
        <p:cNvGrpSpPr/>
        <p:nvPr/>
      </p:nvGrpSpPr>
      <p:grpSpPr>
        <a:xfrm>
          <a:off x="0" y="0"/>
          <a:ext cx="0" cy="0"/>
        </a:xfrm>
      </p:grpSpPr>
      <p:pic>
        <p:nvPicPr>
          <p:cNvPr id="2" name="图片 1"/>
          <p:cNvPicPr>
            <a:picLocks noChangeAspect="1"/>
          </p:cNvPicPr>
          <p:nvPr userDrawn="1"/>
        </p:nvPicPr>
        <p:blipFill>
          <a:blip r:embed="rId1">
            <a:clrChange>
              <a:clrFrom>
                <a:srgbClr val="F3EFEC"/>
              </a:clrFrom>
              <a:clrTo>
                <a:srgbClr val="F3EFEC">
                  <a:alpha val="0"/>
                </a:srgbClr>
              </a:clrTo>
            </a:clrChange>
          </a:blip>
          <a:srcRect t="-1"/>
          <a:stretch>
            <a:fillRect/>
          </a:stretch>
        </p:blipFill>
        <p:spPr>
          <a:xfrm rot="10800000">
            <a:off x="3772190" y="685798"/>
            <a:ext cx="8416635" cy="6172201"/>
          </a:xfrm>
          <a:prstGeom prst="rect">
            <a:avLst/>
          </a:prstGeom>
        </p:spPr>
      </p:pic>
    </p:spTree>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1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069043"/>
            <a:ext cx="12188825" cy="378895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0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258833"/>
            <a:ext cx="12188825" cy="359916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429000"/>
            <a:ext cx="12188825" cy="34290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618750"/>
            <a:ext cx="12188825" cy="323925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2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788957"/>
            <a:ext cx="12188825" cy="306904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9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3978667"/>
            <a:ext cx="12188825" cy="28793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148913"/>
            <a:ext cx="12188825" cy="270908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338583"/>
            <a:ext cx="12188825" cy="25194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508870"/>
            <a:ext cx="12188825" cy="234913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698500"/>
            <a:ext cx="12188825" cy="215950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标题幻灯片">
    <p:spTree>
      <p:nvGrpSpPr>
        <p:cNvPr id="1" name=""/>
        <p:cNvGrpSpPr/>
        <p:nvPr/>
      </p:nvGrpSpPr>
      <p:grpSpPr>
        <a:xfrm>
          <a:off x="0" y="0"/>
          <a:ext cx="0" cy="0"/>
        </a:xfrm>
      </p:grpSpPr>
    </p:spTree>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4868827"/>
            <a:ext cx="12188825" cy="198917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3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058417"/>
            <a:ext cx="12188825" cy="179958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4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228783"/>
            <a:ext cx="12188825" cy="1629217"/>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5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588740"/>
            <a:ext cx="12188825" cy="1269260"/>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6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5948697"/>
            <a:ext cx="12188825" cy="90930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3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7_自定义版式">
    <p:spTree>
      <p:nvGrpSpPr>
        <p:cNvPr id="1" name=""/>
        <p:cNvGrpSpPr/>
        <p:nvPr/>
      </p:nvGrpSpPr>
      <p:grpSpPr>
        <a:xfrm>
          <a:off x="0" y="0"/>
          <a:ext cx="0" cy="0"/>
        </a:xfrm>
      </p:grpSpPr>
      <p:sp>
        <p:nvSpPr>
          <p:cNvPr id="4" name="矩形 3"/>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 name="矩形 2"/>
          <p:cNvSpPr/>
          <p:nvPr userDrawn="1"/>
        </p:nvSpPr>
        <p:spPr>
          <a:xfrm>
            <a:off x="0" y="6138167"/>
            <a:ext cx="12188825" cy="719833"/>
          </a:xfrm>
          <a:prstGeom prst="rect">
            <a:avLst/>
          </a:prstGeom>
          <a:solidFill>
            <a:schemeClr val="accent1">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8565"/>
            <a:endParaRPr lang="zh-CN" altLang="en-US" sz="2400">
              <a:solidFill>
                <a:prstClr val="white"/>
              </a:solidFill>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2" name="矩形 1"/>
          <p:cNvSpPr/>
          <p:nvPr userDrawn="1"/>
        </p:nvSpPr>
        <p:spPr>
          <a:xfrm>
            <a:off x="1" y="0"/>
            <a:ext cx="12192000" cy="685800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bg>
      <p:bgPr>
        <a:solidFill>
          <a:schemeClr val="bg1"/>
        </a:solidFill>
        <a:effectLst/>
      </p:bgPr>
    </p:bg>
    <p:spTree>
      <p:nvGrpSpPr>
        <p:cNvPr id="1" name=""/>
        <p:cNvGrpSpPr/>
        <p:nvPr/>
      </p:nvGrpSpPr>
      <p:grpSpPr>
        <a:xfrm>
          <a:off x="0" y="0"/>
          <a:ext cx="0" cy="0"/>
        </a:xfrm>
      </p:grpSpPr>
      <p:sp>
        <p:nvSpPr>
          <p:cNvPr id="3" name="矩形 2"/>
          <p:cNvSpPr/>
          <p:nvPr userDrawn="1"/>
        </p:nvSpPr>
        <p:spPr>
          <a:xfrm>
            <a:off x="1" y="2709087"/>
            <a:ext cx="12192000" cy="4148913"/>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3" name="矩形 2"/>
          <p:cNvSpPr/>
          <p:nvPr userDrawn="1"/>
        </p:nvSpPr>
        <p:spPr>
          <a:xfrm>
            <a:off x="-3175" y="3068960"/>
            <a:ext cx="12192000" cy="3789040"/>
          </a:xfrm>
          <a:prstGeom prst="rect">
            <a:avLst/>
          </a:prstGeom>
          <a:solidFill>
            <a:srgbClr val="B5DDE9">
              <a:alpha val="4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solidFill>
                <a:prstClr val="white"/>
              </a:solidFill>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3" name="矩形 2"/>
          <p:cNvSpPr/>
          <p:nvPr userDrawn="1"/>
        </p:nvSpPr>
        <p:spPr>
          <a:xfrm>
            <a:off x="1" y="3429000"/>
            <a:ext cx="12192000" cy="3429000"/>
          </a:xfrm>
          <a:prstGeom prst="rect">
            <a:avLst/>
          </a:prstGeom>
          <a:solidFill>
            <a:srgbClr val="B5DDE9">
              <a:alpha val="33725"/>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solidFill>
                <a:prstClr val="white"/>
              </a:solidFill>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7_自定义版式">
    <p:bg>
      <p:bgPr>
        <a:solidFill>
          <a:srgbClr val="FBFBFB"/>
        </a:solidFill>
        <a:effectLst/>
      </p:bgPr>
    </p:bg>
    <p:spTree>
      <p:nvGrpSpPr>
        <p:cNvPr id="1" name=""/>
        <p:cNvGrpSpPr/>
        <p:nvPr/>
      </p:nvGrpSpPr>
      <p:grpSpPr>
        <a:xfrm>
          <a:off x="0" y="0"/>
          <a:ext cx="0" cy="0"/>
        </a:xfrm>
      </p:grpSpPr>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
        <p:nvSpPr>
          <p:cNvPr id="2" name="矩形 1"/>
          <p:cNvSpPr/>
          <p:nvPr userDrawn="1"/>
        </p:nvSpPr>
        <p:spPr>
          <a:xfrm>
            <a:off x="0" y="0"/>
            <a:ext cx="12188825" cy="6858000"/>
          </a:xfrm>
          <a:prstGeom prst="rect">
            <a:avLst/>
          </a:prstGeom>
          <a:blipFill dpi="0" rotWithShape="1">
            <a:blip r:embed="rId1">
              <a:alphaModFix amt="97000"/>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_rels/slideMaster2.xml.rels>&#65279;<?xml version="1.0" encoding="utf-8" standalone="yes"?><Relationships xmlns="http://schemas.openxmlformats.org/package/2006/relationships"><Relationship Id="rId1" Type="http://schemas.openxmlformats.org/officeDocument/2006/relationships/slideLayout" Target="../slideLayouts/slideLayout8.xml" /><Relationship Id="rId10" Type="http://schemas.openxmlformats.org/officeDocument/2006/relationships/slideLayout" Target="../slideLayouts/slideLayout17.xml" /><Relationship Id="rId11" Type="http://schemas.openxmlformats.org/officeDocument/2006/relationships/slideLayout" Target="../slideLayouts/slideLayout18.xml" /><Relationship Id="rId12" Type="http://schemas.openxmlformats.org/officeDocument/2006/relationships/slideLayout" Target="../slideLayouts/slideLayout19.xml" /><Relationship Id="rId13" Type="http://schemas.openxmlformats.org/officeDocument/2006/relationships/slideLayout" Target="../slideLayouts/slideLayout20.xml" /><Relationship Id="rId14" Type="http://schemas.openxmlformats.org/officeDocument/2006/relationships/slideLayout" Target="../slideLayouts/slideLayout21.xml" /><Relationship Id="rId15" Type="http://schemas.openxmlformats.org/officeDocument/2006/relationships/slideLayout" Target="../slideLayouts/slideLayout22.xml" /><Relationship Id="rId16" Type="http://schemas.openxmlformats.org/officeDocument/2006/relationships/slideLayout" Target="../slideLayouts/slideLayout23.xml" /><Relationship Id="rId17" Type="http://schemas.openxmlformats.org/officeDocument/2006/relationships/slideLayout" Target="../slideLayouts/slideLayout24.xml" /><Relationship Id="rId18" Type="http://schemas.openxmlformats.org/officeDocument/2006/relationships/slideLayout" Target="../slideLayouts/slideLayout25.xml" /><Relationship Id="rId19" Type="http://schemas.openxmlformats.org/officeDocument/2006/relationships/slideLayout" Target="../slideLayouts/slideLayout26.xml" /><Relationship Id="rId2" Type="http://schemas.openxmlformats.org/officeDocument/2006/relationships/slideLayout" Target="../slideLayouts/slideLayout9.xml" /><Relationship Id="rId20" Type="http://schemas.openxmlformats.org/officeDocument/2006/relationships/slideLayout" Target="../slideLayouts/slideLayout27.xml" /><Relationship Id="rId21" Type="http://schemas.openxmlformats.org/officeDocument/2006/relationships/slideLayout" Target="../slideLayouts/slideLayout28.xml" /><Relationship Id="rId22" Type="http://schemas.openxmlformats.org/officeDocument/2006/relationships/slideLayout" Target="../slideLayouts/slideLayout29.xml" /><Relationship Id="rId23" Type="http://schemas.openxmlformats.org/officeDocument/2006/relationships/slideLayout" Target="../slideLayouts/slideLayout30.xml" /><Relationship Id="rId24" Type="http://schemas.openxmlformats.org/officeDocument/2006/relationships/slideLayout" Target="../slideLayouts/slideLayout31.xml" /><Relationship Id="rId25" Type="http://schemas.openxmlformats.org/officeDocument/2006/relationships/slideLayout" Target="../slideLayouts/slideLayout32.xml" /><Relationship Id="rId26" Type="http://schemas.openxmlformats.org/officeDocument/2006/relationships/slideLayout" Target="../slideLayouts/slideLayout33.xml" /><Relationship Id="rId27" Type="http://schemas.openxmlformats.org/officeDocument/2006/relationships/slideLayout" Target="../slideLayouts/slideLayout34.xml" /><Relationship Id="rId28" Type="http://schemas.openxmlformats.org/officeDocument/2006/relationships/slideLayout" Target="../slideLayouts/slideLayout35.xml" /><Relationship Id="rId29" Type="http://schemas.openxmlformats.org/officeDocument/2006/relationships/theme" Target="../theme/theme2.xml" /><Relationship Id="rId3" Type="http://schemas.openxmlformats.org/officeDocument/2006/relationships/slideLayout" Target="../slideLayouts/slideLayout10.xml" /><Relationship Id="rId4" Type="http://schemas.openxmlformats.org/officeDocument/2006/relationships/slideLayout" Target="../slideLayouts/slideLayout11.xml" /><Relationship Id="rId5" Type="http://schemas.openxmlformats.org/officeDocument/2006/relationships/slideLayout" Target="../slideLayouts/slideLayout12.xml" /><Relationship Id="rId6" Type="http://schemas.openxmlformats.org/officeDocument/2006/relationships/slideLayout" Target="../slideLayouts/slideLayout13.xml" /><Relationship Id="rId7" Type="http://schemas.openxmlformats.org/officeDocument/2006/relationships/slideLayout" Target="../slideLayouts/slideLayout14.xml" /><Relationship Id="rId8" Type="http://schemas.openxmlformats.org/officeDocument/2006/relationships/slideLayout" Target="../slideLayouts/slideLayout15.xml" /><Relationship Id="rId9" Type="http://schemas.openxmlformats.org/officeDocument/2006/relationships/slideLayout" Target="../slideLayouts/slideLayout16.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3" name="矩形 2"/>
          <p:cNvSpPr/>
          <p:nvPr userDrawn="1"/>
        </p:nvSpPr>
        <p:spPr>
          <a:xfrm>
            <a:off x="0" y="0"/>
            <a:ext cx="12188824" cy="6856214"/>
          </a:xfrm>
          <a:prstGeom prst="rect">
            <a:avLst/>
          </a:prstGeom>
          <a:solidFill>
            <a:srgbClr val="F4F0ED">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6565"/>
            <a:endParaRPr lang="zh-CN" altLang="en-US" sz="1800">
              <a:solidFill>
                <a:prstClr val="white"/>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timing/>
  <p:txStyles>
    <p:titleStyle>
      <a:lvl1pPr algn="l" defTabSz="91376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3765" rtl="0" eaLnBrk="1" latinLnBrk="0" hangingPunct="1">
        <a:lnSpc>
          <a:spcPct val="90000"/>
        </a:lnSpc>
        <a:spcBef>
          <a:spcPts val="1000"/>
        </a:spcBef>
        <a:buFont typeface="Arial" panose="020b0604020202090204" pitchFamily="34" charset="0"/>
        <a:buChar char="•"/>
        <a:defRPr sz="2800" kern="1200">
          <a:solidFill>
            <a:schemeClr val="tx1"/>
          </a:solidFill>
          <a:latin typeface="+mn-lt"/>
          <a:ea typeface="+mn-ea"/>
          <a:cs typeface="+mn-cs"/>
        </a:defRPr>
      </a:lvl1pPr>
      <a:lvl2pPr marL="685800" indent="-228600" algn="l" defTabSz="913765" rtl="0" eaLnBrk="1" latinLnBrk="0" hangingPunct="1">
        <a:lnSpc>
          <a:spcPct val="90000"/>
        </a:lnSpc>
        <a:spcBef>
          <a:spcPts val="500"/>
        </a:spcBef>
        <a:buFont typeface="Arial" panose="020b0604020202090204" pitchFamily="34" charset="0"/>
        <a:buChar char="•"/>
        <a:defRPr sz="2400" kern="1200">
          <a:solidFill>
            <a:schemeClr val="tx1"/>
          </a:solidFill>
          <a:latin typeface="+mn-lt"/>
          <a:ea typeface="+mn-ea"/>
          <a:cs typeface="+mn-cs"/>
        </a:defRPr>
      </a:lvl2pPr>
      <a:lvl3pPr marL="1142365" indent="-228600" algn="l" defTabSz="913765" rtl="0" eaLnBrk="1" latinLnBrk="0" hangingPunct="1">
        <a:lnSpc>
          <a:spcPct val="90000"/>
        </a:lnSpc>
        <a:spcBef>
          <a:spcPts val="500"/>
        </a:spcBef>
        <a:buFont typeface="Arial" panose="020b0604020202090204" pitchFamily="34" charset="0"/>
        <a:buChar char="•"/>
        <a:defRPr sz="2000" kern="1200">
          <a:solidFill>
            <a:schemeClr val="tx1"/>
          </a:solidFill>
          <a:latin typeface="+mn-lt"/>
          <a:ea typeface="+mn-ea"/>
          <a:cs typeface="+mn-cs"/>
        </a:defRPr>
      </a:lvl3pPr>
      <a:lvl4pPr marL="15995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4pPr>
      <a:lvl5pPr marL="20567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5pPr>
      <a:lvl6pPr marL="25139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165"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77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4930" indent="-228600" algn="l" defTabSz="913765"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0965" algn="l" defTabSz="913765" rtl="0" eaLnBrk="1" latinLnBrk="0" hangingPunct="1">
        <a:defRPr sz="1800" kern="1200">
          <a:solidFill>
            <a:schemeClr val="tx1"/>
          </a:solidFill>
          <a:latin typeface="+mn-lt"/>
          <a:ea typeface="+mn-ea"/>
          <a:cs typeface="+mn-cs"/>
        </a:defRPr>
      </a:lvl4pPr>
      <a:lvl5pPr marL="1828165" algn="l" defTabSz="913765" rtl="0" eaLnBrk="1" latinLnBrk="0" hangingPunct="1">
        <a:defRPr sz="1800" kern="1200">
          <a:solidFill>
            <a:schemeClr val="tx1"/>
          </a:solidFill>
          <a:latin typeface="+mn-lt"/>
          <a:ea typeface="+mn-ea"/>
          <a:cs typeface="+mn-cs"/>
        </a:defRPr>
      </a:lvl5pPr>
      <a:lvl6pPr marL="2285365" algn="l" defTabSz="913765" rtl="0" eaLnBrk="1" latinLnBrk="0" hangingPunct="1">
        <a:defRPr sz="1800" kern="1200">
          <a:solidFill>
            <a:schemeClr val="tx1"/>
          </a:solidFill>
          <a:latin typeface="+mn-lt"/>
          <a:ea typeface="+mn-ea"/>
          <a:cs typeface="+mn-cs"/>
        </a:defRPr>
      </a:lvl6pPr>
      <a:lvl7pPr marL="2742565" algn="l" defTabSz="913765" rtl="0" eaLnBrk="1" latinLnBrk="0" hangingPunct="1">
        <a:defRPr sz="1800" kern="1200">
          <a:solidFill>
            <a:schemeClr val="tx1"/>
          </a:solidFill>
          <a:latin typeface="+mn-lt"/>
          <a:ea typeface="+mn-ea"/>
          <a:cs typeface="+mn-cs"/>
        </a:defRPr>
      </a:lvl7pPr>
      <a:lvl8pPr marL="3199130" algn="l" defTabSz="913765" rtl="0" eaLnBrk="1" latinLnBrk="0" hangingPunct="1">
        <a:defRPr sz="1800" kern="1200">
          <a:solidFill>
            <a:schemeClr val="tx1"/>
          </a:solidFill>
          <a:latin typeface="+mn-lt"/>
          <a:ea typeface="+mn-ea"/>
          <a:cs typeface="+mn-cs"/>
        </a:defRPr>
      </a:lvl8pPr>
      <a:lvl9pPr marL="3656330" algn="l" defTabSz="913765"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 id="2147483679" r:id="rId23"/>
    <p:sldLayoutId id="2147483680" r:id="rId24"/>
    <p:sldLayoutId id="2147483681" r:id="rId25"/>
    <p:sldLayoutId id="2147483682" r:id="rId26"/>
    <p:sldLayoutId id="2147483683" r:id="rId27"/>
    <p:sldLayoutId id="2147483684" r:id="rId28"/>
  </p:sldLayoutIdLst>
  <p:transition/>
  <p:timing/>
  <p:txStyles>
    <p:titleStyle>
      <a:lvl1pPr algn="ctr" defTabSz="121793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7930" rtl="0" eaLnBrk="1" latinLnBrk="0" hangingPunct="1">
        <a:spcBef>
          <a:spcPct val="20000"/>
        </a:spcBef>
        <a:buFont typeface="Arial" panose="020b0604020202090204" pitchFamily="34" charset="0"/>
        <a:buChar char="•"/>
        <a:defRPr sz="4300" kern="1200">
          <a:solidFill>
            <a:schemeClr val="tx1"/>
          </a:solidFill>
          <a:latin typeface="+mn-lt"/>
          <a:ea typeface="+mn-ea"/>
          <a:cs typeface="+mn-cs"/>
        </a:defRPr>
      </a:lvl1pPr>
      <a:lvl2pPr marL="990600" indent="-381000" algn="l" defTabSz="1217930" rtl="0" eaLnBrk="1" latinLnBrk="0" hangingPunct="1">
        <a:spcBef>
          <a:spcPct val="20000"/>
        </a:spcBef>
        <a:buFont typeface="Arial" panose="020b0604020202090204" pitchFamily="34" charset="0"/>
        <a:buChar char="–"/>
        <a:defRPr sz="3700" kern="1200">
          <a:solidFill>
            <a:schemeClr val="tx1"/>
          </a:solidFill>
          <a:latin typeface="+mn-lt"/>
          <a:ea typeface="+mn-ea"/>
          <a:cs typeface="+mn-cs"/>
        </a:defRPr>
      </a:lvl2pPr>
      <a:lvl3pPr marL="1524000" indent="-304800" algn="l" defTabSz="121793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3pPr>
      <a:lvl4pPr marL="21329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4pPr>
      <a:lvl5pPr marL="27425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5pPr>
      <a:lvl6pPr marL="33521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6pPr>
      <a:lvl7pPr marL="39617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7pPr>
      <a:lvl8pPr marL="4571365"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8pPr>
      <a:lvl9pPr marL="5180330" indent="-304800" algn="l" defTabSz="1217930" rtl="0" eaLnBrk="1" latinLnBrk="0" hangingPunct="1">
        <a:spcBef>
          <a:spcPct val="20000"/>
        </a:spcBef>
        <a:buFont typeface="Arial" panose="020b0604020202090204" pitchFamily="34" charset="0"/>
        <a:buChar char="•"/>
        <a:defRPr sz="2700" kern="1200">
          <a:solidFill>
            <a:schemeClr val="tx1"/>
          </a:solidFill>
          <a:latin typeface="+mn-lt"/>
          <a:ea typeface="+mn-ea"/>
          <a:cs typeface="+mn-cs"/>
        </a:defRPr>
      </a:lvl9pPr>
    </p:bodyStyle>
    <p:otherStyle>
      <a:defPPr>
        <a:defRPr lang="zh-CN"/>
      </a:defPPr>
      <a:lvl1pPr marL="0" algn="l" defTabSz="1217930" rtl="0" eaLnBrk="1" latinLnBrk="0" hangingPunct="1">
        <a:defRPr sz="2400" kern="1200">
          <a:solidFill>
            <a:schemeClr val="tx1"/>
          </a:solidFill>
          <a:latin typeface="+mn-lt"/>
          <a:ea typeface="+mn-ea"/>
          <a:cs typeface="+mn-cs"/>
        </a:defRPr>
      </a:lvl1pPr>
      <a:lvl2pPr marL="609600" algn="l" defTabSz="1217930" rtl="0" eaLnBrk="1" latinLnBrk="0" hangingPunct="1">
        <a:defRPr sz="2400" kern="1200">
          <a:solidFill>
            <a:schemeClr val="tx1"/>
          </a:solidFill>
          <a:latin typeface="+mn-lt"/>
          <a:ea typeface="+mn-ea"/>
          <a:cs typeface="+mn-cs"/>
        </a:defRPr>
      </a:lvl2pPr>
      <a:lvl3pPr marL="1219200" algn="l" defTabSz="1217930" rtl="0" eaLnBrk="1" latinLnBrk="0" hangingPunct="1">
        <a:defRPr sz="2400" kern="1200">
          <a:solidFill>
            <a:schemeClr val="tx1"/>
          </a:solidFill>
          <a:latin typeface="+mn-lt"/>
          <a:ea typeface="+mn-ea"/>
          <a:cs typeface="+mn-cs"/>
        </a:defRPr>
      </a:lvl3pPr>
      <a:lvl4pPr marL="1828165" algn="l" defTabSz="1217930" rtl="0" eaLnBrk="1" latinLnBrk="0" hangingPunct="1">
        <a:defRPr sz="2400" kern="1200">
          <a:solidFill>
            <a:schemeClr val="tx1"/>
          </a:solidFill>
          <a:latin typeface="+mn-lt"/>
          <a:ea typeface="+mn-ea"/>
          <a:cs typeface="+mn-cs"/>
        </a:defRPr>
      </a:lvl4pPr>
      <a:lvl5pPr marL="2437765" algn="l" defTabSz="1217930" rtl="0" eaLnBrk="1" latinLnBrk="0" hangingPunct="1">
        <a:defRPr sz="2400" kern="1200">
          <a:solidFill>
            <a:schemeClr val="tx1"/>
          </a:solidFill>
          <a:latin typeface="+mn-lt"/>
          <a:ea typeface="+mn-ea"/>
          <a:cs typeface="+mn-cs"/>
        </a:defRPr>
      </a:lvl5pPr>
      <a:lvl6pPr marL="3047365" algn="l" defTabSz="1217930" rtl="0" eaLnBrk="1" latinLnBrk="0" hangingPunct="1">
        <a:defRPr sz="2400" kern="1200">
          <a:solidFill>
            <a:schemeClr val="tx1"/>
          </a:solidFill>
          <a:latin typeface="+mn-lt"/>
          <a:ea typeface="+mn-ea"/>
          <a:cs typeface="+mn-cs"/>
        </a:defRPr>
      </a:lvl6pPr>
      <a:lvl7pPr marL="3656965" algn="l" defTabSz="1217930" rtl="0" eaLnBrk="1" latinLnBrk="0" hangingPunct="1">
        <a:defRPr sz="2400" kern="1200">
          <a:solidFill>
            <a:schemeClr val="tx1"/>
          </a:solidFill>
          <a:latin typeface="+mn-lt"/>
          <a:ea typeface="+mn-ea"/>
          <a:cs typeface="+mn-cs"/>
        </a:defRPr>
      </a:lvl7pPr>
      <a:lvl8pPr marL="4266565" algn="l" defTabSz="1217930" rtl="0" eaLnBrk="1" latinLnBrk="0" hangingPunct="1">
        <a:defRPr sz="2400" kern="1200">
          <a:solidFill>
            <a:schemeClr val="tx1"/>
          </a:solidFill>
          <a:latin typeface="+mn-lt"/>
          <a:ea typeface="+mn-ea"/>
          <a:cs typeface="+mn-cs"/>
        </a:defRPr>
      </a:lvl8pPr>
      <a:lvl9pPr marL="4875530" algn="l" defTabSz="1217930" rtl="0" eaLnBrk="1" latinLnBrk="0" hangingPunct="1">
        <a:defRPr sz="24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tags" Target="../tags/tag1.xml" /><Relationship Id="rId3" Type="http://schemas.openxmlformats.org/officeDocument/2006/relationships/tags" Target="../tags/tag2.xml" /><Relationship Id="rId4" Type="http://schemas.openxmlformats.org/officeDocument/2006/relationships/image" Target="../media/image3.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slide" Target="slide26.xml" TargetMode="Internal" /><Relationship Id="rId3" Type="http://schemas.openxmlformats.org/officeDocument/2006/relationships/slide" Target="slide3.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2.xml" TargetMode="In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8.xml" /><Relationship Id="rId2" Type="http://schemas.openxmlformats.org/officeDocument/2006/relationships/image" Target="../media/image6.png" /><Relationship Id="rId3" Type="http://schemas.openxmlformats.org/officeDocument/2006/relationships/image" Target="../media/image3.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png" /><Relationship Id="rId3" Type="http://schemas.microsoft.com/office/2007/relationships/hdphoto" Target="../media/image5.wdp"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4">
            <a:alphaModFix amt="40000"/>
            <a:lum/>
          </a:blip>
          <a:stretch>
            <a:fillRect t="-9000" b="-9000"/>
          </a:stretch>
        </a:blipFill>
        <a:effectLst/>
      </p:bgPr>
    </p:bg>
    <p:spTree>
      <p:nvGrpSpPr>
        <p:cNvPr id="1" name=""/>
        <p:cNvGrpSpPr/>
        <p:nvPr/>
      </p:nvGrpSpPr>
      <p:grpSpPr>
        <a:xfrm>
          <a:off x="0" y="0"/>
          <a:ext cx="0" cy="0"/>
        </a:xfrm>
      </p:grpSpPr>
      <p:sp>
        <p:nvSpPr>
          <p:cNvPr id="12"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7" name="淘宝网chenying0907出品 132"/>
          <p:cNvSpPr/>
          <p:nvPr>
            <p:custDataLst>
              <p:tags r:id="rId2"/>
            </p:custDataLst>
          </p:nvPr>
        </p:nvSpPr>
        <p:spPr>
          <a:xfrm flipV="1">
            <a:off x="3574132" y="2427969"/>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8" name="淘宝网chenying0907出品 133"/>
          <p:cNvSpPr/>
          <p:nvPr>
            <p:custDataLst>
              <p:tags r:id="rId3"/>
            </p:custDataLst>
          </p:nvPr>
        </p:nvSpPr>
        <p:spPr>
          <a:xfrm>
            <a:off x="3574132" y="2853112"/>
            <a:ext cx="2306027" cy="146603"/>
          </a:xfrm>
          <a:custGeom>
            <a:gdLst>
              <a:gd name="connsiteX0" fmla="*/ 0 w 3120453"/>
              <a:gd name="connsiteY0" fmla="*/ 0 h 143576"/>
              <a:gd name="connsiteX1" fmla="*/ 3120453 w 3120453"/>
              <a:gd name="connsiteY1" fmla="*/ 0 h 143576"/>
              <a:gd name="connsiteX2" fmla="*/ 3076102 w 3120453"/>
              <a:gd name="connsiteY2" fmla="*/ 65782 h 143576"/>
              <a:gd name="connsiteX3" fmla="*/ 2888290 w 3120453"/>
              <a:gd name="connsiteY3" fmla="*/ 143576 h 143576"/>
              <a:gd name="connsiteX4" fmla="*/ 232163 w 3120453"/>
              <a:gd name="connsiteY4" fmla="*/ 143576 h 143576"/>
              <a:gd name="connsiteX5" fmla="*/ 44352 w 3120453"/>
              <a:gd name="connsiteY5" fmla="*/ 65782 h 143576"/>
              <a:gd name="connsiteX0-1" fmla="*/ 0 w 3120453"/>
              <a:gd name="connsiteY0-2" fmla="*/ 0 h 143576"/>
              <a:gd name="connsiteX1-3" fmla="*/ 3120453 w 3120453"/>
              <a:gd name="connsiteY1-4" fmla="*/ 0 h 143576"/>
              <a:gd name="connsiteX2-5" fmla="*/ 3076102 w 3120453"/>
              <a:gd name="connsiteY2-6" fmla="*/ 65782 h 143576"/>
              <a:gd name="connsiteX3-7" fmla="*/ 2888290 w 3120453"/>
              <a:gd name="connsiteY3-8" fmla="*/ 143576 h 143576"/>
              <a:gd name="connsiteX4-9" fmla="*/ 232163 w 3120453"/>
              <a:gd name="connsiteY4-10" fmla="*/ 143576 h 143576"/>
              <a:gd name="connsiteX5-11" fmla="*/ 44352 w 3120453"/>
              <a:gd name="connsiteY5-12" fmla="*/ 65782 h 143576"/>
              <a:gd name="connsiteX6" fmla="*/ 91440 w 3120453"/>
              <a:gd name="connsiteY6" fmla="*/ 91440 h 143576"/>
              <a:gd name="connsiteX0-13" fmla="*/ 0 w 3120453"/>
              <a:gd name="connsiteY0-14" fmla="*/ 0 h 143576"/>
              <a:gd name="connsiteX1-15" fmla="*/ 3120453 w 3120453"/>
              <a:gd name="connsiteY1-16" fmla="*/ 0 h 143576"/>
              <a:gd name="connsiteX2-17" fmla="*/ 3076102 w 3120453"/>
              <a:gd name="connsiteY2-18" fmla="*/ 65782 h 143576"/>
              <a:gd name="connsiteX3-19" fmla="*/ 2888290 w 3120453"/>
              <a:gd name="connsiteY3-20" fmla="*/ 143576 h 143576"/>
              <a:gd name="connsiteX4-21" fmla="*/ 232163 w 3120453"/>
              <a:gd name="connsiteY4-22" fmla="*/ 143576 h 143576"/>
              <a:gd name="connsiteX5-23" fmla="*/ 44352 w 3120453"/>
              <a:gd name="connsiteY5-24" fmla="*/ 65782 h 143576"/>
              <a:gd name="connsiteX6-25" fmla="*/ 91440 w 3120453"/>
              <a:gd name="connsiteY6-26" fmla="*/ 91440 h 143576"/>
              <a:gd name="connsiteX7" fmla="*/ 0 w 3120453"/>
              <a:gd name="connsiteY7" fmla="*/ 0 h 143576"/>
              <a:gd name="connsiteX0-27" fmla="*/ 3078384 w 3078384"/>
              <a:gd name="connsiteY0-28" fmla="*/ 0 h 143576"/>
              <a:gd name="connsiteX1-29" fmla="*/ 3034033 w 3078384"/>
              <a:gd name="connsiteY1-30" fmla="*/ 65782 h 143576"/>
              <a:gd name="connsiteX2-31" fmla="*/ 2846221 w 3078384"/>
              <a:gd name="connsiteY2-32" fmla="*/ 143576 h 143576"/>
              <a:gd name="connsiteX3-33" fmla="*/ 190094 w 3078384"/>
              <a:gd name="connsiteY3-34" fmla="*/ 143576 h 143576"/>
              <a:gd name="connsiteX4-35" fmla="*/ 2283 w 3078384"/>
              <a:gd name="connsiteY4-36" fmla="*/ 65782 h 143576"/>
              <a:gd name="connsiteX5-37" fmla="*/ 49371 w 3078384"/>
              <a:gd name="connsiteY5-38" fmla="*/ 91440 h 143576"/>
              <a:gd name="connsiteX6-39" fmla="*/ 49371 w 3078384"/>
              <a:gd name="connsiteY6-40" fmla="*/ 91440 h 143576"/>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3078384" h="143576">
                <a:moveTo>
                  <a:pt x="3078384" y="0"/>
                </a:moveTo>
                <a:lnTo>
                  <a:pt x="3034033" y="65782"/>
                </a:lnTo>
                <a:cubicBezTo>
                  <a:pt x="2985968" y="113847"/>
                  <a:pt x="2919566" y="143576"/>
                  <a:pt x="2846221" y="143576"/>
                </a:cubicBezTo>
                <a:lnTo>
                  <a:pt x="190094" y="143576"/>
                </a:lnTo>
                <a:cubicBezTo>
                  <a:pt x="116749" y="143576"/>
                  <a:pt x="50348" y="113847"/>
                  <a:pt x="2283" y="65782"/>
                </a:cubicBezTo>
                <a:cubicBezTo>
                  <a:pt x="-12501" y="43855"/>
                  <a:pt x="49371" y="91440"/>
                  <a:pt x="49371" y="91440"/>
                </a:cubicBezTo>
                <a:lnTo>
                  <a:pt x="49371" y="91440"/>
                </a:lnTo>
              </a:path>
            </a:pathLst>
          </a:custGeom>
        </p:spPr>
        <p:style>
          <a:lnRef idx="1">
            <a:schemeClr val="accent3"/>
          </a:lnRef>
          <a:fillRef idx="0">
            <a:schemeClr val="accent3"/>
          </a:fillRef>
          <a:effectRef idx="0">
            <a:schemeClr val="accent3"/>
          </a:effectRef>
          <a:fontRef idx="minor">
            <a:schemeClr val="tx1"/>
          </a:fontRef>
        </p:style>
        <p:txBody>
          <a:bodyPr wrap="square" rtlCol="0" anchor="ctr">
            <a:noAutofit/>
          </a:bodyP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400" b="0" i="0" u="none" strike="noStrike" kern="0" cap="none" spc="0" normalizeH="0" baseline="0" noProof="0">
              <a:ln>
                <a:noFill/>
              </a:ln>
              <a:solidFill>
                <a:schemeClr val="accent3">
                  <a:lumMod val="75000"/>
                </a:schemeClr>
              </a:solidFill>
              <a:effectLst/>
              <a:uLnTx/>
              <a:uFillTx/>
              <a:latin typeface="Calibri"/>
              <a:ea typeface="华文楷体" panose="02010600040101010101" charset="-122"/>
            </a:endParaRPr>
          </a:p>
        </p:txBody>
      </p:sp>
      <p:sp>
        <p:nvSpPr>
          <p:cNvPr id="19" name="淘宝网chenying0907出品 129"/>
          <p:cNvSpPr/>
          <p:nvPr/>
        </p:nvSpPr>
        <p:spPr>
          <a:xfrm flipH="1">
            <a:off x="4192465" y="2473732"/>
            <a:ext cx="1533669" cy="553998"/>
          </a:xfrm>
          <a:prstGeom prst="rect">
            <a:avLst/>
          </a:prstGeom>
          <a:ln>
            <a:noFill/>
          </a:ln>
        </p:spPr>
        <p:txBody>
          <a:bodyPr wrap="square">
            <a:spAutoFit/>
          </a:bodyPr>
          <a:lstStyle/>
          <a:p>
            <a:pPr lvl="0" defTabSz="913765"/>
            <a:r>
              <a:rPr lang="en-US" altLang="zh-CN" sz="3000">
                <a:solidFill>
                  <a:schemeClr val="accent3">
                    <a:lumMod val="75000"/>
                  </a:schemeClr>
                </a:solidFill>
                <a:latin typeface="Arial" panose="020b0604020202090204" pitchFamily="34" charset="0"/>
                <a:cs typeface="Times New Roman" panose="02020603050405020304" pitchFamily="18" charset="0"/>
              </a:rPr>
              <a:t>Unit </a:t>
            </a:r>
            <a:r>
              <a:rPr lang="en-US" altLang="zh-CN" sz="3000" smtClean="0">
                <a:solidFill>
                  <a:schemeClr val="accent3">
                    <a:lumMod val="75000"/>
                  </a:schemeClr>
                </a:solidFill>
                <a:latin typeface="Arial" panose="020b0604020202090204" pitchFamily="34" charset="0"/>
                <a:cs typeface="Times New Roman" panose="02020603050405020304" pitchFamily="18" charset="0"/>
              </a:rPr>
              <a:t>5</a:t>
            </a:r>
            <a:r>
              <a:rPr lang="zh-CN" altLang="en-US" sz="3000" b="1">
                <a:solidFill>
                  <a:schemeClr val="accent3">
                    <a:lumMod val="75000"/>
                  </a:schemeClr>
                </a:solidFill>
                <a:latin typeface="Times New Roman" panose="02020603050405020304" pitchFamily="18" charset="0"/>
                <a:cs typeface="Times New Roman" panose="02020603050405020304" pitchFamily="18" charset="0"/>
              </a:rPr>
              <a:t>　</a:t>
            </a:r>
            <a:endParaRPr lang="en-US" altLang="zh-CN" sz="3000" b="1">
              <a:solidFill>
                <a:schemeClr val="accent3">
                  <a:lumMod val="75000"/>
                </a:schemeClr>
              </a:solidFill>
              <a:cs typeface="Times New Roman" panose="02020603050405020304" pitchFamily="18" charset="0"/>
            </a:endParaRPr>
          </a:p>
        </p:txBody>
      </p:sp>
      <p:sp>
        <p:nvSpPr>
          <p:cNvPr id="13" name="淘宝网chenying0907出品 129"/>
          <p:cNvSpPr/>
          <p:nvPr/>
        </p:nvSpPr>
        <p:spPr>
          <a:xfrm flipH="1">
            <a:off x="981421" y="3284984"/>
            <a:ext cx="7552622" cy="830997"/>
          </a:xfrm>
          <a:prstGeom prst="rect">
            <a:avLst/>
          </a:prstGeom>
          <a:ln>
            <a:noFill/>
          </a:ln>
        </p:spPr>
        <p:txBody>
          <a:bodyPr wrap="square">
            <a:spAutoFit/>
          </a:bodyPr>
          <a:lstStyle/>
          <a:p>
            <a:pPr algn="ctr"/>
            <a:r>
              <a:rPr lang="en-US" altLang="zh-CN" sz="4800" b="1">
                <a:solidFill>
                  <a:prstClr val="black">
                    <a:lumMod val="75000"/>
                    <a:lumOff val="25000"/>
                  </a:prstClr>
                </a:solidFill>
                <a:cs typeface="Times New Roman" panose="02020603050405020304" pitchFamily="18" charset="0"/>
              </a:rPr>
              <a:t>Into the unknown</a:t>
            </a:r>
            <a:endParaRPr lang="en-US" altLang="zh-CN" sz="4800" b="1">
              <a:solidFill>
                <a:prstClr val="black">
                  <a:lumMod val="75000"/>
                  <a:lumOff val="25000"/>
                </a:prstClr>
              </a:solidFill>
              <a:cs typeface="Times New Roman" panose="02020603050405020304" pitchFamily="18" charset="0"/>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196752"/>
            <a:ext cx="11392669" cy="424748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defTabSz="913765">
              <a:lnSpc>
                <a:spcPct val="150000"/>
              </a:lnSpc>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二、宾语从句</a:t>
            </a:r>
            <a:endPar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endParaRPr>
          </a:p>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宾语从句在复合句中作及物动词或介词的宾语。结构为：主语＋谓语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i="1" kern="100" err="1">
                <a:latin typeface="Book Antiqua" panose="02040602050305030304" pitchFamily="18" charset="0"/>
                <a:ea typeface="华文细黑" panose="02010600040101010101" pitchFamily="2" charset="-122"/>
                <a:cs typeface="Times New Roman" panose="02020603050405020304" pitchFamily="18" charset="0"/>
              </a:rPr>
              <a:t>v</a:t>
            </a:r>
            <a:r>
              <a:rPr lang="en-US" altLang="zh-CN" sz="2600" b="1" i="1" kern="100" err="1">
                <a:latin typeface="Times New Roman" panose="02020603050405020304" pitchFamily="18" charset="0"/>
                <a:ea typeface="华文细黑" panose="02010600040101010101" pitchFamily="2" charset="-122"/>
                <a:cs typeface="Courier New" panose="02070609020205090404" pitchFamily="49" charset="0"/>
              </a:rPr>
              <a:t>t</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＋宾语从句或介词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i="1" kern="100">
                <a:latin typeface="Times New Roman" panose="02020603050405020304" pitchFamily="18" charset="0"/>
                <a:ea typeface="华文细黑" panose="02010600040101010101" pitchFamily="2" charset="-122"/>
                <a:cs typeface="Courier New" panose="02070609020205090404" pitchFamily="49" charset="0"/>
              </a:rPr>
              <a:t>prep</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＋宾语从句。宾语从句需要特别注意的问题：引导词、语序和时态。引导宾语从句的词有连词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无意义，不作成分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是否</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等；连接副词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等。如果主句时态是过去时，从句时态通常与主句一致用过去的某种时态；语序为陈述句语序。</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477366"/>
            <a:ext cx="11392669" cy="604797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在宾语从句中不充当任何成分，在口语或非正式的文体中可以省略。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told me (that) he would go to college the next year.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他告诉我他明年将去上大学。</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特别提醒</a:t>
            </a: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在以下情况中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不能省略：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动词后有两个或两个以上由</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引导的宾语从句时，第一个</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可省略，其余的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一般都不能省略。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all think (that) she is working very hard and that she will surely go to a very good university.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我们都认为她学习非常努力，一定能进入一个非常好的大学。</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456065" y="1412776"/>
            <a:ext cx="11279870" cy="304715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当主句的谓语动词与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引导的宾语从句之间有插入语时，</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一般不可省略。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Just then I noticed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for the first time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 our master was wearing his fine green coat and his black silk cap.</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那时我第一次注意到我们的老师穿着他的好看的绿色大衣并戴着黑色丝帽。</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052736"/>
            <a:ext cx="11392669" cy="364732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2.whether/if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由</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引导的宾语从句，实际上是由一般疑问句演变而来的，意为</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是否</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；宾语从句要用陈述语序。一般来说，在宾语从句中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可以互换使用，但在特殊情况下</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是不能互换的。</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wonder whether/if they will come to our party.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我想知道他们是否会来参加我们的晚会。</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620688"/>
            <a:ext cx="11392669" cy="604797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特别提醒</a:t>
            </a: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只能用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，不能用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的情况：</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在带</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的不定式前</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We haven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decided whether to walk there.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我们还没决定是否走着去那里。</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在介词的后面</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 thinking of whether we should go to see the film.</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我正在考虑我们是否应该去看电影。</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与</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or not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连用时</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can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say whether or not they can come tomorrow.</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我不敢说他们明天是否能来。</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909707"/>
            <a:ext cx="11392669" cy="424748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宾语从句的一些注意事项</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一般情况下介词后只能用</a:t>
            </a:r>
            <a:r>
              <a:rPr lang="en-US" altLang="zh-CN" sz="2600" b="1" kern="100" err="1">
                <a:latin typeface="Times New Roman" panose="02020603050405020304" pitchFamily="18" charset="0"/>
                <a:ea typeface="华文细黑" panose="02010600040101010101" pitchFamily="2" charset="-122"/>
                <a:cs typeface="Courier New" panose="02070609020205090404" pitchFamily="49" charset="0"/>
              </a:rPr>
              <a:t>wh-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类连接词引导宾语从句，但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but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except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besides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等后可接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引导的宾语从句。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goes to the library every day except when it is raining.</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除了下雨天外，他每天都去图书馆。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know nothing about my new neighbor except that he is a teacher.</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我只知道我的新邻居是一位老师。</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260648"/>
            <a:ext cx="11392669" cy="604797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动词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find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consider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think</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feel</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believe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make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等后有宾语补足语时，常用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作形式宾语，而将真正的宾语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从句后置。</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have made it clear that I will not accept this job.</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我已表明我不会接受这份工作。</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有些动词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短语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enjoy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love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like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hate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appreciate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take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hide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see to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insist 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depend 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rely 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等后接宾语从句时，习惯上在从句前加形式宾语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would appreciate it if you could give us some advice on how to solve those problems.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如果你能在如何解决那些问题方面给我们一些建议，我将不胜感激。</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484784"/>
            <a:ext cx="11392669" cy="2446992"/>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宾语从句的语序</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宾语从句的语序是陈述语序，即：连接代词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副词＋主语＋谓语＋其他成分。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 don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know what case the police are looking into.</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我不知道警察们正在调查一个什么样的案子。</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764704"/>
            <a:ext cx="11392669" cy="4848483"/>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defTabSz="913765">
              <a:lnSpc>
                <a:spcPct val="150000"/>
              </a:lnSpc>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三、表语从句</a:t>
            </a:r>
            <a:endPar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endParaRPr>
          </a:p>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表语从句在复合句中作表语，放在系动词之后，结构为</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主语＋连系动词＋表语从句</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。可以接表语从句的连系动词有</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look</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remain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seem</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等。引导表语从句的词有连词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无意义，不作成分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是否</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as if/though(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好像</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because(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因为</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等；连接副词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注意：引导表语从句的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不可省略。另外，常用的还有</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reason is 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because...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等结构。</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65234"/>
            <a:ext cx="11392669" cy="6648142"/>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question remains whether they will be able to help us.</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问题还是他们能否帮助我们。</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didn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attend the party.The reason was that he was ill.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他没有参加聚会，原因是他生病了。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r>
              <a:rPr lang="zh-CN"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特别提醒</a:t>
            </a:r>
            <a:r>
              <a:rPr lang="en-US" altLang="zh-CN" sz="2600" b="1" kern="100">
                <a:solidFill>
                  <a:srgbClr val="0000FF"/>
                </a:solidFill>
                <a:latin typeface="IPAPANNEW" panose="02000500070000020004" pitchFamily="2"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表语从句用陈述语序</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question is when he can arrive at the hotel.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问题是他什么时候可以到达酒店。</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引导表语从句时，用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question is whether he can make it.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问题是他能否成功。</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2223001" y="1616114"/>
            <a:ext cx="7742825" cy="661015"/>
          </a:xfrm>
          <a:prstGeom prst="rect">
            <a:avLst/>
          </a:prstGeom>
        </p:spPr>
        <p:txBody>
          <a:bodyPr wrap="none">
            <a:spAutoFit/>
          </a:bodyPr>
          <a:lstStyle/>
          <a:p>
            <a:pPr algn="ctr">
              <a:lnSpc>
                <a:spcPct val="150000"/>
              </a:lnSpc>
              <a:spcBef>
                <a:spcPts val="1300"/>
              </a:spcBef>
              <a:spcAft>
                <a:spcPts val="1300"/>
              </a:spcAft>
            </a:pPr>
            <a:r>
              <a:rPr lang="en-US"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rPr>
              <a:t>Period Four</a:t>
            </a:r>
            <a:r>
              <a:rPr lang="zh-CN"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rPr>
              <a:t>　</a:t>
            </a:r>
            <a:r>
              <a:rPr lang="en-US"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rPr>
              <a:t>Grammar—Review</a:t>
            </a:r>
            <a:r>
              <a:rPr lang="zh-CN"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rPr>
              <a:t>noun clauses</a:t>
            </a:r>
            <a:endParaRPr lang="zh-CN" altLang="zh-CN" sz="2800" b="1" kern="100">
              <a:solidFill>
                <a:srgbClr val="40404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21" name="文本框 20">
            <a:hlinkClick r:id="rId2" action="ppaction://hlinksldjump"/>
          </p:cNvPr>
          <p:cNvSpPr txBox="1"/>
          <p:nvPr/>
        </p:nvSpPr>
        <p:spPr>
          <a:xfrm>
            <a:off x="3934172" y="4428401"/>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达标检测    </a:t>
            </a:r>
            <a:r>
              <a:rPr lang="zh-CN" altLang="en-US" smtClean="0">
                <a:solidFill>
                  <a:srgbClr val="8E6D48"/>
                </a:solidFill>
                <a:latin typeface="Arial"/>
                <a:ea typeface="微软雅黑"/>
              </a:rPr>
              <a:t>当堂检测  基础达标演练</a:t>
            </a:r>
            <a:endParaRPr lang="en-US" altLang="zh-CN">
              <a:solidFill>
                <a:srgbClr val="8E6D48"/>
              </a:solidFill>
              <a:latin typeface="Arial"/>
              <a:ea typeface="微软雅黑"/>
            </a:endParaRPr>
          </a:p>
        </p:txBody>
      </p:sp>
      <p:sp>
        <p:nvSpPr>
          <p:cNvPr id="20" name="文本框 19">
            <a:hlinkClick r:id="rId3" action="ppaction://hlinksldjump"/>
          </p:cNvPr>
          <p:cNvSpPr txBox="1"/>
          <p:nvPr/>
        </p:nvSpPr>
        <p:spPr>
          <a:xfrm>
            <a:off x="3934172" y="3429000"/>
            <a:ext cx="4954896" cy="584775"/>
          </a:xfrm>
          <a:prstGeom prst="rect">
            <a:avLst/>
          </a:prstGeom>
          <a:noFill/>
          <a:ln>
            <a:noFill/>
          </a:ln>
        </p:spPr>
        <p:txBody>
          <a:bodyPr wrap="square" rtlCol="0">
            <a:spAutoFit/>
            <a:scene3d>
              <a:camera prst="orthographicFront"/>
              <a:lightRig rig="threePt" dir="t"/>
            </a:scene3d>
            <a:sp3d contourW="12700"/>
          </a:bodyPr>
          <a:lstStyle/>
          <a:p>
            <a:pPr defTabSz="914400"/>
            <a:r>
              <a:rPr lang="zh-CN" altLang="en-US" sz="3200" b="1" smtClean="0">
                <a:solidFill>
                  <a:srgbClr val="8E6D48"/>
                </a:solidFill>
                <a:latin typeface="Arial"/>
                <a:ea typeface="微软雅黑"/>
              </a:rPr>
              <a:t>语法导学    </a:t>
            </a:r>
            <a:r>
              <a:rPr lang="zh-CN" altLang="en-US" smtClean="0">
                <a:solidFill>
                  <a:srgbClr val="8E6D48"/>
                </a:solidFill>
                <a:latin typeface="Arial"/>
                <a:ea typeface="微软雅黑"/>
              </a:rPr>
              <a:t>感悟规律  重点难点剖析</a:t>
            </a:r>
            <a:endParaRPr lang="en-US" altLang="zh-CN">
              <a:solidFill>
                <a:srgbClr val="8E6D48"/>
              </a:solidFill>
              <a:latin typeface="+mj-ea"/>
              <a:ea typeface="+mj-ea"/>
            </a:endParaRPr>
          </a:p>
        </p:txBody>
      </p:sp>
      <p:grpSp>
        <p:nvGrpSpPr>
          <p:cNvPr id="23" name="组合 22"/>
          <p:cNvGrpSpPr/>
          <p:nvPr/>
        </p:nvGrpSpPr>
        <p:grpSpPr>
          <a:xfrm rot="10800000">
            <a:off x="212824" y="254442"/>
            <a:ext cx="1849140" cy="582270"/>
            <a:chOff x="1198662" y="3429794"/>
            <a:chExt cx="3600400" cy="792088"/>
          </a:xfrm>
        </p:grpSpPr>
        <p:grpSp>
          <p:nvGrpSpPr>
            <p:cNvPr id="24" name="组合 23"/>
            <p:cNvGrpSpPr/>
            <p:nvPr/>
          </p:nvGrpSpPr>
          <p:grpSpPr>
            <a:xfrm>
              <a:off x="1198662" y="3429794"/>
              <a:ext cx="3600400" cy="288000"/>
              <a:chOff x="1198662" y="3429794"/>
              <a:chExt cx="3600400" cy="288000"/>
            </a:xfrm>
          </p:grpSpPr>
          <p:cxnSp>
            <p:nvCxnSpPr>
              <p:cNvPr id="29" name="直接连接符 28"/>
              <p:cNvCxnSpPr/>
              <p:nvPr/>
            </p:nvCxnSpPr>
            <p:spPr>
              <a:xfrm>
                <a:off x="1198662" y="3429794"/>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11986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flipH="1">
                <a:off x="4799062" y="3429794"/>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25" name="组合 24"/>
            <p:cNvGrpSpPr/>
            <p:nvPr/>
          </p:nvGrpSpPr>
          <p:grpSpPr>
            <a:xfrm>
              <a:off x="1198662" y="3933882"/>
              <a:ext cx="3600400" cy="288000"/>
              <a:chOff x="1198662" y="3933882"/>
              <a:chExt cx="3600400" cy="288000"/>
            </a:xfrm>
          </p:grpSpPr>
          <p:cxnSp>
            <p:nvCxnSpPr>
              <p:cNvPr id="26" name="直接连接符 25"/>
              <p:cNvCxnSpPr/>
              <p:nvPr/>
            </p:nvCxnSpPr>
            <p:spPr>
              <a:xfrm>
                <a:off x="1198662" y="4221882"/>
                <a:ext cx="3600400" cy="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flipH="1">
                <a:off x="1200984"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4799062" y="3933882"/>
                <a:ext cx="0" cy="288000"/>
              </a:xfrm>
              <a:prstGeom prst="line">
                <a:avLst/>
              </a:prstGeom>
              <a:ln w="9525">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2" name="矩形 31"/>
          <p:cNvSpPr/>
          <p:nvPr/>
        </p:nvSpPr>
        <p:spPr>
          <a:xfrm rot="5400000">
            <a:off x="944158" y="-236295"/>
            <a:ext cx="365212" cy="15859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7930"/>
            <a:endParaRPr lang="zh-CN" altLang="en-US" sz="2400">
              <a:solidFill>
                <a:prstClr val="white"/>
              </a:solidFill>
            </a:endParaRPr>
          </a:p>
        </p:txBody>
      </p:sp>
      <p:sp>
        <p:nvSpPr>
          <p:cNvPr id="33" name="文本框 32"/>
          <p:cNvSpPr txBox="1"/>
          <p:nvPr/>
        </p:nvSpPr>
        <p:spPr>
          <a:xfrm>
            <a:off x="281945" y="286775"/>
            <a:ext cx="2363471" cy="523220"/>
          </a:xfrm>
          <a:prstGeom prst="rect">
            <a:avLst/>
          </a:prstGeom>
          <a:noFill/>
        </p:spPr>
        <p:txBody>
          <a:bodyPr wrap="square" rtlCol="0">
            <a:spAutoFit/>
          </a:bodyPr>
          <a:lstStyle/>
          <a:p>
            <a:r>
              <a:rPr lang="zh-CN" altLang="en-US" sz="2800" b="1" smtClean="0">
                <a:solidFill>
                  <a:schemeClr val="accent4">
                    <a:lumMod val="50000"/>
                  </a:schemeClr>
                </a:solidFill>
                <a:latin typeface="Adobe 黑体 Std R" panose="020b0400000000000000" pitchFamily="34" charset="-122"/>
                <a:ea typeface="Adobe 黑体 Std R" panose="020b0400000000000000" pitchFamily="34" charset="-122"/>
              </a:rPr>
              <a:t>内容索引</a:t>
            </a:r>
            <a:endParaRPr lang="zh-CN" altLang="en-US" sz="2800" b="1">
              <a:solidFill>
                <a:schemeClr val="accent4">
                  <a:lumMod val="50000"/>
                </a:schemeClr>
              </a:solidFill>
              <a:latin typeface="Adobe 黑体 Std R" panose="020b0400000000000000" pitchFamily="34" charset="-122"/>
              <a:ea typeface="Adobe 黑体 Std R" panose="020b0400000000000000" pitchFamily="34" charset="-122"/>
            </a:endParaRPr>
          </a:p>
        </p:txBody>
      </p:sp>
      <p:cxnSp>
        <p:nvCxnSpPr>
          <p:cNvPr id="34" name="直接连接符 33"/>
          <p:cNvCxnSpPr/>
          <p:nvPr/>
        </p:nvCxnSpPr>
        <p:spPr>
          <a:xfrm flipV="1">
            <a:off x="2052304" y="519444"/>
            <a:ext cx="9362233" cy="2031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xmlns:p14="http://schemas.microsoft.com/office/powerpoint/2010/main" Requires="p14">
      <p:transition p14:dur="0"/>
    </mc:Choice>
    <mc:Fallback>
      <p:transition/>
    </mc:Fallback>
  </mc:AlternateConten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196752"/>
            <a:ext cx="11392669" cy="304715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defTabSz="913765">
              <a:lnSpc>
                <a:spcPct val="150000"/>
              </a:lnSpc>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四、同位语从句</a:t>
            </a:r>
            <a:endPar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endParaRPr>
          </a:p>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在复合句中用作同位语的从句称为同位语从句。同位语从句是名词性从句的一种。它一般放在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fact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news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idea</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truth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hope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problem</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information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belief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thought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doubt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promise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question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等抽象名词的后面，对前面的名词作进一步的解释，或说明前面名词的具体含义。</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548680"/>
            <a:ext cx="11392669" cy="5447814"/>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同位语从句的连接词</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引导同位语从句的连接词有从属连词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等和连接副词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等。其中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不作成分，</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无实际意义，</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意为</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是否</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；其他连接词具有实义，同时在同位语从句中作一定成分。引导同位语从句的连接词一般都不省略。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news that they had won the game soon spread over the whole school.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他们比赛获胜的消息很快传遍了整个学校。</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hasn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made the decision whether he will go there.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他还没有做出决定是否去那里。</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124744"/>
            <a:ext cx="11392669" cy="364732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同位语从句的注意事项</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分隔式同位语从句：有时同位语从句与其所解释说明的名词会被其他成分隔开，从而形成分隔式同位语从句，这样做主要是为了保持句子结构平衡，避免头重脚轻。</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 saying goes that practice makes perfect.(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从句被谓语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goes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分开</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常言道，熟能生巧。</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621428"/>
            <a:ext cx="11392669" cy="647332"/>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同位语从句和定语从句的区别</a:t>
            </a:r>
            <a:endParaRPr lang="zh-CN" altLang="zh-CN" sz="1050" kern="100">
              <a:latin typeface="宋体" panose="02010600030101010101" pitchFamily="2" charset="-122"/>
              <a:cs typeface="Courier New" panose="02070609020205090404" pitchFamily="49" charset="0"/>
            </a:endParaRPr>
          </a:p>
        </p:txBody>
      </p:sp>
      <p:graphicFrame>
        <p:nvGraphicFramePr>
          <p:cNvPr id="4" name="表格 3"/>
          <p:cNvGraphicFramePr>
            <a:graphicFrameLocks noGrp="1"/>
          </p:cNvGraphicFramePr>
          <p:nvPr/>
        </p:nvGraphicFramePr>
        <p:xfrm>
          <a:off x="549795" y="1380006"/>
          <a:ext cx="11242540" cy="4608000"/>
        </p:xfrm>
        <a:graphic>
          <a:graphicData uri="http://schemas.openxmlformats.org/drawingml/2006/table">
            <a:tbl>
              <a:tblPr/>
              <a:tblGrid>
                <a:gridCol w="1588163"/>
                <a:gridCol w="4672261"/>
                <a:gridCol w="4982116"/>
              </a:tblGrid>
              <a:tr h="72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 </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同位语从句</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定语从句</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00">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功能</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解释说明名词表示的具体内容。</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说明名词的性质、特征、来源等。</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68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that</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不作成分，只起连接作用，不可省略。</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作主语、宾语或表语，起连接作用，并且作从句的宾语时可省略。</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whether</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起连接作用，其中</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whether(</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是否</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不作成分，而</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how</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和</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what</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作成分。</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vert="horz" wrap="square"/>
                    <a:lstStyle/>
                    <a:p>
                      <a:pPr algn="ctr">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不引导定语从句。</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how/what</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31380" marR="313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vert="horz" wrap="square"/>
                    <a:lstStyle/>
                    <a:p/>
                  </a:txBody>
                  <a:tcPr/>
                </a:tc>
                <a:tc vMerge="1">
                  <a:txBody>
                    <a:bodyPr vert="horz" wrap="square"/>
                    <a:lstStyle/>
                    <a:p/>
                  </a:txBody>
                  <a:tcPr/>
                </a:tc>
              </a:tr>
            </a:tbl>
          </a:graphicData>
        </a:graphic>
      </p:graphicFrame>
    </p:spTree>
  </p:cSld>
  <p:clrMapOvr>
    <a:masterClrMapping/>
  </p:clrMapOvr>
  <mc:AlternateContent>
    <mc:Choice xmlns:p14="http://schemas.microsoft.com/office/powerpoint/2010/main" Requires="p14">
      <p:transition p14:dur="0"/>
    </mc:Choice>
    <mc:Fallback>
      <p:transition/>
    </mc:Fallback>
  </mc:AlternateConten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4" name="表格 3"/>
          <p:cNvGraphicFramePr>
            <a:graphicFrameLocks noGrp="1"/>
          </p:cNvGraphicFramePr>
          <p:nvPr/>
        </p:nvGraphicFramePr>
        <p:xfrm>
          <a:off x="405780" y="1053056"/>
          <a:ext cx="11377265" cy="2880000"/>
        </p:xfrm>
        <a:graphic>
          <a:graphicData uri="http://schemas.openxmlformats.org/drawingml/2006/table">
            <a:tbl>
              <a:tblPr/>
              <a:tblGrid>
                <a:gridCol w="1607197"/>
                <a:gridCol w="4369468"/>
                <a:gridCol w="5400600"/>
              </a:tblGrid>
              <a:tr h="72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who</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作成分；起连接作用；有自己的含义，但与其修饰的名词无关。</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vert="horz" wrap="square"/>
                    <a:lstStyle/>
                    <a:p>
                      <a:pPr marL="71755" algn="l">
                        <a:lnSpc>
                          <a:spcPct val="150000"/>
                        </a:lnSpc>
                        <a:spcAft>
                          <a:spcPct val="0"/>
                        </a:spcAft>
                      </a:pP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作成分；起连接作用；与先行词有一定的关系，如</a:t>
                      </a: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when</a:t>
                      </a:r>
                      <a:r>
                        <a:rPr lang="zh-CN" sz="2600" b="1" kern="100" baseline="0">
                          <a:effectLst/>
                          <a:latin typeface="Times New Roman" panose="02020603050405020304" pitchFamily="18" charset="0"/>
                          <a:ea typeface="华文细黑" panose="02010600040101010101" pitchFamily="2" charset="-122"/>
                          <a:cs typeface="Times New Roman" panose="02020603050405020304" pitchFamily="18" charset="0"/>
                        </a:rPr>
                        <a:t>的先行词为时间名词。</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when</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vert="horz" wrap="square"/>
                    <a:lstStyle/>
                    <a:p/>
                  </a:txBody>
                  <a:tcPr/>
                </a:tc>
                <a:tc vMerge="1">
                  <a:txBody>
                    <a:bodyPr vert="horz" wrap="square"/>
                    <a:lstStyle/>
                    <a:p/>
                  </a:txBody>
                  <a:tcPr/>
                </a:tc>
              </a:tr>
              <a:tr h="72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where</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vert="horz" wrap="square"/>
                    <a:lstStyle/>
                    <a:p/>
                  </a:txBody>
                  <a:tcPr/>
                </a:tc>
                <a:tc vMerge="1">
                  <a:txBody>
                    <a:bodyPr vert="horz" wrap="square"/>
                    <a:lstStyle/>
                    <a:p/>
                  </a:txBody>
                  <a:tcPr/>
                </a:tc>
              </a:tr>
              <a:tr h="720000">
                <a:tc>
                  <a:txBody>
                    <a:bodyPr vert="horz" wrap="square"/>
                    <a:lstStyle/>
                    <a:p>
                      <a:pPr algn="ctr">
                        <a:lnSpc>
                          <a:spcPct val="150000"/>
                        </a:lnSpc>
                        <a:spcAft>
                          <a:spcPct val="0"/>
                        </a:spcAft>
                      </a:pPr>
                      <a:r>
                        <a:rPr lang="en-US" sz="2600" b="1" kern="100" baseline="0">
                          <a:effectLst/>
                          <a:latin typeface="Times New Roman" panose="02020603050405020304" pitchFamily="18" charset="0"/>
                          <a:ea typeface="华文细黑" panose="02010600040101010101" pitchFamily="2" charset="-122"/>
                          <a:cs typeface="Courier New" panose="02070609020205090404" pitchFamily="49" charset="0"/>
                        </a:rPr>
                        <a:t>why</a:t>
                      </a:r>
                      <a:endParaRPr lang="zh-CN" sz="2600" kern="100" baseline="0">
                        <a:effectLst/>
                        <a:latin typeface="宋体" panose="02010600030101010101" pitchFamily="2" charset="-122"/>
                        <a:ea typeface="宋体" panose="02010600030101010101" pitchFamily="2" charset="-122"/>
                        <a:cs typeface="Courier New" panose="02070609020205090404" pitchFamily="49" charset="0"/>
                      </a:endParaRPr>
                    </a:p>
                  </a:txBody>
                  <a:tcPr marL="62760" marR="627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vert="horz" wrap="square"/>
                    <a:lstStyle/>
                    <a:p/>
                  </a:txBody>
                  <a:tcPr/>
                </a:tc>
                <a:tc vMerge="1">
                  <a:txBody>
                    <a:bodyPr vert="horz" wrap="square"/>
                    <a:lstStyle/>
                    <a:p/>
                  </a:txBody>
                  <a:tcPr/>
                </a:tc>
              </a:tr>
            </a:tbl>
          </a:graphicData>
        </a:graphic>
      </p:graphicFrame>
    </p:spTree>
  </p:cSld>
  <p:clrMapOvr>
    <a:masterClrMapping/>
  </p:clrMapOvr>
  <mc:AlternateContent>
    <mc:Choice xmlns:p14="http://schemas.microsoft.com/office/powerpoint/2010/main" Requires="p14">
      <p:transition p14:dur="0"/>
    </mc:Choice>
    <mc:Fallback>
      <p:transition/>
    </mc:Fallback>
  </mc:AlternateConten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116632"/>
            <a:ext cx="11392669" cy="664897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注意：判定同位语从句的简易方法：</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我们可以在名词和从句之间加</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be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动词，使之构成一个新句子，如果合乎逻辑、句子通顺，则是同位语从句。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news that she told me is that Tom will go abroad next year.(that she told me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是定语从句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她告诉我的消息是汤姆明年将出国。</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不可以说</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news was that she told me...)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news that Tom would go abroad was told by her.(that Tom would go abroad</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是同位语从句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汤姆将出国的消息是她说的。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可以说</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news was that Tom would go abroad.)</a:t>
            </a:r>
            <a:endParaRPr lang="zh-CN" altLang="zh-CN" sz="1050" kern="100">
              <a:latin typeface="宋体" panose="02010600030101010101" pitchFamily="2" charset="-122"/>
              <a:cs typeface="Courier New" panose="02070609020205090404" pitchFamily="49" charset="0"/>
            </a:endParaRPr>
          </a:p>
        </p:txBody>
      </p:sp>
      <p:sp>
        <p:nvSpPr>
          <p:cNvPr id="4"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33772" y="861095"/>
            <a:ext cx="11521280" cy="656846"/>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Ⅰ.</a:t>
            </a:r>
            <a:r>
              <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单句语法填空</a:t>
            </a:r>
            <a:endPar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endParaRPr>
          </a:p>
        </p:txBody>
      </p:sp>
      <p:pic>
        <p:nvPicPr>
          <p:cNvPr id="4" name="图片 3"/>
          <p:cNvPicPr>
            <a:picLocks noChangeAspect="1"/>
          </p:cNvPicPr>
          <p:nvPr/>
        </p:nvPicPr>
        <p:blipFill>
          <a:blip r:embed="rId2">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12086"/>
            <a:ext cx="12188825" cy="961905"/>
          </a:xfrm>
          <a:prstGeom prst="rect">
            <a:avLst/>
          </a:prstGeom>
        </p:spPr>
      </p:pic>
      <p:sp>
        <p:nvSpPr>
          <p:cNvPr id="12" name="点击文字添加标题"/>
          <p:cNvSpPr txBox="1"/>
          <p:nvPr/>
        </p:nvSpPr>
        <p:spPr>
          <a:xfrm>
            <a:off x="2795023"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a:rPr>
              <a:t>达 标 检 测</a:t>
            </a:r>
            <a:endParaRPr lang="en-US" altLang="zh-CN" sz="3600">
              <a:solidFill>
                <a:srgbClr val="8E6D48"/>
              </a:solidFill>
              <a:effectLst/>
              <a:latin typeface="Arial"/>
              <a:ea typeface="微软雅黑"/>
            </a:endParaRPr>
          </a:p>
        </p:txBody>
      </p:sp>
      <p:sp>
        <p:nvSpPr>
          <p:cNvPr id="13" name="文本框 12"/>
          <p:cNvSpPr txBox="1"/>
          <p:nvPr/>
        </p:nvSpPr>
        <p:spPr>
          <a:xfrm>
            <a:off x="5963375"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当堂检测  基础达标演练</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11" name="矩形 10"/>
          <p:cNvSpPr/>
          <p:nvPr/>
        </p:nvSpPr>
        <p:spPr>
          <a:xfrm>
            <a:off x="399666" y="1465734"/>
            <a:ext cx="11392669"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1.It is often the case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anything is possible for those who hang on to hope.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2.We mostly had to rely on the radio or newspapers to know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was going on in the world.</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3.The suggestion that the new rule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adopt) came from the chairman.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4.The gold medal will be awarded to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wins the first place in the bicycle race.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5.Jane moved aimlessly down the tree-lined street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not knowing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she was heading.</a:t>
            </a:r>
            <a:endParaRPr lang="zh-CN" altLang="zh-CN" sz="1050" kern="100">
              <a:latin typeface="宋体" panose="02010600030101010101" pitchFamily="2" charset="-122"/>
              <a:cs typeface="Courier New" panose="02070609020205090404" pitchFamily="49" charset="0"/>
            </a:endParaRPr>
          </a:p>
        </p:txBody>
      </p:sp>
      <p:sp>
        <p:nvSpPr>
          <p:cNvPr id="3" name="矩形 2"/>
          <p:cNvSpPr/>
          <p:nvPr/>
        </p:nvSpPr>
        <p:spPr>
          <a:xfrm>
            <a:off x="3358108" y="1605498"/>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9" name="矩形 8"/>
          <p:cNvSpPr/>
          <p:nvPr/>
        </p:nvSpPr>
        <p:spPr>
          <a:xfrm>
            <a:off x="9190756" y="2185814"/>
            <a:ext cx="88838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0" name="矩形 9"/>
          <p:cNvSpPr/>
          <p:nvPr/>
        </p:nvSpPr>
        <p:spPr>
          <a:xfrm>
            <a:off x="5458406" y="3328417"/>
            <a:ext cx="300274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(should) be adopted</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687031" y="4552553"/>
            <a:ext cx="138691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whoever</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9871482" y="5733256"/>
            <a:ext cx="1047466"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where</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P spid="5" grpId="0"/>
      <p:bldP spid="6"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99666" y="476533"/>
            <a:ext cx="11392669" cy="6048811"/>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6.The most pleasant thing of the rainy season is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one can be entirely free from dust.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7.This is due to the fact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anxiety produces a raised sense of awareness and physiological readiness to fight or fly.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8.We choose this hotel because the price for a night here is down to $20</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half of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used to charge.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9.Though scientists aren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sure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is causing this change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publishers of the study think that it</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 connected to rainfall.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10.When everyone quieted down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speaker began to talk</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saying that this was exactly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was happening in their lives.</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7390556" y="592113"/>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4150196" y="1772816"/>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矩形 3"/>
          <p:cNvSpPr/>
          <p:nvPr/>
        </p:nvSpPr>
        <p:spPr>
          <a:xfrm>
            <a:off x="957555" y="3584629"/>
            <a:ext cx="88838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5" name="矩形 4"/>
          <p:cNvSpPr/>
          <p:nvPr/>
        </p:nvSpPr>
        <p:spPr>
          <a:xfrm>
            <a:off x="5033342" y="4177655"/>
            <a:ext cx="88838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6" name="矩形 5"/>
          <p:cNvSpPr/>
          <p:nvPr/>
        </p:nvSpPr>
        <p:spPr>
          <a:xfrm>
            <a:off x="2196455" y="5939755"/>
            <a:ext cx="888385"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what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82082" y="332656"/>
            <a:ext cx="10745245" cy="656846"/>
          </a:xfrm>
          <a:prstGeom prst="rect">
            <a:avLst/>
          </a:prstGeom>
        </p:spPr>
        <p:txBody>
          <a:bodyPr wrap="square">
            <a:spAutoFit/>
          </a:bodyPr>
          <a:lstStyle/>
          <a:p>
            <a:pPr algn="just">
              <a:lnSpc>
                <a:spcPct val="150000"/>
              </a:lnSpc>
            </a:pPr>
            <a:r>
              <a:rPr lang="en-US"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Ⅱ.</a:t>
            </a:r>
            <a:r>
              <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完成句子</a:t>
            </a:r>
            <a:endPar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9" name="矩形 8"/>
          <p:cNvSpPr/>
          <p:nvPr/>
        </p:nvSpPr>
        <p:spPr>
          <a:xfrm>
            <a:off x="399666" y="1045389"/>
            <a:ext cx="11392669" cy="552456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11.The suggestion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needs great consideration.</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我们是否要成立公司的提议需要慎重考虑。</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12.It has not been decided yet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由谁来组织会议还没有决定。</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13.The question is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问题是我们怎样弄到足够的金钱去帮她。</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14.I don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care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the day after tomorrow.</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我不在乎他后天来不来</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p:txBody>
      </p:sp>
      <p:sp>
        <p:nvSpPr>
          <p:cNvPr id="2" name="矩形 1"/>
          <p:cNvSpPr/>
          <p:nvPr/>
        </p:nvSpPr>
        <p:spPr>
          <a:xfrm>
            <a:off x="3502124" y="1124744"/>
            <a:ext cx="5624040"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whether we (should) set up a company</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3" name="矩形 2"/>
          <p:cNvSpPr/>
          <p:nvPr/>
        </p:nvSpPr>
        <p:spPr>
          <a:xfrm>
            <a:off x="4688532" y="2852936"/>
            <a:ext cx="4424609"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who will organize the meeting</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8" name="矩形 7"/>
          <p:cNvSpPr/>
          <p:nvPr/>
        </p:nvSpPr>
        <p:spPr>
          <a:xfrm>
            <a:off x="3070076" y="4077072"/>
            <a:ext cx="6110968"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how we can get enough money to help her</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11" name="矩形 10"/>
          <p:cNvSpPr/>
          <p:nvPr/>
        </p:nvSpPr>
        <p:spPr>
          <a:xfrm>
            <a:off x="2873102" y="5312821"/>
            <a:ext cx="4124014"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whether he will come or not</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P spid="11"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99666" y="1700808"/>
            <a:ext cx="11392669" cy="1323415"/>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15.They couldn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understand </a:t>
            </a:r>
            <a:r>
              <a:rPr lang="en-US" altLang="zh-CN" sz="2600" b="1" u="sng"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smtClean="0">
                <a:latin typeface="Times New Roman" panose="02020603050405020304" pitchFamily="18" charset="0"/>
                <a:ea typeface="华文细黑" panose="02010600040101010101" pitchFamily="2" charset="-122"/>
                <a:cs typeface="Courier New" panose="02070609020205090404" pitchFamily="49" charset="0"/>
              </a:rPr>
              <a:t> </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take part in the party.</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他们不明白我为什么拒绝参加派对。</a:t>
            </a:r>
            <a:endParaRPr lang="zh-CN" altLang="zh-CN" sz="1050" kern="100">
              <a:latin typeface="宋体" panose="02010600030101010101" pitchFamily="2" charset="-122"/>
              <a:cs typeface="Courier New" panose="02070609020205090404" pitchFamily="49" charset="0"/>
            </a:endParaRPr>
          </a:p>
        </p:txBody>
      </p:sp>
      <p:sp>
        <p:nvSpPr>
          <p:cNvPr id="8" name="矩形 7"/>
          <p:cNvSpPr/>
          <p:nvPr/>
        </p:nvSpPr>
        <p:spPr>
          <a:xfrm>
            <a:off x="4906799" y="1772816"/>
            <a:ext cx="2483757"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rPr>
              <a:t>why I refused to</a:t>
            </a:r>
            <a:endParaRPr lang="zh-CN" altLang="en-US" sz="2600" b="1" kern="100">
              <a:solidFill>
                <a:srgbClr val="C00000"/>
              </a:solidFill>
              <a:latin typeface="Times New Roman" panose="02020603050405020304" pitchFamily="18" charset="0"/>
              <a:ea typeface="华文细黑" panose="02010600040101010101" pitchFamily="2" charset="-122"/>
              <a:cs typeface="Courier New" panose="02070609020205090404" pitchFamily="49" charset="0"/>
            </a:endParaRPr>
          </a:p>
        </p:txBody>
      </p:sp>
      <p:sp>
        <p:nvSpPr>
          <p:cNvPr id="4" name="返回">
            <a:hlinkClick r:id="rId2" action="ppaction://hlinksldjump"/>
          </p:cNvPr>
          <p:cNvSpPr/>
          <p:nvPr/>
        </p:nvSpPr>
        <p:spPr bwMode="auto">
          <a:xfrm>
            <a:off x="11211213" y="6398788"/>
            <a:ext cx="979200" cy="460800"/>
          </a:xfrm>
          <a:prstGeom prst="rect">
            <a:avLst/>
          </a:prstGeom>
          <a:solidFill>
            <a:schemeClr val="bg1">
              <a:lumMod val="75000"/>
              <a:alpha val="60000"/>
            </a:schemeClr>
          </a:solidFill>
          <a:ln w="12700" cap="flat" cmpd="sng" algn="ctr">
            <a:noFill/>
            <a:prstDash val="solid"/>
            <a:miter lim="800000"/>
          </a:ln>
          <a:effectLst/>
        </p:spPr>
        <p:txBody>
          <a:bodyPr anchor="ctr"/>
          <a:lstStyle/>
          <a:p>
            <a:pPr marL="0" marR="0" lvl="0" indent="0" algn="ctr" defTabSz="914400" eaLnBrk="1" fontAlgn="auto" latinLnBrk="0" hangingPunct="1">
              <a:lnSpc>
                <a:spcPct val="100000"/>
              </a:lnSpc>
              <a:spcBef>
                <a:spcPct val="50000"/>
              </a:spcBef>
              <a:spcAft>
                <a:spcPct val="0"/>
              </a:spcAft>
              <a:buClrTx/>
              <a:buSzTx/>
              <a:buFontTx/>
              <a:buNone/>
              <a:defRPr/>
            </a:pPr>
            <a:r>
              <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rPr>
              <a:t>返 回</a:t>
            </a:r>
            <a:endParaRPr kumimoji="0" lang="zh-CN" altLang="en-US" sz="2000" b="0" i="0" u="none" strike="noStrike" kern="100" cap="none" spc="0" normalizeH="0" baseline="0" noProof="0" smtClean="0">
              <a:ln>
                <a:noFill/>
              </a:ln>
              <a:solidFill>
                <a:prstClr val="black">
                  <a:lumMod val="75000"/>
                  <a:lumOff val="25000"/>
                </a:prstClr>
              </a:solidFill>
              <a:effectLst/>
              <a:uLnTx/>
              <a:uFillTx/>
              <a:latin typeface="微软雅黑"/>
              <a:ea typeface="微软雅黑"/>
              <a:cs typeface="Times New Roman" panose="02020603050405020304"/>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399666" y="985220"/>
            <a:ext cx="10852697" cy="523220"/>
          </a:xfrm>
          <a:prstGeom prst="rect">
            <a:avLst/>
          </a:prstGeom>
        </p:spPr>
        <p:txBody>
          <a:bodyPr wrap="square">
            <a:spAutoFit/>
          </a:bodyPr>
          <a:lstStyle/>
          <a:p>
            <a:pPr algn="just">
              <a:tabLst>
                <a:tab pos="4248150"/>
              </a:tabLst>
            </a:pPr>
            <a:r>
              <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rPr>
              <a:t>感知以下课文原句，补全方框下的小题</a:t>
            </a:r>
            <a:endParaRPr lang="zh-CN" altLang="zh-CN" sz="2800" b="1" kern="100">
              <a:solidFill>
                <a:srgbClr val="7030A0"/>
              </a:solidFill>
              <a:latin typeface="Times New Roman" panose="02020603050405020304" pitchFamily="18" charset="0"/>
              <a:ea typeface="华文细黑" panose="02010600040101010101" pitchFamily="2" charset="-122"/>
              <a:cs typeface="Times New Roman" panose="02020603050405020304" pitchFamily="18" charset="0"/>
            </a:endParaRPr>
          </a:p>
        </p:txBody>
      </p:sp>
      <p:pic>
        <p:nvPicPr>
          <p:cNvPr id="13" name="图片 12"/>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4" name="矩形 13"/>
          <p:cNvSpPr/>
          <p:nvPr/>
        </p:nvSpPr>
        <p:spPr>
          <a:xfrm>
            <a:off x="10414892" y="476672"/>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0486900" y="528216"/>
            <a:ext cx="1620958" cy="523220"/>
          </a:xfrm>
          <a:prstGeom prst="rect">
            <a:avLst/>
          </a:prstGeom>
        </p:spPr>
        <p:txBody>
          <a:bodyPr wrap="none">
            <a:spAutoFit/>
          </a:bodyPr>
          <a:lstStyle/>
          <a:p>
            <a:pPr algn="ct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语法感知</a:t>
            </a:r>
            <a:endPar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16" name="点击文字添加标题"/>
          <p:cNvSpPr txBox="1"/>
          <p:nvPr/>
        </p:nvSpPr>
        <p:spPr>
          <a:xfrm>
            <a:off x="2290967" y="116632"/>
            <a:ext cx="3689666" cy="646331"/>
          </a:xfrm>
          <a:prstGeom prst="rect">
            <a:avLst/>
          </a:prstGeom>
          <a:noFill/>
        </p:spPr>
        <p:txBody>
          <a:bodyPr wrap="square" rtlCol="0">
            <a:spAutoFit/>
          </a:bodyPr>
          <a:lstStyle>
            <a:defPPr>
              <a:defRPr lang="zh-CN"/>
            </a:defPPr>
            <a:lvl1pPr algn="dist">
              <a:defRPr sz="7200" b="1">
                <a:gradFill>
                  <a:gsLst>
                    <a:gs pos="56000">
                      <a:srgbClr val="FEFC96"/>
                    </a:gs>
                    <a:gs pos="71000">
                      <a:srgbClr val="FAAF5B"/>
                    </a:gs>
                    <a:gs pos="100000">
                      <a:srgbClr val="88765E"/>
                    </a:gs>
                    <a:gs pos="20000">
                      <a:srgbClr val="758A80"/>
                    </a:gs>
                    <a:gs pos="0">
                      <a:srgbClr val="75FEFF"/>
                    </a:gs>
                    <a:gs pos="35000">
                      <a:srgbClr val="FDFFFD"/>
                    </a:gs>
                  </a:gsLst>
                  <a:lin ang="0" scaled="1"/>
                </a:gra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pPr algn="ctr" defTabSz="914400" fontAlgn="base">
              <a:spcBef>
                <a:spcPct val="0"/>
              </a:spcBef>
              <a:spcAft>
                <a:spcPct val="0"/>
              </a:spcAft>
              <a:defRPr/>
            </a:pPr>
            <a:r>
              <a:rPr lang="zh-CN" altLang="en-US" sz="3600">
                <a:solidFill>
                  <a:srgbClr val="8E6D48"/>
                </a:solidFill>
                <a:effectLst/>
                <a:latin typeface="Arial"/>
                <a:ea typeface="微软雅黑"/>
              </a:rPr>
              <a:t>语 法 导 学</a:t>
            </a:r>
            <a:endParaRPr lang="en-US" altLang="zh-CN" sz="3600">
              <a:solidFill>
                <a:srgbClr val="8E6D48"/>
              </a:solidFill>
              <a:effectLst/>
              <a:latin typeface="Arial"/>
              <a:ea typeface="微软雅黑"/>
            </a:endParaRPr>
          </a:p>
        </p:txBody>
      </p:sp>
      <p:sp>
        <p:nvSpPr>
          <p:cNvPr id="17" name="文本框 16"/>
          <p:cNvSpPr txBox="1"/>
          <p:nvPr/>
        </p:nvSpPr>
        <p:spPr>
          <a:xfrm>
            <a:off x="5459319" y="332656"/>
            <a:ext cx="2723325" cy="369332"/>
          </a:xfrm>
          <a:prstGeom prst="rect">
            <a:avLst/>
          </a:prstGeom>
          <a:noFill/>
        </p:spPr>
        <p:txBody>
          <a:bodyPr wrap="square" rtlCol="0">
            <a:spAutoFit/>
          </a:bodyPr>
          <a:lstStyle/>
          <a:p>
            <a:pPr algn="ctr" defTabSz="1218565"/>
            <a:r>
              <a:rPr lang="zh-CN" altLang="en-US"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rPr>
              <a:t>感悟规律  重点难点剖析</a:t>
            </a:r>
            <a:endParaRPr lang="en-US" altLang="zh-CN" kern="100">
              <a:solidFill>
                <a:prstClr val="black">
                  <a:lumMod val="50000"/>
                  <a:lumOff val="50000"/>
                </a:prstClr>
              </a:solidFill>
              <a:latin typeface="微软雅黑" panose="020b0503020204020204" pitchFamily="34" charset="-122"/>
              <a:ea typeface="微软雅黑" panose="020b0503020204020204" pitchFamily="34" charset="-122"/>
              <a:cs typeface="Courier New" panose="02070609020205090404"/>
            </a:endParaRPr>
          </a:p>
        </p:txBody>
      </p:sp>
      <p:sp>
        <p:nvSpPr>
          <p:cNvPr id="18" name="矩形 17"/>
          <p:cNvSpPr/>
          <p:nvPr/>
        </p:nvSpPr>
        <p:spPr>
          <a:xfrm>
            <a:off x="399666" y="1570809"/>
            <a:ext cx="11392669" cy="5098551"/>
          </a:xfrm>
          <a:prstGeom prst="rect">
            <a:avLst/>
          </a:prstGeom>
          <a:ln>
            <a:solidFill>
              <a:schemeClr val="tx1"/>
            </a:solidFill>
          </a:ln>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4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1.Through comparison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found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that the locations of the 117 known Maya cities correspond to the positions of the stars.</a:t>
            </a:r>
            <a:endParaRPr lang="zh-CN" altLang="zh-CN" sz="1050" kern="100">
              <a:latin typeface="宋体" panose="02010600030101010101" pitchFamily="2" charset="-122"/>
              <a:cs typeface="Courier New" panose="02070609020205090404" pitchFamily="49" charset="0"/>
            </a:endParaRPr>
          </a:p>
          <a:p>
            <a:pPr algn="just">
              <a:lnSpc>
                <a:spcPct val="14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2.Based on this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he believed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he had spotted an unknown Maya city buried deep in the jungle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a:p>
            <a:pPr algn="just">
              <a:lnSpc>
                <a:spcPct val="14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What is most extraordinary about these complex structures</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is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how they were built without the use of wheels</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metal tools or even animal power.</a:t>
            </a:r>
            <a:endParaRPr lang="zh-CN" altLang="zh-CN" sz="1050" kern="100">
              <a:latin typeface="宋体" panose="02010600030101010101" pitchFamily="2" charset="-122"/>
              <a:cs typeface="Courier New" panose="02070609020205090404" pitchFamily="49" charset="0"/>
            </a:endParaRPr>
          </a:p>
          <a:p>
            <a:pPr algn="just">
              <a:lnSpc>
                <a:spcPct val="14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4.The fact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that Maya society was technologically primitive</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makes its achievements all the more incredible and mysterious.</a:t>
            </a:r>
            <a:endParaRPr lang="zh-CN" altLang="zh-CN" sz="1050" kern="100">
              <a:latin typeface="宋体" panose="02010600030101010101" pitchFamily="2" charset="-122"/>
              <a:cs typeface="Courier New" panose="02070609020205090404" pitchFamily="49" charset="0"/>
            </a:endParaRPr>
          </a:p>
          <a:p>
            <a:pPr algn="just">
              <a:lnSpc>
                <a:spcPct val="14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Why Maya civilisation collapsed</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remains a mystery.</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3">
            <a:alphaModFix amt="40000"/>
            <a:lum/>
          </a:blip>
          <a:stretch>
            <a:fillRect t="-9000" b="-9000"/>
          </a:stretch>
        </a:blipFill>
        <a:effectLst/>
      </p:bgPr>
    </p:bg>
    <p:spTree>
      <p:nvGrpSpPr>
        <p:cNvPr id="1" name=""/>
        <p:cNvGrpSpPr/>
        <p:nvPr/>
      </p:nvGrpSpPr>
      <p:grpSpPr>
        <a:xfrm>
          <a:off x="0" y="0"/>
          <a:ext cx="0" cy="0"/>
        </a:xfrm>
      </p:grpSpPr>
      <p:sp>
        <p:nvSpPr>
          <p:cNvPr id="16" name="圆角淘宝网chenying0907出品 14"/>
          <p:cNvSpPr/>
          <p:nvPr/>
        </p:nvSpPr>
        <p:spPr>
          <a:xfrm>
            <a:off x="-18439" y="2072053"/>
            <a:ext cx="9451327" cy="2252145"/>
          </a:xfrm>
          <a:custGeom>
            <a:gdLst>
              <a:gd name="connsiteX0" fmla="*/ 0 w 11089232"/>
              <a:gd name="connsiteY0" fmla="*/ 448643 h 2691807"/>
              <a:gd name="connsiteX1" fmla="*/ 448643 w 11089232"/>
              <a:gd name="connsiteY1" fmla="*/ 0 h 2691807"/>
              <a:gd name="connsiteX2" fmla="*/ 10640589 w 11089232"/>
              <a:gd name="connsiteY2" fmla="*/ 0 h 2691807"/>
              <a:gd name="connsiteX3" fmla="*/ 11089232 w 11089232"/>
              <a:gd name="connsiteY3" fmla="*/ 448643 h 2691807"/>
              <a:gd name="connsiteX4" fmla="*/ 11089232 w 11089232"/>
              <a:gd name="connsiteY4" fmla="*/ 2243164 h 2691807"/>
              <a:gd name="connsiteX5" fmla="*/ 10640589 w 11089232"/>
              <a:gd name="connsiteY5" fmla="*/ 2691807 h 2691807"/>
              <a:gd name="connsiteX6" fmla="*/ 448643 w 11089232"/>
              <a:gd name="connsiteY6" fmla="*/ 2691807 h 2691807"/>
              <a:gd name="connsiteX7" fmla="*/ 0 w 11089232"/>
              <a:gd name="connsiteY7" fmla="*/ 2243164 h 2691807"/>
              <a:gd name="connsiteX8" fmla="*/ 0 w 11089232"/>
              <a:gd name="connsiteY8" fmla="*/ 448643 h 2691807"/>
              <a:gd name="connsiteX0-1" fmla="*/ 0 w 11089232"/>
              <a:gd name="connsiteY0-2" fmla="*/ 448643 h 2691807"/>
              <a:gd name="connsiteX1-3" fmla="*/ 1663832 w 11089232"/>
              <a:gd name="connsiteY1-4" fmla="*/ 0 h 2691807"/>
              <a:gd name="connsiteX2-5" fmla="*/ 10640589 w 11089232"/>
              <a:gd name="connsiteY2-6" fmla="*/ 0 h 2691807"/>
              <a:gd name="connsiteX3-7" fmla="*/ 11089232 w 11089232"/>
              <a:gd name="connsiteY3-8" fmla="*/ 448643 h 2691807"/>
              <a:gd name="connsiteX4-9" fmla="*/ 11089232 w 11089232"/>
              <a:gd name="connsiteY4-10" fmla="*/ 2243164 h 2691807"/>
              <a:gd name="connsiteX5-11" fmla="*/ 10640589 w 11089232"/>
              <a:gd name="connsiteY5-12" fmla="*/ 2691807 h 2691807"/>
              <a:gd name="connsiteX6-13" fmla="*/ 448643 w 11089232"/>
              <a:gd name="connsiteY6-14" fmla="*/ 2691807 h 2691807"/>
              <a:gd name="connsiteX7-15" fmla="*/ 0 w 11089232"/>
              <a:gd name="connsiteY7-16" fmla="*/ 2243164 h 2691807"/>
              <a:gd name="connsiteX8-17" fmla="*/ 0 w 11089232"/>
              <a:gd name="connsiteY8-18" fmla="*/ 448643 h 2691807"/>
              <a:gd name="connsiteX0-19" fmla="*/ 0 w 11089232"/>
              <a:gd name="connsiteY0-20" fmla="*/ 448643 h 2703839"/>
              <a:gd name="connsiteX1-21" fmla="*/ 1663832 w 11089232"/>
              <a:gd name="connsiteY1-22" fmla="*/ 0 h 2703839"/>
              <a:gd name="connsiteX2-23" fmla="*/ 10640589 w 11089232"/>
              <a:gd name="connsiteY2-24" fmla="*/ 0 h 2703839"/>
              <a:gd name="connsiteX3-25" fmla="*/ 11089232 w 11089232"/>
              <a:gd name="connsiteY3-26" fmla="*/ 448643 h 2703839"/>
              <a:gd name="connsiteX4-27" fmla="*/ 11089232 w 11089232"/>
              <a:gd name="connsiteY4-28" fmla="*/ 2243164 h 2703839"/>
              <a:gd name="connsiteX5-29" fmla="*/ 10640589 w 11089232"/>
              <a:gd name="connsiteY5-30" fmla="*/ 2691807 h 2703839"/>
              <a:gd name="connsiteX6-31" fmla="*/ 1687895 w 11089232"/>
              <a:gd name="connsiteY6-32" fmla="*/ 2703839 h 2703839"/>
              <a:gd name="connsiteX7-33" fmla="*/ 0 w 11089232"/>
              <a:gd name="connsiteY7-34" fmla="*/ 2243164 h 2703839"/>
              <a:gd name="connsiteX8-35" fmla="*/ 0 w 11089232"/>
              <a:gd name="connsiteY8-36" fmla="*/ 448643 h 2703839"/>
              <a:gd name="connsiteX0-37" fmla="*/ 0 w 11089232"/>
              <a:gd name="connsiteY0-38" fmla="*/ 2243164 h 2703839"/>
              <a:gd name="connsiteX1-39" fmla="*/ 1663832 w 11089232"/>
              <a:gd name="connsiteY1-40" fmla="*/ 0 h 2703839"/>
              <a:gd name="connsiteX2-41" fmla="*/ 10640589 w 11089232"/>
              <a:gd name="connsiteY2-42" fmla="*/ 0 h 2703839"/>
              <a:gd name="connsiteX3-43" fmla="*/ 11089232 w 11089232"/>
              <a:gd name="connsiteY3-44" fmla="*/ 448643 h 2703839"/>
              <a:gd name="connsiteX4-45" fmla="*/ 11089232 w 11089232"/>
              <a:gd name="connsiteY4-46" fmla="*/ 2243164 h 2703839"/>
              <a:gd name="connsiteX5-47" fmla="*/ 10640589 w 11089232"/>
              <a:gd name="connsiteY5-48" fmla="*/ 2691807 h 2703839"/>
              <a:gd name="connsiteX6-49" fmla="*/ 1687895 w 11089232"/>
              <a:gd name="connsiteY6-50" fmla="*/ 2703839 h 2703839"/>
              <a:gd name="connsiteX7-51" fmla="*/ 0 w 11089232"/>
              <a:gd name="connsiteY7-52" fmla="*/ 2243164 h 2703839"/>
              <a:gd name="connsiteX0-53" fmla="*/ 81842 w 9522747"/>
              <a:gd name="connsiteY0-54" fmla="*/ 2146911 h 2703839"/>
              <a:gd name="connsiteX1-55" fmla="*/ 97347 w 9522747"/>
              <a:gd name="connsiteY1-56" fmla="*/ 0 h 2703839"/>
              <a:gd name="connsiteX2-57" fmla="*/ 9074104 w 9522747"/>
              <a:gd name="connsiteY2-58" fmla="*/ 0 h 2703839"/>
              <a:gd name="connsiteX3-59" fmla="*/ 9522747 w 9522747"/>
              <a:gd name="connsiteY3-60" fmla="*/ 448643 h 2703839"/>
              <a:gd name="connsiteX4-61" fmla="*/ 9522747 w 9522747"/>
              <a:gd name="connsiteY4-62" fmla="*/ 2243164 h 2703839"/>
              <a:gd name="connsiteX5-63" fmla="*/ 9074104 w 9522747"/>
              <a:gd name="connsiteY5-64" fmla="*/ 2691807 h 2703839"/>
              <a:gd name="connsiteX6-65" fmla="*/ 121410 w 9522747"/>
              <a:gd name="connsiteY6-66" fmla="*/ 2703839 h 2703839"/>
              <a:gd name="connsiteX7-67" fmla="*/ 81842 w 9522747"/>
              <a:gd name="connsiteY7-68" fmla="*/ 2146911 h 2703839"/>
              <a:gd name="connsiteX0-69" fmla="*/ 81842 w 9522747"/>
              <a:gd name="connsiteY0-70" fmla="*/ 2146911 h 2703839"/>
              <a:gd name="connsiteX1-71" fmla="*/ 97347 w 9522747"/>
              <a:gd name="connsiteY1-72" fmla="*/ 0 h 2703839"/>
              <a:gd name="connsiteX2-73" fmla="*/ 9074104 w 9522747"/>
              <a:gd name="connsiteY2-74" fmla="*/ 0 h 2703839"/>
              <a:gd name="connsiteX3-75" fmla="*/ 9522747 w 9522747"/>
              <a:gd name="connsiteY3-76" fmla="*/ 448643 h 2703839"/>
              <a:gd name="connsiteX4-77" fmla="*/ 9522747 w 9522747"/>
              <a:gd name="connsiteY4-78" fmla="*/ 2243164 h 2703839"/>
              <a:gd name="connsiteX5-79" fmla="*/ 9074104 w 9522747"/>
              <a:gd name="connsiteY5-80" fmla="*/ 2691807 h 2703839"/>
              <a:gd name="connsiteX6-81" fmla="*/ 121410 w 9522747"/>
              <a:gd name="connsiteY6-82" fmla="*/ 2703839 h 2703839"/>
              <a:gd name="connsiteX7-83" fmla="*/ 81842 w 9522747"/>
              <a:gd name="connsiteY7-84" fmla="*/ 2146911 h 2703839"/>
              <a:gd name="connsiteX0-85" fmla="*/ 81842 w 9522747"/>
              <a:gd name="connsiteY0-86" fmla="*/ 2146911 h 2703839"/>
              <a:gd name="connsiteX1-87" fmla="*/ 97347 w 9522747"/>
              <a:gd name="connsiteY1-88" fmla="*/ 0 h 2703839"/>
              <a:gd name="connsiteX2-89" fmla="*/ 9074104 w 9522747"/>
              <a:gd name="connsiteY2-90" fmla="*/ 0 h 2703839"/>
              <a:gd name="connsiteX3-91" fmla="*/ 9522747 w 9522747"/>
              <a:gd name="connsiteY3-92" fmla="*/ 448643 h 2703839"/>
              <a:gd name="connsiteX4-93" fmla="*/ 9522747 w 9522747"/>
              <a:gd name="connsiteY4-94" fmla="*/ 2243164 h 2703839"/>
              <a:gd name="connsiteX5-95" fmla="*/ 9074104 w 9522747"/>
              <a:gd name="connsiteY5-96" fmla="*/ 2691807 h 2703839"/>
              <a:gd name="connsiteX6-97" fmla="*/ 121410 w 9522747"/>
              <a:gd name="connsiteY6-98" fmla="*/ 2703839 h 2703839"/>
              <a:gd name="connsiteX7-99" fmla="*/ 81842 w 9522747"/>
              <a:gd name="connsiteY7-100" fmla="*/ 2146911 h 2703839"/>
              <a:gd name="connsiteX0-101" fmla="*/ 0 w 9440905"/>
              <a:gd name="connsiteY0-102" fmla="*/ 2146911 h 2704560"/>
              <a:gd name="connsiteX1-103" fmla="*/ 15505 w 9440905"/>
              <a:gd name="connsiteY1-104" fmla="*/ 0 h 2704560"/>
              <a:gd name="connsiteX2-105" fmla="*/ 8992262 w 9440905"/>
              <a:gd name="connsiteY2-106" fmla="*/ 0 h 2704560"/>
              <a:gd name="connsiteX3-107" fmla="*/ 9440905 w 9440905"/>
              <a:gd name="connsiteY3-108" fmla="*/ 448643 h 2704560"/>
              <a:gd name="connsiteX4-109" fmla="*/ 9440905 w 9440905"/>
              <a:gd name="connsiteY4-110" fmla="*/ 2243164 h 2704560"/>
              <a:gd name="connsiteX5-111" fmla="*/ 8992262 w 9440905"/>
              <a:gd name="connsiteY5-112" fmla="*/ 2691807 h 2704560"/>
              <a:gd name="connsiteX6-113" fmla="*/ 39568 w 9440905"/>
              <a:gd name="connsiteY6-114" fmla="*/ 2703839 h 2704560"/>
              <a:gd name="connsiteX7-115" fmla="*/ 0 w 9440905"/>
              <a:gd name="connsiteY7-116" fmla="*/ 2146911 h 2704560"/>
              <a:gd name="connsiteX0-117" fmla="*/ 10422 w 9451327"/>
              <a:gd name="connsiteY0-118" fmla="*/ 2146911 h 2704560"/>
              <a:gd name="connsiteX1-119" fmla="*/ 25927 w 9451327"/>
              <a:gd name="connsiteY1-120" fmla="*/ 0 h 2704560"/>
              <a:gd name="connsiteX2-121" fmla="*/ 9002684 w 9451327"/>
              <a:gd name="connsiteY2-122" fmla="*/ 0 h 2704560"/>
              <a:gd name="connsiteX3-123" fmla="*/ 9451327 w 9451327"/>
              <a:gd name="connsiteY3-124" fmla="*/ 448643 h 2704560"/>
              <a:gd name="connsiteX4-125" fmla="*/ 9451327 w 9451327"/>
              <a:gd name="connsiteY4-126" fmla="*/ 2243164 h 2704560"/>
              <a:gd name="connsiteX5-127" fmla="*/ 9002684 w 9451327"/>
              <a:gd name="connsiteY5-128" fmla="*/ 2691807 h 2704560"/>
              <a:gd name="connsiteX6-129" fmla="*/ 1864 w 9451327"/>
              <a:gd name="connsiteY6-130" fmla="*/ 2703839 h 2704560"/>
              <a:gd name="connsiteX7-131" fmla="*/ 10422 w 9451327"/>
              <a:gd name="connsiteY7-132" fmla="*/ 2146911 h 2704560"/>
            </a:gd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9451327" h="2704560">
                <a:moveTo>
                  <a:pt x="10422" y="2146911"/>
                </a:moveTo>
                <a:lnTo>
                  <a:pt x="25927" y="0"/>
                </a:lnTo>
                <a:lnTo>
                  <a:pt x="9002684" y="0"/>
                </a:lnTo>
                <a:cubicBezTo>
                  <a:pt x="9250463" y="0"/>
                  <a:pt x="9451327" y="200864"/>
                  <a:pt x="9451327" y="448643"/>
                </a:cubicBezTo>
                <a:lnTo>
                  <a:pt x="9451327" y="2243164"/>
                </a:lnTo>
                <a:cubicBezTo>
                  <a:pt x="9451327" y="2490943"/>
                  <a:pt x="9250463" y="2691807"/>
                  <a:pt x="9002684" y="2691807"/>
                </a:cubicBezTo>
                <a:lnTo>
                  <a:pt x="1864" y="2703839"/>
                </a:lnTo>
                <a:cubicBezTo>
                  <a:pt x="-5284" y="2727902"/>
                  <a:pt x="10422" y="2142027"/>
                  <a:pt x="10422" y="2146911"/>
                </a:cubicBezTo>
                <a:close/>
              </a:path>
            </a:pathLst>
          </a:custGeom>
          <a:solidFill>
            <a:schemeClr val="bg1">
              <a:alpha val="64000"/>
            </a:schemeClr>
          </a:solidFill>
          <a:ln>
            <a:solidFill>
              <a:srgbClr val="DED3CF"/>
            </a:solidFill>
          </a:ln>
          <a:effectLst>
            <a:outerShdw blurRad="495300" dist="127000" dir="5400000" algn="ctr" rotWithShape="0">
              <a:srgbClr val="000000">
                <a:alpha val="2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00"/>
          </a:p>
        </p:txBody>
      </p:sp>
      <p:sp>
        <p:nvSpPr>
          <p:cNvPr id="18" name="标题 2"/>
          <p:cNvSpPr txBox="1"/>
          <p:nvPr/>
        </p:nvSpPr>
        <p:spPr>
          <a:xfrm>
            <a:off x="3160976" y="2228343"/>
            <a:ext cx="2627272" cy="122370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pPr>
            <a:r>
              <a:rPr lang="zh-CN" altLang="en-US" sz="3800" b="1" kern="100" smtClean="0">
                <a:solidFill>
                  <a:schemeClr val="bg1">
                    <a:lumMod val="50000"/>
                  </a:schemeClr>
                </a:solidFill>
                <a:latin typeface="Times New Roman" panose="02020603050405020304"/>
                <a:ea typeface="微软雅黑" panose="020b0503020204020204" pitchFamily="34" charset="-122"/>
              </a:rPr>
              <a:t>本课结束</a:t>
            </a:r>
            <a:endParaRPr lang="zh-CN" altLang="en-US" sz="3600" kern="100">
              <a:solidFill>
                <a:schemeClr val="bg1">
                  <a:lumMod val="50000"/>
                </a:schemeClr>
              </a:solidFill>
              <a:latin typeface="华文楷体" panose="02010600040101010101" charset="-122"/>
              <a:ea typeface="华文楷体" panose="02010600040101010101" charset="-122"/>
              <a:cs typeface="Times New Roman" panose="02020603050405020304"/>
            </a:endParaRPr>
          </a:p>
        </p:txBody>
      </p:sp>
      <p:pic>
        <p:nvPicPr>
          <p:cNvPr id="19" name="New picture"/>
          <p:cNvPicPr/>
          <p:nvPr/>
        </p:nvPicPr>
        <p:blipFill>
          <a:blip r:embed="rId2"/>
          <a:stretch>
            <a:fillRect/>
          </a:stretch>
        </p:blipFill>
        <p:spPr>
          <a:xfrm>
            <a:off x="11328400" y="10985500"/>
            <a:ext cx="304800" cy="228600"/>
          </a:xfrm>
          <a:prstGeom prst="cube">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8" name="矩形 17"/>
          <p:cNvSpPr/>
          <p:nvPr/>
        </p:nvSpPr>
        <p:spPr>
          <a:xfrm>
            <a:off x="399666" y="1245399"/>
            <a:ext cx="11392669" cy="1247497"/>
          </a:xfrm>
          <a:prstGeom prst="rect">
            <a:avLst/>
          </a:prstGeom>
          <a:ln>
            <a:solidFill>
              <a:schemeClr val="tx1"/>
            </a:solidFill>
          </a:ln>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6.By changing the landscape in this way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possible </a:t>
            </a:r>
            <a:r>
              <a:rPr lang="en-US" altLang="zh-CN" sz="2600" b="1" kern="100">
                <a:solidFill>
                  <a:srgbClr val="0000FF"/>
                </a:solidFill>
                <a:latin typeface="Times New Roman" panose="02020603050405020304" pitchFamily="18" charset="0"/>
                <a:ea typeface="华文细黑" panose="02010600040101010101" pitchFamily="2" charset="-122"/>
                <a:cs typeface="Courier New" panose="02070609020205090404" pitchFamily="49" charset="0"/>
              </a:rPr>
              <a:t>that the Maya people unknowingly reduced their ability to deal with natural disasters</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399666" y="404664"/>
            <a:ext cx="11392669" cy="6124729"/>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以上各句都是主从复合句，句中用了</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相当于</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作用</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的从句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即名词性从句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在句中充当成分。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名词性从句可在句中作宾语，如句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中的宾语从句省略了引导词</a:t>
            </a:r>
            <a:r>
              <a:rPr lang="zh-CN" altLang="zh-CN" sz="2600" b="1" kern="100">
                <a:latin typeface="宋体" panose="02010600030101010101" pitchFamily="2" charset="-122"/>
                <a:ea typeface="Times New Roman" panose="02020603050405020304" pitchFamily="18" charset="0"/>
                <a:cs typeface="Courier New" panose="02070609020205090404" pitchFamily="49" charset="0"/>
              </a:rPr>
              <a:t> </a:t>
            </a:r>
            <a:endParaRPr lang="en-US" altLang="zh-CN" sz="2600" b="1" kern="100" smtClean="0">
              <a:latin typeface="宋体" panose="02010600030101010101" pitchFamily="2" charset="-122"/>
              <a:ea typeface="Times New Roman" panose="02020603050405020304" pitchFamily="18" charset="0"/>
              <a:cs typeface="Courier New" panose="02070609020205090404" pitchFamily="49" charset="0"/>
            </a:endParaRPr>
          </a:p>
          <a:p>
            <a:pPr algn="just">
              <a:lnSpc>
                <a:spcPct val="150000"/>
              </a:lnSpc>
              <a:spcAft>
                <a:spcPct val="0"/>
              </a:spcAft>
            </a:pPr>
            <a:r>
              <a:rPr lang="en-US" altLang="zh-CN" sz="2600" u="sng" kern="100" smtClean="0">
                <a:latin typeface="Times New Roman" panose="02020603050405020304" pitchFamily="18" charset="0"/>
                <a:ea typeface="Times New Roman" panose="02020603050405020304" pitchFamily="18" charset="0"/>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名词性从句可在句中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引导的部分和句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引导的部分。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名词性从句可在句中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且可用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真正的主语置于句末，如句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5.</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名词性从句可在句中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中</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 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引导的部分。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6.</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名词性从句可在句中</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作</a:t>
            </a:r>
            <a:r>
              <a:rPr lang="en-US" altLang="zh-CN" sz="2600" b="1" u="sng" kern="100" smtClean="0">
                <a:latin typeface="Times New Roman" panose="02020603050405020304" pitchFamily="18" charset="0"/>
                <a:ea typeface="华文细黑" panose="02010600040101010101" pitchFamily="2" charset="-122"/>
                <a:cs typeface="Times New Roman" panose="02020603050405020304" pitchFamily="18" charset="0"/>
              </a:rPr>
              <a:t>             </a:t>
            </a:r>
            <a:r>
              <a:rPr lang="zh-CN" altLang="zh-CN" sz="2600" b="1" kern="100" smtClean="0">
                <a:latin typeface="Times New Roman" panose="02020603050405020304" pitchFamily="18" charset="0"/>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如句</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p:txBody>
      </p:sp>
      <p:sp>
        <p:nvSpPr>
          <p:cNvPr id="3" name="矩形 2"/>
          <p:cNvSpPr/>
          <p:nvPr/>
        </p:nvSpPr>
        <p:spPr>
          <a:xfrm>
            <a:off x="6958508" y="510580"/>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名词</a:t>
            </a:r>
            <a:endParaRPr lang="zh-CN" altLang="en-US">
              <a:solidFill>
                <a:srgbClr val="C00000"/>
              </a:solidFill>
            </a:endParaRPr>
          </a:p>
        </p:txBody>
      </p:sp>
      <p:sp>
        <p:nvSpPr>
          <p:cNvPr id="4" name="矩形 3"/>
          <p:cNvSpPr/>
          <p:nvPr/>
        </p:nvSpPr>
        <p:spPr>
          <a:xfrm>
            <a:off x="602754" y="2286397"/>
            <a:ext cx="758541" cy="492443"/>
          </a:xfrm>
          <a:prstGeom prst="rect">
            <a:avLst/>
          </a:prstGeom>
        </p:spPr>
        <p:txBody>
          <a:bodyPr wrap="none">
            <a:spAutoFit/>
          </a:bodyPr>
          <a:lstStyle/>
          <a:p>
            <a:r>
              <a:rPr lang="en-US"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that</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5" name="矩形 4"/>
          <p:cNvSpPr/>
          <p:nvPr/>
        </p:nvSpPr>
        <p:spPr>
          <a:xfrm>
            <a:off x="4162777" y="2852936"/>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主语</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6" name="矩形 5"/>
          <p:cNvSpPr/>
          <p:nvPr/>
        </p:nvSpPr>
        <p:spPr>
          <a:xfrm>
            <a:off x="4162776" y="4077072"/>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主语</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7" name="矩形 6"/>
          <p:cNvSpPr/>
          <p:nvPr/>
        </p:nvSpPr>
        <p:spPr>
          <a:xfrm>
            <a:off x="6870779" y="4060304"/>
            <a:ext cx="1518364"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形式主语</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8" name="矩形 7"/>
          <p:cNvSpPr/>
          <p:nvPr/>
        </p:nvSpPr>
        <p:spPr>
          <a:xfrm>
            <a:off x="4078188" y="5240813"/>
            <a:ext cx="851515"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表语</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
        <p:nvSpPr>
          <p:cNvPr id="11" name="矩形 10"/>
          <p:cNvSpPr/>
          <p:nvPr/>
        </p:nvSpPr>
        <p:spPr>
          <a:xfrm>
            <a:off x="4006180" y="5826402"/>
            <a:ext cx="1184940" cy="492443"/>
          </a:xfrm>
          <a:prstGeom prst="rect">
            <a:avLst/>
          </a:prstGeom>
        </p:spPr>
        <p:txBody>
          <a:bodyPr wrap="none">
            <a:spAutoFit/>
          </a:bodyPr>
          <a:lstStyle/>
          <a:p>
            <a:r>
              <a:rPr lang="zh-CN" altLang="zh-CN"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rPr>
              <a:t>同位语</a:t>
            </a:r>
            <a:endParaRPr lang="zh-CN" altLang="en-US" sz="2600" b="1" kern="100">
              <a:solidFill>
                <a:srgbClr val="C00000"/>
              </a:solidFill>
              <a:latin typeface="Times New Roman" panose="02020603050405020304" pitchFamily="18" charset="0"/>
              <a:ea typeface="华文细黑" panose="02010600040101010101" pitchFamily="2" charset="-122"/>
              <a:cs typeface="Times New Roman" panose="02020603050405020304" pitchFamily="18" charset="0"/>
            </a:endParaRP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blinds(horizontal)">
                                      <p:cBhvr>
                                        <p:cTn id="30" dur="500"/>
                                        <p:tgtEl>
                                          <p:spTgt spid="8"/>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linds(horizontal)">
                                      <p:cBhvr>
                                        <p:cTn id="3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1"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 name="图片 8"/>
          <p:cNvPicPr>
            <a:picLocks noChangeAspect="1"/>
          </p:cNvPicPr>
          <p:nvPr/>
        </p:nvPicPr>
        <p:blipFill>
          <a:blip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7200"/>
                    </a14:imgEffect>
                  </a14:imgLayer>
                </a14:imgProps>
              </a:ext>
            </a:extLst>
          </a:blip>
          <a:stretch>
            <a:fillRect/>
          </a:stretch>
        </p:blipFill>
        <p:spPr>
          <a:xfrm>
            <a:off x="-1" y="-53185"/>
            <a:ext cx="12188825" cy="961905"/>
          </a:xfrm>
          <a:prstGeom prst="rect">
            <a:avLst/>
          </a:prstGeom>
        </p:spPr>
      </p:pic>
      <p:sp>
        <p:nvSpPr>
          <p:cNvPr id="10" name="矩形 9"/>
          <p:cNvSpPr/>
          <p:nvPr/>
        </p:nvSpPr>
        <p:spPr>
          <a:xfrm>
            <a:off x="10414892" y="171467"/>
            <a:ext cx="1773932" cy="593237"/>
          </a:xfrm>
          <a:prstGeom prst="rect">
            <a:avLst/>
          </a:prstGeom>
          <a:solidFill>
            <a:srgbClr val="00B050"/>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10491379" y="85814"/>
            <a:ext cx="1620957" cy="657872"/>
          </a:xfrm>
          <a:prstGeom prst="rect">
            <a:avLst/>
          </a:prstGeom>
        </p:spPr>
        <p:txBody>
          <a:bodyPr wrap="none">
            <a:spAutoFit/>
          </a:bodyPr>
          <a:lstStyle/>
          <a:p>
            <a:pPr lvl="0" algn="ctr">
              <a:lnSpc>
                <a:spcPct val="150000"/>
              </a:lnSpc>
            </a:pPr>
            <a:r>
              <a:rPr lang="zh-CN" altLang="en-US"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rPr>
              <a:t>语法精析</a:t>
            </a:r>
            <a:endParaRPr lang="zh-CN" altLang="zh-CN" sz="2800" b="1" kern="100">
              <a:solidFill>
                <a:schemeClr val="bg1"/>
              </a:solidFill>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6" name="矩形 5"/>
          <p:cNvSpPr/>
          <p:nvPr/>
        </p:nvSpPr>
        <p:spPr>
          <a:xfrm>
            <a:off x="399666" y="1628800"/>
            <a:ext cx="11392669" cy="3047157"/>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在复合结构中起名词作用的句子称之为名词性从句。名词性从句的功能相当于名词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词组</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它在复合结构中能充当主语、宾语、表语和同位语。因此，可将名词性从句分为主语从句、宾语从句、表语从句和同位语从句。名词性从句是英语中比较复杂的结构，既涉及词汇的用法，又涉及句法结构，是高中阶段英语学习的重点和难点之一。</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405358"/>
            <a:ext cx="11392669" cy="604797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defTabSz="913765">
              <a:lnSpc>
                <a:spcPct val="150000"/>
              </a:lnSpc>
            </a:pPr>
            <a:r>
              <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rPr>
              <a:t>一、主语从句</a:t>
            </a:r>
            <a:endParaRPr lang="zh-CN" altLang="zh-CN" sz="2600" b="1" kern="100">
              <a:solidFill>
                <a:srgbClr val="0000FF"/>
              </a:solidFill>
              <a:latin typeface="Times New Roman" panose="02020603050405020304" pitchFamily="18" charset="0"/>
              <a:ea typeface="华文细黑" panose="02010600040101010101" pitchFamily="2" charset="-122"/>
              <a:cs typeface="Times New Roman" panose="02020603050405020304" pitchFamily="18" charset="0"/>
            </a:endParaRPr>
          </a:p>
          <a:p>
            <a:pPr indent="661035"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主语从句在复合句中作主句的主语，通常由从属连词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和连接代词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以及连接副词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等引导。</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在句中无实义，只起连接作用；连接代词和连接副词在句中既保留自己的疑问含义又起连接作用，在从句中充当句子成分。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1.</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引导的主语从句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在从句中无意义，不作任何成分。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That the heavy haze is harming our health is quite apparent.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浓重的雾霾正在危害我们的健康，这是很明显的。</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332656"/>
            <a:ext cx="11392669" cy="6047978"/>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2.</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引导的主语从句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whether/if</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在从句中不作成分，意为</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是否</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Whether they will have the meeting hasn</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t been decided yet.</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他们是否要开会还没有定下来。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3.</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连接代词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whose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whatever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whichever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；连接副词</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why</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whenever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wherever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however</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引导的主语从句。</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连接代词或连接副词在从句中有意义，作成分。</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Whoever comes will be welcome.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无论谁来都将受到欢迎。</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399666" y="692696"/>
            <a:ext cx="11392669" cy="5447814"/>
          </a:xfrm>
          <a:prstGeom prst="rect">
            <a:avLst/>
          </a:prstGeom>
        </p:spPr>
        <p:txBody>
          <a:bodyPr wrap="square" lIns="121898" tIns="60948" rIns="121898" bIns="60948">
            <a:spAutoFit/>
          </a:bodyPr>
          <a:lstStyle>
            <a:defPPr>
              <a:defRPr lang="zh-CN"/>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a:lstStyle>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4.it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作形式主语，主语从句后移</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有时为了使句子结构平衡，避免</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头重脚轻</a:t>
            </a:r>
            <a:r>
              <a:rPr lang="en-US" altLang="zh-CN" sz="2600" b="1" kern="100">
                <a:latin typeface="宋体" panose="02010600030101010101" pitchFamily="2" charset="-122"/>
                <a:ea typeface="华文细黑" panose="02010600040101010101" pitchFamily="2" charset="-122"/>
                <a:cs typeface="Times New Roman" panose="02020603050405020304" pitchFamily="18" charset="0"/>
              </a:rPr>
              <a: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，常用</a:t>
            </a: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a:t>
            </a: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作形式主语，而把主语从句，即真正的主语，放在后面。</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a pity that she has made such a mistake.</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她犯了这样一个错误，真是遗憾。</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very important that a student (should) learn English well.</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学生学好英语非常重要。</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en-US" altLang="zh-CN" sz="2600" b="1" kern="100">
                <a:latin typeface="Times New Roman" panose="02020603050405020304" pitchFamily="18" charset="0"/>
                <a:ea typeface="华文细黑" panose="02010600040101010101" pitchFamily="2" charset="-122"/>
                <a:cs typeface="Courier New" panose="02070609020205090404" pitchFamily="49" charset="0"/>
              </a:rPr>
              <a:t>It is suggested that the meeting (should) be put off.</a:t>
            </a:r>
            <a:endParaRPr lang="zh-CN" altLang="zh-CN" sz="1050" kern="100">
              <a:latin typeface="宋体" panose="02010600030101010101" pitchFamily="2" charset="-122"/>
              <a:cs typeface="Courier New" panose="02070609020205090404" pitchFamily="49" charset="0"/>
            </a:endParaRPr>
          </a:p>
          <a:p>
            <a:pPr algn="just">
              <a:lnSpc>
                <a:spcPct val="150000"/>
              </a:lnSpc>
              <a:spcAft>
                <a:spcPct val="0"/>
              </a:spcAft>
            </a:pPr>
            <a:r>
              <a:rPr lang="zh-CN" altLang="zh-CN" sz="2600" b="1" kern="100">
                <a:latin typeface="Times New Roman" panose="02020603050405020304" pitchFamily="18" charset="0"/>
                <a:ea typeface="华文细黑" panose="02010600040101010101" pitchFamily="2" charset="-122"/>
                <a:cs typeface="Times New Roman" panose="02020603050405020304" pitchFamily="18" charset="0"/>
              </a:rPr>
              <a:t>有人建议会议延期召开。</a:t>
            </a:r>
            <a:endParaRPr lang="zh-CN" altLang="zh-CN" sz="1050" kern="100">
              <a:latin typeface="宋体" panose="02010600030101010101" pitchFamily="2" charset="-122"/>
              <a:cs typeface="Courier New" panose="02070609020205090404" pitchFamily="49" charset="0"/>
            </a:endParaRPr>
          </a:p>
        </p:txBody>
      </p:sp>
    </p:spTree>
  </p:cSld>
  <p:clrMapOvr>
    <a:masterClrMapping/>
  </p:clrMapOvr>
  <mc:AlternateContent>
    <mc:Choice xmlns:p14="http://schemas.microsoft.com/office/powerpoint/2010/main" Requires="p14">
      <p:transition p14:dur="0"/>
    </mc:Choice>
    <mc:Fallback>
      <p:transition/>
    </mc:Fallback>
  </mc:AlternateContent>
  <p:timing/>
</p:sld>
</file>

<file path=ppt/tags/tag1.xml><?xml version="1.0" encoding="utf-8"?>
<p:tagLst xmlns:p="http://schemas.openxmlformats.org/presentationml/2006/main">
  <p:tag name="MH" val="20150910162900"/>
  <p:tag name="MH_LIBRARY" val="GRAPHIC"/>
  <p:tag name="MH_ORDER" val="Freeform 14"/>
</p:tagLst>
</file>

<file path=ppt/tags/tag2.xml><?xml version="1.0" encoding="utf-8"?>
<p:tagLst xmlns:p="http://schemas.openxmlformats.org/presentationml/2006/main">
  <p:tag name="MH" val="20150910162900"/>
  <p:tag name="MH_LIBRARY" val="GRAPHIC"/>
  <p:tag name="MH_ORDER" val="Freeform 14"/>
</p:tagLst>
</file>

<file path=ppt/tags/tag3.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第一PPT，www.1ppt.com">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7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基本">
      <a:majorFont>
        <a:latin typeface="Arial Black"/>
        <a:ea typeface="Arial"/>
        <a:cs typeface="Arial"/>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学科网</Company>
  <Paragraphs>171</Paragraphs>
  <Slides>30</Slides>
  <Notes>0</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30</vt:i4>
      </vt:variant>
    </vt:vector>
  </HeadingPairs>
  <TitlesOfParts>
    <vt:vector baseType="lpstr" size="44">
      <vt:lpstr>Arial</vt:lpstr>
      <vt:lpstr>Calibri Light</vt:lpstr>
      <vt:lpstr>Calibri</vt:lpstr>
      <vt:lpstr>Arial Black</vt:lpstr>
      <vt:lpstr>华文楷体</vt:lpstr>
      <vt:lpstr>Times New Roman</vt:lpstr>
      <vt:lpstr>华文细黑</vt:lpstr>
      <vt:lpstr>微软雅黑</vt:lpstr>
      <vt:lpstr>Adobe 黑体 Std R</vt:lpstr>
      <vt:lpstr>Courier New</vt:lpstr>
      <vt:lpstr>宋体</vt:lpstr>
      <vt:lpstr>Book Antiqua</vt:lpstr>
      <vt:lpstr>IPAPANNEW</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2021-03-21T14:44:09.583</cp:lastPrinted>
  <dcterms:created xsi:type="dcterms:W3CDTF">2021-03-21T14:44:09Z</dcterms:created>
  <dcterms:modified xsi:type="dcterms:W3CDTF">2021-03-21T06:44:10Z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