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wdp" ContentType="image/vnd.ms-photo"/>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 id="2147483656" r:id="rId2"/>
  </p:sldMasterIdLst>
  <p:notesMasterIdLst>
    <p:notesMasterId r:id="rId3"/>
  </p:notesMasterIdLst>
  <p:sldIdLst>
    <p:sldId id="493" r:id="rId4"/>
    <p:sldId id="325" r:id="rId5"/>
    <p:sldId id="497" r:id="rId6"/>
    <p:sldId id="541" r:id="rId7"/>
    <p:sldId id="542" r:id="rId8"/>
    <p:sldId id="501" r:id="rId9"/>
    <p:sldId id="503" r:id="rId10"/>
    <p:sldId id="528" r:id="rId11"/>
    <p:sldId id="529" r:id="rId12"/>
    <p:sldId id="530" r:id="rId13"/>
    <p:sldId id="531" r:id="rId14"/>
    <p:sldId id="532" r:id="rId15"/>
    <p:sldId id="533" r:id="rId16"/>
    <p:sldId id="534" r:id="rId17"/>
    <p:sldId id="535" r:id="rId18"/>
    <p:sldId id="536" r:id="rId19"/>
    <p:sldId id="537" r:id="rId20"/>
    <p:sldId id="538" r:id="rId21"/>
    <p:sldId id="539" r:id="rId22"/>
    <p:sldId id="540" r:id="rId23"/>
    <p:sldId id="543" r:id="rId24"/>
    <p:sldId id="544" r:id="rId25"/>
    <p:sldId id="545" r:id="rId26"/>
    <p:sldId id="546" r:id="rId27"/>
    <p:sldId id="547" r:id="rId28"/>
    <p:sldId id="499" r:id="rId29"/>
    <p:sldId id="517" r:id="rId30"/>
    <p:sldId id="483" r:id="rId31"/>
    <p:sldId id="527" r:id="rId32"/>
    <p:sldId id="495" r:id="rId33"/>
  </p:sldIdLst>
  <p:sldSz cx="12188825" cy="6858000"/>
  <p:notesSz cx="6858000" cy="9144000"/>
  <p:custDataLst>
    <p:tags r:id="rId34"/>
  </p:custDataLst>
  <p:defaultTex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765" algn="l" defTabSz="913765" rtl="0" eaLnBrk="1" latinLnBrk="0" hangingPunct="1">
      <a:defRPr sz="1800" kern="1200">
        <a:solidFill>
          <a:schemeClr val="tx1"/>
        </a:solidFill>
        <a:latin typeface="+mn-lt"/>
        <a:ea typeface="+mn-ea"/>
        <a:cs typeface="+mn-cs"/>
      </a:defRPr>
    </a:lvl8pPr>
    <a:lvl9pPr marL="3656965" algn="l" defTabSz="91376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5622" autoAdjust="0"/>
  </p:normalViewPr>
  <p:slideViewPr>
    <p:cSldViewPr>
      <p:cViewPr>
        <p:scale>
          <a:sx n="100" d="100"/>
          <a:sy n="100" d="100"/>
        </p:scale>
        <p:origin x="414" y="366"/>
      </p:cViewPr>
      <p:guideLst>
        <p:guide orient="horz" pos="2160"/>
        <p:guide pos="3839"/>
      </p:guideLst>
    </p:cSldViewPr>
  </p:slideViewPr>
  <p:notesTextViewPr>
    <p:cViewPr>
      <p:scale>
        <a:sx n="1" d="1"/>
        <a:sy n="1" d="1"/>
      </p:scale>
      <p:origin x="0" y="0"/>
    </p:cViewPr>
  </p:notesTextViewPr>
  <p:sorterViewPr>
    <p:cViewPr>
      <p:scale>
        <a:sx n="186" d="100"/>
        <a:sy n="186"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tags" Target="tags/tag3.xml" /><Relationship Id="rId35" Type="http://schemas.openxmlformats.org/officeDocument/2006/relationships/presProps" Target="presProps.xml" /><Relationship Id="rId36" Type="http://schemas.openxmlformats.org/officeDocument/2006/relationships/viewProps" Target="viewProps.xml" /><Relationship Id="rId37" Type="http://schemas.openxmlformats.org/officeDocument/2006/relationships/theme" Target="theme/theme1.xml" /><Relationship Id="rId38"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6D7A72-1FD7-428B-B027-7B8D914F0561}"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E0C4A-4684-4D33-8107-6FA733C6EC7A}"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7.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8.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2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1.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4.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35.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5" name="矩形 4"/>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6" name="矩形 5"/>
          <p:cNvSpPr/>
          <p:nvPr userDrawn="1"/>
        </p:nvSpPr>
        <p:spPr>
          <a:xfrm>
            <a:off x="0" y="0"/>
            <a:ext cx="12188825" cy="6858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1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099333"/>
            <a:ext cx="12188825" cy="57586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
        <p:nvSpPr>
          <p:cNvPr id="5" name="矩形 4"/>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4" name="矩形 3"/>
          <p:cNvSpPr/>
          <p:nvPr userDrawn="1"/>
        </p:nvSpPr>
        <p:spPr>
          <a:xfrm>
            <a:off x="0" y="1099333"/>
            <a:ext cx="12188825" cy="57586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459250"/>
            <a:ext cx="12188825" cy="539875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629217"/>
            <a:ext cx="12188825" cy="52287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1989173"/>
            <a:ext cx="12188825" cy="486882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349130"/>
            <a:ext cx="12188825" cy="450887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539000"/>
            <a:ext cx="12188825" cy="4319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709087"/>
            <a:ext cx="12188825" cy="414891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8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2898917"/>
            <a:ext cx="12286293" cy="39590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标题幻灯片">
    <p:spTree>
      <p:nvGrpSpPr>
        <p:cNvPr id="1" name=""/>
        <p:cNvGrpSpPr/>
        <p:nvPr/>
      </p:nvGrpSpPr>
      <p:grpSpPr>
        <a:xfrm>
          <a:off x="0" y="0"/>
          <a:ext cx="0" cy="0"/>
        </a:xfrm>
      </p:grpSpPr>
      <p:pic>
        <p:nvPicPr>
          <p:cNvPr id="2" name="图片 1"/>
          <p:cNvPicPr>
            <a:picLocks noChangeAspect="1"/>
          </p:cNvPicPr>
          <p:nvPr userDrawn="1"/>
        </p:nvPicPr>
        <p:blipFill>
          <a:blip r:embed="rId1">
            <a:clrChange>
              <a:clrFrom>
                <a:srgbClr val="F3EFEC"/>
              </a:clrFrom>
              <a:clrTo>
                <a:srgbClr val="F3EFEC">
                  <a:alpha val="0"/>
                </a:srgbClr>
              </a:clrTo>
            </a:clrChange>
          </a:blip>
          <a:srcRect t="-1"/>
          <a:stretch>
            <a:fillRect/>
          </a:stretch>
        </p:blipFill>
        <p:spPr>
          <a:xfrm rot="10800000">
            <a:off x="3772190" y="685798"/>
            <a:ext cx="8416635" cy="6172201"/>
          </a:xfrm>
          <a:prstGeom prst="rect">
            <a:avLst/>
          </a:prstGeom>
        </p:spPr>
      </p:pic>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069043"/>
            <a:ext cx="12188825" cy="378895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0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258833"/>
            <a:ext cx="12188825" cy="359916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429000"/>
            <a:ext cx="12188825" cy="34290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618750"/>
            <a:ext cx="12188825" cy="323925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788957"/>
            <a:ext cx="12188825" cy="306904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9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3978667"/>
            <a:ext cx="12188825" cy="287933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148913"/>
            <a:ext cx="12188825" cy="270908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338583"/>
            <a:ext cx="12188825" cy="251941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508870"/>
            <a:ext cx="12188825" cy="234913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698500"/>
            <a:ext cx="12188825" cy="215950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幻灯片">
    <p:spTree>
      <p:nvGrpSpPr>
        <p:cNvPr id="1" name=""/>
        <p:cNvGrpSpPr/>
        <p:nvPr/>
      </p:nvGrpSpPr>
      <p:grpSpPr>
        <a:xfrm>
          <a:off x="0" y="0"/>
          <a:ext cx="0" cy="0"/>
        </a:xfrm>
      </p:grpSpPr>
    </p:spTree>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4868827"/>
            <a:ext cx="12188825" cy="198917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3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058417"/>
            <a:ext cx="12188825" cy="179958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4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228783"/>
            <a:ext cx="12188825" cy="1629217"/>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5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588740"/>
            <a:ext cx="12188825" cy="1269260"/>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5948697"/>
            <a:ext cx="12188825" cy="90930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7_自定义版式">
    <p:spTree>
      <p:nvGrpSpPr>
        <p:cNvPr id="1" name=""/>
        <p:cNvGrpSpPr/>
        <p:nvPr/>
      </p:nvGrpSpPr>
      <p:grpSpPr>
        <a:xfrm>
          <a:off x="0" y="0"/>
          <a:ext cx="0" cy="0"/>
        </a:xfrm>
      </p:grpSpPr>
      <p:sp>
        <p:nvSpPr>
          <p:cNvPr id="4" name="矩形 3"/>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 name="矩形 2"/>
          <p:cNvSpPr/>
          <p:nvPr userDrawn="1"/>
        </p:nvSpPr>
        <p:spPr>
          <a:xfrm>
            <a:off x="0" y="6138167"/>
            <a:ext cx="12188825" cy="719833"/>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endParaRPr lang="zh-CN" altLang="en-US" sz="2400">
              <a:solidFill>
                <a:prstClr val="white"/>
              </a:solidFill>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
        <p:nvSpPr>
          <p:cNvPr id="2" name="矩形 1"/>
          <p:cNvSpPr/>
          <p:nvPr userDrawn="1"/>
        </p:nvSpPr>
        <p:spPr>
          <a:xfrm>
            <a:off x="1" y="0"/>
            <a:ext cx="12192000" cy="6858000"/>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solidFill>
                <a:prstClr val="white"/>
              </a:solidFill>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节标题">
    <p:bg>
      <p:bgPr>
        <a:solidFill>
          <a:schemeClr val="bg1"/>
        </a:solidFill>
        <a:effectLst/>
      </p:bgPr>
    </p:bg>
    <p:spTree>
      <p:nvGrpSpPr>
        <p:cNvPr id="1" name=""/>
        <p:cNvGrpSpPr/>
        <p:nvPr/>
      </p:nvGrpSpPr>
      <p:grpSpPr>
        <a:xfrm>
          <a:off x="0" y="0"/>
          <a:ext cx="0" cy="0"/>
        </a:xfrm>
      </p:grpSpPr>
      <p:sp>
        <p:nvSpPr>
          <p:cNvPr id="3" name="矩形 2"/>
          <p:cNvSpPr/>
          <p:nvPr userDrawn="1"/>
        </p:nvSpPr>
        <p:spPr>
          <a:xfrm>
            <a:off x="1" y="2709087"/>
            <a:ext cx="12192000" cy="4148913"/>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节标题">
    <p:spTree>
      <p:nvGrpSpPr>
        <p:cNvPr id="1" name=""/>
        <p:cNvGrpSpPr/>
        <p:nvPr/>
      </p:nvGrpSpPr>
      <p:grpSpPr>
        <a:xfrm>
          <a:off x="0" y="0"/>
          <a:ext cx="0" cy="0"/>
        </a:xfrm>
      </p:grpSpPr>
      <p:sp>
        <p:nvSpPr>
          <p:cNvPr id="3" name="矩形 2"/>
          <p:cNvSpPr/>
          <p:nvPr userDrawn="1"/>
        </p:nvSpPr>
        <p:spPr>
          <a:xfrm>
            <a:off x="-3175" y="3068960"/>
            <a:ext cx="12192000" cy="3789040"/>
          </a:xfrm>
          <a:prstGeom prst="rect">
            <a:avLst/>
          </a:prstGeom>
          <a:solidFill>
            <a:srgbClr val="B5DDE9">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solidFill>
                <a:prstClr val="white"/>
              </a:solidFill>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节标题">
    <p:spTree>
      <p:nvGrpSpPr>
        <p:cNvPr id="1" name=""/>
        <p:cNvGrpSpPr/>
        <p:nvPr/>
      </p:nvGrpSpPr>
      <p:grpSpPr>
        <a:xfrm>
          <a:off x="0" y="0"/>
          <a:ext cx="0" cy="0"/>
        </a:xfrm>
      </p:grpSpPr>
      <p:sp>
        <p:nvSpPr>
          <p:cNvPr id="3" name="矩形 2"/>
          <p:cNvSpPr/>
          <p:nvPr userDrawn="1"/>
        </p:nvSpPr>
        <p:spPr>
          <a:xfrm>
            <a:off x="1" y="3429000"/>
            <a:ext cx="12192000" cy="3429000"/>
          </a:xfrm>
          <a:prstGeom prst="rect">
            <a:avLst/>
          </a:prstGeom>
          <a:solidFill>
            <a:srgbClr val="B5DDE9">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7_自定义版式">
    <p:bg>
      <p:bgPr>
        <a:solidFill>
          <a:srgbClr val="FBFBFB"/>
        </a:solidFill>
        <a:effectLst/>
      </p:bgPr>
    </p:bg>
    <p:spTree>
      <p:nvGrpSpPr>
        <p:cNvPr id="1" name=""/>
        <p:cNvGrpSpPr/>
        <p:nvPr/>
      </p:nvGrpSpPr>
      <p:grpSpPr>
        <a:xfrm>
          <a:off x="0" y="0"/>
          <a:ext cx="0" cy="0"/>
        </a:xfrm>
      </p:grpSpPr>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矩形 1"/>
          <p:cNvSpPr/>
          <p:nvPr userDrawn="1"/>
        </p:nvSpPr>
        <p:spPr>
          <a:xfrm>
            <a:off x="0" y="0"/>
            <a:ext cx="12188825" cy="6858000"/>
          </a:xfrm>
          <a:prstGeom prst="rect">
            <a:avLst/>
          </a:prstGeom>
          <a:blipFill dpi="0" rotWithShape="1">
            <a:blip r:embed="rId1">
              <a:alphaModFix amt="97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slideLayout" Target="../slideLayouts/slideLayout17.xml" /><Relationship Id="rId11" Type="http://schemas.openxmlformats.org/officeDocument/2006/relationships/slideLayout" Target="../slideLayouts/slideLayout18.xml" /><Relationship Id="rId12" Type="http://schemas.openxmlformats.org/officeDocument/2006/relationships/slideLayout" Target="../slideLayouts/slideLayout19.xml" /><Relationship Id="rId13" Type="http://schemas.openxmlformats.org/officeDocument/2006/relationships/slideLayout" Target="../slideLayouts/slideLayout20.xml" /><Relationship Id="rId14" Type="http://schemas.openxmlformats.org/officeDocument/2006/relationships/slideLayout" Target="../slideLayouts/slideLayout21.xml" /><Relationship Id="rId15" Type="http://schemas.openxmlformats.org/officeDocument/2006/relationships/slideLayout" Target="../slideLayouts/slideLayout22.xml" /><Relationship Id="rId16" Type="http://schemas.openxmlformats.org/officeDocument/2006/relationships/slideLayout" Target="../slideLayouts/slideLayout23.xml" /><Relationship Id="rId17" Type="http://schemas.openxmlformats.org/officeDocument/2006/relationships/slideLayout" Target="../slideLayouts/slideLayout24.xml" /><Relationship Id="rId18" Type="http://schemas.openxmlformats.org/officeDocument/2006/relationships/slideLayout" Target="../slideLayouts/slideLayout25.xml" /><Relationship Id="rId19" Type="http://schemas.openxmlformats.org/officeDocument/2006/relationships/slideLayout" Target="../slideLayouts/slideLayout26.xml" /><Relationship Id="rId2" Type="http://schemas.openxmlformats.org/officeDocument/2006/relationships/slideLayout" Target="../slideLayouts/slideLayout9.xml" /><Relationship Id="rId20" Type="http://schemas.openxmlformats.org/officeDocument/2006/relationships/slideLayout" Target="../slideLayouts/slideLayout27.xml" /><Relationship Id="rId21" Type="http://schemas.openxmlformats.org/officeDocument/2006/relationships/slideLayout" Target="../slideLayouts/slideLayout28.xml" /><Relationship Id="rId22" Type="http://schemas.openxmlformats.org/officeDocument/2006/relationships/slideLayout" Target="../slideLayouts/slideLayout29.xml" /><Relationship Id="rId23" Type="http://schemas.openxmlformats.org/officeDocument/2006/relationships/slideLayout" Target="../slideLayouts/slideLayout30.xml" /><Relationship Id="rId24" Type="http://schemas.openxmlformats.org/officeDocument/2006/relationships/slideLayout" Target="../slideLayouts/slideLayout31.xml" /><Relationship Id="rId25" Type="http://schemas.openxmlformats.org/officeDocument/2006/relationships/slideLayout" Target="../slideLayouts/slideLayout32.xml" /><Relationship Id="rId26" Type="http://schemas.openxmlformats.org/officeDocument/2006/relationships/slideLayout" Target="../slideLayouts/slideLayout33.xml" /><Relationship Id="rId27" Type="http://schemas.openxmlformats.org/officeDocument/2006/relationships/slideLayout" Target="../slideLayouts/slideLayout34.xml" /><Relationship Id="rId28" Type="http://schemas.openxmlformats.org/officeDocument/2006/relationships/slideLayout" Target="../slideLayouts/slideLayout35.xml" /><Relationship Id="rId29" Type="http://schemas.openxmlformats.org/officeDocument/2006/relationships/theme" Target="../theme/theme2.xml" /><Relationship Id="rId3" Type="http://schemas.openxmlformats.org/officeDocument/2006/relationships/slideLayout" Target="../slideLayouts/slideLayout10.xml" /><Relationship Id="rId4" Type="http://schemas.openxmlformats.org/officeDocument/2006/relationships/slideLayout" Target="../slideLayouts/slideLayout11.xml" /><Relationship Id="rId5" Type="http://schemas.openxmlformats.org/officeDocument/2006/relationships/slideLayout" Target="../slideLayouts/slideLayout12.xml" /><Relationship Id="rId6" Type="http://schemas.openxmlformats.org/officeDocument/2006/relationships/slideLayout" Target="../slideLayouts/slideLayout13.xml" /><Relationship Id="rId7" Type="http://schemas.openxmlformats.org/officeDocument/2006/relationships/slideLayout" Target="../slideLayouts/slideLayout14.xml" /><Relationship Id="rId8" Type="http://schemas.openxmlformats.org/officeDocument/2006/relationships/slideLayout" Target="../slideLayouts/slideLayout15.xml" /><Relationship Id="rId9" Type="http://schemas.openxmlformats.org/officeDocument/2006/relationships/slideLayout" Target="../slideLayouts/slideLayout16.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3" name="矩形 2"/>
          <p:cNvSpPr/>
          <p:nvPr userDrawn="1"/>
        </p:nvSpPr>
        <p:spPr>
          <a:xfrm>
            <a:off x="0" y="0"/>
            <a:ext cx="12188824" cy="6856214"/>
          </a:xfrm>
          <a:prstGeom prst="rect">
            <a:avLst/>
          </a:prstGeom>
          <a:solidFill>
            <a:srgbClr val="F4F0ED">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6565"/>
            <a:endParaRPr lang="zh-CN" altLang="en-US" sz="1800">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timing/>
  <p:txStyles>
    <p:titleStyle>
      <a:lvl1pPr algn="l" defTabSz="91376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2365" indent="-228600" algn="l" defTabSz="913765"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5995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67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39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165"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7730"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4930" indent="-228600" algn="l" defTabSz="913765"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8165" algn="l" defTabSz="913765" rtl="0" eaLnBrk="1" latinLnBrk="0" hangingPunct="1">
        <a:defRPr sz="1800" kern="1200">
          <a:solidFill>
            <a:schemeClr val="tx1"/>
          </a:solidFill>
          <a:latin typeface="+mn-lt"/>
          <a:ea typeface="+mn-ea"/>
          <a:cs typeface="+mn-cs"/>
        </a:defRPr>
      </a:lvl5pPr>
      <a:lvl6pPr marL="2285365" algn="l" defTabSz="913765" rtl="0" eaLnBrk="1" latinLnBrk="0" hangingPunct="1">
        <a:defRPr sz="1800" kern="1200">
          <a:solidFill>
            <a:schemeClr val="tx1"/>
          </a:solidFill>
          <a:latin typeface="+mn-lt"/>
          <a:ea typeface="+mn-ea"/>
          <a:cs typeface="+mn-cs"/>
        </a:defRPr>
      </a:lvl6pPr>
      <a:lvl7pPr marL="2742565" algn="l" defTabSz="913765" rtl="0" eaLnBrk="1" latinLnBrk="0" hangingPunct="1">
        <a:defRPr sz="1800" kern="1200">
          <a:solidFill>
            <a:schemeClr val="tx1"/>
          </a:solidFill>
          <a:latin typeface="+mn-lt"/>
          <a:ea typeface="+mn-ea"/>
          <a:cs typeface="+mn-cs"/>
        </a:defRPr>
      </a:lvl7pPr>
      <a:lvl8pPr marL="3199130" algn="l" defTabSz="913765" rtl="0" eaLnBrk="1" latinLnBrk="0" hangingPunct="1">
        <a:defRPr sz="1800" kern="1200">
          <a:solidFill>
            <a:schemeClr val="tx1"/>
          </a:solidFill>
          <a:latin typeface="+mn-lt"/>
          <a:ea typeface="+mn-ea"/>
          <a:cs typeface="+mn-cs"/>
        </a:defRPr>
      </a:lvl8pPr>
      <a:lvl9pPr marL="3656330" algn="l" defTabSz="91376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76" r:id="rId20"/>
    <p:sldLayoutId id="2147483677" r:id="rId21"/>
    <p:sldLayoutId id="2147483678" r:id="rId22"/>
    <p:sldLayoutId id="2147483679" r:id="rId23"/>
    <p:sldLayoutId id="2147483680" r:id="rId24"/>
    <p:sldLayoutId id="2147483681" r:id="rId25"/>
    <p:sldLayoutId id="2147483682" r:id="rId26"/>
    <p:sldLayoutId id="2147483683" r:id="rId27"/>
    <p:sldLayoutId id="2147483684" r:id="rId28"/>
  </p:sldLayoutIdLst>
  <p:transition/>
  <p:timing/>
  <p:txStyles>
    <p:titleStyle>
      <a:lvl1pPr algn="ctr" defTabSz="121793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7930" rtl="0" eaLnBrk="1" latinLnBrk="0" hangingPunct="1">
        <a:spcBef>
          <a:spcPct val="20000"/>
        </a:spcBef>
        <a:buFont typeface="Arial" panose="020b0604020202090204" pitchFamily="34" charset="0"/>
        <a:buChar char="•"/>
        <a:defRPr sz="4300" kern="1200">
          <a:solidFill>
            <a:schemeClr val="tx1"/>
          </a:solidFill>
          <a:latin typeface="+mn-lt"/>
          <a:ea typeface="+mn-ea"/>
          <a:cs typeface="+mn-cs"/>
        </a:defRPr>
      </a:lvl1pPr>
      <a:lvl2pPr marL="990600" indent="-381000" algn="l" defTabSz="1217930" rtl="0" eaLnBrk="1" latinLnBrk="0" hangingPunct="1">
        <a:spcBef>
          <a:spcPct val="20000"/>
        </a:spcBef>
        <a:buFont typeface="Arial" panose="020b0604020202090204" pitchFamily="34" charset="0"/>
        <a:buChar char="–"/>
        <a:defRPr sz="3700" kern="1200">
          <a:solidFill>
            <a:schemeClr val="tx1"/>
          </a:solidFill>
          <a:latin typeface="+mn-lt"/>
          <a:ea typeface="+mn-ea"/>
          <a:cs typeface="+mn-cs"/>
        </a:defRPr>
      </a:lvl2pPr>
      <a:lvl3pPr marL="1524000" indent="-304800" algn="l" defTabSz="121793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3pPr>
      <a:lvl4pPr marL="21329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4pPr>
      <a:lvl5pPr marL="27425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5pPr>
      <a:lvl6pPr marL="33521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6pPr>
      <a:lvl7pPr marL="39617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7pPr>
      <a:lvl8pPr marL="4571365"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8pPr>
      <a:lvl9pPr marL="5180330" indent="-304800" algn="l" defTabSz="1217930" rtl="0" eaLnBrk="1" latinLnBrk="0" hangingPunct="1">
        <a:spcBef>
          <a:spcPct val="20000"/>
        </a:spcBef>
        <a:buFont typeface="Arial" panose="020b0604020202090204" pitchFamily="34" charset="0"/>
        <a:buChar char="•"/>
        <a:defRPr sz="2700" kern="1200">
          <a:solidFill>
            <a:schemeClr val="tx1"/>
          </a:solidFill>
          <a:latin typeface="+mn-lt"/>
          <a:ea typeface="+mn-ea"/>
          <a:cs typeface="+mn-cs"/>
        </a:defRPr>
      </a:lvl9pPr>
    </p:bodyStyle>
    <p:otherStyle>
      <a:defPPr>
        <a:defRPr lang="zh-CN"/>
      </a:defPPr>
      <a:lvl1pPr marL="0" algn="l" defTabSz="1217930" rtl="0" eaLnBrk="1" latinLnBrk="0" hangingPunct="1">
        <a:defRPr sz="2400" kern="1200">
          <a:solidFill>
            <a:schemeClr val="tx1"/>
          </a:solidFill>
          <a:latin typeface="+mn-lt"/>
          <a:ea typeface="+mn-ea"/>
          <a:cs typeface="+mn-cs"/>
        </a:defRPr>
      </a:lvl1pPr>
      <a:lvl2pPr marL="609600" algn="l" defTabSz="1217930" rtl="0" eaLnBrk="1" latinLnBrk="0" hangingPunct="1">
        <a:defRPr sz="2400" kern="1200">
          <a:solidFill>
            <a:schemeClr val="tx1"/>
          </a:solidFill>
          <a:latin typeface="+mn-lt"/>
          <a:ea typeface="+mn-ea"/>
          <a:cs typeface="+mn-cs"/>
        </a:defRPr>
      </a:lvl2pPr>
      <a:lvl3pPr marL="1219200" algn="l" defTabSz="1217930" rtl="0" eaLnBrk="1" latinLnBrk="0" hangingPunct="1">
        <a:defRPr sz="2400" kern="1200">
          <a:solidFill>
            <a:schemeClr val="tx1"/>
          </a:solidFill>
          <a:latin typeface="+mn-lt"/>
          <a:ea typeface="+mn-ea"/>
          <a:cs typeface="+mn-cs"/>
        </a:defRPr>
      </a:lvl3pPr>
      <a:lvl4pPr marL="1828165" algn="l" defTabSz="1217930" rtl="0" eaLnBrk="1" latinLnBrk="0" hangingPunct="1">
        <a:defRPr sz="2400" kern="1200">
          <a:solidFill>
            <a:schemeClr val="tx1"/>
          </a:solidFill>
          <a:latin typeface="+mn-lt"/>
          <a:ea typeface="+mn-ea"/>
          <a:cs typeface="+mn-cs"/>
        </a:defRPr>
      </a:lvl4pPr>
      <a:lvl5pPr marL="2437765" algn="l" defTabSz="1217930" rtl="0" eaLnBrk="1" latinLnBrk="0" hangingPunct="1">
        <a:defRPr sz="2400" kern="1200">
          <a:solidFill>
            <a:schemeClr val="tx1"/>
          </a:solidFill>
          <a:latin typeface="+mn-lt"/>
          <a:ea typeface="+mn-ea"/>
          <a:cs typeface="+mn-cs"/>
        </a:defRPr>
      </a:lvl5pPr>
      <a:lvl6pPr marL="3047365" algn="l" defTabSz="1217930" rtl="0" eaLnBrk="1" latinLnBrk="0" hangingPunct="1">
        <a:defRPr sz="2400" kern="1200">
          <a:solidFill>
            <a:schemeClr val="tx1"/>
          </a:solidFill>
          <a:latin typeface="+mn-lt"/>
          <a:ea typeface="+mn-ea"/>
          <a:cs typeface="+mn-cs"/>
        </a:defRPr>
      </a:lvl6pPr>
      <a:lvl7pPr marL="3656965" algn="l" defTabSz="1217930" rtl="0" eaLnBrk="1" latinLnBrk="0" hangingPunct="1">
        <a:defRPr sz="2400" kern="1200">
          <a:solidFill>
            <a:schemeClr val="tx1"/>
          </a:solidFill>
          <a:latin typeface="+mn-lt"/>
          <a:ea typeface="+mn-ea"/>
          <a:cs typeface="+mn-cs"/>
        </a:defRPr>
      </a:lvl7pPr>
      <a:lvl8pPr marL="4266565" algn="l" defTabSz="1217930" rtl="0" eaLnBrk="1" latinLnBrk="0" hangingPunct="1">
        <a:defRPr sz="2400" kern="1200">
          <a:solidFill>
            <a:schemeClr val="tx1"/>
          </a:solidFill>
          <a:latin typeface="+mn-lt"/>
          <a:ea typeface="+mn-ea"/>
          <a:cs typeface="+mn-cs"/>
        </a:defRPr>
      </a:lvl8pPr>
      <a:lvl9pPr marL="4875530" algn="l" defTabSz="1217930" rtl="0" eaLnBrk="1" latinLnBrk="0" hangingPunct="1">
        <a:defRPr sz="24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tags" Target="../tags/tag1.xml" /><Relationship Id="rId3" Type="http://schemas.openxmlformats.org/officeDocument/2006/relationships/tags" Target="../tags/tag2.xml" /><Relationship Id="rId4" Type="http://schemas.openxmlformats.org/officeDocument/2006/relationships/image" Target="../media/image3.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slide" Target="slide26.xml" TargetMode="Internal" /><Relationship Id="rId3" Type="http://schemas.openxmlformats.org/officeDocument/2006/relationships/slide" Target="slide3.xml" TargetMode="In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2.xml" TargetMode="Interna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2.xml" TargetMode="In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8.xml" /><Relationship Id="rId2" Type="http://schemas.openxmlformats.org/officeDocument/2006/relationships/image" Target="../media/image6.png" /><Relationship Id="rId3" Type="http://schemas.openxmlformats.org/officeDocument/2006/relationships/image" Target="../media/image3.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 Id="rId3" Type="http://schemas.microsoft.com/office/2007/relationships/hdphoto" Target="../media/image5.wdp"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alphaModFix amt="40000"/>
            <a:lum/>
          </a:blip>
          <a:stretch>
            <a:fillRect t="-9000" b="-9000"/>
          </a:stretch>
        </a:blipFill>
        <a:effectLst/>
      </p:bgPr>
    </p:bg>
    <p:spTree>
      <p:nvGrpSpPr>
        <p:cNvPr id="1" name=""/>
        <p:cNvGrpSpPr/>
        <p:nvPr/>
      </p:nvGrpSpPr>
      <p:grpSpPr>
        <a:xfrm>
          <a:off x="0" y="0"/>
          <a:ext cx="0" cy="0"/>
        </a:xfrm>
      </p:grpSpPr>
      <p:sp>
        <p:nvSpPr>
          <p:cNvPr id="12" name="圆角淘宝网chenying0907出品 14"/>
          <p:cNvSpPr/>
          <p:nvPr/>
        </p:nvSpPr>
        <p:spPr>
          <a:xfrm>
            <a:off x="-18439" y="2072053"/>
            <a:ext cx="9451327" cy="2252145"/>
          </a:xfrm>
          <a:custGeom>
            <a:gdLst>
              <a:gd name="connsiteX0" fmla="*/ 0 w 11089232"/>
              <a:gd name="connsiteY0" fmla="*/ 448643 h 2691807"/>
              <a:gd name="connsiteX1" fmla="*/ 448643 w 11089232"/>
              <a:gd name="connsiteY1" fmla="*/ 0 h 2691807"/>
              <a:gd name="connsiteX2" fmla="*/ 10640589 w 11089232"/>
              <a:gd name="connsiteY2" fmla="*/ 0 h 2691807"/>
              <a:gd name="connsiteX3" fmla="*/ 11089232 w 11089232"/>
              <a:gd name="connsiteY3" fmla="*/ 448643 h 2691807"/>
              <a:gd name="connsiteX4" fmla="*/ 11089232 w 11089232"/>
              <a:gd name="connsiteY4" fmla="*/ 2243164 h 2691807"/>
              <a:gd name="connsiteX5" fmla="*/ 10640589 w 11089232"/>
              <a:gd name="connsiteY5" fmla="*/ 2691807 h 2691807"/>
              <a:gd name="connsiteX6" fmla="*/ 448643 w 11089232"/>
              <a:gd name="connsiteY6" fmla="*/ 2691807 h 2691807"/>
              <a:gd name="connsiteX7" fmla="*/ 0 w 11089232"/>
              <a:gd name="connsiteY7" fmla="*/ 2243164 h 2691807"/>
              <a:gd name="connsiteX8" fmla="*/ 0 w 11089232"/>
              <a:gd name="connsiteY8" fmla="*/ 448643 h 2691807"/>
              <a:gd name="connsiteX0-1" fmla="*/ 0 w 11089232"/>
              <a:gd name="connsiteY0-2" fmla="*/ 448643 h 2691807"/>
              <a:gd name="connsiteX1-3" fmla="*/ 1663832 w 11089232"/>
              <a:gd name="connsiteY1-4" fmla="*/ 0 h 2691807"/>
              <a:gd name="connsiteX2-5" fmla="*/ 10640589 w 11089232"/>
              <a:gd name="connsiteY2-6" fmla="*/ 0 h 2691807"/>
              <a:gd name="connsiteX3-7" fmla="*/ 11089232 w 11089232"/>
              <a:gd name="connsiteY3-8" fmla="*/ 448643 h 2691807"/>
              <a:gd name="connsiteX4-9" fmla="*/ 11089232 w 11089232"/>
              <a:gd name="connsiteY4-10" fmla="*/ 2243164 h 2691807"/>
              <a:gd name="connsiteX5-11" fmla="*/ 10640589 w 11089232"/>
              <a:gd name="connsiteY5-12" fmla="*/ 2691807 h 2691807"/>
              <a:gd name="connsiteX6-13" fmla="*/ 448643 w 11089232"/>
              <a:gd name="connsiteY6-14" fmla="*/ 2691807 h 2691807"/>
              <a:gd name="connsiteX7-15" fmla="*/ 0 w 11089232"/>
              <a:gd name="connsiteY7-16" fmla="*/ 2243164 h 2691807"/>
              <a:gd name="connsiteX8-17" fmla="*/ 0 w 11089232"/>
              <a:gd name="connsiteY8-18" fmla="*/ 448643 h 2691807"/>
              <a:gd name="connsiteX0-19" fmla="*/ 0 w 11089232"/>
              <a:gd name="connsiteY0-20" fmla="*/ 448643 h 2703839"/>
              <a:gd name="connsiteX1-21" fmla="*/ 1663832 w 11089232"/>
              <a:gd name="connsiteY1-22" fmla="*/ 0 h 2703839"/>
              <a:gd name="connsiteX2-23" fmla="*/ 10640589 w 11089232"/>
              <a:gd name="connsiteY2-24" fmla="*/ 0 h 2703839"/>
              <a:gd name="connsiteX3-25" fmla="*/ 11089232 w 11089232"/>
              <a:gd name="connsiteY3-26" fmla="*/ 448643 h 2703839"/>
              <a:gd name="connsiteX4-27" fmla="*/ 11089232 w 11089232"/>
              <a:gd name="connsiteY4-28" fmla="*/ 2243164 h 2703839"/>
              <a:gd name="connsiteX5-29" fmla="*/ 10640589 w 11089232"/>
              <a:gd name="connsiteY5-30" fmla="*/ 2691807 h 2703839"/>
              <a:gd name="connsiteX6-31" fmla="*/ 1687895 w 11089232"/>
              <a:gd name="connsiteY6-32" fmla="*/ 2703839 h 2703839"/>
              <a:gd name="connsiteX7-33" fmla="*/ 0 w 11089232"/>
              <a:gd name="connsiteY7-34" fmla="*/ 2243164 h 2703839"/>
              <a:gd name="connsiteX8-35" fmla="*/ 0 w 11089232"/>
              <a:gd name="connsiteY8-36" fmla="*/ 448643 h 2703839"/>
              <a:gd name="connsiteX0-37" fmla="*/ 0 w 11089232"/>
              <a:gd name="connsiteY0-38" fmla="*/ 2243164 h 2703839"/>
              <a:gd name="connsiteX1-39" fmla="*/ 1663832 w 11089232"/>
              <a:gd name="connsiteY1-40" fmla="*/ 0 h 2703839"/>
              <a:gd name="connsiteX2-41" fmla="*/ 10640589 w 11089232"/>
              <a:gd name="connsiteY2-42" fmla="*/ 0 h 2703839"/>
              <a:gd name="connsiteX3-43" fmla="*/ 11089232 w 11089232"/>
              <a:gd name="connsiteY3-44" fmla="*/ 448643 h 2703839"/>
              <a:gd name="connsiteX4-45" fmla="*/ 11089232 w 11089232"/>
              <a:gd name="connsiteY4-46" fmla="*/ 2243164 h 2703839"/>
              <a:gd name="connsiteX5-47" fmla="*/ 10640589 w 11089232"/>
              <a:gd name="connsiteY5-48" fmla="*/ 2691807 h 2703839"/>
              <a:gd name="connsiteX6-49" fmla="*/ 1687895 w 11089232"/>
              <a:gd name="connsiteY6-50" fmla="*/ 2703839 h 2703839"/>
              <a:gd name="connsiteX7-51" fmla="*/ 0 w 11089232"/>
              <a:gd name="connsiteY7-52" fmla="*/ 2243164 h 2703839"/>
              <a:gd name="connsiteX0-53" fmla="*/ 81842 w 9522747"/>
              <a:gd name="connsiteY0-54" fmla="*/ 2146911 h 2703839"/>
              <a:gd name="connsiteX1-55" fmla="*/ 97347 w 9522747"/>
              <a:gd name="connsiteY1-56" fmla="*/ 0 h 2703839"/>
              <a:gd name="connsiteX2-57" fmla="*/ 9074104 w 9522747"/>
              <a:gd name="connsiteY2-58" fmla="*/ 0 h 2703839"/>
              <a:gd name="connsiteX3-59" fmla="*/ 9522747 w 9522747"/>
              <a:gd name="connsiteY3-60" fmla="*/ 448643 h 2703839"/>
              <a:gd name="connsiteX4-61" fmla="*/ 9522747 w 9522747"/>
              <a:gd name="connsiteY4-62" fmla="*/ 2243164 h 2703839"/>
              <a:gd name="connsiteX5-63" fmla="*/ 9074104 w 9522747"/>
              <a:gd name="connsiteY5-64" fmla="*/ 2691807 h 2703839"/>
              <a:gd name="connsiteX6-65" fmla="*/ 121410 w 9522747"/>
              <a:gd name="connsiteY6-66" fmla="*/ 2703839 h 2703839"/>
              <a:gd name="connsiteX7-67" fmla="*/ 81842 w 9522747"/>
              <a:gd name="connsiteY7-68" fmla="*/ 2146911 h 2703839"/>
              <a:gd name="connsiteX0-69" fmla="*/ 81842 w 9522747"/>
              <a:gd name="connsiteY0-70" fmla="*/ 2146911 h 2703839"/>
              <a:gd name="connsiteX1-71" fmla="*/ 97347 w 9522747"/>
              <a:gd name="connsiteY1-72" fmla="*/ 0 h 2703839"/>
              <a:gd name="connsiteX2-73" fmla="*/ 9074104 w 9522747"/>
              <a:gd name="connsiteY2-74" fmla="*/ 0 h 2703839"/>
              <a:gd name="connsiteX3-75" fmla="*/ 9522747 w 9522747"/>
              <a:gd name="connsiteY3-76" fmla="*/ 448643 h 2703839"/>
              <a:gd name="connsiteX4-77" fmla="*/ 9522747 w 9522747"/>
              <a:gd name="connsiteY4-78" fmla="*/ 2243164 h 2703839"/>
              <a:gd name="connsiteX5-79" fmla="*/ 9074104 w 9522747"/>
              <a:gd name="connsiteY5-80" fmla="*/ 2691807 h 2703839"/>
              <a:gd name="connsiteX6-81" fmla="*/ 121410 w 9522747"/>
              <a:gd name="connsiteY6-82" fmla="*/ 2703839 h 2703839"/>
              <a:gd name="connsiteX7-83" fmla="*/ 81842 w 9522747"/>
              <a:gd name="connsiteY7-84" fmla="*/ 2146911 h 2703839"/>
              <a:gd name="connsiteX0-85" fmla="*/ 81842 w 9522747"/>
              <a:gd name="connsiteY0-86" fmla="*/ 2146911 h 2703839"/>
              <a:gd name="connsiteX1-87" fmla="*/ 97347 w 9522747"/>
              <a:gd name="connsiteY1-88" fmla="*/ 0 h 2703839"/>
              <a:gd name="connsiteX2-89" fmla="*/ 9074104 w 9522747"/>
              <a:gd name="connsiteY2-90" fmla="*/ 0 h 2703839"/>
              <a:gd name="connsiteX3-91" fmla="*/ 9522747 w 9522747"/>
              <a:gd name="connsiteY3-92" fmla="*/ 448643 h 2703839"/>
              <a:gd name="connsiteX4-93" fmla="*/ 9522747 w 9522747"/>
              <a:gd name="connsiteY4-94" fmla="*/ 2243164 h 2703839"/>
              <a:gd name="connsiteX5-95" fmla="*/ 9074104 w 9522747"/>
              <a:gd name="connsiteY5-96" fmla="*/ 2691807 h 2703839"/>
              <a:gd name="connsiteX6-97" fmla="*/ 121410 w 9522747"/>
              <a:gd name="connsiteY6-98" fmla="*/ 2703839 h 2703839"/>
              <a:gd name="connsiteX7-99" fmla="*/ 81842 w 9522747"/>
              <a:gd name="connsiteY7-100" fmla="*/ 2146911 h 2703839"/>
              <a:gd name="connsiteX0-101" fmla="*/ 0 w 9440905"/>
              <a:gd name="connsiteY0-102" fmla="*/ 2146911 h 2704560"/>
              <a:gd name="connsiteX1-103" fmla="*/ 15505 w 9440905"/>
              <a:gd name="connsiteY1-104" fmla="*/ 0 h 2704560"/>
              <a:gd name="connsiteX2-105" fmla="*/ 8992262 w 9440905"/>
              <a:gd name="connsiteY2-106" fmla="*/ 0 h 2704560"/>
              <a:gd name="connsiteX3-107" fmla="*/ 9440905 w 9440905"/>
              <a:gd name="connsiteY3-108" fmla="*/ 448643 h 2704560"/>
              <a:gd name="connsiteX4-109" fmla="*/ 9440905 w 9440905"/>
              <a:gd name="connsiteY4-110" fmla="*/ 2243164 h 2704560"/>
              <a:gd name="connsiteX5-111" fmla="*/ 8992262 w 9440905"/>
              <a:gd name="connsiteY5-112" fmla="*/ 2691807 h 2704560"/>
              <a:gd name="connsiteX6-113" fmla="*/ 39568 w 9440905"/>
              <a:gd name="connsiteY6-114" fmla="*/ 2703839 h 2704560"/>
              <a:gd name="connsiteX7-115" fmla="*/ 0 w 9440905"/>
              <a:gd name="connsiteY7-116" fmla="*/ 2146911 h 2704560"/>
              <a:gd name="connsiteX0-117" fmla="*/ 10422 w 9451327"/>
              <a:gd name="connsiteY0-118" fmla="*/ 2146911 h 2704560"/>
              <a:gd name="connsiteX1-119" fmla="*/ 25927 w 9451327"/>
              <a:gd name="connsiteY1-120" fmla="*/ 0 h 2704560"/>
              <a:gd name="connsiteX2-121" fmla="*/ 9002684 w 9451327"/>
              <a:gd name="connsiteY2-122" fmla="*/ 0 h 2704560"/>
              <a:gd name="connsiteX3-123" fmla="*/ 9451327 w 9451327"/>
              <a:gd name="connsiteY3-124" fmla="*/ 448643 h 2704560"/>
              <a:gd name="connsiteX4-125" fmla="*/ 9451327 w 9451327"/>
              <a:gd name="connsiteY4-126" fmla="*/ 2243164 h 2704560"/>
              <a:gd name="connsiteX5-127" fmla="*/ 9002684 w 9451327"/>
              <a:gd name="connsiteY5-128" fmla="*/ 2691807 h 2704560"/>
              <a:gd name="connsiteX6-129" fmla="*/ 1864 w 9451327"/>
              <a:gd name="connsiteY6-130" fmla="*/ 2703839 h 2704560"/>
              <a:gd name="connsiteX7-131" fmla="*/ 10422 w 9451327"/>
              <a:gd name="connsiteY7-132" fmla="*/ 2146911 h 27045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51327" h="2704560">
                <a:moveTo>
                  <a:pt x="10422" y="2146911"/>
                </a:moveTo>
                <a:lnTo>
                  <a:pt x="25927" y="0"/>
                </a:lnTo>
                <a:lnTo>
                  <a:pt x="9002684" y="0"/>
                </a:lnTo>
                <a:cubicBezTo>
                  <a:pt x="9250463" y="0"/>
                  <a:pt x="9451327" y="200864"/>
                  <a:pt x="9451327" y="448643"/>
                </a:cubicBezTo>
                <a:lnTo>
                  <a:pt x="9451327" y="2243164"/>
                </a:lnTo>
                <a:cubicBezTo>
                  <a:pt x="9451327" y="2490943"/>
                  <a:pt x="9250463" y="2691807"/>
                  <a:pt x="9002684" y="2691807"/>
                </a:cubicBezTo>
                <a:lnTo>
                  <a:pt x="1864" y="2703839"/>
                </a:lnTo>
                <a:cubicBezTo>
                  <a:pt x="-5284" y="2727902"/>
                  <a:pt x="10422" y="2142027"/>
                  <a:pt x="10422" y="2146911"/>
                </a:cubicBezTo>
                <a:close/>
              </a:path>
            </a:pathLst>
          </a:custGeom>
          <a:solidFill>
            <a:schemeClr val="bg1">
              <a:alpha val="64000"/>
            </a:schemeClr>
          </a:solidFill>
          <a:ln>
            <a:solidFill>
              <a:srgbClr val="DED3CF"/>
            </a:solidFill>
          </a:ln>
          <a:effectLst>
            <a:outerShdw blurRad="495300" dist="127000" dir="5400000" algn="ctr" rotWithShape="0">
              <a:srgbClr val="000000">
                <a:alpha val="2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a:p>
        </p:txBody>
      </p:sp>
      <p:sp>
        <p:nvSpPr>
          <p:cNvPr id="17" name="淘宝网chenying0907出品 132"/>
          <p:cNvSpPr/>
          <p:nvPr>
            <p:custDataLst>
              <p:tags r:id="rId2"/>
            </p:custDataLst>
          </p:nvPr>
        </p:nvSpPr>
        <p:spPr>
          <a:xfrm flipV="1">
            <a:off x="3574132" y="2427969"/>
            <a:ext cx="2306027" cy="146603"/>
          </a:xfrm>
          <a:custGeom>
            <a:gdLst>
              <a:gd name="connsiteX0" fmla="*/ 0 w 3120453"/>
              <a:gd name="connsiteY0" fmla="*/ 0 h 143576"/>
              <a:gd name="connsiteX1" fmla="*/ 3120453 w 3120453"/>
              <a:gd name="connsiteY1" fmla="*/ 0 h 143576"/>
              <a:gd name="connsiteX2" fmla="*/ 3076102 w 3120453"/>
              <a:gd name="connsiteY2" fmla="*/ 65782 h 143576"/>
              <a:gd name="connsiteX3" fmla="*/ 2888290 w 3120453"/>
              <a:gd name="connsiteY3" fmla="*/ 143576 h 143576"/>
              <a:gd name="connsiteX4" fmla="*/ 232163 w 3120453"/>
              <a:gd name="connsiteY4" fmla="*/ 143576 h 143576"/>
              <a:gd name="connsiteX5" fmla="*/ 44352 w 3120453"/>
              <a:gd name="connsiteY5" fmla="*/ 65782 h 143576"/>
              <a:gd name="connsiteX0-1" fmla="*/ 0 w 3120453"/>
              <a:gd name="connsiteY0-2" fmla="*/ 0 h 143576"/>
              <a:gd name="connsiteX1-3" fmla="*/ 3120453 w 3120453"/>
              <a:gd name="connsiteY1-4" fmla="*/ 0 h 143576"/>
              <a:gd name="connsiteX2-5" fmla="*/ 3076102 w 3120453"/>
              <a:gd name="connsiteY2-6" fmla="*/ 65782 h 143576"/>
              <a:gd name="connsiteX3-7" fmla="*/ 2888290 w 3120453"/>
              <a:gd name="connsiteY3-8" fmla="*/ 143576 h 143576"/>
              <a:gd name="connsiteX4-9" fmla="*/ 232163 w 3120453"/>
              <a:gd name="connsiteY4-10" fmla="*/ 143576 h 143576"/>
              <a:gd name="connsiteX5-11" fmla="*/ 44352 w 3120453"/>
              <a:gd name="connsiteY5-12" fmla="*/ 65782 h 143576"/>
              <a:gd name="connsiteX6" fmla="*/ 91440 w 3120453"/>
              <a:gd name="connsiteY6" fmla="*/ 91440 h 143576"/>
              <a:gd name="connsiteX0-13" fmla="*/ 0 w 3120453"/>
              <a:gd name="connsiteY0-14" fmla="*/ 0 h 143576"/>
              <a:gd name="connsiteX1-15" fmla="*/ 3120453 w 3120453"/>
              <a:gd name="connsiteY1-16" fmla="*/ 0 h 143576"/>
              <a:gd name="connsiteX2-17" fmla="*/ 3076102 w 3120453"/>
              <a:gd name="connsiteY2-18" fmla="*/ 65782 h 143576"/>
              <a:gd name="connsiteX3-19" fmla="*/ 2888290 w 3120453"/>
              <a:gd name="connsiteY3-20" fmla="*/ 143576 h 143576"/>
              <a:gd name="connsiteX4-21" fmla="*/ 232163 w 3120453"/>
              <a:gd name="connsiteY4-22" fmla="*/ 143576 h 143576"/>
              <a:gd name="connsiteX5-23" fmla="*/ 44352 w 3120453"/>
              <a:gd name="connsiteY5-24" fmla="*/ 65782 h 143576"/>
              <a:gd name="connsiteX6-25" fmla="*/ 91440 w 3120453"/>
              <a:gd name="connsiteY6-26" fmla="*/ 91440 h 143576"/>
              <a:gd name="connsiteX7" fmla="*/ 0 w 3120453"/>
              <a:gd name="connsiteY7" fmla="*/ 0 h 143576"/>
              <a:gd name="connsiteX0-27" fmla="*/ 3078384 w 3078384"/>
              <a:gd name="connsiteY0-28" fmla="*/ 0 h 143576"/>
              <a:gd name="connsiteX1-29" fmla="*/ 3034033 w 3078384"/>
              <a:gd name="connsiteY1-30" fmla="*/ 65782 h 143576"/>
              <a:gd name="connsiteX2-31" fmla="*/ 2846221 w 3078384"/>
              <a:gd name="connsiteY2-32" fmla="*/ 143576 h 143576"/>
              <a:gd name="connsiteX3-33" fmla="*/ 190094 w 3078384"/>
              <a:gd name="connsiteY3-34" fmla="*/ 143576 h 143576"/>
              <a:gd name="connsiteX4-35" fmla="*/ 2283 w 3078384"/>
              <a:gd name="connsiteY4-36" fmla="*/ 65782 h 143576"/>
              <a:gd name="connsiteX5-37" fmla="*/ 49371 w 3078384"/>
              <a:gd name="connsiteY5-38" fmla="*/ 91440 h 143576"/>
              <a:gd name="connsiteX6-39" fmla="*/ 49371 w 3078384"/>
              <a:gd name="connsiteY6-40" fmla="*/ 91440 h 14357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078384" h="143576">
                <a:moveTo>
                  <a:pt x="3078384" y="0"/>
                </a:moveTo>
                <a:lnTo>
                  <a:pt x="3034033" y="65782"/>
                </a:lnTo>
                <a:cubicBezTo>
                  <a:pt x="2985968" y="113847"/>
                  <a:pt x="2919566" y="143576"/>
                  <a:pt x="2846221" y="143576"/>
                </a:cubicBezTo>
                <a:lnTo>
                  <a:pt x="190094" y="143576"/>
                </a:lnTo>
                <a:cubicBezTo>
                  <a:pt x="116749" y="143576"/>
                  <a:pt x="50348" y="113847"/>
                  <a:pt x="2283" y="65782"/>
                </a:cubicBezTo>
                <a:cubicBezTo>
                  <a:pt x="-12501" y="43855"/>
                  <a:pt x="49371" y="91440"/>
                  <a:pt x="49371" y="91440"/>
                </a:cubicBezTo>
                <a:lnTo>
                  <a:pt x="49371" y="91440"/>
                </a:lnTo>
              </a:path>
            </a:pathLst>
          </a:custGeom>
        </p:spPr>
        <p:style>
          <a:lnRef idx="1">
            <a:schemeClr val="accent3"/>
          </a:lnRef>
          <a:fillRef idx="0">
            <a:schemeClr val="accent3"/>
          </a:fillRef>
          <a:effectRef idx="0">
            <a:schemeClr val="accent3"/>
          </a:effectRef>
          <a:fontRef idx="minor">
            <a:schemeClr val="tx1"/>
          </a:fontRef>
        </p:style>
        <p:txBody>
          <a:bodyPr wrap="square" rtlCol="0" anchor="ctr">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accent3">
                  <a:lumMod val="75000"/>
                </a:schemeClr>
              </a:solidFill>
              <a:effectLst/>
              <a:uLnTx/>
              <a:uFillTx/>
              <a:latin typeface="Calibri"/>
              <a:ea typeface="华文楷体" panose="02010600040101010101" charset="-122"/>
            </a:endParaRPr>
          </a:p>
        </p:txBody>
      </p:sp>
      <p:sp>
        <p:nvSpPr>
          <p:cNvPr id="18" name="淘宝网chenying0907出品 133"/>
          <p:cNvSpPr/>
          <p:nvPr>
            <p:custDataLst>
              <p:tags r:id="rId3"/>
            </p:custDataLst>
          </p:nvPr>
        </p:nvSpPr>
        <p:spPr>
          <a:xfrm>
            <a:off x="3574132" y="2853112"/>
            <a:ext cx="2306027" cy="146603"/>
          </a:xfrm>
          <a:custGeom>
            <a:gdLst>
              <a:gd name="connsiteX0" fmla="*/ 0 w 3120453"/>
              <a:gd name="connsiteY0" fmla="*/ 0 h 143576"/>
              <a:gd name="connsiteX1" fmla="*/ 3120453 w 3120453"/>
              <a:gd name="connsiteY1" fmla="*/ 0 h 143576"/>
              <a:gd name="connsiteX2" fmla="*/ 3076102 w 3120453"/>
              <a:gd name="connsiteY2" fmla="*/ 65782 h 143576"/>
              <a:gd name="connsiteX3" fmla="*/ 2888290 w 3120453"/>
              <a:gd name="connsiteY3" fmla="*/ 143576 h 143576"/>
              <a:gd name="connsiteX4" fmla="*/ 232163 w 3120453"/>
              <a:gd name="connsiteY4" fmla="*/ 143576 h 143576"/>
              <a:gd name="connsiteX5" fmla="*/ 44352 w 3120453"/>
              <a:gd name="connsiteY5" fmla="*/ 65782 h 143576"/>
              <a:gd name="connsiteX0-1" fmla="*/ 0 w 3120453"/>
              <a:gd name="connsiteY0-2" fmla="*/ 0 h 143576"/>
              <a:gd name="connsiteX1-3" fmla="*/ 3120453 w 3120453"/>
              <a:gd name="connsiteY1-4" fmla="*/ 0 h 143576"/>
              <a:gd name="connsiteX2-5" fmla="*/ 3076102 w 3120453"/>
              <a:gd name="connsiteY2-6" fmla="*/ 65782 h 143576"/>
              <a:gd name="connsiteX3-7" fmla="*/ 2888290 w 3120453"/>
              <a:gd name="connsiteY3-8" fmla="*/ 143576 h 143576"/>
              <a:gd name="connsiteX4-9" fmla="*/ 232163 w 3120453"/>
              <a:gd name="connsiteY4-10" fmla="*/ 143576 h 143576"/>
              <a:gd name="connsiteX5-11" fmla="*/ 44352 w 3120453"/>
              <a:gd name="connsiteY5-12" fmla="*/ 65782 h 143576"/>
              <a:gd name="connsiteX6" fmla="*/ 91440 w 3120453"/>
              <a:gd name="connsiteY6" fmla="*/ 91440 h 143576"/>
              <a:gd name="connsiteX0-13" fmla="*/ 0 w 3120453"/>
              <a:gd name="connsiteY0-14" fmla="*/ 0 h 143576"/>
              <a:gd name="connsiteX1-15" fmla="*/ 3120453 w 3120453"/>
              <a:gd name="connsiteY1-16" fmla="*/ 0 h 143576"/>
              <a:gd name="connsiteX2-17" fmla="*/ 3076102 w 3120453"/>
              <a:gd name="connsiteY2-18" fmla="*/ 65782 h 143576"/>
              <a:gd name="connsiteX3-19" fmla="*/ 2888290 w 3120453"/>
              <a:gd name="connsiteY3-20" fmla="*/ 143576 h 143576"/>
              <a:gd name="connsiteX4-21" fmla="*/ 232163 w 3120453"/>
              <a:gd name="connsiteY4-22" fmla="*/ 143576 h 143576"/>
              <a:gd name="connsiteX5-23" fmla="*/ 44352 w 3120453"/>
              <a:gd name="connsiteY5-24" fmla="*/ 65782 h 143576"/>
              <a:gd name="connsiteX6-25" fmla="*/ 91440 w 3120453"/>
              <a:gd name="connsiteY6-26" fmla="*/ 91440 h 143576"/>
              <a:gd name="connsiteX7" fmla="*/ 0 w 3120453"/>
              <a:gd name="connsiteY7" fmla="*/ 0 h 143576"/>
              <a:gd name="connsiteX0-27" fmla="*/ 3078384 w 3078384"/>
              <a:gd name="connsiteY0-28" fmla="*/ 0 h 143576"/>
              <a:gd name="connsiteX1-29" fmla="*/ 3034033 w 3078384"/>
              <a:gd name="connsiteY1-30" fmla="*/ 65782 h 143576"/>
              <a:gd name="connsiteX2-31" fmla="*/ 2846221 w 3078384"/>
              <a:gd name="connsiteY2-32" fmla="*/ 143576 h 143576"/>
              <a:gd name="connsiteX3-33" fmla="*/ 190094 w 3078384"/>
              <a:gd name="connsiteY3-34" fmla="*/ 143576 h 143576"/>
              <a:gd name="connsiteX4-35" fmla="*/ 2283 w 3078384"/>
              <a:gd name="connsiteY4-36" fmla="*/ 65782 h 143576"/>
              <a:gd name="connsiteX5-37" fmla="*/ 49371 w 3078384"/>
              <a:gd name="connsiteY5-38" fmla="*/ 91440 h 143576"/>
              <a:gd name="connsiteX6-39" fmla="*/ 49371 w 3078384"/>
              <a:gd name="connsiteY6-40" fmla="*/ 91440 h 143576"/>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078384" h="143576">
                <a:moveTo>
                  <a:pt x="3078384" y="0"/>
                </a:moveTo>
                <a:lnTo>
                  <a:pt x="3034033" y="65782"/>
                </a:lnTo>
                <a:cubicBezTo>
                  <a:pt x="2985968" y="113847"/>
                  <a:pt x="2919566" y="143576"/>
                  <a:pt x="2846221" y="143576"/>
                </a:cubicBezTo>
                <a:lnTo>
                  <a:pt x="190094" y="143576"/>
                </a:lnTo>
                <a:cubicBezTo>
                  <a:pt x="116749" y="143576"/>
                  <a:pt x="50348" y="113847"/>
                  <a:pt x="2283" y="65782"/>
                </a:cubicBezTo>
                <a:cubicBezTo>
                  <a:pt x="-12501" y="43855"/>
                  <a:pt x="49371" y="91440"/>
                  <a:pt x="49371" y="91440"/>
                </a:cubicBezTo>
                <a:lnTo>
                  <a:pt x="49371" y="91440"/>
                </a:lnTo>
              </a:path>
            </a:pathLst>
          </a:custGeom>
        </p:spPr>
        <p:style>
          <a:lnRef idx="1">
            <a:schemeClr val="accent3"/>
          </a:lnRef>
          <a:fillRef idx="0">
            <a:schemeClr val="accent3"/>
          </a:fillRef>
          <a:effectRef idx="0">
            <a:schemeClr val="accent3"/>
          </a:effectRef>
          <a:fontRef idx="minor">
            <a:schemeClr val="tx1"/>
          </a:fontRef>
        </p:style>
        <p:txBody>
          <a:bodyPr wrap="square" rtlCol="0" anchor="ctr">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chemeClr val="accent3">
                  <a:lumMod val="75000"/>
                </a:schemeClr>
              </a:solidFill>
              <a:effectLst/>
              <a:uLnTx/>
              <a:uFillTx/>
              <a:latin typeface="Calibri"/>
              <a:ea typeface="华文楷体" panose="02010600040101010101" charset="-122"/>
            </a:endParaRPr>
          </a:p>
        </p:txBody>
      </p:sp>
      <p:sp>
        <p:nvSpPr>
          <p:cNvPr id="19" name="淘宝网chenying0907出品 129"/>
          <p:cNvSpPr/>
          <p:nvPr/>
        </p:nvSpPr>
        <p:spPr>
          <a:xfrm flipH="1">
            <a:off x="4192465" y="2473732"/>
            <a:ext cx="1533669" cy="553998"/>
          </a:xfrm>
          <a:prstGeom prst="rect">
            <a:avLst/>
          </a:prstGeom>
          <a:ln>
            <a:noFill/>
          </a:ln>
        </p:spPr>
        <p:txBody>
          <a:bodyPr wrap="square">
            <a:spAutoFit/>
          </a:bodyPr>
          <a:lstStyle/>
          <a:p>
            <a:pPr lvl="0" defTabSz="913765"/>
            <a:r>
              <a:rPr lang="en-US" altLang="zh-CN" sz="3000">
                <a:solidFill>
                  <a:schemeClr val="accent3">
                    <a:lumMod val="75000"/>
                  </a:schemeClr>
                </a:solidFill>
                <a:latin typeface="Arial" panose="020b0604020202090204" pitchFamily="34" charset="0"/>
                <a:cs typeface="Times New Roman" panose="02020603050405020304" pitchFamily="18" charset="0"/>
              </a:rPr>
              <a:t>Unit </a:t>
            </a:r>
            <a:r>
              <a:rPr lang="en-US" altLang="zh-CN" sz="3000" smtClean="0">
                <a:solidFill>
                  <a:schemeClr val="accent3">
                    <a:lumMod val="75000"/>
                  </a:schemeClr>
                </a:solidFill>
                <a:latin typeface="Arial" panose="020b0604020202090204" pitchFamily="34" charset="0"/>
                <a:cs typeface="Times New Roman" panose="02020603050405020304" pitchFamily="18" charset="0"/>
              </a:rPr>
              <a:t>5</a:t>
            </a:r>
            <a:r>
              <a:rPr lang="zh-CN" altLang="en-US" sz="3000" b="1">
                <a:solidFill>
                  <a:schemeClr val="accent3">
                    <a:lumMod val="75000"/>
                  </a:schemeClr>
                </a:solidFill>
                <a:latin typeface="Times New Roman" panose="02020603050405020304" pitchFamily="18" charset="0"/>
                <a:cs typeface="Times New Roman" panose="02020603050405020304" pitchFamily="18" charset="0"/>
              </a:rPr>
              <a:t>　</a:t>
            </a:r>
            <a:endParaRPr lang="en-US" altLang="zh-CN" sz="3000" b="1">
              <a:solidFill>
                <a:schemeClr val="accent3">
                  <a:lumMod val="75000"/>
                </a:schemeClr>
              </a:solidFill>
              <a:cs typeface="Times New Roman" panose="02020603050405020304" pitchFamily="18" charset="0"/>
            </a:endParaRPr>
          </a:p>
        </p:txBody>
      </p:sp>
      <p:sp>
        <p:nvSpPr>
          <p:cNvPr id="13" name="淘宝网chenying0907出品 129"/>
          <p:cNvSpPr/>
          <p:nvPr/>
        </p:nvSpPr>
        <p:spPr>
          <a:xfrm flipH="1">
            <a:off x="981421" y="3284984"/>
            <a:ext cx="7552622" cy="830997"/>
          </a:xfrm>
          <a:prstGeom prst="rect">
            <a:avLst/>
          </a:prstGeom>
          <a:ln>
            <a:noFill/>
          </a:ln>
        </p:spPr>
        <p:txBody>
          <a:bodyPr wrap="square">
            <a:spAutoFit/>
          </a:bodyPr>
          <a:lstStyle/>
          <a:p>
            <a:pPr algn="ctr"/>
            <a:r>
              <a:rPr lang="en-US" altLang="zh-CN" sz="4800" b="1">
                <a:solidFill>
                  <a:prstClr val="black">
                    <a:lumMod val="75000"/>
                    <a:lumOff val="25000"/>
                  </a:prstClr>
                </a:solidFill>
                <a:cs typeface="Times New Roman" panose="02020603050405020304" pitchFamily="18" charset="0"/>
              </a:rPr>
              <a:t>Into the unknown</a:t>
            </a:r>
            <a:endParaRPr lang="en-US" altLang="zh-CN" sz="4800" b="1">
              <a:solidFill>
                <a:prstClr val="black">
                  <a:lumMod val="75000"/>
                  <a:lumOff val="25000"/>
                </a:prstClr>
              </a:solidFill>
              <a:cs typeface="Times New Roman" panose="02020603050405020304" pitchFamily="18" charset="0"/>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1196752"/>
            <a:ext cx="11392669" cy="424748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defTabSz="913765">
              <a:lnSpc>
                <a:spcPct val="150000"/>
              </a:lnSpc>
            </a:pP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二、宾语从句</a:t>
            </a:r>
            <a:endPar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endParaRPr>
          </a:p>
          <a:p>
            <a:pPr indent="661035"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宾语从句在复合句中作及物动词或介词的宾语。结构为：主语＋谓语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i="1" kern="100" err="1">
                <a:latin typeface="Book Antiqua" panose="02040602050305030304" pitchFamily="18" charset="0"/>
                <a:ea typeface="华文细黑" panose="02010600040101010101" pitchFamily="2" charset="-122"/>
                <a:cs typeface="Times New Roman" panose="02020603050405020304" pitchFamily="18" charset="0"/>
              </a:rPr>
              <a:t>v</a:t>
            </a:r>
            <a:r>
              <a:rPr lang="en-US" altLang="zh-CN" sz="2600" b="1" i="1" kern="100" err="1">
                <a:latin typeface="Times New Roman" panose="02020603050405020304" pitchFamily="18" charset="0"/>
                <a:ea typeface="华文细黑" panose="02010600040101010101" pitchFamily="2" charset="-122"/>
                <a:cs typeface="Courier New" panose="02070609020205090404" pitchFamily="49" charset="0"/>
              </a:rPr>
              <a:t>t</a:t>
            </a: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＋宾语从句或介词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i="1" kern="100">
                <a:latin typeface="Times New Roman" panose="02020603050405020304" pitchFamily="18" charset="0"/>
                <a:ea typeface="华文细黑" panose="02010600040101010101" pitchFamily="2" charset="-122"/>
                <a:cs typeface="Courier New" panose="02070609020205090404" pitchFamily="49" charset="0"/>
              </a:rPr>
              <a:t>prep</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＋宾语从句。宾语从句需要特别注意的问题：引导词、语序和时态。引导宾语从句的词有连词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无意义，不作成分</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if/whether(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是否</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；连接代词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whose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which</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等；连接副词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where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how</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等。如果主句时态是过去时，从句时态通常与主句一致用过去的某种时态；语序为陈述句语序。</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477366"/>
            <a:ext cx="11392669" cy="6047978"/>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连词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引导的宾语从句</a:t>
            </a:r>
            <a:r>
              <a:rPr lang="zh-CN" altLang="zh-CN" sz="2600" b="1" kern="100">
                <a:latin typeface="宋体" panose="02010600030101010101" pitchFamily="2" charset="-122"/>
                <a:ea typeface="Times New Roman" panose="02020603050405020304" pitchFamily="18" charset="0"/>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在宾语从句中不充当任何成分，在口语或非正式的文体中可以省略。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told me (that) he would go to college the next year.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他告诉我他明年将去上大学。</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solidFill>
                  <a:srgbClr val="0000FF"/>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srgbClr val="0000FF"/>
                </a:solidFill>
                <a:latin typeface="IPAPANNEW" panose="02000500070000020004" pitchFamily="2" charset="0"/>
                <a:ea typeface="华文细黑" panose="02010600040101010101" pitchFamily="2" charset="-122"/>
                <a:cs typeface="Times New Roman" panose="02020603050405020304" pitchFamily="18" charset="0"/>
              </a:rPr>
              <a:t>特别提醒</a:t>
            </a:r>
            <a:r>
              <a:rPr lang="en-US" altLang="zh-CN" sz="2600" b="1" kern="100">
                <a:solidFill>
                  <a:srgbClr val="0000FF"/>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在以下情况中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不能省略：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动词后有两个或两个以上由</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引导的宾语从句时，第一个</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可省略，其余的</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一般都不能省略。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We all think (that) she is working very hard and that she will surely go to a very good university.</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我们都认为她学习非常努力，一定能进入一个非常好的大学。</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456065" y="1412776"/>
            <a:ext cx="11279870" cy="304715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当主句的谓语动词与</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引导的宾语从句之间有插入语时，</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一般不可省略。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Just then I noticed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for the first time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 our master was wearing his fine green coat and his black silk cap.</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那时我第一次注意到我们的老师穿着他的好看的绿色大衣并戴着黑色丝帽。</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1052736"/>
            <a:ext cx="11392669" cy="3647321"/>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2.whether/if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引导的宾语从句</a:t>
            </a:r>
            <a:r>
              <a:rPr lang="zh-CN" altLang="zh-CN" sz="2600" b="1" kern="100">
                <a:latin typeface="宋体" panose="02010600030101010101" pitchFamily="2" charset="-122"/>
                <a:ea typeface="Times New Roman" panose="02020603050405020304" pitchFamily="18" charset="0"/>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由</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whether/if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引导的宾语从句，实际上是由一般疑问句演变而来的，意为</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是否</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；宾语从句要用陈述语序。一般来说，在宾语从句中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与</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可以互换使用，但在特殊情况下</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与</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是不能互换的。</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 wonder whether/if they will come to our party.</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我想知道他们是否会来参加我们的晚会。</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620688"/>
            <a:ext cx="11392669" cy="6047978"/>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solidFill>
                  <a:srgbClr val="0000FF"/>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srgbClr val="0000FF"/>
                </a:solidFill>
                <a:latin typeface="IPAPANNEW" panose="02000500070000020004" pitchFamily="2" charset="0"/>
                <a:ea typeface="华文细黑" panose="02010600040101010101" pitchFamily="2" charset="-122"/>
                <a:cs typeface="Times New Roman" panose="02020603050405020304" pitchFamily="18" charset="0"/>
              </a:rPr>
              <a:t>特别提醒</a:t>
            </a:r>
            <a:r>
              <a:rPr lang="en-US" altLang="zh-CN" sz="2600" b="1" kern="100">
                <a:solidFill>
                  <a:srgbClr val="0000FF"/>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只能用</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，不能用</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的情况：</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在带</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的不定式前</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We haven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decided whether to walk there.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我们还没决定是否走着去那里。</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在介词的后面</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m thinking of whether we should go to see the film.</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我正在考虑我们是否应该去看电影。</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与</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or not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连用时</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 can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say whether or not they can come tomorrow.</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我不敢说他们明天是否能来。</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909707"/>
            <a:ext cx="11392669" cy="424748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宾语从句的一些注意事项</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一般情况下介词后只能用</a:t>
            </a:r>
            <a:r>
              <a:rPr lang="en-US" altLang="zh-CN" sz="2600" b="1" kern="100" err="1">
                <a:latin typeface="Times New Roman" panose="02020603050405020304" pitchFamily="18" charset="0"/>
                <a:ea typeface="华文细黑" panose="02010600040101010101" pitchFamily="2" charset="-122"/>
                <a:cs typeface="Courier New" panose="02070609020205090404" pitchFamily="49" charset="0"/>
              </a:rPr>
              <a:t>wh-</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类连接词引导宾语从句，但</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but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except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besides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等后可接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引导的宾语从句。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goes to the library every day except when it is raining.</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除了下雨天外，他每天都去图书馆。</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 know nothing about my new neighbor except that he is a teacher.</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我只知道我的新邻居是一位老师。</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260648"/>
            <a:ext cx="11392669" cy="6047978"/>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动词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find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consider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think</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feel</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believe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make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等后有宾语补足语时，常用</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作形式宾语，而将真正的宾语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从句后置。</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 have made it clear that I will not accept this job.</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我已表明我不会接受这份工作。</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有些动词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短语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，如</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enjoy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love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like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hate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appreciate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take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hide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see to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insist on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depend on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rely on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等后接宾语从句时，习惯上在从句前加形式宾语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 would appreciate it if you could give us some advice on how to solve those problems.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如果你能在如何解决那些问题方面给我们一些建议，我将不胜感激。</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1484784"/>
            <a:ext cx="11392669" cy="2446992"/>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宾语从句的语序</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宾语从句的语序是陈述语序，即：连接代词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副词＋主语＋谓语＋其他成分。</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 don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know what case the police are looking into.</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我不知道警察们正在调查一个什么样的案子。</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764704"/>
            <a:ext cx="11392669" cy="4848483"/>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defTabSz="913765">
              <a:lnSpc>
                <a:spcPct val="150000"/>
              </a:lnSpc>
            </a:pP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三、表语从句</a:t>
            </a:r>
            <a:endPar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endParaRPr>
          </a:p>
          <a:p>
            <a:pPr indent="661035"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表语从句在复合句中作表语，放在系动词之后，结构为</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主语＋连系动词＋表语从句</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。可以接表语从句的连系动词有</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look</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remain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seem</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等。引导表语从句的词有连词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无意义，不作成分</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是否</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as if/though(</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好像</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because(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因为</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；连接代词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which</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等；连接副词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where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how</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注意：引导表语从句的</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不可省略。另外，常用的还有</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reason is 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和</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 is because...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等结构。</a:t>
            </a:r>
            <a:r>
              <a:rPr lang="zh-CN" altLang="zh-CN" sz="2600" b="1" kern="100">
                <a:latin typeface="宋体" panose="02010600030101010101" pitchFamily="2" charset="-122"/>
                <a:ea typeface="Times New Roman" panose="02020603050405020304" pitchFamily="18" charset="0"/>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165234"/>
            <a:ext cx="11392669" cy="6648142"/>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question remains whether they will be able to help us.</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问题还是他们能否帮助我们。</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didn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attend the party.The reason was that he was ill.</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他没有参加聚会，原因是他生病了。</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solidFill>
                  <a:srgbClr val="0000FF"/>
                </a:solidFill>
                <a:latin typeface="IPAPANNEW" panose="02000500070000020004" pitchFamily="2" charset="0"/>
                <a:ea typeface="华文细黑" panose="02010600040101010101" pitchFamily="2" charset="-122"/>
                <a:cs typeface="Times New Roman" panose="02020603050405020304" pitchFamily="18" charset="0"/>
              </a:rPr>
              <a:t>[</a:t>
            </a:r>
            <a:r>
              <a:rPr lang="zh-CN" altLang="zh-CN" sz="2600" b="1" kern="100">
                <a:solidFill>
                  <a:srgbClr val="0000FF"/>
                </a:solidFill>
                <a:latin typeface="IPAPANNEW" panose="02000500070000020004" pitchFamily="2" charset="0"/>
                <a:ea typeface="华文细黑" panose="02010600040101010101" pitchFamily="2" charset="-122"/>
                <a:cs typeface="Times New Roman" panose="02020603050405020304" pitchFamily="18" charset="0"/>
              </a:rPr>
              <a:t>特别提醒</a:t>
            </a:r>
            <a:r>
              <a:rPr lang="en-US" altLang="zh-CN" sz="2600" b="1" kern="100">
                <a:solidFill>
                  <a:srgbClr val="0000FF"/>
                </a:solidFill>
                <a:latin typeface="IPAPANNEW" panose="02000500070000020004" pitchFamily="2" charset="0"/>
                <a:ea typeface="华文细黑" panose="02010600040101010101" pitchFamily="2" charset="-122"/>
                <a:cs typeface="Times New Roman" panose="02020603050405020304" pitchFamily="18"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表语从句用陈述语序</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question is when he can arrive at the hotel.</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问题是他什么时候可以到达酒店。</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引导表语从句时，用</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，不用</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if</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question is whether he can make it.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问题是他能否成功。</a:t>
            </a:r>
            <a:r>
              <a:rPr lang="zh-CN" altLang="zh-CN" sz="2600" b="1" kern="100">
                <a:latin typeface="宋体" panose="02010600030101010101" pitchFamily="2" charset="-122"/>
                <a:ea typeface="Times New Roman" panose="02020603050405020304" pitchFamily="18" charset="0"/>
                <a:cs typeface="Courier New" panose="02070609020205090404" pitchFamily="49" charset="0"/>
              </a:rPr>
              <a:t> </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2223001" y="1616114"/>
            <a:ext cx="7742825" cy="661015"/>
          </a:xfrm>
          <a:prstGeom prst="rect">
            <a:avLst/>
          </a:prstGeom>
        </p:spPr>
        <p:txBody>
          <a:bodyPr wrap="none">
            <a:spAutoFit/>
          </a:bodyPr>
          <a:lstStyle/>
          <a:p>
            <a:pPr algn="ctr">
              <a:lnSpc>
                <a:spcPct val="150000"/>
              </a:lnSpc>
              <a:spcBef>
                <a:spcPts val="1300"/>
              </a:spcBef>
              <a:spcAft>
                <a:spcPts val="1300"/>
              </a:spcAft>
            </a:pPr>
            <a:r>
              <a:rPr lang="en-US" altLang="zh-CN" sz="2800" b="1" kern="100">
                <a:solidFill>
                  <a:srgbClr val="404040"/>
                </a:solidFill>
                <a:latin typeface="Times New Roman" panose="02020603050405020304" pitchFamily="18" charset="0"/>
                <a:ea typeface="华文细黑" panose="02010600040101010101" pitchFamily="2" charset="-122"/>
                <a:cs typeface="Times New Roman" panose="02020603050405020304" pitchFamily="18" charset="0"/>
              </a:rPr>
              <a:t>Period Four</a:t>
            </a:r>
            <a:r>
              <a:rPr lang="zh-CN" altLang="zh-CN" sz="2800" b="1" kern="100">
                <a:solidFill>
                  <a:srgbClr val="404040"/>
                </a:solidFill>
                <a:latin typeface="Times New Roman" panose="02020603050405020304" pitchFamily="18" charset="0"/>
                <a:ea typeface="华文细黑" panose="02010600040101010101" pitchFamily="2" charset="-122"/>
                <a:cs typeface="Times New Roman" panose="02020603050405020304" pitchFamily="18" charset="0"/>
              </a:rPr>
              <a:t>　</a:t>
            </a:r>
            <a:r>
              <a:rPr lang="en-US" altLang="zh-CN" sz="2800" b="1" kern="100">
                <a:solidFill>
                  <a:srgbClr val="404040"/>
                </a:solidFill>
                <a:latin typeface="Times New Roman" panose="02020603050405020304" pitchFamily="18" charset="0"/>
                <a:ea typeface="华文细黑" panose="02010600040101010101" pitchFamily="2" charset="-122"/>
                <a:cs typeface="Times New Roman" panose="02020603050405020304" pitchFamily="18" charset="0"/>
              </a:rPr>
              <a:t>Grammar—Review</a:t>
            </a:r>
            <a:r>
              <a:rPr lang="zh-CN" altLang="zh-CN" sz="2800" b="1" kern="100">
                <a:solidFill>
                  <a:srgbClr val="404040"/>
                </a:solidFill>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800" b="1" kern="100">
                <a:solidFill>
                  <a:srgbClr val="404040"/>
                </a:solidFill>
                <a:latin typeface="Times New Roman" panose="02020603050405020304" pitchFamily="18" charset="0"/>
                <a:ea typeface="华文细黑" panose="02010600040101010101" pitchFamily="2" charset="-122"/>
                <a:cs typeface="Times New Roman" panose="02020603050405020304" pitchFamily="18" charset="0"/>
              </a:rPr>
              <a:t>noun clauses</a:t>
            </a:r>
            <a:endParaRPr lang="zh-CN" altLang="zh-CN" sz="2800" b="1" kern="100">
              <a:solidFill>
                <a:srgbClr val="404040"/>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21" name="文本框 20">
            <a:hlinkClick r:id="rId2" action="ppaction://hlinksldjump"/>
          </p:cNvPr>
          <p:cNvSpPr txBox="1"/>
          <p:nvPr/>
        </p:nvSpPr>
        <p:spPr>
          <a:xfrm>
            <a:off x="3934172" y="4428401"/>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smtClean="0">
                <a:solidFill>
                  <a:srgbClr val="8E6D48"/>
                </a:solidFill>
                <a:latin typeface="Arial"/>
                <a:ea typeface="微软雅黑"/>
              </a:rPr>
              <a:t>达标检测    </a:t>
            </a:r>
            <a:r>
              <a:rPr lang="zh-CN" altLang="en-US" smtClean="0">
                <a:solidFill>
                  <a:srgbClr val="8E6D48"/>
                </a:solidFill>
                <a:latin typeface="Arial"/>
                <a:ea typeface="微软雅黑"/>
              </a:rPr>
              <a:t>当堂检测  基础达标演练</a:t>
            </a:r>
            <a:endParaRPr lang="en-US" altLang="zh-CN">
              <a:solidFill>
                <a:srgbClr val="8E6D48"/>
              </a:solidFill>
              <a:latin typeface="Arial"/>
              <a:ea typeface="微软雅黑"/>
            </a:endParaRPr>
          </a:p>
        </p:txBody>
      </p:sp>
      <p:sp>
        <p:nvSpPr>
          <p:cNvPr id="20" name="文本框 19">
            <a:hlinkClick r:id="rId3" action="ppaction://hlinksldjump"/>
          </p:cNvPr>
          <p:cNvSpPr txBox="1"/>
          <p:nvPr/>
        </p:nvSpPr>
        <p:spPr>
          <a:xfrm>
            <a:off x="3934172" y="3429000"/>
            <a:ext cx="4954896" cy="584775"/>
          </a:xfrm>
          <a:prstGeom prst="rect">
            <a:avLst/>
          </a:prstGeom>
          <a:noFill/>
          <a:ln>
            <a:noFill/>
          </a:ln>
        </p:spPr>
        <p:txBody>
          <a:bodyPr wrap="square" rtlCol="0">
            <a:spAutoFit/>
            <a:scene3d>
              <a:camera prst="orthographicFront"/>
              <a:lightRig rig="threePt" dir="t"/>
            </a:scene3d>
            <a:sp3d contourW="12700"/>
          </a:bodyPr>
          <a:lstStyle/>
          <a:p>
            <a:pPr defTabSz="914400"/>
            <a:r>
              <a:rPr lang="zh-CN" altLang="en-US" sz="3200" b="1" smtClean="0">
                <a:solidFill>
                  <a:srgbClr val="8E6D48"/>
                </a:solidFill>
                <a:latin typeface="Arial"/>
                <a:ea typeface="微软雅黑"/>
              </a:rPr>
              <a:t>语法导学    </a:t>
            </a:r>
            <a:r>
              <a:rPr lang="zh-CN" altLang="en-US" smtClean="0">
                <a:solidFill>
                  <a:srgbClr val="8E6D48"/>
                </a:solidFill>
                <a:latin typeface="Arial"/>
                <a:ea typeface="微软雅黑"/>
              </a:rPr>
              <a:t>感悟规律  重点难点剖析</a:t>
            </a:r>
            <a:endParaRPr lang="en-US" altLang="zh-CN">
              <a:solidFill>
                <a:srgbClr val="8E6D48"/>
              </a:solidFill>
              <a:latin typeface="+mj-ea"/>
              <a:ea typeface="+mj-ea"/>
            </a:endParaRPr>
          </a:p>
        </p:txBody>
      </p:sp>
      <p:grpSp>
        <p:nvGrpSpPr>
          <p:cNvPr id="23" name="组合 22"/>
          <p:cNvGrpSpPr/>
          <p:nvPr/>
        </p:nvGrpSpPr>
        <p:grpSpPr>
          <a:xfrm rot="10800000">
            <a:off x="212824" y="254442"/>
            <a:ext cx="1849140" cy="582270"/>
            <a:chOff x="1198662" y="3429794"/>
            <a:chExt cx="3600400" cy="792088"/>
          </a:xfrm>
        </p:grpSpPr>
        <p:grpSp>
          <p:nvGrpSpPr>
            <p:cNvPr id="24" name="组合 23"/>
            <p:cNvGrpSpPr/>
            <p:nvPr/>
          </p:nvGrpSpPr>
          <p:grpSpPr>
            <a:xfrm>
              <a:off x="1198662" y="3429794"/>
              <a:ext cx="3600400" cy="288000"/>
              <a:chOff x="1198662" y="3429794"/>
              <a:chExt cx="3600400" cy="288000"/>
            </a:xfrm>
          </p:grpSpPr>
          <p:cxnSp>
            <p:nvCxnSpPr>
              <p:cNvPr id="29" name="直接连接符 28"/>
              <p:cNvCxnSpPr/>
              <p:nvPr/>
            </p:nvCxnSpPr>
            <p:spPr>
              <a:xfrm>
                <a:off x="1198662" y="3429794"/>
                <a:ext cx="3600400" cy="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1198662" y="3429794"/>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4799062" y="3429794"/>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p:nvGrpSpPr>
          <p:grpSpPr>
            <a:xfrm>
              <a:off x="1198662" y="3933882"/>
              <a:ext cx="3600400" cy="288000"/>
              <a:chOff x="1198662" y="3933882"/>
              <a:chExt cx="3600400" cy="288000"/>
            </a:xfrm>
          </p:grpSpPr>
          <p:cxnSp>
            <p:nvCxnSpPr>
              <p:cNvPr id="26" name="直接连接符 25"/>
              <p:cNvCxnSpPr/>
              <p:nvPr/>
            </p:nvCxnSpPr>
            <p:spPr>
              <a:xfrm>
                <a:off x="1198662" y="4221882"/>
                <a:ext cx="3600400" cy="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1200984" y="3933882"/>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4799062" y="3933882"/>
                <a:ext cx="0" cy="2880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32" name="矩形 31"/>
          <p:cNvSpPr/>
          <p:nvPr/>
        </p:nvSpPr>
        <p:spPr>
          <a:xfrm rot="5400000">
            <a:off x="944158" y="-236295"/>
            <a:ext cx="365212" cy="15859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7930"/>
            <a:endParaRPr lang="zh-CN" altLang="en-US" sz="2400">
              <a:solidFill>
                <a:prstClr val="white"/>
              </a:solidFill>
            </a:endParaRPr>
          </a:p>
        </p:txBody>
      </p:sp>
      <p:sp>
        <p:nvSpPr>
          <p:cNvPr id="33" name="文本框 32"/>
          <p:cNvSpPr txBox="1"/>
          <p:nvPr/>
        </p:nvSpPr>
        <p:spPr>
          <a:xfrm>
            <a:off x="281945" y="286775"/>
            <a:ext cx="2363471" cy="523220"/>
          </a:xfrm>
          <a:prstGeom prst="rect">
            <a:avLst/>
          </a:prstGeom>
          <a:noFill/>
        </p:spPr>
        <p:txBody>
          <a:bodyPr wrap="square" rtlCol="0">
            <a:spAutoFit/>
          </a:bodyPr>
          <a:lstStyle/>
          <a:p>
            <a:r>
              <a:rPr lang="zh-CN" altLang="en-US" sz="2800" b="1" smtClean="0">
                <a:solidFill>
                  <a:schemeClr val="accent4">
                    <a:lumMod val="50000"/>
                  </a:schemeClr>
                </a:solidFill>
                <a:latin typeface="Adobe 黑体 Std R" panose="020b0400000000000000" pitchFamily="34" charset="-122"/>
                <a:ea typeface="Adobe 黑体 Std R" panose="020b0400000000000000" pitchFamily="34" charset="-122"/>
              </a:rPr>
              <a:t>内容索引</a:t>
            </a:r>
            <a:endParaRPr lang="zh-CN" altLang="en-US" sz="2800" b="1">
              <a:solidFill>
                <a:schemeClr val="accent4">
                  <a:lumMod val="50000"/>
                </a:schemeClr>
              </a:solidFill>
              <a:latin typeface="Adobe 黑体 Std R" panose="020b0400000000000000" pitchFamily="34" charset="-122"/>
              <a:ea typeface="Adobe 黑体 Std R" panose="020b0400000000000000" pitchFamily="34" charset="-122"/>
            </a:endParaRPr>
          </a:p>
        </p:txBody>
      </p:sp>
      <p:cxnSp>
        <p:nvCxnSpPr>
          <p:cNvPr id="34" name="直接连接符 33"/>
          <p:cNvCxnSpPr/>
          <p:nvPr/>
        </p:nvCxnSpPr>
        <p:spPr>
          <a:xfrm flipV="1">
            <a:off x="2052304" y="519444"/>
            <a:ext cx="9362233" cy="2031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xmlns:p14="http://schemas.microsoft.com/office/powerpoint/2010/main" Requires="p14">
      <p:transition p14:dur="0"/>
    </mc:Choice>
    <mc:Fallback>
      <p:transition/>
    </mc:Fallback>
  </mc:AlternateConten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1196752"/>
            <a:ext cx="11392669" cy="304715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defTabSz="913765">
              <a:lnSpc>
                <a:spcPct val="150000"/>
              </a:lnSpc>
            </a:pP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四、同位语从句</a:t>
            </a:r>
            <a:endPar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endParaRPr>
          </a:p>
          <a:p>
            <a:pPr indent="661035"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在复合句中用作同位语的从句称为同位语从句。同位语从句是名词性从句的一种。它一般放在</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fact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news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idea</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truth</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hope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problem</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information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belief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thought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doubt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promise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question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等抽象名词的后面，对前面的名词作进一步的解释，或说明前面名词的具体含义。</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548680"/>
            <a:ext cx="11392669" cy="5447814"/>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同位语从句的连接词</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引导同位语从句的连接词有从属连词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；连接代词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等和连接副词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where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how</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等。其中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不作成分，</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无实际意义，</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意为</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是否</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；其他连接词具有实义，同时在同位语从句中作一定成分。引导同位语从句的连接词一般都不省略。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news that they had won the game soon spread over the whole school.</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他们比赛获胜的消息很快传遍了整个学校。</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hasn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made the decision whether he will go there.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他还没有做出决定是否去那里。</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1124744"/>
            <a:ext cx="11392669" cy="3647321"/>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同位语从句的注意事项</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分隔式同位语从句：有时同位语从句与其所解释说明的名词会被其他成分隔开，从而形成分隔式同位语从句，这样做主要是为了保持句子结构平衡，避免头重脚轻。</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 saying goes that practice makes perfect.(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从句被谓语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goes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分开</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常言道，熟能生巧。</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621428"/>
            <a:ext cx="11392669" cy="647332"/>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同位语从句和定语从句的区别</a:t>
            </a:r>
            <a:endParaRPr lang="zh-CN" altLang="zh-CN" sz="1050" kern="100">
              <a:latin typeface="宋体" panose="02010600030101010101" pitchFamily="2" charset="-122"/>
              <a:cs typeface="Courier New" panose="02070609020205090404" pitchFamily="49" charset="0"/>
            </a:endParaRPr>
          </a:p>
        </p:txBody>
      </p:sp>
      <p:graphicFrame>
        <p:nvGraphicFramePr>
          <p:cNvPr id="4" name="表格 3"/>
          <p:cNvGraphicFramePr>
            <a:graphicFrameLocks noGrp="1"/>
          </p:cNvGraphicFramePr>
          <p:nvPr/>
        </p:nvGraphicFramePr>
        <p:xfrm>
          <a:off x="549795" y="1380006"/>
          <a:ext cx="11242540" cy="4608000"/>
        </p:xfrm>
        <a:graphic>
          <a:graphicData uri="http://schemas.openxmlformats.org/drawingml/2006/table">
            <a:tbl>
              <a:tblPr/>
              <a:tblGrid>
                <a:gridCol w="1588163"/>
                <a:gridCol w="4672261"/>
                <a:gridCol w="4982116"/>
              </a:tblGrid>
              <a:tr h="720000">
                <a:tc>
                  <a:txBody>
                    <a:bodyPr vert="horz" wrap="square"/>
                    <a:lstStyle/>
                    <a:p>
                      <a:pPr algn="ctr">
                        <a:lnSpc>
                          <a:spcPct val="150000"/>
                        </a:lnSpc>
                        <a:spcAft>
                          <a:spcPct val="0"/>
                        </a:spcAft>
                      </a:pP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 </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algn="ctr">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同位语从句</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algn="ctr">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定语从句</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00">
                <a:tc>
                  <a:txBody>
                    <a:bodyPr vert="horz" wrap="square"/>
                    <a:lstStyle/>
                    <a:p>
                      <a:pPr algn="ctr">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功能</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algn="ctr">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解释说明名词表示的具体内容。</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algn="ctr">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说明名词的性质、特征、来源等。</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8000">
                <a:tc>
                  <a:txBody>
                    <a:bodyPr vert="horz" wrap="square"/>
                    <a:lstStyle/>
                    <a:p>
                      <a:pPr algn="ctr">
                        <a:lnSpc>
                          <a:spcPct val="150000"/>
                        </a:lnSpc>
                        <a:spcAft>
                          <a:spcPct val="0"/>
                        </a:spcAft>
                      </a:pP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that</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marL="71755" algn="l">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不作成分，只起连接作用，不可省略。</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marL="71755" algn="l">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作主语、宾语或表语，起连接作用，并且作从句的宾语时可省略。</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000">
                <a:tc>
                  <a:txBody>
                    <a:bodyPr vert="horz" wrap="square"/>
                    <a:lstStyle/>
                    <a:p>
                      <a:pPr algn="ctr">
                        <a:lnSpc>
                          <a:spcPct val="150000"/>
                        </a:lnSpc>
                        <a:spcAft>
                          <a:spcPct val="0"/>
                        </a:spcAft>
                      </a:pP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whether</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vert="horz" wrap="square"/>
                    <a:lstStyle/>
                    <a:p>
                      <a:pPr marL="71755" algn="l">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起连接作用，其中</a:t>
                      </a: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whether(</a:t>
                      </a: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是否</a:t>
                      </a: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a:t>
                      </a: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不作成分，而</a:t>
                      </a: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how</a:t>
                      </a: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和</a:t>
                      </a: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what</a:t>
                      </a: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作成分。</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vert="horz" wrap="square"/>
                    <a:lstStyle/>
                    <a:p>
                      <a:pPr algn="ctr">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不引导定语从句。</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000">
                <a:tc>
                  <a:txBody>
                    <a:bodyPr vert="horz" wrap="square"/>
                    <a:lstStyle/>
                    <a:p>
                      <a:pPr algn="ctr">
                        <a:lnSpc>
                          <a:spcPct val="150000"/>
                        </a:lnSpc>
                        <a:spcAft>
                          <a:spcPct val="0"/>
                        </a:spcAft>
                      </a:pP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how/what</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31380" marR="31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vert="horz" wrap="square"/>
                    <a:lstStyle/>
                    <a:p/>
                  </a:txBody>
                  <a:tcPr/>
                </a:tc>
                <a:tc vMerge="1">
                  <a:txBody>
                    <a:bodyPr vert="horz" wrap="square"/>
                    <a:lstStyle/>
                    <a:p/>
                  </a:txBody>
                  <a:tcPr/>
                </a:tc>
              </a:tr>
            </a:tbl>
          </a:graphicData>
        </a:graphic>
      </p:graphicFrame>
    </p:spTree>
  </p:cSld>
  <p:clrMapOvr>
    <a:masterClrMapping/>
  </p:clrMapOvr>
  <mc:AlternateContent>
    <mc:Choice xmlns:p14="http://schemas.microsoft.com/office/powerpoint/2010/main" Requires="p14">
      <p:transition p14:dur="0"/>
    </mc:Choice>
    <mc:Fallback>
      <p:transition/>
    </mc:Fallback>
  </mc:AlternateConten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4" name="表格 3"/>
          <p:cNvGraphicFramePr>
            <a:graphicFrameLocks noGrp="1"/>
          </p:cNvGraphicFramePr>
          <p:nvPr/>
        </p:nvGraphicFramePr>
        <p:xfrm>
          <a:off x="405780" y="1053056"/>
          <a:ext cx="11377265" cy="2880000"/>
        </p:xfrm>
        <a:graphic>
          <a:graphicData uri="http://schemas.openxmlformats.org/drawingml/2006/table">
            <a:tbl>
              <a:tblPr/>
              <a:tblGrid>
                <a:gridCol w="1607197"/>
                <a:gridCol w="4369468"/>
                <a:gridCol w="5400600"/>
              </a:tblGrid>
              <a:tr h="720000">
                <a:tc>
                  <a:txBody>
                    <a:bodyPr vert="horz" wrap="square"/>
                    <a:lstStyle/>
                    <a:p>
                      <a:pPr algn="ctr">
                        <a:lnSpc>
                          <a:spcPct val="150000"/>
                        </a:lnSpc>
                        <a:spcAft>
                          <a:spcPct val="0"/>
                        </a:spcAft>
                      </a:pP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who</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vert="horz" wrap="square"/>
                    <a:lstStyle/>
                    <a:p>
                      <a:pPr marL="71755" algn="l">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作成分；起连接作用；有自己的含义，但与其修饰的名词无关。</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vert="horz" wrap="square"/>
                    <a:lstStyle/>
                    <a:p>
                      <a:pPr marL="71755" algn="l">
                        <a:lnSpc>
                          <a:spcPct val="150000"/>
                        </a:lnSpc>
                        <a:spcAft>
                          <a:spcPct val="0"/>
                        </a:spcAft>
                      </a:pP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作成分；起连接作用；与先行词有一定的关系，如</a:t>
                      </a: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when</a:t>
                      </a:r>
                      <a:r>
                        <a:rPr lang="zh-CN" sz="2600" b="1" kern="100" baseline="0">
                          <a:effectLst/>
                          <a:latin typeface="Times New Roman" panose="02020603050405020304" pitchFamily="18" charset="0"/>
                          <a:ea typeface="华文细黑" panose="02010600040101010101" pitchFamily="2" charset="-122"/>
                          <a:cs typeface="Times New Roman" panose="02020603050405020304" pitchFamily="18" charset="0"/>
                        </a:rPr>
                        <a:t>的先行词为时间名词。</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00">
                <a:tc>
                  <a:txBody>
                    <a:bodyPr vert="horz" wrap="square"/>
                    <a:lstStyle/>
                    <a:p>
                      <a:pPr algn="ctr">
                        <a:lnSpc>
                          <a:spcPct val="150000"/>
                        </a:lnSpc>
                        <a:spcAft>
                          <a:spcPct val="0"/>
                        </a:spcAft>
                      </a:pP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when</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vert="horz" wrap="square"/>
                    <a:lstStyle/>
                    <a:p/>
                  </a:txBody>
                  <a:tcPr/>
                </a:tc>
                <a:tc vMerge="1">
                  <a:txBody>
                    <a:bodyPr vert="horz" wrap="square"/>
                    <a:lstStyle/>
                    <a:p/>
                  </a:txBody>
                  <a:tcPr/>
                </a:tc>
              </a:tr>
              <a:tr h="720000">
                <a:tc>
                  <a:txBody>
                    <a:bodyPr vert="horz" wrap="square"/>
                    <a:lstStyle/>
                    <a:p>
                      <a:pPr algn="ctr">
                        <a:lnSpc>
                          <a:spcPct val="150000"/>
                        </a:lnSpc>
                        <a:spcAft>
                          <a:spcPct val="0"/>
                        </a:spcAft>
                      </a:pP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where</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vert="horz" wrap="square"/>
                    <a:lstStyle/>
                    <a:p/>
                  </a:txBody>
                  <a:tcPr/>
                </a:tc>
                <a:tc vMerge="1">
                  <a:txBody>
                    <a:bodyPr vert="horz" wrap="square"/>
                    <a:lstStyle/>
                    <a:p/>
                  </a:txBody>
                  <a:tcPr/>
                </a:tc>
              </a:tr>
              <a:tr h="720000">
                <a:tc>
                  <a:txBody>
                    <a:bodyPr vert="horz" wrap="square"/>
                    <a:lstStyle/>
                    <a:p>
                      <a:pPr algn="ctr">
                        <a:lnSpc>
                          <a:spcPct val="150000"/>
                        </a:lnSpc>
                        <a:spcAft>
                          <a:spcPct val="0"/>
                        </a:spcAft>
                      </a:pPr>
                      <a:r>
                        <a:rPr lang="en-US" sz="2600" b="1" kern="100" baseline="0">
                          <a:effectLst/>
                          <a:latin typeface="Times New Roman" panose="02020603050405020304" pitchFamily="18" charset="0"/>
                          <a:ea typeface="华文细黑" panose="02010600040101010101" pitchFamily="2" charset="-122"/>
                          <a:cs typeface="Courier New" panose="02070609020205090404" pitchFamily="49" charset="0"/>
                        </a:rPr>
                        <a:t>why</a:t>
                      </a:r>
                      <a:endParaRPr lang="zh-CN" sz="2600" kern="100" baseline="0">
                        <a:effectLst/>
                        <a:latin typeface="宋体" panose="02010600030101010101" pitchFamily="2" charset="-122"/>
                        <a:ea typeface="宋体" panose="02010600030101010101" pitchFamily="2" charset="-122"/>
                        <a:cs typeface="Courier New" panose="02070609020205090404" pitchFamily="49" charset="0"/>
                      </a:endParaRPr>
                    </a:p>
                  </a:txBody>
                  <a:tcPr marL="62760" marR="6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vert="horz" wrap="square"/>
                    <a:lstStyle/>
                    <a:p/>
                  </a:txBody>
                  <a:tcPr/>
                </a:tc>
                <a:tc vMerge="1">
                  <a:txBody>
                    <a:bodyPr vert="horz" wrap="square"/>
                    <a:lstStyle/>
                    <a:p/>
                  </a:txBody>
                  <a:tcPr/>
                </a:tc>
              </a:tr>
            </a:tbl>
          </a:graphicData>
        </a:graphic>
      </p:graphicFrame>
    </p:spTree>
  </p:cSld>
  <p:clrMapOvr>
    <a:masterClrMapping/>
  </p:clrMapOvr>
  <mc:AlternateContent>
    <mc:Choice xmlns:p14="http://schemas.microsoft.com/office/powerpoint/2010/main" Requires="p14">
      <p:transition p14:dur="0"/>
    </mc:Choice>
    <mc:Fallback>
      <p:transition/>
    </mc:Fallback>
  </mc:AlternateConten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116632"/>
            <a:ext cx="11392669" cy="664897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注意：判定同位语从句的简易方法：</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我们可以在名词和从句之间加</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be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动词，使之构成一个新句子，如果合乎逻辑、句子通顺，则是同位语从句。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news that she told me is that Tom will go abroad next year.(that she told me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是定语从句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她告诉我的消息是汤姆明年将出国。</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不可以说</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news was that she told me...)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news that Tom would go abroad was told by her.(that Tom would go abroad</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是同位语从句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汤姆将出国的消息是她说的。</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可以说</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news was that Tom would go abroad.)</a:t>
            </a:r>
            <a:endParaRPr lang="zh-CN" altLang="zh-CN" sz="1050" kern="100">
              <a:latin typeface="宋体" panose="02010600030101010101" pitchFamily="2" charset="-122"/>
              <a:cs typeface="Courier New" panose="02070609020205090404" pitchFamily="49" charset="0"/>
            </a:endParaRPr>
          </a:p>
        </p:txBody>
      </p:sp>
      <p:sp>
        <p:nvSpPr>
          <p:cNvPr id="4"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333772" y="861095"/>
            <a:ext cx="11521280" cy="656846"/>
          </a:xfrm>
          <a:prstGeom prst="rect">
            <a:avLst/>
          </a:prstGeom>
        </p:spPr>
        <p:txBody>
          <a:bodyPr wrap="square">
            <a:spAutoFit/>
          </a:bodyPr>
          <a:lstStyle/>
          <a:p>
            <a:pPr algn="just">
              <a:lnSpc>
                <a:spcPct val="150000"/>
              </a:lnSpc>
            </a:pPr>
            <a:r>
              <a:rPr lang="en-US"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Ⅰ.</a:t>
            </a:r>
            <a:r>
              <a:rPr lang="zh-CN"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单句语法填空</a:t>
            </a:r>
            <a:endParaRPr lang="zh-CN"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endParaRPr>
          </a:p>
        </p:txBody>
      </p:sp>
      <p:pic>
        <p:nvPicPr>
          <p:cNvPr id="4" name="图片 3"/>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12086"/>
            <a:ext cx="12188825" cy="961905"/>
          </a:xfrm>
          <a:prstGeom prst="rect">
            <a:avLst/>
          </a:prstGeom>
        </p:spPr>
      </p:pic>
      <p:sp>
        <p:nvSpPr>
          <p:cNvPr id="12" name="点击文字添加标题"/>
          <p:cNvSpPr txBox="1"/>
          <p:nvPr/>
        </p:nvSpPr>
        <p:spPr>
          <a:xfrm>
            <a:off x="2795023"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pPr algn="ctr" defTabSz="914400" fontAlgn="base">
              <a:spcBef>
                <a:spcPct val="0"/>
              </a:spcBef>
              <a:spcAft>
                <a:spcPct val="0"/>
              </a:spcAft>
              <a:defRPr/>
            </a:pPr>
            <a:r>
              <a:rPr lang="zh-CN" altLang="en-US" sz="3600">
                <a:solidFill>
                  <a:srgbClr val="8E6D48"/>
                </a:solidFill>
                <a:effectLst/>
                <a:latin typeface="Arial"/>
                <a:ea typeface="微软雅黑"/>
              </a:rPr>
              <a:t>达 标 检 测</a:t>
            </a:r>
            <a:endParaRPr lang="en-US" altLang="zh-CN" sz="3600">
              <a:solidFill>
                <a:srgbClr val="8E6D48"/>
              </a:solidFill>
              <a:effectLst/>
              <a:latin typeface="Arial"/>
              <a:ea typeface="微软雅黑"/>
            </a:endParaRPr>
          </a:p>
        </p:txBody>
      </p:sp>
      <p:sp>
        <p:nvSpPr>
          <p:cNvPr id="13" name="文本框 12"/>
          <p:cNvSpPr txBox="1"/>
          <p:nvPr/>
        </p:nvSpPr>
        <p:spPr>
          <a:xfrm>
            <a:off x="5963375" y="332656"/>
            <a:ext cx="2723325" cy="369332"/>
          </a:xfrm>
          <a:prstGeom prst="rect">
            <a:avLst/>
          </a:prstGeom>
          <a:noFill/>
        </p:spPr>
        <p:txBody>
          <a:bodyPr wrap="square" rtlCol="0">
            <a:spAutoFit/>
          </a:bodyPr>
          <a:lstStyle/>
          <a:p>
            <a:pPr algn="ctr" defTabSz="1218565"/>
            <a:r>
              <a:rPr lang="zh-CN" altLang="en-US"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rPr>
              <a:t>当堂检测  基础达标演练</a:t>
            </a:r>
            <a:endParaRPr lang="en-US" altLang="zh-CN"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endParaRPr>
          </a:p>
        </p:txBody>
      </p:sp>
      <p:sp>
        <p:nvSpPr>
          <p:cNvPr id="11" name="矩形 10"/>
          <p:cNvSpPr/>
          <p:nvPr/>
        </p:nvSpPr>
        <p:spPr>
          <a:xfrm>
            <a:off x="399666" y="1465734"/>
            <a:ext cx="11392669" cy="552456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1.It is often the case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anything is possible for those who hang on to hope.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2.We mostly had to rely on the radio or newspapers to know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was going on in the world.</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3.The suggestion that the new rule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adopt) came from the chairman.</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4.The gold medal will be awarded to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wins the first place in the bicycle race.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5.Jane moved aimlessly down the tree-lined street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not knowing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she was heading.</a:t>
            </a:r>
            <a:endParaRPr lang="zh-CN" altLang="zh-CN" sz="1050" kern="100">
              <a:latin typeface="宋体" panose="02010600030101010101" pitchFamily="2" charset="-122"/>
              <a:cs typeface="Courier New" panose="02070609020205090404" pitchFamily="49" charset="0"/>
            </a:endParaRPr>
          </a:p>
        </p:txBody>
      </p:sp>
      <p:sp>
        <p:nvSpPr>
          <p:cNvPr id="3" name="矩形 2"/>
          <p:cNvSpPr/>
          <p:nvPr/>
        </p:nvSpPr>
        <p:spPr>
          <a:xfrm>
            <a:off x="3358108" y="1605498"/>
            <a:ext cx="758541"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9" name="矩形 8"/>
          <p:cNvSpPr/>
          <p:nvPr/>
        </p:nvSpPr>
        <p:spPr>
          <a:xfrm>
            <a:off x="9190756" y="2185814"/>
            <a:ext cx="88838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0" name="矩形 9"/>
          <p:cNvSpPr/>
          <p:nvPr/>
        </p:nvSpPr>
        <p:spPr>
          <a:xfrm>
            <a:off x="5458406" y="3328417"/>
            <a:ext cx="300274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(should) be adopted</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5687031" y="4552553"/>
            <a:ext cx="138691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whoever</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9871482" y="5733256"/>
            <a:ext cx="1047466"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where</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5" grpId="0"/>
      <p:bldP spid="6" grpId="0"/>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399666" y="476533"/>
            <a:ext cx="11392669" cy="6048811"/>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6.The most pleasant thing of the rainy season is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one can be entirely free from dust.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7.This is due to the fact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anxiety produces a raised sense of awareness and physiological readiness to fight or fly.</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8.We choose this hotel because the price for a night here is down to $20</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half of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 used to charge.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9.Though scientists aren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sure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is causing this change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publishers of the study think that it</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 connected to rainfall.</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10.When everyone quieted down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speaker began to talk</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saying that this was exactly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was happening in their lives.</a:t>
            </a:r>
            <a:endParaRPr lang="zh-CN" altLang="zh-CN" sz="1050" kern="100">
              <a:latin typeface="宋体" panose="02010600030101010101" pitchFamily="2" charset="-122"/>
              <a:cs typeface="Courier New" panose="02070609020205090404" pitchFamily="49" charset="0"/>
            </a:endParaRPr>
          </a:p>
        </p:txBody>
      </p:sp>
      <p:sp>
        <p:nvSpPr>
          <p:cNvPr id="2" name="矩形 1"/>
          <p:cNvSpPr/>
          <p:nvPr/>
        </p:nvSpPr>
        <p:spPr>
          <a:xfrm>
            <a:off x="7390556" y="592113"/>
            <a:ext cx="758541"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4150196" y="1772816"/>
            <a:ext cx="758541"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that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矩形 3"/>
          <p:cNvSpPr/>
          <p:nvPr/>
        </p:nvSpPr>
        <p:spPr>
          <a:xfrm>
            <a:off x="957555" y="3584629"/>
            <a:ext cx="88838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5" name="矩形 4"/>
          <p:cNvSpPr/>
          <p:nvPr/>
        </p:nvSpPr>
        <p:spPr>
          <a:xfrm>
            <a:off x="5033342" y="4177655"/>
            <a:ext cx="88838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6" name="矩形 5"/>
          <p:cNvSpPr/>
          <p:nvPr/>
        </p:nvSpPr>
        <p:spPr>
          <a:xfrm>
            <a:off x="2196455" y="5939755"/>
            <a:ext cx="888385"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what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382082" y="332656"/>
            <a:ext cx="10745245" cy="656846"/>
          </a:xfrm>
          <a:prstGeom prst="rect">
            <a:avLst/>
          </a:prstGeom>
        </p:spPr>
        <p:txBody>
          <a:bodyPr wrap="square">
            <a:spAutoFit/>
          </a:bodyPr>
          <a:lstStyle/>
          <a:p>
            <a:pPr algn="just">
              <a:lnSpc>
                <a:spcPct val="150000"/>
              </a:lnSpc>
            </a:pPr>
            <a:r>
              <a:rPr lang="en-US"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Ⅱ.</a:t>
            </a:r>
            <a:r>
              <a:rPr lang="zh-CN"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完成句子</a:t>
            </a:r>
            <a:endParaRPr lang="zh-CN"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9" name="矩形 8"/>
          <p:cNvSpPr/>
          <p:nvPr/>
        </p:nvSpPr>
        <p:spPr>
          <a:xfrm>
            <a:off x="399666" y="1045389"/>
            <a:ext cx="11392669" cy="552456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11.The suggestion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needs great consideration.</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我们是否要成立公司的提议需要慎重考虑。</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12.It has not been decided yet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由谁来组织会议还没有决定。</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13.The question is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问题是我们怎样弄到足够的金钱去帮她。</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14.I don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care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the day after tomorrow.</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我不在乎他后天来不来</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1050" kern="100">
              <a:latin typeface="宋体" panose="02010600030101010101" pitchFamily="2" charset="-122"/>
              <a:cs typeface="Courier New" panose="02070609020205090404" pitchFamily="49" charset="0"/>
            </a:endParaRPr>
          </a:p>
        </p:txBody>
      </p:sp>
      <p:sp>
        <p:nvSpPr>
          <p:cNvPr id="2" name="矩形 1"/>
          <p:cNvSpPr/>
          <p:nvPr/>
        </p:nvSpPr>
        <p:spPr>
          <a:xfrm>
            <a:off x="3502124" y="1124744"/>
            <a:ext cx="5624040"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whether we (should) set up a company</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3" name="矩形 2"/>
          <p:cNvSpPr/>
          <p:nvPr/>
        </p:nvSpPr>
        <p:spPr>
          <a:xfrm>
            <a:off x="4688532" y="2852936"/>
            <a:ext cx="4424609"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who will organize the meeting</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8" name="矩形 7"/>
          <p:cNvSpPr/>
          <p:nvPr/>
        </p:nvSpPr>
        <p:spPr>
          <a:xfrm>
            <a:off x="3070076" y="4077072"/>
            <a:ext cx="6110968"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how we can get enough money to help her</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11" name="矩形 10"/>
          <p:cNvSpPr/>
          <p:nvPr/>
        </p:nvSpPr>
        <p:spPr>
          <a:xfrm>
            <a:off x="2873102" y="5312821"/>
            <a:ext cx="4124014"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whether he will come or not</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11" grpId="0"/>
    </p:bld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399666" y="1700808"/>
            <a:ext cx="11392669" cy="1323415"/>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15.They couldn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understand </a:t>
            </a:r>
            <a:r>
              <a:rPr lang="en-US" altLang="zh-CN" sz="2600" b="1" u="sng"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smtClean="0">
                <a:latin typeface="Times New Roman" panose="02020603050405020304" pitchFamily="18" charset="0"/>
                <a:ea typeface="华文细黑" panose="02010600040101010101" pitchFamily="2" charset="-122"/>
                <a:cs typeface="Courier New" panose="02070609020205090404" pitchFamily="49" charset="0"/>
              </a:rPr>
              <a:t> </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take part in the party.</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他们不明白我为什么拒绝参加派对。</a:t>
            </a:r>
            <a:endParaRPr lang="zh-CN" altLang="zh-CN" sz="1050" kern="100">
              <a:latin typeface="宋体" panose="02010600030101010101" pitchFamily="2" charset="-122"/>
              <a:cs typeface="Courier New" panose="02070609020205090404" pitchFamily="49" charset="0"/>
            </a:endParaRPr>
          </a:p>
        </p:txBody>
      </p:sp>
      <p:sp>
        <p:nvSpPr>
          <p:cNvPr id="8" name="矩形 7"/>
          <p:cNvSpPr/>
          <p:nvPr/>
        </p:nvSpPr>
        <p:spPr>
          <a:xfrm>
            <a:off x="4906799" y="1772816"/>
            <a:ext cx="2483757"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rPr>
              <a:t>why I refused to</a:t>
            </a:r>
            <a:endParaRPr lang="zh-CN" altLang="en-US" sz="2600" b="1" kern="100">
              <a:solidFill>
                <a:srgbClr val="C00000"/>
              </a:solidFill>
              <a:latin typeface="Times New Roman" panose="02020603050405020304" pitchFamily="18" charset="0"/>
              <a:ea typeface="华文细黑" panose="02010600040101010101" pitchFamily="2" charset="-122"/>
              <a:cs typeface="Courier New" panose="02070609020205090404" pitchFamily="49" charset="0"/>
            </a:endParaRPr>
          </a:p>
        </p:txBody>
      </p:sp>
      <p:sp>
        <p:nvSpPr>
          <p:cNvPr id="4" name="返回">
            <a:hlinkClick r:id="rId2" action="ppaction://hlinksldjump"/>
          </p:cNvPr>
          <p:cNvSpPr/>
          <p:nvPr/>
        </p:nvSpPr>
        <p:spPr bwMode="auto">
          <a:xfrm>
            <a:off x="11211213" y="6398788"/>
            <a:ext cx="979200" cy="460800"/>
          </a:xfrm>
          <a:prstGeom prst="rect">
            <a:avLst/>
          </a:prstGeom>
          <a:solidFill>
            <a:schemeClr val="bg1">
              <a:lumMod val="75000"/>
              <a:alpha val="60000"/>
            </a:scheme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ct val="50000"/>
              </a:spcBef>
              <a:spcAft>
                <a:spcPct val="0"/>
              </a:spcAft>
              <a:buClrTx/>
              <a:buSzTx/>
              <a:buFontTx/>
              <a:buNone/>
              <a:defRPr/>
            </a:pPr>
            <a:r>
              <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rPr>
              <a:t>返 回</a:t>
            </a:r>
            <a:endParaRPr kumimoji="0" lang="zh-CN" altLang="en-US" sz="2000" b="0" i="0" u="none" strike="noStrike" kern="100" cap="none" spc="0" normalizeH="0" baseline="0" noProof="0" smtClean="0">
              <a:ln>
                <a:noFill/>
              </a:ln>
              <a:solidFill>
                <a:prstClr val="black">
                  <a:lumMod val="75000"/>
                  <a:lumOff val="25000"/>
                </a:prstClr>
              </a:solidFill>
              <a:effectLst/>
              <a:uLnTx/>
              <a:uFillTx/>
              <a:latin typeface="微软雅黑"/>
              <a:ea typeface="微软雅黑"/>
              <a:cs typeface="Times New Roman" panose="02020603050405020304"/>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399666" y="985220"/>
            <a:ext cx="10852697" cy="523220"/>
          </a:xfrm>
          <a:prstGeom prst="rect">
            <a:avLst/>
          </a:prstGeom>
        </p:spPr>
        <p:txBody>
          <a:bodyPr wrap="square">
            <a:spAutoFit/>
          </a:bodyPr>
          <a:lstStyle/>
          <a:p>
            <a:pPr algn="just">
              <a:tabLst>
                <a:tab pos="4248150"/>
              </a:tabLst>
            </a:pPr>
            <a:r>
              <a:rPr lang="zh-CN"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rPr>
              <a:t>感知以下课文原句，补全方框下的小题</a:t>
            </a:r>
            <a:endParaRPr lang="zh-CN" altLang="zh-CN" sz="2800" b="1" kern="100">
              <a:solidFill>
                <a:srgbClr val="7030A0"/>
              </a:solidFill>
              <a:latin typeface="Times New Roman" panose="02020603050405020304" pitchFamily="18" charset="0"/>
              <a:ea typeface="华文细黑" panose="02010600040101010101" pitchFamily="2" charset="-122"/>
              <a:cs typeface="Times New Roman" panose="02020603050405020304" pitchFamily="18" charset="0"/>
            </a:endParaRPr>
          </a:p>
        </p:txBody>
      </p:sp>
      <p:pic>
        <p:nvPicPr>
          <p:cNvPr id="13" name="图片 12"/>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14" name="矩形 13"/>
          <p:cNvSpPr/>
          <p:nvPr/>
        </p:nvSpPr>
        <p:spPr>
          <a:xfrm>
            <a:off x="10414892" y="476672"/>
            <a:ext cx="1773932" cy="593237"/>
          </a:xfrm>
          <a:prstGeom prst="rect">
            <a:avLst/>
          </a:prstGeom>
          <a:solidFill>
            <a:srgbClr val="00B050"/>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0486900" y="528216"/>
            <a:ext cx="1620958" cy="523220"/>
          </a:xfrm>
          <a:prstGeom prst="rect">
            <a:avLst/>
          </a:prstGeom>
        </p:spPr>
        <p:txBody>
          <a:bodyPr wrap="none">
            <a:spAutoFit/>
          </a:bodyPr>
          <a:lstStyle/>
          <a:p>
            <a:pPr algn="ctr"/>
            <a:r>
              <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语法感知</a:t>
            </a:r>
            <a:endPar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 name="点击文字添加标题"/>
          <p:cNvSpPr txBox="1"/>
          <p:nvPr/>
        </p:nvSpPr>
        <p:spPr>
          <a:xfrm>
            <a:off x="2290967" y="116632"/>
            <a:ext cx="3689666" cy="646331"/>
          </a:xfrm>
          <a:prstGeom prst="rect">
            <a:avLst/>
          </a:prstGeom>
          <a:noFill/>
        </p:spPr>
        <p:txBody>
          <a:bodyPr wrap="square" rtlCol="0">
            <a:spAutoFit/>
          </a:bodyPr>
          <a:lstStyle>
            <a:defPPr>
              <a:defRPr lang="zh-CN"/>
            </a:defPPr>
            <a:lvl1pPr algn="dist">
              <a:defRPr sz="7200" b="1">
                <a:gradFill>
                  <a:gsLst>
                    <a:gs pos="56000">
                      <a:srgbClr val="FEFC96"/>
                    </a:gs>
                    <a:gs pos="71000">
                      <a:srgbClr val="FAAF5B"/>
                    </a:gs>
                    <a:gs pos="100000">
                      <a:srgbClr val="88765E"/>
                    </a:gs>
                    <a:gs pos="20000">
                      <a:srgbClr val="758A80"/>
                    </a:gs>
                    <a:gs pos="0">
                      <a:srgbClr val="75FEFF"/>
                    </a:gs>
                    <a:gs pos="35000">
                      <a:srgbClr val="FDFFFD"/>
                    </a:gs>
                  </a:gsLst>
                  <a:lin ang="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defRPr>
            </a:lvl1pPr>
          </a:lstStyle>
          <a:p>
            <a:pPr algn="ctr" defTabSz="914400" fontAlgn="base">
              <a:spcBef>
                <a:spcPct val="0"/>
              </a:spcBef>
              <a:spcAft>
                <a:spcPct val="0"/>
              </a:spcAft>
              <a:defRPr/>
            </a:pPr>
            <a:r>
              <a:rPr lang="zh-CN" altLang="en-US" sz="3600">
                <a:solidFill>
                  <a:srgbClr val="8E6D48"/>
                </a:solidFill>
                <a:effectLst/>
                <a:latin typeface="Arial"/>
                <a:ea typeface="微软雅黑"/>
              </a:rPr>
              <a:t>语 法 导 学</a:t>
            </a:r>
            <a:endParaRPr lang="en-US" altLang="zh-CN" sz="3600">
              <a:solidFill>
                <a:srgbClr val="8E6D48"/>
              </a:solidFill>
              <a:effectLst/>
              <a:latin typeface="Arial"/>
              <a:ea typeface="微软雅黑"/>
            </a:endParaRPr>
          </a:p>
        </p:txBody>
      </p:sp>
      <p:sp>
        <p:nvSpPr>
          <p:cNvPr id="17" name="文本框 16"/>
          <p:cNvSpPr txBox="1"/>
          <p:nvPr/>
        </p:nvSpPr>
        <p:spPr>
          <a:xfrm>
            <a:off x="5459319" y="332656"/>
            <a:ext cx="2723325" cy="369332"/>
          </a:xfrm>
          <a:prstGeom prst="rect">
            <a:avLst/>
          </a:prstGeom>
          <a:noFill/>
        </p:spPr>
        <p:txBody>
          <a:bodyPr wrap="square" rtlCol="0">
            <a:spAutoFit/>
          </a:bodyPr>
          <a:lstStyle/>
          <a:p>
            <a:pPr algn="ctr" defTabSz="1218565"/>
            <a:r>
              <a:rPr lang="zh-CN" altLang="en-US"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rPr>
              <a:t>感悟规律  重点难点剖析</a:t>
            </a:r>
            <a:endParaRPr lang="en-US" altLang="zh-CN" kern="100">
              <a:solidFill>
                <a:prstClr val="black">
                  <a:lumMod val="50000"/>
                  <a:lumOff val="50000"/>
                </a:prstClr>
              </a:solidFill>
              <a:latin typeface="微软雅黑" panose="020b0503020204020204" pitchFamily="34" charset="-122"/>
              <a:ea typeface="微软雅黑" panose="020b0503020204020204" pitchFamily="34" charset="-122"/>
              <a:cs typeface="Courier New" panose="02070609020205090404"/>
            </a:endParaRPr>
          </a:p>
        </p:txBody>
      </p:sp>
      <p:sp>
        <p:nvSpPr>
          <p:cNvPr id="18" name="矩形 17"/>
          <p:cNvSpPr/>
          <p:nvPr/>
        </p:nvSpPr>
        <p:spPr>
          <a:xfrm>
            <a:off x="399666" y="1570809"/>
            <a:ext cx="11392669" cy="5098551"/>
          </a:xfrm>
          <a:prstGeom prst="rect">
            <a:avLst/>
          </a:prstGeom>
          <a:ln>
            <a:solidFill>
              <a:schemeClr val="tx1"/>
            </a:solidFill>
          </a:ln>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4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1.Through comparison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found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that the locations of the 117 known Maya cities correspond to the positions of the stars.</a:t>
            </a:r>
            <a:endParaRPr lang="zh-CN" altLang="zh-CN" sz="1050" kern="100">
              <a:latin typeface="宋体" panose="02010600030101010101" pitchFamily="2" charset="-122"/>
              <a:cs typeface="Courier New" panose="02070609020205090404" pitchFamily="49" charset="0"/>
            </a:endParaRPr>
          </a:p>
          <a:p>
            <a:pPr algn="just">
              <a:lnSpc>
                <a:spcPct val="14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2.Based on this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he believed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he had spotted an unknown Maya city buried deep in the jungle</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a:p>
            <a:pPr algn="just">
              <a:lnSpc>
                <a:spcPct val="14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What is most extraordinary about these complex structures</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is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how they were built without the use of wheels</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metal tools or even animal power.</a:t>
            </a:r>
            <a:endParaRPr lang="zh-CN" altLang="zh-CN" sz="1050" kern="100">
              <a:latin typeface="宋体" panose="02010600030101010101" pitchFamily="2" charset="-122"/>
              <a:cs typeface="Courier New" panose="02070609020205090404" pitchFamily="49" charset="0"/>
            </a:endParaRPr>
          </a:p>
          <a:p>
            <a:pPr algn="just">
              <a:lnSpc>
                <a:spcPct val="14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4.The fact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that Maya society was technologically primitive</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makes its achievements all the more incredible and mysterious.</a:t>
            </a:r>
            <a:endParaRPr lang="zh-CN" altLang="zh-CN" sz="1050" kern="100">
              <a:latin typeface="宋体" panose="02010600030101010101" pitchFamily="2" charset="-122"/>
              <a:cs typeface="Courier New" panose="02070609020205090404" pitchFamily="49" charset="0"/>
            </a:endParaRPr>
          </a:p>
          <a:p>
            <a:pPr algn="just">
              <a:lnSpc>
                <a:spcPct val="14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Why Maya civilisation collapsed</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remains a mystery.</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alphaModFix amt="40000"/>
            <a:lum/>
          </a:blip>
          <a:stretch>
            <a:fillRect t="-9000" b="-9000"/>
          </a:stretch>
        </a:blipFill>
        <a:effectLst/>
      </p:bgPr>
    </p:bg>
    <p:spTree>
      <p:nvGrpSpPr>
        <p:cNvPr id="1" name=""/>
        <p:cNvGrpSpPr/>
        <p:nvPr/>
      </p:nvGrpSpPr>
      <p:grpSpPr>
        <a:xfrm>
          <a:off x="0" y="0"/>
          <a:ext cx="0" cy="0"/>
        </a:xfrm>
      </p:grpSpPr>
      <p:sp>
        <p:nvSpPr>
          <p:cNvPr id="16" name="圆角淘宝网chenying0907出品 14"/>
          <p:cNvSpPr/>
          <p:nvPr/>
        </p:nvSpPr>
        <p:spPr>
          <a:xfrm>
            <a:off x="-18439" y="2072053"/>
            <a:ext cx="9451327" cy="2252145"/>
          </a:xfrm>
          <a:custGeom>
            <a:gdLst>
              <a:gd name="connsiteX0" fmla="*/ 0 w 11089232"/>
              <a:gd name="connsiteY0" fmla="*/ 448643 h 2691807"/>
              <a:gd name="connsiteX1" fmla="*/ 448643 w 11089232"/>
              <a:gd name="connsiteY1" fmla="*/ 0 h 2691807"/>
              <a:gd name="connsiteX2" fmla="*/ 10640589 w 11089232"/>
              <a:gd name="connsiteY2" fmla="*/ 0 h 2691807"/>
              <a:gd name="connsiteX3" fmla="*/ 11089232 w 11089232"/>
              <a:gd name="connsiteY3" fmla="*/ 448643 h 2691807"/>
              <a:gd name="connsiteX4" fmla="*/ 11089232 w 11089232"/>
              <a:gd name="connsiteY4" fmla="*/ 2243164 h 2691807"/>
              <a:gd name="connsiteX5" fmla="*/ 10640589 w 11089232"/>
              <a:gd name="connsiteY5" fmla="*/ 2691807 h 2691807"/>
              <a:gd name="connsiteX6" fmla="*/ 448643 w 11089232"/>
              <a:gd name="connsiteY6" fmla="*/ 2691807 h 2691807"/>
              <a:gd name="connsiteX7" fmla="*/ 0 w 11089232"/>
              <a:gd name="connsiteY7" fmla="*/ 2243164 h 2691807"/>
              <a:gd name="connsiteX8" fmla="*/ 0 w 11089232"/>
              <a:gd name="connsiteY8" fmla="*/ 448643 h 2691807"/>
              <a:gd name="connsiteX0-1" fmla="*/ 0 w 11089232"/>
              <a:gd name="connsiteY0-2" fmla="*/ 448643 h 2691807"/>
              <a:gd name="connsiteX1-3" fmla="*/ 1663832 w 11089232"/>
              <a:gd name="connsiteY1-4" fmla="*/ 0 h 2691807"/>
              <a:gd name="connsiteX2-5" fmla="*/ 10640589 w 11089232"/>
              <a:gd name="connsiteY2-6" fmla="*/ 0 h 2691807"/>
              <a:gd name="connsiteX3-7" fmla="*/ 11089232 w 11089232"/>
              <a:gd name="connsiteY3-8" fmla="*/ 448643 h 2691807"/>
              <a:gd name="connsiteX4-9" fmla="*/ 11089232 w 11089232"/>
              <a:gd name="connsiteY4-10" fmla="*/ 2243164 h 2691807"/>
              <a:gd name="connsiteX5-11" fmla="*/ 10640589 w 11089232"/>
              <a:gd name="connsiteY5-12" fmla="*/ 2691807 h 2691807"/>
              <a:gd name="connsiteX6-13" fmla="*/ 448643 w 11089232"/>
              <a:gd name="connsiteY6-14" fmla="*/ 2691807 h 2691807"/>
              <a:gd name="connsiteX7-15" fmla="*/ 0 w 11089232"/>
              <a:gd name="connsiteY7-16" fmla="*/ 2243164 h 2691807"/>
              <a:gd name="connsiteX8-17" fmla="*/ 0 w 11089232"/>
              <a:gd name="connsiteY8-18" fmla="*/ 448643 h 2691807"/>
              <a:gd name="connsiteX0-19" fmla="*/ 0 w 11089232"/>
              <a:gd name="connsiteY0-20" fmla="*/ 448643 h 2703839"/>
              <a:gd name="connsiteX1-21" fmla="*/ 1663832 w 11089232"/>
              <a:gd name="connsiteY1-22" fmla="*/ 0 h 2703839"/>
              <a:gd name="connsiteX2-23" fmla="*/ 10640589 w 11089232"/>
              <a:gd name="connsiteY2-24" fmla="*/ 0 h 2703839"/>
              <a:gd name="connsiteX3-25" fmla="*/ 11089232 w 11089232"/>
              <a:gd name="connsiteY3-26" fmla="*/ 448643 h 2703839"/>
              <a:gd name="connsiteX4-27" fmla="*/ 11089232 w 11089232"/>
              <a:gd name="connsiteY4-28" fmla="*/ 2243164 h 2703839"/>
              <a:gd name="connsiteX5-29" fmla="*/ 10640589 w 11089232"/>
              <a:gd name="connsiteY5-30" fmla="*/ 2691807 h 2703839"/>
              <a:gd name="connsiteX6-31" fmla="*/ 1687895 w 11089232"/>
              <a:gd name="connsiteY6-32" fmla="*/ 2703839 h 2703839"/>
              <a:gd name="connsiteX7-33" fmla="*/ 0 w 11089232"/>
              <a:gd name="connsiteY7-34" fmla="*/ 2243164 h 2703839"/>
              <a:gd name="connsiteX8-35" fmla="*/ 0 w 11089232"/>
              <a:gd name="connsiteY8-36" fmla="*/ 448643 h 2703839"/>
              <a:gd name="connsiteX0-37" fmla="*/ 0 w 11089232"/>
              <a:gd name="connsiteY0-38" fmla="*/ 2243164 h 2703839"/>
              <a:gd name="connsiteX1-39" fmla="*/ 1663832 w 11089232"/>
              <a:gd name="connsiteY1-40" fmla="*/ 0 h 2703839"/>
              <a:gd name="connsiteX2-41" fmla="*/ 10640589 w 11089232"/>
              <a:gd name="connsiteY2-42" fmla="*/ 0 h 2703839"/>
              <a:gd name="connsiteX3-43" fmla="*/ 11089232 w 11089232"/>
              <a:gd name="connsiteY3-44" fmla="*/ 448643 h 2703839"/>
              <a:gd name="connsiteX4-45" fmla="*/ 11089232 w 11089232"/>
              <a:gd name="connsiteY4-46" fmla="*/ 2243164 h 2703839"/>
              <a:gd name="connsiteX5-47" fmla="*/ 10640589 w 11089232"/>
              <a:gd name="connsiteY5-48" fmla="*/ 2691807 h 2703839"/>
              <a:gd name="connsiteX6-49" fmla="*/ 1687895 w 11089232"/>
              <a:gd name="connsiteY6-50" fmla="*/ 2703839 h 2703839"/>
              <a:gd name="connsiteX7-51" fmla="*/ 0 w 11089232"/>
              <a:gd name="connsiteY7-52" fmla="*/ 2243164 h 2703839"/>
              <a:gd name="connsiteX0-53" fmla="*/ 81842 w 9522747"/>
              <a:gd name="connsiteY0-54" fmla="*/ 2146911 h 2703839"/>
              <a:gd name="connsiteX1-55" fmla="*/ 97347 w 9522747"/>
              <a:gd name="connsiteY1-56" fmla="*/ 0 h 2703839"/>
              <a:gd name="connsiteX2-57" fmla="*/ 9074104 w 9522747"/>
              <a:gd name="connsiteY2-58" fmla="*/ 0 h 2703839"/>
              <a:gd name="connsiteX3-59" fmla="*/ 9522747 w 9522747"/>
              <a:gd name="connsiteY3-60" fmla="*/ 448643 h 2703839"/>
              <a:gd name="connsiteX4-61" fmla="*/ 9522747 w 9522747"/>
              <a:gd name="connsiteY4-62" fmla="*/ 2243164 h 2703839"/>
              <a:gd name="connsiteX5-63" fmla="*/ 9074104 w 9522747"/>
              <a:gd name="connsiteY5-64" fmla="*/ 2691807 h 2703839"/>
              <a:gd name="connsiteX6-65" fmla="*/ 121410 w 9522747"/>
              <a:gd name="connsiteY6-66" fmla="*/ 2703839 h 2703839"/>
              <a:gd name="connsiteX7-67" fmla="*/ 81842 w 9522747"/>
              <a:gd name="connsiteY7-68" fmla="*/ 2146911 h 2703839"/>
              <a:gd name="connsiteX0-69" fmla="*/ 81842 w 9522747"/>
              <a:gd name="connsiteY0-70" fmla="*/ 2146911 h 2703839"/>
              <a:gd name="connsiteX1-71" fmla="*/ 97347 w 9522747"/>
              <a:gd name="connsiteY1-72" fmla="*/ 0 h 2703839"/>
              <a:gd name="connsiteX2-73" fmla="*/ 9074104 w 9522747"/>
              <a:gd name="connsiteY2-74" fmla="*/ 0 h 2703839"/>
              <a:gd name="connsiteX3-75" fmla="*/ 9522747 w 9522747"/>
              <a:gd name="connsiteY3-76" fmla="*/ 448643 h 2703839"/>
              <a:gd name="connsiteX4-77" fmla="*/ 9522747 w 9522747"/>
              <a:gd name="connsiteY4-78" fmla="*/ 2243164 h 2703839"/>
              <a:gd name="connsiteX5-79" fmla="*/ 9074104 w 9522747"/>
              <a:gd name="connsiteY5-80" fmla="*/ 2691807 h 2703839"/>
              <a:gd name="connsiteX6-81" fmla="*/ 121410 w 9522747"/>
              <a:gd name="connsiteY6-82" fmla="*/ 2703839 h 2703839"/>
              <a:gd name="connsiteX7-83" fmla="*/ 81842 w 9522747"/>
              <a:gd name="connsiteY7-84" fmla="*/ 2146911 h 2703839"/>
              <a:gd name="connsiteX0-85" fmla="*/ 81842 w 9522747"/>
              <a:gd name="connsiteY0-86" fmla="*/ 2146911 h 2703839"/>
              <a:gd name="connsiteX1-87" fmla="*/ 97347 w 9522747"/>
              <a:gd name="connsiteY1-88" fmla="*/ 0 h 2703839"/>
              <a:gd name="connsiteX2-89" fmla="*/ 9074104 w 9522747"/>
              <a:gd name="connsiteY2-90" fmla="*/ 0 h 2703839"/>
              <a:gd name="connsiteX3-91" fmla="*/ 9522747 w 9522747"/>
              <a:gd name="connsiteY3-92" fmla="*/ 448643 h 2703839"/>
              <a:gd name="connsiteX4-93" fmla="*/ 9522747 w 9522747"/>
              <a:gd name="connsiteY4-94" fmla="*/ 2243164 h 2703839"/>
              <a:gd name="connsiteX5-95" fmla="*/ 9074104 w 9522747"/>
              <a:gd name="connsiteY5-96" fmla="*/ 2691807 h 2703839"/>
              <a:gd name="connsiteX6-97" fmla="*/ 121410 w 9522747"/>
              <a:gd name="connsiteY6-98" fmla="*/ 2703839 h 2703839"/>
              <a:gd name="connsiteX7-99" fmla="*/ 81842 w 9522747"/>
              <a:gd name="connsiteY7-100" fmla="*/ 2146911 h 2703839"/>
              <a:gd name="connsiteX0-101" fmla="*/ 0 w 9440905"/>
              <a:gd name="connsiteY0-102" fmla="*/ 2146911 h 2704560"/>
              <a:gd name="connsiteX1-103" fmla="*/ 15505 w 9440905"/>
              <a:gd name="connsiteY1-104" fmla="*/ 0 h 2704560"/>
              <a:gd name="connsiteX2-105" fmla="*/ 8992262 w 9440905"/>
              <a:gd name="connsiteY2-106" fmla="*/ 0 h 2704560"/>
              <a:gd name="connsiteX3-107" fmla="*/ 9440905 w 9440905"/>
              <a:gd name="connsiteY3-108" fmla="*/ 448643 h 2704560"/>
              <a:gd name="connsiteX4-109" fmla="*/ 9440905 w 9440905"/>
              <a:gd name="connsiteY4-110" fmla="*/ 2243164 h 2704560"/>
              <a:gd name="connsiteX5-111" fmla="*/ 8992262 w 9440905"/>
              <a:gd name="connsiteY5-112" fmla="*/ 2691807 h 2704560"/>
              <a:gd name="connsiteX6-113" fmla="*/ 39568 w 9440905"/>
              <a:gd name="connsiteY6-114" fmla="*/ 2703839 h 2704560"/>
              <a:gd name="connsiteX7-115" fmla="*/ 0 w 9440905"/>
              <a:gd name="connsiteY7-116" fmla="*/ 2146911 h 2704560"/>
              <a:gd name="connsiteX0-117" fmla="*/ 10422 w 9451327"/>
              <a:gd name="connsiteY0-118" fmla="*/ 2146911 h 2704560"/>
              <a:gd name="connsiteX1-119" fmla="*/ 25927 w 9451327"/>
              <a:gd name="connsiteY1-120" fmla="*/ 0 h 2704560"/>
              <a:gd name="connsiteX2-121" fmla="*/ 9002684 w 9451327"/>
              <a:gd name="connsiteY2-122" fmla="*/ 0 h 2704560"/>
              <a:gd name="connsiteX3-123" fmla="*/ 9451327 w 9451327"/>
              <a:gd name="connsiteY3-124" fmla="*/ 448643 h 2704560"/>
              <a:gd name="connsiteX4-125" fmla="*/ 9451327 w 9451327"/>
              <a:gd name="connsiteY4-126" fmla="*/ 2243164 h 2704560"/>
              <a:gd name="connsiteX5-127" fmla="*/ 9002684 w 9451327"/>
              <a:gd name="connsiteY5-128" fmla="*/ 2691807 h 2704560"/>
              <a:gd name="connsiteX6-129" fmla="*/ 1864 w 9451327"/>
              <a:gd name="connsiteY6-130" fmla="*/ 2703839 h 2704560"/>
              <a:gd name="connsiteX7-131" fmla="*/ 10422 w 9451327"/>
              <a:gd name="connsiteY7-132" fmla="*/ 2146911 h 2704560"/>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9451327" h="2704560">
                <a:moveTo>
                  <a:pt x="10422" y="2146911"/>
                </a:moveTo>
                <a:lnTo>
                  <a:pt x="25927" y="0"/>
                </a:lnTo>
                <a:lnTo>
                  <a:pt x="9002684" y="0"/>
                </a:lnTo>
                <a:cubicBezTo>
                  <a:pt x="9250463" y="0"/>
                  <a:pt x="9451327" y="200864"/>
                  <a:pt x="9451327" y="448643"/>
                </a:cubicBezTo>
                <a:lnTo>
                  <a:pt x="9451327" y="2243164"/>
                </a:lnTo>
                <a:cubicBezTo>
                  <a:pt x="9451327" y="2490943"/>
                  <a:pt x="9250463" y="2691807"/>
                  <a:pt x="9002684" y="2691807"/>
                </a:cubicBezTo>
                <a:lnTo>
                  <a:pt x="1864" y="2703839"/>
                </a:lnTo>
                <a:cubicBezTo>
                  <a:pt x="-5284" y="2727902"/>
                  <a:pt x="10422" y="2142027"/>
                  <a:pt x="10422" y="2146911"/>
                </a:cubicBezTo>
                <a:close/>
              </a:path>
            </a:pathLst>
          </a:custGeom>
          <a:solidFill>
            <a:schemeClr val="bg1">
              <a:alpha val="64000"/>
            </a:schemeClr>
          </a:solidFill>
          <a:ln>
            <a:solidFill>
              <a:srgbClr val="DED3CF"/>
            </a:solidFill>
          </a:ln>
          <a:effectLst>
            <a:outerShdw blurRad="495300" dist="127000" dir="5400000" algn="ctr" rotWithShape="0">
              <a:srgbClr val="000000">
                <a:alpha val="24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a:p>
        </p:txBody>
      </p:sp>
      <p:sp>
        <p:nvSpPr>
          <p:cNvPr id="18" name="标题 2"/>
          <p:cNvSpPr txBox="1"/>
          <p:nvPr/>
        </p:nvSpPr>
        <p:spPr>
          <a:xfrm>
            <a:off x="3160976" y="2228343"/>
            <a:ext cx="2627272" cy="122370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zh-CN" altLang="en-US" sz="3800" b="1" kern="100" smtClean="0">
                <a:solidFill>
                  <a:schemeClr val="bg1">
                    <a:lumMod val="50000"/>
                  </a:schemeClr>
                </a:solidFill>
                <a:latin typeface="Times New Roman" panose="02020603050405020304"/>
                <a:ea typeface="微软雅黑" panose="020b0503020204020204" pitchFamily="34" charset="-122"/>
              </a:rPr>
              <a:t>本课结束</a:t>
            </a:r>
            <a:endParaRPr lang="zh-CN" altLang="en-US" sz="3600" kern="100">
              <a:solidFill>
                <a:schemeClr val="bg1">
                  <a:lumMod val="50000"/>
                </a:schemeClr>
              </a:solidFill>
              <a:latin typeface="华文楷体" panose="02010600040101010101" charset="-122"/>
              <a:ea typeface="华文楷体" panose="02010600040101010101" charset="-122"/>
              <a:cs typeface="Times New Roman" panose="02020603050405020304"/>
            </a:endParaRPr>
          </a:p>
        </p:txBody>
      </p:sp>
      <p:pic>
        <p:nvPicPr>
          <p:cNvPr id="19" name="New picture"/>
          <p:cNvPicPr/>
          <p:nvPr/>
        </p:nvPicPr>
        <p:blipFill>
          <a:blip r:embed="rId2"/>
          <a:stretch>
            <a:fillRect/>
          </a:stretch>
        </p:blipFill>
        <p:spPr>
          <a:xfrm>
            <a:off x="11328400" y="10985500"/>
            <a:ext cx="304800" cy="228600"/>
          </a:xfrm>
          <a:prstGeom prst="cube">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8" name="矩形 17"/>
          <p:cNvSpPr/>
          <p:nvPr/>
        </p:nvSpPr>
        <p:spPr>
          <a:xfrm>
            <a:off x="399666" y="1245399"/>
            <a:ext cx="11392669" cy="1247497"/>
          </a:xfrm>
          <a:prstGeom prst="rect">
            <a:avLst/>
          </a:prstGeom>
          <a:ln>
            <a:solidFill>
              <a:schemeClr val="tx1"/>
            </a:solidFill>
          </a:ln>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6.By changing the landscape in this way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 is possible </a:t>
            </a:r>
            <a:r>
              <a:rPr lang="en-US" altLang="zh-CN" sz="2600" b="1" kern="100">
                <a:solidFill>
                  <a:srgbClr val="0000FF"/>
                </a:solidFill>
                <a:latin typeface="Times New Roman" panose="02020603050405020304" pitchFamily="18" charset="0"/>
                <a:ea typeface="华文细黑" panose="02010600040101010101" pitchFamily="2" charset="-122"/>
                <a:cs typeface="Courier New" panose="02070609020205090404" pitchFamily="49" charset="0"/>
              </a:rPr>
              <a:t>that the Maya people unknowingly reduced their ability to deal with natural disasters</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 name="矩形 8"/>
          <p:cNvSpPr/>
          <p:nvPr/>
        </p:nvSpPr>
        <p:spPr>
          <a:xfrm>
            <a:off x="399666" y="404664"/>
            <a:ext cx="11392669" cy="6124729"/>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以上各句都是主从复合句，句中用了</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相当于</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作用</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的从句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即名词性从句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在句中充当成分。</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名词性从句可在句中作宾语，如句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和句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中的宾语从句省略了引导词</a:t>
            </a:r>
            <a:r>
              <a:rPr lang="zh-CN" altLang="zh-CN" sz="2600" b="1" kern="100">
                <a:latin typeface="宋体" panose="02010600030101010101" pitchFamily="2" charset="-122"/>
                <a:ea typeface="Times New Roman" panose="02020603050405020304" pitchFamily="18" charset="0"/>
                <a:cs typeface="Courier New" panose="02070609020205090404" pitchFamily="49" charset="0"/>
              </a:rPr>
              <a:t> </a:t>
            </a:r>
            <a:endParaRPr lang="en-US" altLang="zh-CN" sz="2600" b="1" kern="100" smtClean="0">
              <a:latin typeface="宋体" panose="02010600030101010101" pitchFamily="2" charset="-122"/>
              <a:ea typeface="Times New Roman" panose="02020603050405020304" pitchFamily="18" charset="0"/>
              <a:cs typeface="Courier New" panose="02070609020205090404" pitchFamily="49" charset="0"/>
            </a:endParaRPr>
          </a:p>
          <a:p>
            <a:pPr algn="just">
              <a:lnSpc>
                <a:spcPct val="150000"/>
              </a:lnSpc>
              <a:spcAft>
                <a:spcPct val="0"/>
              </a:spcAft>
            </a:pPr>
            <a:r>
              <a:rPr lang="en-US" altLang="zh-CN" sz="2600" u="sng" kern="100" smtClean="0">
                <a:latin typeface="Times New Roman" panose="02020603050405020304" pitchFamily="18" charset="0"/>
                <a:ea typeface="Times New Roman" panose="02020603050405020304" pitchFamily="18" charset="0"/>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名词性从句可在句中</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如句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引导的部分和句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引导的部分。</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名词性从句可在句中</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且可用</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真正的主语置于句末，如句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5.</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名词性从句可在句中</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如句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中</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 how</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引导的部分。</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6.</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名词性从句可在句中</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作</a:t>
            </a:r>
            <a:r>
              <a:rPr lang="en-US" altLang="zh-CN" sz="2600" b="1" u="sng" kern="100" smtClean="0">
                <a:latin typeface="Times New Roman" panose="02020603050405020304" pitchFamily="18" charset="0"/>
                <a:ea typeface="华文细黑" panose="02010600040101010101" pitchFamily="2" charset="-122"/>
                <a:cs typeface="Times New Roman" panose="02020603050405020304" pitchFamily="18" charset="0"/>
              </a:rPr>
              <a:t>             </a:t>
            </a:r>
            <a:r>
              <a:rPr lang="zh-CN" altLang="zh-CN" sz="2600" b="1" kern="100" smtClean="0">
                <a:latin typeface="Times New Roman" panose="02020603050405020304" pitchFamily="18" charset="0"/>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如句</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1050" kern="100">
              <a:latin typeface="宋体" panose="02010600030101010101" pitchFamily="2" charset="-122"/>
              <a:cs typeface="Courier New" panose="02070609020205090404" pitchFamily="49" charset="0"/>
            </a:endParaRPr>
          </a:p>
        </p:txBody>
      </p:sp>
      <p:sp>
        <p:nvSpPr>
          <p:cNvPr id="3" name="矩形 2"/>
          <p:cNvSpPr/>
          <p:nvPr/>
        </p:nvSpPr>
        <p:spPr>
          <a:xfrm>
            <a:off x="6958508" y="510580"/>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名词</a:t>
            </a:r>
            <a:endParaRPr lang="zh-CN" altLang="en-US">
              <a:solidFill>
                <a:srgbClr val="C00000"/>
              </a:solidFill>
            </a:endParaRPr>
          </a:p>
        </p:txBody>
      </p:sp>
      <p:sp>
        <p:nvSpPr>
          <p:cNvPr id="4" name="矩形 3"/>
          <p:cNvSpPr/>
          <p:nvPr/>
        </p:nvSpPr>
        <p:spPr>
          <a:xfrm>
            <a:off x="602754" y="2286397"/>
            <a:ext cx="758541" cy="492443"/>
          </a:xfrm>
          <a:prstGeom prst="rect">
            <a:avLst/>
          </a:prstGeom>
        </p:spPr>
        <p:txBody>
          <a:bodyPr wrap="none">
            <a:spAutoFit/>
          </a:bodyPr>
          <a:lstStyle/>
          <a:p>
            <a:r>
              <a:rPr lang="en-US"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that</a:t>
            </a:r>
            <a:endParaRPr lang="zh-CN" altLang="en-US"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5" name="矩形 4"/>
          <p:cNvSpPr/>
          <p:nvPr/>
        </p:nvSpPr>
        <p:spPr>
          <a:xfrm>
            <a:off x="4162777" y="2852936"/>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主语</a:t>
            </a:r>
            <a:endParaRPr lang="zh-CN" altLang="en-US"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6" name="矩形 5"/>
          <p:cNvSpPr/>
          <p:nvPr/>
        </p:nvSpPr>
        <p:spPr>
          <a:xfrm>
            <a:off x="4162776" y="4077072"/>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主语</a:t>
            </a:r>
            <a:endParaRPr lang="zh-CN" altLang="en-US"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7" name="矩形 6"/>
          <p:cNvSpPr/>
          <p:nvPr/>
        </p:nvSpPr>
        <p:spPr>
          <a:xfrm>
            <a:off x="6870779" y="4060304"/>
            <a:ext cx="1518364"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形式主语</a:t>
            </a:r>
            <a:endParaRPr lang="zh-CN" altLang="en-US"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8" name="矩形 7"/>
          <p:cNvSpPr/>
          <p:nvPr/>
        </p:nvSpPr>
        <p:spPr>
          <a:xfrm>
            <a:off x="4078188" y="5240813"/>
            <a:ext cx="851515"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表语</a:t>
            </a:r>
            <a:endParaRPr lang="zh-CN" altLang="en-US"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endParaRPr>
          </a:p>
        </p:txBody>
      </p:sp>
      <p:sp>
        <p:nvSpPr>
          <p:cNvPr id="11" name="矩形 10"/>
          <p:cNvSpPr/>
          <p:nvPr/>
        </p:nvSpPr>
        <p:spPr>
          <a:xfrm>
            <a:off x="4006180" y="5826402"/>
            <a:ext cx="1184940" cy="492443"/>
          </a:xfrm>
          <a:prstGeom prst="rect">
            <a:avLst/>
          </a:prstGeom>
        </p:spPr>
        <p:txBody>
          <a:bodyPr wrap="none">
            <a:spAutoFit/>
          </a:bodyPr>
          <a:lstStyle/>
          <a:p>
            <a:r>
              <a:rPr lang="zh-CN" altLang="zh-CN"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rPr>
              <a:t>同位语</a:t>
            </a:r>
            <a:endParaRPr lang="zh-CN" altLang="en-US" sz="2600" b="1" kern="100">
              <a:solidFill>
                <a:srgbClr val="C00000"/>
              </a:solidFill>
              <a:latin typeface="Times New Roman" panose="02020603050405020304" pitchFamily="18" charset="0"/>
              <a:ea typeface="华文细黑" panose="02010600040101010101" pitchFamily="2" charset="-122"/>
              <a:cs typeface="Times New Roman" panose="02020603050405020304" pitchFamily="18" charset="0"/>
            </a:endParaRP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linds(horizontal)">
                                      <p:cBhvr>
                                        <p:cTn id="30" dur="500"/>
                                        <p:tgtEl>
                                          <p:spTgt spid="8"/>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1"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9" name="图片 8"/>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1" y="-53185"/>
            <a:ext cx="12188825" cy="961905"/>
          </a:xfrm>
          <a:prstGeom prst="rect">
            <a:avLst/>
          </a:prstGeom>
        </p:spPr>
      </p:pic>
      <p:sp>
        <p:nvSpPr>
          <p:cNvPr id="10" name="矩形 9"/>
          <p:cNvSpPr/>
          <p:nvPr/>
        </p:nvSpPr>
        <p:spPr>
          <a:xfrm>
            <a:off x="10414892" y="171467"/>
            <a:ext cx="1773932" cy="593237"/>
          </a:xfrm>
          <a:prstGeom prst="rect">
            <a:avLst/>
          </a:prstGeom>
          <a:solidFill>
            <a:srgbClr val="00B050"/>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0491379" y="85814"/>
            <a:ext cx="1620957" cy="657872"/>
          </a:xfrm>
          <a:prstGeom prst="rect">
            <a:avLst/>
          </a:prstGeom>
        </p:spPr>
        <p:txBody>
          <a:bodyPr wrap="none">
            <a:spAutoFit/>
          </a:bodyPr>
          <a:lstStyle/>
          <a:p>
            <a:pPr lvl="0" algn="ctr">
              <a:lnSpc>
                <a:spcPct val="150000"/>
              </a:lnSpc>
            </a:pPr>
            <a:r>
              <a:rPr lang="zh-CN" altLang="en-US"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语法精析</a:t>
            </a:r>
            <a:endParaRPr lang="zh-CN" altLang="zh-CN" sz="2800" b="1" kern="1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6" name="矩形 5"/>
          <p:cNvSpPr/>
          <p:nvPr/>
        </p:nvSpPr>
        <p:spPr>
          <a:xfrm>
            <a:off x="399666" y="1628800"/>
            <a:ext cx="11392669" cy="3047157"/>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indent="661035"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在复合结构中起名词作用的句子称之为名词性从句。名词性从句的功能相当于名词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词组</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它在复合结构中能充当主语、宾语、表语和同位语。因此，可将名词性从句分为主语从句、宾语从句、表语从句和同位语从句。名词性从句是英语中比较复杂的结构，既涉及词汇的用法，又涉及句法结构，是高中阶段英语学习的重点和难点之一。</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405358"/>
            <a:ext cx="11392669" cy="6047978"/>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defTabSz="913765">
              <a:lnSpc>
                <a:spcPct val="150000"/>
              </a:lnSpc>
            </a:pPr>
            <a:r>
              <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rPr>
              <a:t>一、主语从句</a:t>
            </a:r>
            <a:endParaRPr lang="zh-CN" altLang="zh-CN" sz="2600" b="1" kern="100">
              <a:solidFill>
                <a:srgbClr val="0000FF"/>
              </a:solidFill>
              <a:latin typeface="Times New Roman" panose="02020603050405020304" pitchFamily="18" charset="0"/>
              <a:ea typeface="华文细黑" panose="02010600040101010101" pitchFamily="2" charset="-122"/>
              <a:cs typeface="Times New Roman" panose="02020603050405020304" pitchFamily="18" charset="0"/>
            </a:endParaRPr>
          </a:p>
          <a:p>
            <a:pPr indent="661035"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主语从句在复合句中作主句的主语，通常由从属连词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和连接代词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which</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whose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whatever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whoever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whichever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以及连接副词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how</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where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等引导。</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在句中无实义，只起连接作用；连接代词和连接副词在句中既保留自己的疑问含义又起连接作用，在从句中充当句子成分。</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1.</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连词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引导的主语从句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在从句中无意义，不作任何成分。</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That the heavy haze is harming our health is quite apparent.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浓重的雾霾正在危害我们的健康，这是很明显的。</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332656"/>
            <a:ext cx="11392669" cy="6047978"/>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2.</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连词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whether/if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引导的主语从句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whether/if</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在从句中不作成分，意为</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是否</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Whether they will have the meeting hasn</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t been decided yet.</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他们是否要开会还没有定下来。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3.</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连接代词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whose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which</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whoever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whatever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whichever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；连接副词</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when</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where</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how</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why</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whenever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wherever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however</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引导的主语从句。</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连接代词或连接副词在从句中有意义，作成分。</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Whoever comes will be welcome.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无论谁来都将受到欢迎。</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399666" y="692696"/>
            <a:ext cx="11392669" cy="5447814"/>
          </a:xfrm>
          <a:prstGeom prst="rect">
            <a:avLst/>
          </a:prstGeom>
        </p:spPr>
        <p:txBody>
          <a:bodyPr wrap="square" lIns="121898" tIns="60948" rIns="121898" bIns="60948">
            <a:sp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4.it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作形式主语，主语从句后移</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有时为了使句子结构平衡，避免</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头重脚轻</a:t>
            </a:r>
            <a:r>
              <a:rPr lang="en-US" altLang="zh-CN" sz="2600" b="1" kern="100">
                <a:latin typeface="宋体" panose="02010600030101010101" pitchFamily="2" charset="-122"/>
                <a:ea typeface="华文细黑" panose="02010600040101010101" pitchFamily="2" charset="-122"/>
                <a:cs typeface="Times New Roman" panose="02020603050405020304" pitchFamily="18" charset="0"/>
              </a:rPr>
              <a: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，常用</a:t>
            </a: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a:t>
            </a: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作形式主语，而把主语从句，即真正的主语，放在后面。</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 is a pity that she has made such a mistake.</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她犯了这样一个错误，真是遗憾。</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 is very important that a student (should) learn English well.</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学生学好英语非常重要。</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en-US" altLang="zh-CN" sz="2600" b="1" kern="100">
                <a:latin typeface="Times New Roman" panose="02020603050405020304" pitchFamily="18" charset="0"/>
                <a:ea typeface="华文细黑" panose="02010600040101010101" pitchFamily="2" charset="-122"/>
                <a:cs typeface="Courier New" panose="02070609020205090404" pitchFamily="49" charset="0"/>
              </a:rPr>
              <a:t>It is suggested that the meeting (should) be put off.</a:t>
            </a:r>
            <a:endParaRPr lang="zh-CN" altLang="zh-CN" sz="1050" kern="100">
              <a:latin typeface="宋体" panose="02010600030101010101" pitchFamily="2" charset="-122"/>
              <a:cs typeface="Courier New" panose="02070609020205090404" pitchFamily="49" charset="0"/>
            </a:endParaRPr>
          </a:p>
          <a:p>
            <a:pPr algn="just">
              <a:lnSpc>
                <a:spcPct val="150000"/>
              </a:lnSpc>
              <a:spcAft>
                <a:spcPct val="0"/>
              </a:spcAft>
            </a:pPr>
            <a:r>
              <a:rPr lang="zh-CN" altLang="zh-CN" sz="2600" b="1" kern="100">
                <a:latin typeface="Times New Roman" panose="02020603050405020304" pitchFamily="18" charset="0"/>
                <a:ea typeface="华文细黑" panose="02010600040101010101" pitchFamily="2" charset="-122"/>
                <a:cs typeface="Times New Roman" panose="02020603050405020304" pitchFamily="18" charset="0"/>
              </a:rPr>
              <a:t>有人建议会议延期召开。</a:t>
            </a:r>
            <a:endParaRPr lang="zh-CN" altLang="zh-CN" sz="1050" kern="100">
              <a:latin typeface="宋体" panose="02010600030101010101" pitchFamily="2" charset="-122"/>
              <a:cs typeface="Courier New" panose="02070609020205090404" pitchFamily="49" charset="0"/>
            </a:endParaRPr>
          </a:p>
        </p:txBody>
      </p:sp>
    </p:spTree>
  </p:cSld>
  <p:clrMapOvr>
    <a:masterClrMapping/>
  </p:clrMapOvr>
  <mc:AlternateContent>
    <mc:Choice xmlns:p14="http://schemas.microsoft.com/office/powerpoint/2010/main" Requires="p14">
      <p:transition p14:dur="0"/>
    </mc:Choice>
    <mc:Fallback>
      <p:transition/>
    </mc:Fallback>
  </mc:AlternateContent>
  <p:timing/>
</p:sld>
</file>

<file path=ppt/tags/tag1.xml><?xml version="1.0" encoding="utf-8"?>
<p:tagLst xmlns:p="http://schemas.openxmlformats.org/presentationml/2006/main">
  <p:tag name="MH" val="20150910162900"/>
  <p:tag name="MH_LIBRARY" val="GRAPHIC"/>
  <p:tag name="MH_ORDER" val="Freeform 14"/>
</p:tagLst>
</file>

<file path=ppt/tags/tag2.xml><?xml version="1.0" encoding="utf-8"?>
<p:tagLst xmlns:p="http://schemas.openxmlformats.org/presentationml/2006/main">
  <p:tag name="MH" val="20150910162900"/>
  <p:tag name="MH_LIBRARY" val="GRAPHIC"/>
  <p:tag name="MH_ORDER" val="Freeform 14"/>
</p:tagLst>
</file>

<file path=ppt/tags/tag3.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Arial"/>
        <a:cs typeface="Arial"/>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171</Paragraphs>
  <Slides>30</Slides>
  <Notes>0</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30</vt:i4>
      </vt:variant>
    </vt:vector>
  </HeadingPairs>
  <TitlesOfParts>
    <vt:vector baseType="lpstr" size="44">
      <vt:lpstr>Arial</vt:lpstr>
      <vt:lpstr>Calibri Light</vt:lpstr>
      <vt:lpstr>Calibri</vt:lpstr>
      <vt:lpstr>Arial Black</vt:lpstr>
      <vt:lpstr>华文楷体</vt:lpstr>
      <vt:lpstr>Times New Roman</vt:lpstr>
      <vt:lpstr>华文细黑</vt:lpstr>
      <vt:lpstr>微软雅黑</vt:lpstr>
      <vt:lpstr>Adobe 黑体 Std R</vt:lpstr>
      <vt:lpstr>Courier New</vt:lpstr>
      <vt:lpstr>宋体</vt:lpstr>
      <vt:lpstr>Book Antiqua</vt:lpstr>
      <vt:lpstr>IPAPANNEW</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2021-03-21T14:44:09.583</cp:lastPrinted>
  <dcterms:created xsi:type="dcterms:W3CDTF">2021-03-21T14:44:09Z</dcterms:created>
  <dcterms:modified xsi:type="dcterms:W3CDTF">2021-03-21T06:44:10Z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