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6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20"/>
  </p:notesMasterIdLst>
  <p:handoutMasterIdLst>
    <p:handoutMasterId r:id="rId61"/>
  </p:handoutMasterIdLst>
  <p:sldIdLst>
    <p:sldId id="256" r:id="rId4"/>
    <p:sldId id="1187" r:id="rId5"/>
    <p:sldId id="1186" r:id="rId6"/>
    <p:sldId id="1188" r:id="rId7"/>
    <p:sldId id="1185" r:id="rId8"/>
    <p:sldId id="350" r:id="rId9"/>
    <p:sldId id="1241" r:id="rId10"/>
    <p:sldId id="1242" r:id="rId11"/>
    <p:sldId id="1243" r:id="rId12"/>
    <p:sldId id="784" r:id="rId13"/>
    <p:sldId id="1244" r:id="rId14"/>
    <p:sldId id="1059" r:id="rId15"/>
    <p:sldId id="785" r:id="rId16"/>
    <p:sldId id="1027" r:id="rId17"/>
    <p:sldId id="1245" r:id="rId18"/>
    <p:sldId id="355" r:id="rId19"/>
    <p:sldId id="1246" r:id="rId21"/>
    <p:sldId id="1247" r:id="rId22"/>
    <p:sldId id="1029" r:id="rId23"/>
    <p:sldId id="890" r:id="rId24"/>
    <p:sldId id="1248" r:id="rId25"/>
    <p:sldId id="1249" r:id="rId26"/>
    <p:sldId id="1250" r:id="rId27"/>
    <p:sldId id="1095" r:id="rId28"/>
    <p:sldId id="1251" r:id="rId29"/>
    <p:sldId id="1252" r:id="rId30"/>
    <p:sldId id="377" r:id="rId31"/>
    <p:sldId id="1098" r:id="rId32"/>
    <p:sldId id="1253" r:id="rId33"/>
    <p:sldId id="1033" r:id="rId34"/>
    <p:sldId id="864" r:id="rId35"/>
    <p:sldId id="865" r:id="rId36"/>
    <p:sldId id="1099" r:id="rId37"/>
    <p:sldId id="1100" r:id="rId38"/>
    <p:sldId id="1101" r:id="rId39"/>
    <p:sldId id="1102" r:id="rId40"/>
    <p:sldId id="1103" r:id="rId41"/>
    <p:sldId id="1104" r:id="rId42"/>
    <p:sldId id="1105" r:id="rId43"/>
    <p:sldId id="1106" r:id="rId44"/>
    <p:sldId id="1107" r:id="rId45"/>
    <p:sldId id="1108" r:id="rId46"/>
    <p:sldId id="1109" r:id="rId47"/>
    <p:sldId id="1110" r:id="rId48"/>
    <p:sldId id="1113" r:id="rId49"/>
    <p:sldId id="1296" r:id="rId50"/>
    <p:sldId id="1114" r:id="rId51"/>
    <p:sldId id="1115" r:id="rId52"/>
    <p:sldId id="1116" r:id="rId53"/>
    <p:sldId id="1297" r:id="rId54"/>
    <p:sldId id="1298" r:id="rId55"/>
    <p:sldId id="444" r:id="rId56"/>
    <p:sldId id="1118" r:id="rId57"/>
    <p:sldId id="775" r:id="rId58"/>
    <p:sldId id="1119" r:id="rId59"/>
    <p:sldId id="373" r:id="rId60"/>
  </p:sldIdLst>
  <p:sldSz cx="12192000" cy="6858000"/>
  <p:notesSz cx="6858000" cy="9144000"/>
  <p:custDataLst>
    <p:tags r:id="rId68"/>
  </p:custDataLst>
  <p:kinsoku lang="zh-CN" invalStChars="!),.:;?]}、。—ˇ¨〃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CC6600"/>
    <a:srgbClr val="FF7124"/>
    <a:srgbClr val="EF7509"/>
    <a:srgbClr val="8CC5B1"/>
    <a:srgbClr val="202E4A"/>
    <a:srgbClr val="68BC9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76"/>
  </p:normalViewPr>
  <p:slideViewPr>
    <p:cSldViewPr snapToGrid="0" showGuides="1">
      <p:cViewPr varScale="1">
        <p:scale>
          <a:sx n="66" d="100"/>
          <a:sy n="66" d="100"/>
        </p:scale>
        <p:origin x="-858" y="-114"/>
      </p:cViewPr>
      <p:guideLst>
        <p:guide orient="horz" pos="2172"/>
        <p:guide pos="3840"/>
      </p:guideLst>
    </p:cSldViewPr>
  </p:slideViewPr>
  <p:notesTextViewPr>
    <p:cViewPr>
      <p:scale>
        <a:sx n="1" d="1"/>
        <a:sy n="1" d="1"/>
      </p:scale>
      <p:origin x="0" y="0"/>
    </p:cViewPr>
  </p:notesTextViewPr>
  <p:sorterViewPr showFormatting="0">
    <p:cViewPr varScale="1">
      <p:scale>
        <a:sx n="100" d="100"/>
        <a:sy n="100" d="100"/>
      </p:scale>
      <p:origin x="0" y="333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gs" Target="tags/tag67.xml"/><Relationship Id="rId67" Type="http://schemas.openxmlformats.org/officeDocument/2006/relationships/customXml" Target="../customXml/item1.xml"/><Relationship Id="rId66" Type="http://schemas.openxmlformats.org/officeDocument/2006/relationships/customXmlProps" Target="../customXml/itemProps66.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Font typeface="Arial" panose="020B0604020202020204" pitchFamily="34" charset="0"/>
              <a:buNone/>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p:cNvSpPr>
          <p:nvPr>
            <p:ph type="sldImg"/>
          </p:nvPr>
        </p:nvSpPr>
        <p:spPr>
          <a:ln>
            <a:solidFill>
              <a:srgbClr val="000000"/>
            </a:solidFill>
          </a:ln>
        </p:spPr>
      </p:sp>
      <p:sp>
        <p:nvSpPr>
          <p:cNvPr id="94210" name="备注占位符 2"/>
          <p:cNvSpPr>
            <a:spLocks noGrp="1"/>
          </p:cNvSpPr>
          <p:nvPr>
            <p:ph type="body"/>
          </p:nvPr>
        </p:nvSpPr>
        <p:spPr>
          <a:noFill/>
          <a:ln>
            <a:noFill/>
          </a:ln>
        </p:spPr>
        <p:txBody>
          <a:bodyPr lIns="91440" tIns="45720" rIns="91440" bIns="45720" anchor="t"/>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fld id="{9A0DB2DC-4C9A-4742-B13C-FB6460FD3503}"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098" name="图片 11" descr="/Users/user/Desktop/画板.png画板"/>
          <p:cNvPicPr>
            <a:picLocks noChangeAspect="1"/>
          </p:cNvPicPr>
          <p:nvPr userDrawn="1"/>
        </p:nvPicPr>
        <p:blipFill>
          <a:blip r:embed="rId2"/>
          <a:stretch>
            <a:fillRect/>
          </a:stretch>
        </p:blipFill>
        <p:spPr>
          <a:xfrm>
            <a:off x="-138112" y="-9525"/>
            <a:ext cx="12225337" cy="6877050"/>
          </a:xfrm>
          <a:prstGeom prst="rect">
            <a:avLst/>
          </a:prstGeom>
          <a:noFill/>
          <a:ln w="9525">
            <a:noFill/>
          </a:ln>
        </p:spPr>
      </p:pic>
      <p:pic>
        <p:nvPicPr>
          <p:cNvPr id="4099" name="图片 14" descr="图层 1"/>
          <p:cNvPicPr>
            <a:picLocks noChangeAspect="1"/>
          </p:cNvPicPr>
          <p:nvPr userDrawn="1"/>
        </p:nvPicPr>
        <p:blipFill>
          <a:blip r:embed="rId3"/>
          <a:stretch>
            <a:fillRect/>
          </a:stretch>
        </p:blipFill>
        <p:spPr>
          <a:xfrm>
            <a:off x="411163" y="274638"/>
            <a:ext cx="2308225" cy="558800"/>
          </a:xfrm>
          <a:prstGeom prst="rect">
            <a:avLst/>
          </a:prstGeom>
          <a:noFill/>
          <a:ln w="9525">
            <a:noFill/>
          </a:ln>
        </p:spPr>
      </p:pic>
      <p:sp>
        <p:nvSpPr>
          <p:cNvPr id="4" name="矩形 3"/>
          <p:cNvSpPr/>
          <p:nvPr/>
        </p:nvSpPr>
        <p:spPr>
          <a:xfrm>
            <a:off x="411163"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7468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矩形 5"/>
          <p:cNvSpPr/>
          <p:nvPr/>
        </p:nvSpPr>
        <p:spPr>
          <a:xfrm>
            <a:off x="935038" y="6316663"/>
            <a:ext cx="107950" cy="107950"/>
          </a:xfrm>
          <a:prstGeom prst="rect">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2"/>
          <a:stretch>
            <a:fillRect/>
          </a:stretch>
        </p:blipFill>
        <p:spPr>
          <a:xfrm>
            <a:off x="1946275" y="844550"/>
            <a:ext cx="8299450" cy="5429250"/>
          </a:xfrm>
          <a:prstGeom prst="rect">
            <a:avLst/>
          </a:prstGeom>
          <a:noFill/>
          <a:ln w="9525">
            <a:noFill/>
          </a:ln>
        </p:spPr>
      </p:pic>
      <p:pic>
        <p:nvPicPr>
          <p:cNvPr id="3075" name="图片 1" descr="资源 1"/>
          <p:cNvPicPr>
            <a:picLocks noChangeAspect="1"/>
          </p:cNvPicPr>
          <p:nvPr userDrawn="1"/>
        </p:nvPicPr>
        <p:blipFill>
          <a:blip r:embed="rId3"/>
          <a:stretch>
            <a:fillRect/>
          </a:stretch>
        </p:blipFill>
        <p:spPr>
          <a:xfrm>
            <a:off x="352425" y="217488"/>
            <a:ext cx="2044700" cy="496887"/>
          </a:xfrm>
          <a:prstGeom prst="rect">
            <a:avLst/>
          </a:prstGeom>
          <a:noFill/>
          <a:ln w="9525">
            <a:noFill/>
          </a:ln>
        </p:spPr>
      </p:pic>
      <p:grpSp>
        <p:nvGrpSpPr>
          <p:cNvPr id="3076"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050" name="图片 1" descr="资源 1"/>
          <p:cNvPicPr>
            <a:picLocks noChangeAspect="1"/>
          </p:cNvPicPr>
          <p:nvPr userDrawn="1"/>
        </p:nvPicPr>
        <p:blipFill>
          <a:blip r:embed="rId2"/>
          <a:stretch>
            <a:fillRect/>
          </a:stretch>
        </p:blipFill>
        <p:spPr>
          <a:xfrm>
            <a:off x="352425" y="217488"/>
            <a:ext cx="2044700" cy="496887"/>
          </a:xfrm>
          <a:prstGeom prst="rect">
            <a:avLst/>
          </a:prstGeom>
          <a:noFill/>
          <a:ln w="9525">
            <a:noFill/>
          </a:ln>
        </p:spPr>
      </p:pic>
      <p:grpSp>
        <p:nvGrpSpPr>
          <p:cNvPr id="2051" name="组合 8"/>
          <p:cNvGrpSpPr/>
          <p:nvPr userDrawn="1"/>
        </p:nvGrpSpPr>
        <p:grpSpPr>
          <a:xfrm>
            <a:off x="1527175" y="1782763"/>
            <a:ext cx="9137650" cy="3292475"/>
            <a:chOff x="5274" y="5617"/>
            <a:chExt cx="28783" cy="10366"/>
          </a:xfrm>
        </p:grpSpPr>
        <p:pic>
          <p:nvPicPr>
            <p:cNvPr id="2055" name="图片 3" descr="8DB1A442-2D53-43a6-81BD-30C69A661EF1"/>
            <p:cNvPicPr>
              <a:picLocks noChangeAspect="1"/>
            </p:cNvPicPr>
            <p:nvPr/>
          </p:nvPicPr>
          <p:blipFill>
            <a:blip r:embed="rId3"/>
            <a:srcRect t="9187"/>
            <a:stretch>
              <a:fillRect/>
            </a:stretch>
          </p:blipFill>
          <p:spPr>
            <a:xfrm>
              <a:off x="22446" y="5617"/>
              <a:ext cx="11611" cy="10366"/>
            </a:xfrm>
            <a:prstGeom prst="rect">
              <a:avLst/>
            </a:prstGeom>
            <a:noFill/>
            <a:ln w="9525">
              <a:noFill/>
            </a:ln>
          </p:spPr>
        </p:pic>
        <p:grpSp>
          <p:nvGrpSpPr>
            <p:cNvPr id="2056" name="组合 6"/>
            <p:cNvGrpSpPr/>
            <p:nvPr/>
          </p:nvGrpSpPr>
          <p:grpSpPr>
            <a:xfrm>
              <a:off x="5274" y="6127"/>
              <a:ext cx="15314" cy="7711"/>
              <a:chOff x="5274" y="6151"/>
              <a:chExt cx="15314" cy="7711"/>
            </a:xfrm>
          </p:grpSpPr>
          <p:sp>
            <p:nvSpPr>
              <p:cNvPr id="6" name="Object 104"/>
              <p:cNvSpPr txBox="1">
                <a:spLocks noChangeArrowheads="1"/>
              </p:cNvSpPr>
              <p:nvPr/>
            </p:nvSpPr>
            <p:spPr bwMode="auto">
              <a:xfrm>
                <a:off x="8339" y="6151"/>
                <a:ext cx="8336"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rPr>
                  <a:t>谢谢观赏</a:t>
                </a:r>
                <a:endParaRPr kumimoji="0" lang="zh-CN" altLang="en-US" sz="4800" b="1" i="0" u="none" strike="noStrike" kern="1200" cap="none" spc="0" normalizeH="0" baseline="0" noProof="0" smtClean="0">
                  <a:ln>
                    <a:noFill/>
                  </a:ln>
                  <a:solidFill>
                    <a:srgbClr val="00894E"/>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7" name="文本框 87"/>
              <p:cNvSpPr txBox="1">
                <a:spLocks noChangeArrowheads="1"/>
              </p:cNvSpPr>
              <p:nvPr/>
            </p:nvSpPr>
            <p:spPr bwMode="auto">
              <a:xfrm>
                <a:off x="5274" y="9584"/>
                <a:ext cx="15312" cy="97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21</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世纪教育网（</a:t>
                </a:r>
                <a:r>
                  <a:rPr kumimoji="0" lang="en-US" altLang="zh-CN"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www.21cnjy.com</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中小学</a:t>
                </a:r>
                <a:r>
                  <a:rPr kumimoji="0" lang="zh-CN" altLang="en-US" sz="1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教育资源网站</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rPr>
                  <a:t> </a:t>
                </a:r>
                <a:endPar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sym typeface="+mn-ea"/>
                </a:endParaRPr>
              </a:p>
            </p:txBody>
          </p:sp>
          <p:sp>
            <p:nvSpPr>
              <p:cNvPr id="8" name="矩形 1"/>
              <p:cNvSpPr>
                <a:spLocks noChangeArrowheads="1"/>
              </p:cNvSpPr>
              <p:nvPr/>
            </p:nvSpPr>
            <p:spPr bwMode="auto">
              <a:xfrm>
                <a:off x="5744" y="10959"/>
                <a:ext cx="13171" cy="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有大把高质量资料？一线教师？一线教研员？</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欢迎加入</a:t>
                </a:r>
                <a:r>
                  <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21</a:t>
                </a: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世纪教育网教师合作团队！！月薪过万不是梦！！</a:t>
                </a:r>
                <a:endParaRPr kumimoji="0" lang="en-US" altLang="zh-CN"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endParaRPr>
              </a:p>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详情请看</a:t>
                </a:r>
                <a:r>
                  <a:rPr kumimoji="0" lang="zh-CN" altLang="en-US" sz="1200" b="1" i="0" u="none" strike="noStrike" kern="1200" cap="none" spc="0" normalizeH="0" baseline="0" noProof="0" smtClean="0">
                    <a:ln>
                      <a:noFill/>
                    </a:ln>
                    <a:solidFill>
                      <a:srgbClr val="767171"/>
                    </a:solidFill>
                    <a:effectLst/>
                    <a:uLnTx/>
                    <a:uFillTx/>
                    <a:latin typeface="微软雅黑" panose="020B0503020204020204" charset="-122"/>
                    <a:ea typeface="微软雅黑" panose="020B0503020204020204" charset="-122"/>
                    <a:cs typeface="+mn-cs"/>
                    <a:sym typeface="宋体" panose="02010600030101010101" pitchFamily="2" charset="-122"/>
                  </a:rPr>
                  <a:t>：</a:t>
                </a:r>
                <a:endParaRPr kumimoji="0" lang="en-US" altLang="zh-CN" sz="1200" b="0" i="0" u="none" strike="noStrike" kern="1200" cap="none" spc="0" normalizeH="0" baseline="0" noProof="0" smtClean="0">
                  <a:ln>
                    <a:noFill/>
                  </a:ln>
                  <a:solidFill>
                    <a:srgbClr val="FF0000"/>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grpSp>
      <p:grpSp>
        <p:nvGrpSpPr>
          <p:cNvPr id="2052" name="그룹 2"/>
          <p:cNvGrpSpPr/>
          <p:nvPr/>
        </p:nvGrpSpPr>
        <p:grpSpPr>
          <a:xfrm>
            <a:off x="395288" y="2349500"/>
            <a:ext cx="42862" cy="4133850"/>
            <a:chOff x="630012" y="1233831"/>
            <a:chExt cx="43201" cy="4133288"/>
          </a:xfrm>
        </p:grpSpPr>
        <p:grpSp>
          <p:nvGrpSpPr>
            <p:cNvPr id="10"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8"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9"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2"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3"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12"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3"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그래픽 15"/>
          <p:cNvPicPr>
            <a:picLocks noGrp="1" noChangeAspect="1"/>
          </p:cNvPicPr>
          <p:nvPr/>
        </p:nvPicPr>
        <p:blipFill>
          <a:blip r:embed="rId2"/>
          <a:stretch>
            <a:fillRect/>
          </a:stretch>
        </p:blipFill>
        <p:spPr>
          <a:xfrm>
            <a:off x="11315700" y="219075"/>
            <a:ext cx="641350" cy="555625"/>
          </a:xfrm>
          <a:prstGeom prst="rect">
            <a:avLst/>
          </a:prstGeom>
          <a:noFill/>
          <a:ln w="9525">
            <a:noFill/>
          </a:ln>
        </p:spPr>
      </p:pic>
      <p:pic>
        <p:nvPicPr>
          <p:cNvPr id="1027" name="图片 2" descr="图层 0"/>
          <p:cNvPicPr>
            <a:picLocks noChangeAspect="1"/>
          </p:cNvPicPr>
          <p:nvPr userDrawn="1"/>
        </p:nvPicPr>
        <p:blipFill>
          <a:blip r:embed="rId3"/>
          <a:stretch>
            <a:fillRect/>
          </a:stretch>
        </p:blipFill>
        <p:spPr>
          <a:xfrm>
            <a:off x="8237538" y="5600700"/>
            <a:ext cx="3630612" cy="882650"/>
          </a:xfrm>
          <a:prstGeom prst="rect">
            <a:avLst/>
          </a:prstGeom>
          <a:noFill/>
          <a:ln w="9525">
            <a:noFill/>
          </a:ln>
        </p:spPr>
      </p:pic>
      <p:grpSp>
        <p:nvGrpSpPr>
          <p:cNvPr id="1028" name="그룹 2"/>
          <p:cNvGrpSpPr/>
          <p:nvPr/>
        </p:nvGrpSpPr>
        <p:grpSpPr>
          <a:xfrm>
            <a:off x="395288" y="2349500"/>
            <a:ext cx="42862" cy="4133850"/>
            <a:chOff x="630012" y="1233831"/>
            <a:chExt cx="43201" cy="4133288"/>
          </a:xfrm>
        </p:grpSpPr>
        <p:grpSp>
          <p:nvGrpSpPr>
            <p:cNvPr id="5" name="그룹 7"/>
            <p:cNvGrpSpPr>
              <a:grpSpLocks noChangeAspect="1"/>
            </p:cNvGrpSpPr>
            <p:nvPr/>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그룹 28"/>
            <p:cNvGrpSpPr>
              <a:grpSpLocks noChangeAspect="1"/>
            </p:cNvGrpSpPr>
            <p:nvPr/>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ko-KR" alt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grpSp>
        <p:nvGrpSpPr>
          <p:cNvPr id="1029" name="组合 67"/>
          <p:cNvGrpSpPr/>
          <p:nvPr userDrawn="1"/>
        </p:nvGrpSpPr>
        <p:grpSpPr>
          <a:xfrm>
            <a:off x="234950" y="36830"/>
            <a:ext cx="3073400" cy="1261745"/>
            <a:chOff x="472" y="306"/>
            <a:chExt cx="3821" cy="1986"/>
          </a:xfrm>
        </p:grpSpPr>
        <p:pic>
          <p:nvPicPr>
            <p:cNvPr id="1030" name="图片 4" descr="编组 2"/>
            <p:cNvPicPr>
              <a:picLocks noChangeAspect="1"/>
            </p:cNvPicPr>
            <p:nvPr/>
          </p:nvPicPr>
          <p:blipFill>
            <a:blip r:embed="rId4"/>
            <a:stretch>
              <a:fillRect/>
            </a:stretch>
          </p:blipFill>
          <p:spPr>
            <a:xfrm>
              <a:off x="472" y="306"/>
              <a:ext cx="3821" cy="1986"/>
            </a:xfrm>
            <a:prstGeom prst="rect">
              <a:avLst/>
            </a:prstGeom>
            <a:noFill/>
            <a:ln w="9525">
              <a:noFill/>
            </a:ln>
          </p:spPr>
        </p:pic>
        <p:pic>
          <p:nvPicPr>
            <p:cNvPr id="1031" name="图片 5" descr="lALPBFuNcg4cT0HNAjvNAzA_816_571"/>
            <p:cNvPicPr>
              <a:picLocks noChangeAspect="1"/>
            </p:cNvPicPr>
            <p:nvPr/>
          </p:nvPicPr>
          <p:blipFill>
            <a:blip r:embed="rId5"/>
            <a:stretch>
              <a:fillRect/>
            </a:stretch>
          </p:blipFill>
          <p:spPr>
            <a:xfrm>
              <a:off x="745" y="770"/>
              <a:ext cx="745" cy="521"/>
            </a:xfrm>
            <a:prstGeom prst="rect">
              <a:avLst/>
            </a:prstGeom>
            <a:noFill/>
            <a:ln w="9525">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NULL" TargetMode="Externa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8.png"/><Relationship Id="rId3" Type="http://schemas.microsoft.com/office/2007/relationships/media" Target="file:///E:\&#36873;&#19977;\unit3\unit%203%20%20period1\10%202%20Read%20the%20text%20and%20answer%20the%20questions.mp3" TargetMode="External"/><Relationship Id="rId2" Type="http://schemas.openxmlformats.org/officeDocument/2006/relationships/audio" Target="file:///E:\&#36873;&#19977;\unit3\unit%203%20%20period1\10%202%20Read%20the%20text%20and%20answer%20the%20questions.mp3" TargetMode="Externa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21.jpe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22.jpe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21.jpe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2.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占位符 5"/>
          <p:cNvSpPr txBox="1"/>
          <p:nvPr/>
        </p:nvSpPr>
        <p:spPr>
          <a:xfrm>
            <a:off x="7475538" y="3122613"/>
            <a:ext cx="3146425" cy="423862"/>
          </a:xfrm>
          <a:prstGeom prst="rect">
            <a:avLst/>
          </a:prstGeom>
          <a:noFill/>
          <a:ln w="9525">
            <a:noFill/>
          </a:ln>
        </p:spPr>
        <p:txBody>
          <a:bodyPr anchor="ctr"/>
          <a:p>
            <a:pPr>
              <a:buFont typeface="Arial" panose="020B0604020202020204" pitchFamily="34" charset="0"/>
            </a:pPr>
            <a:endParaRPr lang="zh-CN" altLang="en-US" sz="2400" b="1" dirty="0">
              <a:solidFill>
                <a:srgbClr val="008651"/>
              </a:solidFill>
              <a:latin typeface="微软雅黑" panose="020B0503020204020204" charset="-122"/>
              <a:ea typeface="微软雅黑" panose="020B0503020204020204" charset="-122"/>
              <a:sym typeface="微软雅黑" panose="020B0503020204020204" charset="-122"/>
            </a:endParaRPr>
          </a:p>
        </p:txBody>
      </p:sp>
      <p:sp>
        <p:nvSpPr>
          <p:cNvPr id="45059" name="矩形 3"/>
          <p:cNvSpPr/>
          <p:nvPr/>
        </p:nvSpPr>
        <p:spPr>
          <a:xfrm>
            <a:off x="745808" y="2207578"/>
            <a:ext cx="7242175" cy="706755"/>
          </a:xfrm>
          <a:prstGeom prst="rect">
            <a:avLst/>
          </a:prstGeom>
          <a:noFill/>
          <a:ln w="9525">
            <a:noFill/>
          </a:ln>
        </p:spPr>
        <p:txBody>
          <a:bodyPr anchor="t">
            <a:spAutoFit/>
          </a:bodyPr>
          <a:p>
            <a:pPr eaLnBrk="0" hangingPunct="0"/>
            <a:r>
              <a:rPr lang="en-US" altLang="zh-CN" sz="3600" b="1" dirty="0">
                <a:latin typeface="Times New Roman" panose="02020603050405020304" pitchFamily="18" charset="0"/>
                <a:ea typeface="宋体" panose="02010600030101010101" pitchFamily="2" charset="-122"/>
              </a:rPr>
              <a:t> </a:t>
            </a:r>
            <a:r>
              <a:rPr lang="en-US" altLang="zh-CN" sz="4000" b="1" dirty="0">
                <a:latin typeface="Times New Roman" panose="02020603050405020304" pitchFamily="18" charset="0"/>
                <a:ea typeface="宋体" panose="02010600030101010101" pitchFamily="2" charset="-122"/>
              </a:rPr>
              <a:t>Period 1 Reading and Thinking</a:t>
            </a:r>
            <a:r>
              <a:rPr lang="en-US" altLang="zh-CN" sz="4000" b="1" dirty="0">
                <a:solidFill>
                  <a:srgbClr val="FF0000"/>
                </a:solidFill>
                <a:latin typeface="Times New Roman" panose="02020603050405020304" pitchFamily="18" charset="0"/>
                <a:ea typeface="宋体" panose="02010600030101010101" pitchFamily="2" charset="-122"/>
              </a:rPr>
              <a:t>               </a:t>
            </a:r>
            <a:endParaRPr lang="en-US" altLang="zh-CN" sz="4000" dirty="0">
              <a:latin typeface="Calibri" panose="020F0502020204030204" pitchFamily="34" charset="0"/>
              <a:ea typeface="宋体" panose="02010600030101010101" pitchFamily="2" charset="-122"/>
            </a:endParaRPr>
          </a:p>
        </p:txBody>
      </p:sp>
      <p:sp>
        <p:nvSpPr>
          <p:cNvPr id="88068" name="矩形 4"/>
          <p:cNvSpPr/>
          <p:nvPr/>
        </p:nvSpPr>
        <p:spPr>
          <a:xfrm>
            <a:off x="433070" y="1174115"/>
            <a:ext cx="9666605" cy="829945"/>
          </a:xfrm>
          <a:prstGeom prst="rect">
            <a:avLst/>
          </a:prstGeom>
          <a:noFill/>
          <a:ln w="9525">
            <a:noFill/>
          </a:ln>
        </p:spPr>
        <p:txBody>
          <a:bodyPr wrap="square" anchor="t">
            <a:spAutoFit/>
          </a:bodyPr>
          <a:p>
            <a:pPr eaLnBrk="0" hangingPunct="0"/>
            <a:r>
              <a:rPr lang="en-US" altLang="zh-CN" sz="4800" b="1" dirty="0">
                <a:solidFill>
                  <a:srgbClr val="FF0000"/>
                </a:solidFill>
                <a:latin typeface="Times New Roman" panose="02020603050405020304" pitchFamily="18" charset="0"/>
                <a:ea typeface="宋体" panose="02010600030101010101" pitchFamily="2" charset="-122"/>
              </a:rPr>
              <a:t> Unit 3 Environmental protection</a:t>
            </a:r>
            <a:endParaRPr lang="en-US" altLang="zh-CN" sz="4800" b="1" dirty="0">
              <a:solidFill>
                <a:srgbClr val="FF0000"/>
              </a:solidFill>
              <a:latin typeface="Times New Roman" panose="02020603050405020304" pitchFamily="18" charset="0"/>
              <a:ea typeface="宋体" panose="02010600030101010101" pitchFamily="2" charset="-122"/>
            </a:endParaRPr>
          </a:p>
        </p:txBody>
      </p:sp>
      <p:pic>
        <p:nvPicPr>
          <p:cNvPr id="88069" name="图片 3112" descr="C:/Documents and Settings/Administrator/桌面/NULL"/>
          <p:cNvPicPr>
            <a:picLocks noChangeAspect="1"/>
          </p:cNvPicPr>
          <p:nvPr/>
        </p:nvPicPr>
        <p:blipFill>
          <a:blip r:embed="rId1" r:link="rId2">
            <a:lum bright="6000" contrast="11999"/>
          </a:blip>
          <a:stretch>
            <a:fillRect/>
          </a:stretch>
        </p:blipFill>
        <p:spPr>
          <a:xfrm>
            <a:off x="8848725" y="4268788"/>
            <a:ext cx="3154363" cy="2190750"/>
          </a:xfrm>
          <a:prstGeom prst="rect">
            <a:avLst/>
          </a:prstGeom>
          <a:noFill/>
          <a:ln w="9525">
            <a:noFill/>
          </a:ln>
        </p:spPr>
      </p:pic>
      <p:sp>
        <p:nvSpPr>
          <p:cNvPr id="5124" name="TextBox 1"/>
          <p:cNvSpPr txBox="1"/>
          <p:nvPr>
            <p:custDataLst>
              <p:tags r:id="rId3"/>
            </p:custDataLst>
          </p:nvPr>
        </p:nvSpPr>
        <p:spPr>
          <a:xfrm>
            <a:off x="2455863" y="3734435"/>
            <a:ext cx="2106612" cy="460375"/>
          </a:xfrm>
          <a:prstGeom prst="rect">
            <a:avLst/>
          </a:prstGeom>
          <a:solidFill>
            <a:srgbClr val="009459"/>
          </a:solidFill>
          <a:ln w="9525">
            <a:noFill/>
          </a:ln>
        </p:spPr>
        <p:txBody>
          <a:bodyPr wrap="square" anchor="t">
            <a:spAutoFit/>
          </a:bodyPr>
          <a:p>
            <a:pPr algn="ctr"/>
            <a:r>
              <a:rPr lang="zh-CN" altLang="en-US" sz="2400" b="1" dirty="0">
                <a:solidFill>
                  <a:schemeClr val="bg1"/>
                </a:solidFill>
                <a:latin typeface="微软雅黑" panose="020B0503020204020204" charset="-122"/>
                <a:ea typeface="微软雅黑" panose="020B0503020204020204" charset="-122"/>
              </a:rPr>
              <a:t>选择性必修</a:t>
            </a:r>
            <a:r>
              <a:rPr lang="zh-CN" altLang="en-US" sz="2400" b="1" dirty="0">
                <a:solidFill>
                  <a:schemeClr val="bg1"/>
                </a:solidFill>
                <a:latin typeface="微软雅黑" panose="020B0503020204020204" charset="-122"/>
                <a:ea typeface="微软雅黑" panose="020B0503020204020204" charset="-122"/>
              </a:rPr>
              <a:t>三  </a:t>
            </a:r>
            <a:endParaRPr lang="en-US" altLang="zh-CN" sz="2400" b="1" dirty="0">
              <a:solidFill>
                <a:schemeClr val="bg1"/>
              </a:solidFill>
              <a:latin typeface="微软雅黑" panose="020B0503020204020204" charset="-122"/>
              <a:ea typeface="微软雅黑" panose="020B0503020204020204" charset="-122"/>
            </a:endParaRPr>
          </a:p>
        </p:txBody>
      </p:sp>
      <p:sp>
        <p:nvSpPr>
          <p:cNvPr id="8" name="TextBox 1"/>
          <p:cNvSpPr txBox="1">
            <a:spLocks noChangeArrowheads="1"/>
          </p:cNvSpPr>
          <p:nvPr>
            <p:custDataLst>
              <p:tags r:id="rId4"/>
            </p:custDataLst>
          </p:nvPr>
        </p:nvSpPr>
        <p:spPr bwMode="auto">
          <a:xfrm>
            <a:off x="2215079" y="4666717"/>
            <a:ext cx="2589121" cy="460375"/>
          </a:xfrm>
          <a:prstGeom prst="rect">
            <a:avLst/>
          </a:prstGeom>
          <a:solidFill>
            <a:srgbClr val="009459"/>
          </a:solidFill>
          <a:ln w="9525">
            <a:noFill/>
            <a:miter lim="800000"/>
          </a:ln>
        </p:spPr>
        <p:txBody>
          <a:bodyPr wrap="square">
            <a:spAutoFit/>
          </a:bodyPr>
          <a:p>
            <a:pPr algn="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人教版（</a:t>
            </a:r>
            <a:r>
              <a:rPr lang="en-US" altLang="zh-CN" sz="2400" b="1" noProof="1" dirty="0">
                <a:solidFill>
                  <a:prstClr val="white"/>
                </a:solidFill>
                <a:highlight>
                  <a:srgbClr val="009459"/>
                </a:highlight>
                <a:latin typeface="微软雅黑" panose="020B0503020204020204" charset="-122"/>
                <a:ea typeface="微软雅黑" panose="020B0503020204020204" charset="-122"/>
                <a:cs typeface="+mn-cs"/>
              </a:rPr>
              <a:t>2019</a:t>
            </a:r>
            <a:r>
              <a:rPr lang="zh-CN" altLang="en-US" sz="2400" b="1" noProof="1" dirty="0">
                <a:solidFill>
                  <a:prstClr val="white"/>
                </a:solidFill>
                <a:highlight>
                  <a:srgbClr val="009459"/>
                </a:highlight>
                <a:latin typeface="微软雅黑" panose="020B0503020204020204" charset="-122"/>
                <a:ea typeface="微软雅黑" panose="020B0503020204020204" charset="-122"/>
                <a:cs typeface="+mn-cs"/>
              </a:rPr>
              <a:t>）</a:t>
            </a:r>
            <a:endParaRPr lang="zh-CN" altLang="en-US" sz="2400" b="1" noProof="1" dirty="0">
              <a:solidFill>
                <a:prstClr val="white"/>
              </a:solidFill>
              <a:highlight>
                <a:srgbClr val="009459"/>
              </a:highligh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ppt_x"/>
                                          </p:val>
                                        </p:tav>
                                        <p:tav tm="100000">
                                          <p:val>
                                            <p:strVal val="#ppt_x"/>
                                          </p:val>
                                        </p:tav>
                                      </p:tavLst>
                                    </p:anim>
                                    <p:anim calcmode="lin" valueType="num">
                                      <p:cBhvr additive="base">
                                        <p:cTn id="8"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checkerboard(across)">
                                      <p:cBhvr>
                                        <p:cTn id="19" dur="10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5124" grpId="0" bldLvl="0" animBg="1"/>
      <p:bldP spid="8" grpId="0" bldLvl="0" animBg="1"/>
      <p:bldP spid="8806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 name="文本框 4"/>
          <p:cNvSpPr txBox="1"/>
          <p:nvPr/>
        </p:nvSpPr>
        <p:spPr>
          <a:xfrm>
            <a:off x="53975" y="982980"/>
            <a:ext cx="12225020" cy="4523105"/>
          </a:xfrm>
          <a:prstGeom prst="rect">
            <a:avLst/>
          </a:prstGeom>
          <a:noFill/>
        </p:spPr>
        <p:txBody>
          <a:bodyPr wrap="square" rtlCol="0">
            <a:spAutoFit/>
          </a:bodyPr>
          <a:p>
            <a:r>
              <a:rPr lang="en-US" altLang="zh-CN" sz="3600" b="1">
                <a:solidFill>
                  <a:schemeClr val="tx1"/>
                </a:solidFill>
                <a:latin typeface="Times New Roman" panose="02020603050405020304" pitchFamily="18" charset="0"/>
                <a:cs typeface="Times New Roman" panose="02020603050405020304" pitchFamily="18" charset="0"/>
              </a:rPr>
              <a:t>                                         3.In which year did the temperature               </a:t>
            </a:r>
            <a:endParaRPr lang="en-US" altLang="zh-CN" sz="3600" b="1">
              <a:solidFill>
                <a:schemeClr val="tx1"/>
              </a:solidFill>
              <a:latin typeface="Times New Roman" panose="02020603050405020304" pitchFamily="18" charset="0"/>
              <a:cs typeface="Times New Roman" panose="02020603050405020304" pitchFamily="18" charset="0"/>
            </a:endParaRPr>
          </a:p>
          <a:p>
            <a:r>
              <a:rPr lang="en-US" altLang="zh-CN" sz="3600" b="1">
                <a:solidFill>
                  <a:schemeClr val="tx1"/>
                </a:solidFill>
                <a:latin typeface="Times New Roman" panose="02020603050405020304" pitchFamily="18" charset="0"/>
                <a:cs typeface="Times New Roman" panose="02020603050405020304" pitchFamily="18" charset="0"/>
              </a:rPr>
              <a:t>                                         start to increase quickly? Why?</a:t>
            </a:r>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r>
              <a:rPr lang="en-US" altLang="zh-CN" sz="3600" b="1">
                <a:solidFill>
                  <a:schemeClr val="tx1"/>
                </a:solidFill>
                <a:latin typeface="Times New Roman" panose="02020603050405020304" pitchFamily="18" charset="0"/>
                <a:cs typeface="Times New Roman" panose="02020603050405020304" pitchFamily="18" charset="0"/>
              </a:rPr>
              <a:t>4.What do you think may have caused the global temperature rise?</a:t>
            </a:r>
            <a:endParaRPr lang="en-US" altLang="zh-CN" sz="3600" b="1">
              <a:solidFill>
                <a:schemeClr val="tx1"/>
              </a:solidFill>
              <a:latin typeface="Times New Roman" panose="02020603050405020304" pitchFamily="18" charset="0"/>
              <a:cs typeface="Times New Roman" panose="02020603050405020304" pitchFamily="18" charset="0"/>
            </a:endParaRPr>
          </a:p>
        </p:txBody>
      </p:sp>
      <p:sp>
        <p:nvSpPr>
          <p:cNvPr id="91142" name="文本框 7"/>
          <p:cNvSpPr txBox="1"/>
          <p:nvPr/>
        </p:nvSpPr>
        <p:spPr>
          <a:xfrm>
            <a:off x="3274695" y="212725"/>
            <a:ext cx="9004300" cy="521970"/>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Look at the graph and answer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4" name="文本框 7"/>
          <p:cNvSpPr txBox="1"/>
          <p:nvPr/>
        </p:nvSpPr>
        <p:spPr>
          <a:xfrm>
            <a:off x="956945" y="274320"/>
            <a:ext cx="19932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Pre-reading</a:t>
            </a:r>
            <a:endParaRPr lang="en-US" altLang="zh-CN" sz="2400" b="1" dirty="0">
              <a:solidFill>
                <a:schemeClr val="bg1"/>
              </a:solidFill>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0" y="1169670"/>
            <a:ext cx="4740275" cy="3076575"/>
          </a:xfrm>
          <a:prstGeom prst="rect">
            <a:avLst/>
          </a:prstGeom>
        </p:spPr>
      </p:pic>
      <p:sp>
        <p:nvSpPr>
          <p:cNvPr id="7" name="文本框 6"/>
          <p:cNvSpPr txBox="1"/>
          <p:nvPr/>
        </p:nvSpPr>
        <p:spPr>
          <a:xfrm>
            <a:off x="4799330" y="2233295"/>
            <a:ext cx="7393305" cy="2061210"/>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In 1992. Since then, the modernization of industrial technology has accelerated, living standards have risen, and greenhouse gas emissions have increased. </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86055" y="5506085"/>
            <a:ext cx="11546205" cy="113728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I think it’s caused by increased greenhouse gas emissions and air pollution.</a:t>
            </a:r>
            <a:r>
              <a:rPr lang="en-US" altLang="zh-CN" sz="3600" b="1">
                <a:solidFill>
                  <a:srgbClr val="FF0000"/>
                </a:solidFill>
                <a:latin typeface="Times New Roman" panose="02020603050405020304" pitchFamily="18" charset="0"/>
                <a:cs typeface="Times New Roman" panose="02020603050405020304" pitchFamily="18" charset="0"/>
              </a:rPr>
              <a:t> </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171" name="Text Box 3"/>
          <p:cNvSpPr txBox="1"/>
          <p:nvPr/>
        </p:nvSpPr>
        <p:spPr>
          <a:xfrm>
            <a:off x="5918835" y="1217295"/>
            <a:ext cx="6395720" cy="1198880"/>
          </a:xfrm>
          <a:prstGeom prst="rect">
            <a:avLst/>
          </a:prstGeom>
          <a:noFill/>
          <a:ln w="9525">
            <a:noFill/>
          </a:ln>
        </p:spPr>
        <p:txBody>
          <a:bodyPr wrap="square" lIns="91440" tIns="45720" rIns="91440" bIns="45720" anchor="t">
            <a:spAutoFit/>
          </a:bodyPr>
          <a:p>
            <a:pPr eaLnBrk="0" hangingPunct="0"/>
            <a:r>
              <a:rPr lang="en-US" altLang="zh-CN" sz="3600" b="1">
                <a:latin typeface="Times New Roman" panose="02020603050405020304" pitchFamily="18" charset="0"/>
                <a:ea typeface="华文彩云" panose="02010800040101010101" pitchFamily="2" charset="-122"/>
              </a:rPr>
              <a:t>1. Have you ever seen the photo before?</a:t>
            </a:r>
            <a:endParaRPr lang="en-US" altLang="zh-CN" sz="3600" b="1">
              <a:latin typeface="Times New Roman" panose="02020603050405020304" pitchFamily="18" charset="0"/>
              <a:ea typeface="华文彩云" panose="02010800040101010101" pitchFamily="2" charset="-122"/>
            </a:endParaRPr>
          </a:p>
        </p:txBody>
      </p:sp>
      <p:sp>
        <p:nvSpPr>
          <p:cNvPr id="4" name="文本框 7"/>
          <p:cNvSpPr txBox="1"/>
          <p:nvPr/>
        </p:nvSpPr>
        <p:spPr>
          <a:xfrm>
            <a:off x="956945" y="274320"/>
            <a:ext cx="19932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Pre-reading</a:t>
            </a:r>
            <a:endParaRPr lang="en-US" altLang="zh-CN" sz="2400" b="1" dirty="0">
              <a:solidFill>
                <a:schemeClr val="bg1"/>
              </a:solidFill>
              <a:latin typeface="微软雅黑" panose="020B0503020204020204" charset="-122"/>
              <a:ea typeface="微软雅黑" panose="020B0503020204020204" charset="-122"/>
            </a:endParaRPr>
          </a:p>
        </p:txBody>
      </p:sp>
      <p:pic>
        <p:nvPicPr>
          <p:cNvPr id="100" name="图片 99"/>
          <p:cNvPicPr/>
          <p:nvPr/>
        </p:nvPicPr>
        <p:blipFill>
          <a:blip r:embed="rId1"/>
          <a:stretch>
            <a:fillRect/>
          </a:stretch>
        </p:blipFill>
        <p:spPr>
          <a:xfrm>
            <a:off x="0" y="1431290"/>
            <a:ext cx="5918835" cy="4662170"/>
          </a:xfrm>
          <a:prstGeom prst="rect">
            <a:avLst/>
          </a:prstGeom>
          <a:noFill/>
          <a:ln w="9525">
            <a:noFill/>
          </a:ln>
        </p:spPr>
      </p:pic>
      <p:sp>
        <p:nvSpPr>
          <p:cNvPr id="6" name="文本框 5"/>
          <p:cNvSpPr txBox="1"/>
          <p:nvPr/>
        </p:nvSpPr>
        <p:spPr>
          <a:xfrm>
            <a:off x="6035040" y="2516505"/>
            <a:ext cx="5944870" cy="107632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I haven't seen this photo, but I have seen photos like it.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5" name="Text Box 3"/>
          <p:cNvSpPr txBox="1"/>
          <p:nvPr/>
        </p:nvSpPr>
        <p:spPr>
          <a:xfrm>
            <a:off x="6034405" y="3693160"/>
            <a:ext cx="6280150" cy="1198880"/>
          </a:xfrm>
          <a:prstGeom prst="rect">
            <a:avLst/>
          </a:prstGeom>
          <a:noFill/>
          <a:ln w="9525">
            <a:noFill/>
          </a:ln>
        </p:spPr>
        <p:txBody>
          <a:bodyPr wrap="square" lIns="91440" tIns="45720" rIns="91440" bIns="45720" anchor="t">
            <a:spAutoFit/>
          </a:bodyPr>
          <a:p>
            <a:pPr eaLnBrk="0" hangingPunct="0"/>
            <a:r>
              <a:rPr lang="en-US" altLang="zh-CN" sz="3600" b="1">
                <a:latin typeface="Times New Roman" panose="02020603050405020304" pitchFamily="18" charset="0"/>
                <a:ea typeface="华文彩云" panose="02010800040101010101" pitchFamily="2" charset="-122"/>
              </a:rPr>
              <a:t>2.What might be the story behind it ?</a:t>
            </a:r>
            <a:endParaRPr lang="en-US" altLang="zh-CN" sz="3600" b="1">
              <a:latin typeface="Times New Roman" panose="02020603050405020304" pitchFamily="18" charset="0"/>
              <a:ea typeface="华文彩云" panose="02010800040101010101" pitchFamily="2" charset="-122"/>
            </a:endParaRPr>
          </a:p>
        </p:txBody>
      </p:sp>
      <p:sp>
        <p:nvSpPr>
          <p:cNvPr id="7" name="文本框 6"/>
          <p:cNvSpPr txBox="1"/>
          <p:nvPr/>
        </p:nvSpPr>
        <p:spPr>
          <a:xfrm>
            <a:off x="6035675" y="4814570"/>
            <a:ext cx="6111240" cy="1568450"/>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The story is that the polar bear starved to death because it could not find enough to eat.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274695" y="212725"/>
            <a:ext cx="9004300" cy="521970"/>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Look at the picture and answer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9F754DE-2CAD-44b6-B708-469DEB6407EB-1" descr="wpp"/>
          <p:cNvPicPr>
            <a:picLocks noChangeAspect="1"/>
          </p:cNvPicPr>
          <p:nvPr/>
        </p:nvPicPr>
        <p:blipFill>
          <a:blip r:embed="rId1"/>
          <a:stretch>
            <a:fillRect/>
          </a:stretch>
        </p:blipFill>
        <p:spPr>
          <a:xfrm>
            <a:off x="0" y="1355090"/>
            <a:ext cx="10661015" cy="4843145"/>
          </a:xfrm>
          <a:prstGeom prst="rect">
            <a:avLst/>
          </a:prstGeom>
        </p:spPr>
      </p:pic>
      <p:sp>
        <p:nvSpPr>
          <p:cNvPr id="90115" name="文本框 7"/>
          <p:cNvSpPr txBox="1"/>
          <p:nvPr/>
        </p:nvSpPr>
        <p:spPr>
          <a:xfrm>
            <a:off x="1112520" y="291465"/>
            <a:ext cx="1887220" cy="460375"/>
          </a:xfrm>
          <a:prstGeom prst="rect">
            <a:avLst/>
          </a:prstGeom>
          <a:noFill/>
          <a:ln w="9525">
            <a:noFill/>
          </a:ln>
        </p:spPr>
        <p:txBody>
          <a:bodyPr wrap="none" anchor="t">
            <a:spAutoFit/>
          </a:bodyPr>
          <a:p>
            <a:pPr algn="l"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sym typeface="+mn-ea"/>
              </a:rPr>
              <a:t>Brainstorm</a:t>
            </a:r>
            <a:endParaRPr lang="en-US" altLang="zh-CN" sz="2400" b="1"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3371850" y="121920"/>
            <a:ext cx="8268970" cy="1076325"/>
          </a:xfrm>
          <a:prstGeom prst="rect">
            <a:avLst/>
          </a:prstGeom>
          <a:noFill/>
        </p:spPr>
        <p:txBody>
          <a:bodyPr wrap="none" rtlCol="0" anchor="t">
            <a:spAutoFit/>
          </a:bodyPr>
          <a:p>
            <a:pPr algn="l"/>
            <a:r>
              <a:rPr lang="en-US" altLang="zh-CN" sz="3200" b="1">
                <a:solidFill>
                  <a:srgbClr val="FF0000"/>
                </a:solidFill>
                <a:latin typeface="Times New Roman" panose="02020603050405020304" pitchFamily="18" charset="0"/>
                <a:sym typeface="+mn-ea"/>
              </a:rPr>
              <a:t>What other consequences may global warming</a:t>
            </a:r>
            <a:endParaRPr lang="en-US" altLang="zh-CN" sz="3200" b="1">
              <a:solidFill>
                <a:srgbClr val="FF0000"/>
              </a:solidFill>
              <a:latin typeface="Times New Roman" panose="02020603050405020304" pitchFamily="18" charset="0"/>
              <a:sym typeface="+mn-ea"/>
            </a:endParaRPr>
          </a:p>
          <a:p>
            <a:pPr algn="l"/>
            <a:r>
              <a:rPr lang="en-US" altLang="zh-CN" sz="3200" b="1">
                <a:solidFill>
                  <a:srgbClr val="FF0000"/>
                </a:solidFill>
                <a:latin typeface="Times New Roman" panose="02020603050405020304" pitchFamily="18" charset="0"/>
                <a:sym typeface="+mn-ea"/>
              </a:rPr>
              <a:t> bring about?</a:t>
            </a:r>
            <a:endParaRPr lang="en-US" altLang="zh-CN" sz="3200" b="1">
              <a:solidFill>
                <a:srgbClr val="FF0000"/>
              </a:solidFill>
              <a:latin typeface="Times New Roman" panose="02020603050405020304" pitchFamily="18" charset="0"/>
              <a:sym typeface="+mn-ea"/>
            </a:endParaRPr>
          </a:p>
        </p:txBody>
      </p:sp>
      <p:sp>
        <p:nvSpPr>
          <p:cNvPr id="8" name="文本框 7"/>
          <p:cNvSpPr txBox="1"/>
          <p:nvPr/>
        </p:nvSpPr>
        <p:spPr>
          <a:xfrm>
            <a:off x="8401050" y="1885315"/>
            <a:ext cx="2082165" cy="46037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animals dying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3795395" y="3402965"/>
            <a:ext cx="3502660" cy="706755"/>
          </a:xfrm>
          <a:prstGeom prst="rect">
            <a:avLst/>
          </a:prstGeom>
          <a:gradFill>
            <a:gsLst>
              <a:gs pos="0">
                <a:srgbClr val="FBFB11"/>
              </a:gs>
              <a:gs pos="100000">
                <a:srgbClr val="838309"/>
              </a:gs>
            </a:gsLst>
            <a:lin ang="5400000" scaled="0"/>
          </a:gradFill>
        </p:spPr>
        <p:txBody>
          <a:bodyPr wrap="square" rtlCol="0">
            <a:spAutoFit/>
          </a:bodyPr>
          <a:p>
            <a:r>
              <a:rPr lang="en-US" altLang="zh-CN" sz="4000" b="1">
                <a:solidFill>
                  <a:srgbClr val="FF0000"/>
                </a:solidFill>
                <a:latin typeface="Times New Roman" panose="02020603050405020304" pitchFamily="18" charset="0"/>
                <a:cs typeface="Times New Roman" panose="02020603050405020304" pitchFamily="18" charset="0"/>
              </a:rPr>
              <a:t>gobal warming</a:t>
            </a:r>
            <a:endParaRPr lang="en-US" altLang="zh-CN" sz="4000" b="1">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8401685" y="2791460"/>
            <a:ext cx="2081530" cy="82994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the rise of </a:t>
            </a:r>
            <a:endParaRPr lang="en-US" altLang="zh-CN" sz="2400" b="1">
              <a:solidFill>
                <a:srgbClr val="FF0000"/>
              </a:solidFill>
              <a:latin typeface="Times New Roman" panose="02020603050405020304" pitchFamily="18" charset="0"/>
              <a:cs typeface="Times New Roman" panose="02020603050405020304" pitchFamily="18" charset="0"/>
            </a:endParaRPr>
          </a:p>
          <a:p>
            <a:r>
              <a:rPr lang="en-US" altLang="zh-CN" sz="2400" b="1">
                <a:solidFill>
                  <a:srgbClr val="FF0000"/>
                </a:solidFill>
                <a:latin typeface="Times New Roman" panose="02020603050405020304" pitchFamily="18" charset="0"/>
                <a:cs typeface="Times New Roman" panose="02020603050405020304" pitchFamily="18" charset="0"/>
              </a:rPr>
              <a:t>the sea level</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450215" y="4610100"/>
            <a:ext cx="2235835" cy="46037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economic losses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8401685" y="3900170"/>
            <a:ext cx="2453005" cy="82994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unpredictable future of human</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450215" y="3361690"/>
            <a:ext cx="2258695" cy="82994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extreme weather</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528955" y="2232025"/>
            <a:ext cx="2065020" cy="82994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natural </a:t>
            </a:r>
            <a:endParaRPr lang="en-US" altLang="zh-CN" sz="2400" b="1">
              <a:solidFill>
                <a:srgbClr val="FF0000"/>
              </a:solidFill>
              <a:latin typeface="Times New Roman" panose="02020603050405020304" pitchFamily="18" charset="0"/>
              <a:cs typeface="Times New Roman" panose="02020603050405020304" pitchFamily="18" charset="0"/>
            </a:endParaRPr>
          </a:p>
          <a:p>
            <a:r>
              <a:rPr lang="en-US" altLang="zh-CN" sz="2400" b="1">
                <a:solidFill>
                  <a:srgbClr val="FF0000"/>
                </a:solidFill>
                <a:latin typeface="Times New Roman" panose="02020603050405020304" pitchFamily="18" charset="0"/>
                <a:cs typeface="Times New Roman" panose="02020603050405020304" pitchFamily="18" charset="0"/>
              </a:rPr>
              <a:t>disasters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8402320" y="5008880"/>
            <a:ext cx="2258695" cy="829945"/>
          </a:xfrm>
          <a:prstGeom prst="rect">
            <a:avLst/>
          </a:prstGeom>
          <a:solidFill>
            <a:schemeClr val="accent1"/>
          </a:solid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coastal cities submerged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20" name="文本框 2"/>
          <p:cNvSpPr txBox="1"/>
          <p:nvPr/>
        </p:nvSpPr>
        <p:spPr>
          <a:xfrm>
            <a:off x="3297555" y="85725"/>
            <a:ext cx="8789035" cy="1076325"/>
          </a:xfrm>
          <a:prstGeom prst="rect">
            <a:avLst/>
          </a:prstGeom>
          <a:noFill/>
          <a:ln w="9525">
            <a:noFill/>
          </a:ln>
        </p:spPr>
        <p:txBody>
          <a:bodyPr wrap="square" anchor="t">
            <a:spAutoFit/>
          </a:bodyPr>
          <a:p>
            <a:r>
              <a:rPr lang="en-US" sz="3200" b="1">
                <a:solidFill>
                  <a:srgbClr val="FF0000"/>
                </a:solidFill>
                <a:latin typeface="Times New Roman" panose="02020603050405020304" pitchFamily="18" charset="0"/>
              </a:rPr>
              <a:t>Listne to the tape,d</a:t>
            </a:r>
            <a:r>
              <a:rPr sz="3200" b="1">
                <a:solidFill>
                  <a:srgbClr val="FF0000"/>
                </a:solidFill>
                <a:latin typeface="Times New Roman" panose="02020603050405020304" pitchFamily="18" charset="0"/>
              </a:rPr>
              <a:t>ivide the structure of the article and </a:t>
            </a:r>
            <a:r>
              <a:rPr lang="en-US" sz="3200" b="1">
                <a:solidFill>
                  <a:srgbClr val="FF0000"/>
                </a:solidFill>
                <a:latin typeface="Times New Roman" panose="02020603050405020304" pitchFamily="18" charset="0"/>
              </a:rPr>
              <a:t>complete</a:t>
            </a:r>
            <a:r>
              <a:rPr sz="3200" b="1">
                <a:solidFill>
                  <a:srgbClr val="FF0000"/>
                </a:solidFill>
                <a:latin typeface="Times New Roman" panose="02020603050405020304" pitchFamily="18" charset="0"/>
              </a:rPr>
              <a:t> the general idea of each part</a:t>
            </a:r>
            <a:r>
              <a:rPr lang="en-US" sz="3200" b="1">
                <a:solidFill>
                  <a:srgbClr val="FF0000"/>
                </a:solidFill>
                <a:latin typeface="Times New Roman" panose="02020603050405020304" pitchFamily="18" charset="0"/>
              </a:rPr>
              <a:t>.</a:t>
            </a:r>
            <a:endParaRPr lang="en-US" sz="3200" b="1">
              <a:solidFill>
                <a:srgbClr val="FF0000"/>
              </a:solidFill>
              <a:latin typeface="Times New Roman" panose="02020603050405020304" pitchFamily="18" charset="0"/>
            </a:endParaRPr>
          </a:p>
        </p:txBody>
      </p:sp>
      <p:sp>
        <p:nvSpPr>
          <p:cNvPr id="2" name="文本框 7"/>
          <p:cNvSpPr txBox="1"/>
          <p:nvPr/>
        </p:nvSpPr>
        <p:spPr>
          <a:xfrm>
            <a:off x="1318260" y="198755"/>
            <a:ext cx="143256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Reading</a:t>
            </a:r>
            <a:endParaRPr lang="en-US" altLang="zh-CN" sz="2400" b="1" dirty="0">
              <a:solidFill>
                <a:schemeClr val="bg1"/>
              </a:solidFill>
              <a:latin typeface="微软雅黑" panose="020B0503020204020204" charset="-122"/>
              <a:ea typeface="微软雅黑" panose="020B0503020204020204" charset="-122"/>
            </a:endParaRPr>
          </a:p>
        </p:txBody>
      </p:sp>
      <p:graphicFrame>
        <p:nvGraphicFramePr>
          <p:cNvPr id="4" name="表格 3"/>
          <p:cNvGraphicFramePr/>
          <p:nvPr>
            <p:custDataLst>
              <p:tags r:id="rId1"/>
            </p:custDataLst>
          </p:nvPr>
        </p:nvGraphicFramePr>
        <p:xfrm>
          <a:off x="104775" y="1431925"/>
          <a:ext cx="11981815" cy="4915535"/>
        </p:xfrm>
        <a:graphic>
          <a:graphicData uri="http://schemas.openxmlformats.org/drawingml/2006/table">
            <a:tbl>
              <a:tblPr firstRow="1" bandRow="1">
                <a:tableStyleId>{5940675A-B579-460E-94D1-54222C63F5DA}</a:tableStyleId>
              </a:tblPr>
              <a:tblGrid>
                <a:gridCol w="1099820"/>
                <a:gridCol w="2156460"/>
                <a:gridCol w="8725535"/>
              </a:tblGrid>
              <a:tr h="722630">
                <a:tc>
                  <a:txBody>
                    <a:bodyPr/>
                    <a:p>
                      <a:pPr indent="0">
                        <a:buNone/>
                      </a:pPr>
                      <a:r>
                        <a:rPr lang="en-US" sz="2400" b="1">
                          <a:solidFill>
                            <a:srgbClr val="000000"/>
                          </a:solidFill>
                          <a:latin typeface="Times New Roman" panose="02020603050405020304" pitchFamily="18" charset="0"/>
                          <a:cs typeface="Times New Roman" panose="02020603050405020304" pitchFamily="18" charset="0"/>
                        </a:rPr>
                        <a:t>   Part</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r>
                        <a:rPr lang="en-US" sz="2400" b="1">
                          <a:solidFill>
                            <a:srgbClr val="000000"/>
                          </a:solidFill>
                          <a:latin typeface="Times New Roman" panose="02020603050405020304" pitchFamily="18" charset="0"/>
                          <a:cs typeface="Times New Roman" panose="02020603050405020304" pitchFamily="18" charset="0"/>
                        </a:rPr>
                        <a:t>Paragraph</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r>
                        <a:rPr lang="en-US" sz="2400" b="1">
                          <a:solidFill>
                            <a:srgbClr val="000000"/>
                          </a:solidFill>
                          <a:latin typeface="Times New Roman" panose="02020603050405020304" pitchFamily="18" charset="0"/>
                          <a:cs typeface="Times New Roman" panose="02020603050405020304" pitchFamily="18" charset="0"/>
                        </a:rPr>
                        <a:t>Main idea</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r>
              <a:tr h="1206500">
                <a:tc>
                  <a:txBody>
                    <a:bodyPr/>
                    <a:p>
                      <a:pPr indent="0" algn="ctr">
                        <a:buNone/>
                      </a:pPr>
                      <a:r>
                        <a:rPr lang="en-US" sz="2400" b="1">
                          <a:solidFill>
                            <a:srgbClr val="000000"/>
                          </a:solidFill>
                          <a:latin typeface="Times New Roman" panose="02020603050405020304" pitchFamily="18" charset="0"/>
                          <a:cs typeface="Times New Roman" panose="02020603050405020304" pitchFamily="18" charset="0"/>
                        </a:rPr>
                        <a:t>1</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l">
                        <a:buNone/>
                      </a:pPr>
                      <a:r>
                        <a:rPr lang="en-US" sz="2400" b="1">
                          <a:solidFill>
                            <a:srgbClr val="000000"/>
                          </a:solidFill>
                          <a:latin typeface="Times New Roman" panose="02020603050405020304" pitchFamily="18" charset="0"/>
                          <a:cs typeface="Times New Roman" panose="02020603050405020304" pitchFamily="18" charset="0"/>
                        </a:rPr>
                        <a:t> The  ___________of dramatic climate change that had an impact on Earth's ecology</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r>
              <a:tr h="708025">
                <a:tc>
                  <a:txBody>
                    <a:bodyPr/>
                    <a:p>
                      <a:pPr indent="0" algn="ctr">
                        <a:buNone/>
                      </a:pPr>
                      <a:r>
                        <a:rPr lang="en-US" sz="2400" b="1">
                          <a:solidFill>
                            <a:srgbClr val="000000"/>
                          </a:solidFill>
                          <a:latin typeface="Times New Roman" panose="02020603050405020304" pitchFamily="18" charset="0"/>
                          <a:cs typeface="Times New Roman" panose="02020603050405020304" pitchFamily="18" charset="0"/>
                        </a:rPr>
                        <a:t>2</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l">
                        <a:buNone/>
                      </a:pPr>
                      <a:r>
                        <a:rPr lang="en-US" sz="2400" b="1">
                          <a:solidFill>
                            <a:srgbClr val="000000"/>
                          </a:solidFill>
                          <a:latin typeface="Times New Roman" panose="02020603050405020304" pitchFamily="18" charset="0"/>
                          <a:cs typeface="Times New Roman" panose="02020603050405020304" pitchFamily="18" charset="0"/>
                        </a:rPr>
                        <a:t>The __________ of the increase in the global average surface temperature</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r>
              <a:tr h="1134745">
                <a:tc>
                  <a:txBody>
                    <a:bodyPr/>
                    <a:p>
                      <a:pPr indent="0">
                        <a:buNone/>
                      </a:pPr>
                      <a:r>
                        <a:rPr lang="en-US" sz="2400" b="1">
                          <a:solidFill>
                            <a:srgbClr val="000000"/>
                          </a:solidFill>
                          <a:latin typeface="Times New Roman" panose="02020603050405020304" pitchFamily="18" charset="0"/>
                          <a:cs typeface="Times New Roman" panose="02020603050405020304" pitchFamily="18" charset="0"/>
                        </a:rPr>
                        <a:t>      3</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l">
                        <a:buNone/>
                      </a:pPr>
                      <a:r>
                        <a:rPr lang="en-US" sz="2400" b="1">
                          <a:solidFill>
                            <a:srgbClr val="000000"/>
                          </a:solidFill>
                          <a:latin typeface="Times New Roman" panose="02020603050405020304" pitchFamily="18" charset="0"/>
                          <a:cs typeface="Times New Roman" panose="02020603050405020304" pitchFamily="18" charset="0"/>
                        </a:rPr>
                        <a:t>The______________ of the rise in temperature</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r>
              <a:tr h="1134745">
                <a:tc>
                  <a:txBody>
                    <a:bodyPr/>
                    <a:p>
                      <a:pPr indent="0">
                        <a:buNone/>
                      </a:pPr>
                      <a:r>
                        <a:rPr lang="en-US" sz="2400" b="1">
                          <a:solidFill>
                            <a:srgbClr val="000000"/>
                          </a:solidFill>
                          <a:latin typeface="Times New Roman" panose="02020603050405020304" pitchFamily="18" charset="0"/>
                          <a:cs typeface="Times New Roman" panose="02020603050405020304" pitchFamily="18" charset="0"/>
                        </a:rPr>
                        <a:t>      4</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ctr">
                        <a:buNone/>
                      </a:pP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c>
                  <a:txBody>
                    <a:bodyPr/>
                    <a:p>
                      <a:pPr indent="0" algn="l">
                        <a:buNone/>
                      </a:pPr>
                      <a:r>
                        <a:rPr lang="en-US" sz="2400" b="1">
                          <a:solidFill>
                            <a:srgbClr val="000000"/>
                          </a:solidFill>
                          <a:latin typeface="Times New Roman" panose="02020603050405020304" pitchFamily="18" charset="0"/>
                          <a:cs typeface="Times New Roman" panose="02020603050405020304" pitchFamily="18" charset="0"/>
                        </a:rPr>
                        <a:t>The  ____________to reducing greenhouse gas emissions</a:t>
                      </a:r>
                      <a:endParaRPr lang="en-US" alt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lnTlToBr>
                      <a:noFill/>
                    </a:lnTlToBr>
                    <a:lnBlToTr>
                      <a:noFill/>
                    </a:lnBlToTr>
                    <a:solidFill>
                      <a:srgbClr val="FFFFFF"/>
                    </a:solidFill>
                  </a:tcPr>
                </a:tc>
              </a:tr>
            </a:tbl>
          </a:graphicData>
        </a:graphic>
      </p:graphicFrame>
      <p:sp>
        <p:nvSpPr>
          <p:cNvPr id="3" name="文本框 2"/>
          <p:cNvSpPr txBox="1"/>
          <p:nvPr/>
        </p:nvSpPr>
        <p:spPr>
          <a:xfrm>
            <a:off x="1452245" y="2413635"/>
            <a:ext cx="1498600" cy="645160"/>
          </a:xfrm>
          <a:prstGeom prst="rect">
            <a:avLst/>
          </a:prstGeom>
          <a:noFill/>
          <a:ln w="9525">
            <a:noFill/>
          </a:ln>
        </p:spPr>
        <p:txBody>
          <a:bodyPr wrap="square" lIns="91440" tIns="45720" rIns="91440" bIns="45720" anchor="t">
            <a:spAutoFit/>
          </a:bodyPr>
          <a:p>
            <a:pPr indent="0" algn="ctr">
              <a:buNone/>
            </a:pPr>
            <a:r>
              <a:rPr lang="en-US"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1-2</a:t>
            </a:r>
            <a:endParaRPr lang="en-US" altLang="zh-CN"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文本框 12"/>
          <p:cNvSpPr txBox="1"/>
          <p:nvPr/>
        </p:nvSpPr>
        <p:spPr>
          <a:xfrm>
            <a:off x="3833495" y="2305685"/>
            <a:ext cx="1802765" cy="460375"/>
          </a:xfrm>
          <a:prstGeom prst="rect">
            <a:avLst/>
          </a:prstGeom>
          <a:noFill/>
          <a:ln w="9525">
            <a:noFill/>
          </a:ln>
        </p:spPr>
        <p:txBody>
          <a:bodyPr wrap="square" lIns="91440" tIns="45720" rIns="91440" bIns="45720" anchor="t">
            <a:spAutoFit/>
          </a:bodyPr>
          <a:p>
            <a:pPr indent="0" algn="ctr">
              <a:buNone/>
            </a:pPr>
            <a:r>
              <a:rPr 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evidence</a:t>
            </a:r>
            <a:endParaRPr 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4" name="文本框 13"/>
          <p:cNvSpPr txBox="1"/>
          <p:nvPr/>
        </p:nvSpPr>
        <p:spPr>
          <a:xfrm>
            <a:off x="1871345" y="3419475"/>
            <a:ext cx="855345" cy="645160"/>
          </a:xfrm>
          <a:prstGeom prst="rect">
            <a:avLst/>
          </a:prstGeom>
          <a:noFill/>
          <a:ln w="9525">
            <a:noFill/>
          </a:ln>
        </p:spPr>
        <p:txBody>
          <a:bodyPr wrap="square" lIns="91440" tIns="45720" rIns="91440" bIns="45720" anchor="t">
            <a:spAutoFit/>
          </a:bodyPr>
          <a:p>
            <a:pPr indent="0" algn="ctr">
              <a:buNone/>
            </a:pPr>
            <a:r>
              <a:rPr lang="en-US"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a:t>
            </a:r>
            <a:endParaRPr lang="en-US" altLang="zh-CN"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5" name="文本框 14"/>
          <p:cNvSpPr txBox="1"/>
          <p:nvPr/>
        </p:nvSpPr>
        <p:spPr>
          <a:xfrm>
            <a:off x="1884680" y="4320540"/>
            <a:ext cx="828675" cy="645160"/>
          </a:xfrm>
          <a:prstGeom prst="rect">
            <a:avLst/>
          </a:prstGeom>
          <a:noFill/>
          <a:ln w="9525">
            <a:noFill/>
          </a:ln>
        </p:spPr>
        <p:txBody>
          <a:bodyPr wrap="square" lIns="91440" tIns="45720" rIns="91440" bIns="45720" anchor="t">
            <a:spAutoFit/>
          </a:bodyPr>
          <a:p>
            <a:pPr indent="0" algn="ctr">
              <a:buNone/>
            </a:pPr>
            <a:r>
              <a:rPr lang="en-US" sz="3600" b="1">
                <a:solidFill>
                  <a:srgbClr val="FF0000"/>
                </a:solidFill>
                <a:latin typeface="Times New Roman" panose="02020603050405020304" pitchFamily="18" charset="0"/>
                <a:cs typeface="Times New Roman" panose="02020603050405020304" pitchFamily="18" charset="0"/>
                <a:sym typeface="+mn-ea"/>
              </a:rPr>
              <a:t>4</a:t>
            </a:r>
            <a:endParaRPr lang="en-US" altLang="zh-CN"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6" name="文本框 15"/>
          <p:cNvSpPr txBox="1"/>
          <p:nvPr/>
        </p:nvSpPr>
        <p:spPr>
          <a:xfrm>
            <a:off x="1943735" y="5478145"/>
            <a:ext cx="769620" cy="645160"/>
          </a:xfrm>
          <a:prstGeom prst="rect">
            <a:avLst/>
          </a:prstGeom>
          <a:noFill/>
          <a:ln w="9525">
            <a:noFill/>
          </a:ln>
        </p:spPr>
        <p:txBody>
          <a:bodyPr wrap="square" lIns="91440" tIns="45720" rIns="91440" bIns="45720" anchor="t">
            <a:spAutoFit/>
          </a:bodyPr>
          <a:p>
            <a:pPr indent="0" algn="ctr">
              <a:buNone/>
            </a:pPr>
            <a:r>
              <a:rPr lang="en-US"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5</a:t>
            </a:r>
            <a:endParaRPr lang="en-US" altLang="zh-CN" sz="36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7" name="文本框 16"/>
          <p:cNvSpPr txBox="1"/>
          <p:nvPr/>
        </p:nvSpPr>
        <p:spPr>
          <a:xfrm>
            <a:off x="4079875" y="3328670"/>
            <a:ext cx="1063625" cy="460375"/>
          </a:xfrm>
          <a:prstGeom prst="rect">
            <a:avLst/>
          </a:prstGeom>
          <a:noFill/>
          <a:ln w="9525">
            <a:noFill/>
          </a:ln>
        </p:spPr>
        <p:txBody>
          <a:bodyPr wrap="square" lIns="91440" tIns="45720" rIns="91440" bIns="45720" anchor="t">
            <a:spAutoFit/>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cause</a:t>
            </a:r>
            <a:endParaRPr 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8" name="文本框 17"/>
          <p:cNvSpPr txBox="1"/>
          <p:nvPr/>
        </p:nvSpPr>
        <p:spPr>
          <a:xfrm>
            <a:off x="3833495" y="4413250"/>
            <a:ext cx="2281555" cy="460375"/>
          </a:xfrm>
          <a:prstGeom prst="rect">
            <a:avLst/>
          </a:prstGeom>
          <a:noFill/>
          <a:ln w="9525">
            <a:noFill/>
          </a:ln>
        </p:spPr>
        <p:txBody>
          <a:bodyPr wrap="square" lIns="91440" tIns="45720" rIns="91440" bIns="45720" anchor="t">
            <a:spAutoFit/>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consequences</a:t>
            </a:r>
            <a:endParaRPr 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4079875" y="5549265"/>
            <a:ext cx="1689735" cy="460375"/>
          </a:xfrm>
          <a:prstGeom prst="rect">
            <a:avLst/>
          </a:prstGeom>
          <a:noFill/>
          <a:ln w="9525">
            <a:noFill/>
          </a:ln>
        </p:spPr>
        <p:txBody>
          <a:bodyPr wrap="square" lIns="91440" tIns="45720" rIns="91440" bIns="45720" anchor="t">
            <a:spAutoFit/>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solutions</a:t>
            </a:r>
            <a:endParaRPr lang="en-US" sz="2400" b="1">
              <a:solidFill>
                <a:srgbClr val="FF0000"/>
              </a:solidFill>
              <a:latin typeface="Times New Roman" panose="02020603050405020304" pitchFamily="18" charset="0"/>
              <a:cs typeface="Times New Roman" panose="02020603050405020304" pitchFamily="18" charset="0"/>
              <a:sym typeface="+mn-ea"/>
            </a:endParaRPr>
          </a:p>
        </p:txBody>
      </p:sp>
      <p:pic>
        <p:nvPicPr>
          <p:cNvPr id="5" name="10 2 Read the text and answer the questions">
            <a:hlinkClick r:id="" action="ppaction://media"/>
          </p:cNvPr>
          <p:cNvPicPr/>
          <p:nvPr>
            <a:audioFile r:link="rId2"/>
            <p:extLst>
              <p:ext uri="{DAA4B4D4-6D71-4841-9C94-3DE7FCFB9230}">
                <p14:media xmlns:p14="http://schemas.microsoft.com/office/powerpoint/2010/main" r:link="rId3"/>
              </p:ext>
            </p:extLst>
          </p:nvPr>
        </p:nvPicPr>
        <p:blipFill>
          <a:blip r:embed="rId4"/>
          <a:stretch>
            <a:fillRect/>
          </a:stretch>
        </p:blipFill>
        <p:spPr>
          <a:xfrm>
            <a:off x="11191875" y="18097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additive="base">
                                        <p:cTn id="7" dur="500" fill="hold"/>
                                        <p:tgtEl>
                                          <p:spTgt spid="90120"/>
                                        </p:tgtEl>
                                        <p:attrNameLst>
                                          <p:attrName>ppt_x</p:attrName>
                                        </p:attrNameLst>
                                      </p:cBhvr>
                                      <p:tavLst>
                                        <p:tav tm="0">
                                          <p:val>
                                            <p:strVal val="#ppt_x"/>
                                          </p:val>
                                        </p:tav>
                                        <p:tav tm="100000">
                                          <p:val>
                                            <p:strVal val="#ppt_x"/>
                                          </p:val>
                                        </p:tav>
                                      </p:tavLst>
                                    </p:anim>
                                    <p:anim calcmode="lin" valueType="num">
                                      <p:cBhvr additive="base">
                                        <p:cTn id="8"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2383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1">
                  <p:stCondLst>
                    <p:cond delay="indefinite"/>
                  </p:stCondLst>
                  <p:endCondLst>
                    <p:cond evt="onStopAudio">
                      <p:tgtEl>
                        <p:sldTgt/>
                      </p:tgtEl>
                    </p:cond>
                  </p:endCondLst>
                </p:cTn>
                <p:tgtEl>
                  <p:spTgt spid="5"/>
                </p:tgtEl>
              </p:cMediaNode>
            </p:audio>
          </p:childTnLst>
        </p:cTn>
      </p:par>
    </p:tnLst>
    <p:bldLst>
      <p:bldP spid="90120" grpId="1"/>
      <p:bldP spid="3"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5" name="文本框 7"/>
          <p:cNvSpPr txBox="1"/>
          <p:nvPr/>
        </p:nvSpPr>
        <p:spPr>
          <a:xfrm>
            <a:off x="1261110" y="200025"/>
            <a:ext cx="143256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sym typeface="+mn-ea"/>
              </a:rPr>
              <a:t>Reading</a:t>
            </a:r>
            <a:endParaRPr lang="en-US" altLang="zh-CN" sz="2400" b="1" dirty="0"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92166" name="文本框 7"/>
          <p:cNvSpPr txBox="1"/>
          <p:nvPr/>
        </p:nvSpPr>
        <p:spPr>
          <a:xfrm>
            <a:off x="3184525" y="0"/>
            <a:ext cx="8181975" cy="953135"/>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Read the first and second paragraphs and answer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3" name="文本框 2"/>
          <p:cNvSpPr txBox="1"/>
          <p:nvPr/>
        </p:nvSpPr>
        <p:spPr>
          <a:xfrm>
            <a:off x="3631565" y="1069975"/>
            <a:ext cx="8030210" cy="3784600"/>
          </a:xfrm>
          <a:prstGeom prst="rect">
            <a:avLst/>
          </a:prstGeom>
          <a:noFill/>
        </p:spPr>
        <p:txBody>
          <a:bodyPr wrap="square" rtlCol="0">
            <a:spAutoFit/>
          </a:bodyPr>
          <a:p>
            <a:r>
              <a:rPr lang="en-US" altLang="zh-CN" sz="4000" b="1">
                <a:latin typeface="Times New Roman" panose="02020603050405020304" pitchFamily="18" charset="0"/>
                <a:sym typeface="+mn-ea"/>
              </a:rPr>
              <a:t>1.What happened to the polar bear in the photo?</a:t>
            </a:r>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a:p>
            <a:r>
              <a:rPr lang="en-US" altLang="zh-CN" sz="4000" b="1">
                <a:latin typeface="Times New Roman" panose="02020603050405020304" pitchFamily="18" charset="0"/>
                <a:sym typeface="+mn-ea"/>
              </a:rPr>
              <a:t>2.Why did the writer write about it?</a:t>
            </a:r>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p:txBody>
      </p:sp>
      <p:sp>
        <p:nvSpPr>
          <p:cNvPr id="4" name="文本框 3"/>
          <p:cNvSpPr txBox="1"/>
          <p:nvPr/>
        </p:nvSpPr>
        <p:spPr>
          <a:xfrm>
            <a:off x="3631565" y="2350770"/>
            <a:ext cx="7403465" cy="1198880"/>
          </a:xfrm>
          <a:prstGeom prst="rect">
            <a:avLst/>
          </a:prstGeom>
          <a:noFill/>
        </p:spPr>
        <p:txBody>
          <a:bodyPr wrap="square" rtlCol="0">
            <a:spAutoFit/>
          </a:bodyPr>
          <a:p>
            <a:r>
              <a:rPr lang="en-US" altLang="zh-CN" sz="3600" b="1">
                <a:solidFill>
                  <a:srgbClr val="FF0000"/>
                </a:solidFill>
                <a:latin typeface="Times New Roman" panose="02020603050405020304" pitchFamily="18" charset="0"/>
                <a:sym typeface="+mn-ea"/>
              </a:rPr>
              <a:t>The polar bear in the photo died of starvation. </a:t>
            </a:r>
            <a:endParaRPr lang="en-US" altLang="zh-CN" sz="3600" b="1">
              <a:solidFill>
                <a:srgbClr val="FF0000"/>
              </a:solidFill>
              <a:latin typeface="Times New Roman" panose="02020603050405020304" pitchFamily="18" charset="0"/>
              <a:sym typeface="+mn-ea"/>
            </a:endParaRPr>
          </a:p>
        </p:txBody>
      </p:sp>
      <p:sp>
        <p:nvSpPr>
          <p:cNvPr id="8" name="文本框 7"/>
          <p:cNvSpPr txBox="1"/>
          <p:nvPr/>
        </p:nvSpPr>
        <p:spPr>
          <a:xfrm>
            <a:off x="3731260" y="4331335"/>
            <a:ext cx="8399780" cy="1753235"/>
          </a:xfrm>
          <a:prstGeom prst="rect">
            <a:avLst/>
          </a:prstGeom>
          <a:noFill/>
        </p:spPr>
        <p:txBody>
          <a:bodyPr wrap="square" rtlCol="0">
            <a:spAutoFit/>
          </a:bodyPr>
          <a:p>
            <a:r>
              <a:rPr lang="en-US" altLang="zh-CN" sz="3600" b="1">
                <a:solidFill>
                  <a:srgbClr val="FF0000"/>
                </a:solidFill>
                <a:latin typeface="Times New Roman" panose="02020603050405020304" pitchFamily="18" charset="0"/>
                <a:sym typeface="+mn-ea"/>
              </a:rPr>
              <a:t>The writer wrote about it because it showed one of the effects of rising temperatures due to climate change.</a:t>
            </a:r>
            <a:endParaRPr lang="en-US" altLang="zh-CN" sz="3600" b="1">
              <a:solidFill>
                <a:srgbClr val="FF0000"/>
              </a:solidFill>
              <a:latin typeface="Times New Roman" panose="02020603050405020304" pitchFamily="18" charset="0"/>
              <a:sym typeface="+mn-ea"/>
            </a:endParaRPr>
          </a:p>
        </p:txBody>
      </p:sp>
      <p:pic>
        <p:nvPicPr>
          <p:cNvPr id="102" name="图片 101"/>
          <p:cNvPicPr/>
          <p:nvPr/>
        </p:nvPicPr>
        <p:blipFill>
          <a:blip r:embed="rId1"/>
          <a:srcRect l="7602" t="4944" r="7952" b="7741"/>
          <a:stretch>
            <a:fillRect/>
          </a:stretch>
        </p:blipFill>
        <p:spPr>
          <a:xfrm>
            <a:off x="4445" y="1218565"/>
            <a:ext cx="3627120" cy="50653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additive="base">
                                        <p:cTn id="7" dur="500" fill="hold"/>
                                        <p:tgtEl>
                                          <p:spTgt spid="92166"/>
                                        </p:tgtEl>
                                        <p:attrNameLst>
                                          <p:attrName>ppt_x</p:attrName>
                                        </p:attrNameLst>
                                      </p:cBhvr>
                                      <p:tavLst>
                                        <p:tav tm="0">
                                          <p:val>
                                            <p:strVal val="#ppt_x"/>
                                          </p:val>
                                        </p:tav>
                                        <p:tav tm="100000">
                                          <p:val>
                                            <p:strVal val="#ppt_x"/>
                                          </p:val>
                                        </p:tav>
                                      </p:tavLst>
                                    </p:anim>
                                    <p:anim calcmode="lin" valueType="num">
                                      <p:cBhvr additive="base">
                                        <p:cTn id="8"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p:bldP spid="3" grpId="0"/>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5" name="文本框 7"/>
          <p:cNvSpPr txBox="1"/>
          <p:nvPr/>
        </p:nvSpPr>
        <p:spPr>
          <a:xfrm>
            <a:off x="1261110" y="200025"/>
            <a:ext cx="1432560"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sym typeface="+mn-ea"/>
              </a:rPr>
              <a:t>Reading</a:t>
            </a:r>
            <a:endParaRPr lang="en-US" altLang="zh-CN" sz="2400" b="1" dirty="0"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92166" name="文本框 7"/>
          <p:cNvSpPr txBox="1"/>
          <p:nvPr/>
        </p:nvSpPr>
        <p:spPr>
          <a:xfrm>
            <a:off x="3184525" y="0"/>
            <a:ext cx="8181975" cy="953135"/>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Read the first and second paragraphs and answer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3" name="文本框 2"/>
          <p:cNvSpPr txBox="1"/>
          <p:nvPr/>
        </p:nvSpPr>
        <p:spPr>
          <a:xfrm>
            <a:off x="3502660" y="1218565"/>
            <a:ext cx="8592185" cy="1568450"/>
          </a:xfrm>
          <a:prstGeom prst="rect">
            <a:avLst/>
          </a:prstGeom>
          <a:noFill/>
        </p:spPr>
        <p:txBody>
          <a:bodyPr wrap="square" rtlCol="0">
            <a:spAutoFit/>
          </a:bodyPr>
          <a:p>
            <a:r>
              <a:rPr lang="en-US" altLang="zh-CN" sz="3200" b="1">
                <a:solidFill>
                  <a:schemeClr val="tx1"/>
                </a:solidFill>
                <a:latin typeface="Times New Roman" panose="02020603050405020304" pitchFamily="18" charset="0"/>
                <a:sym typeface="+mn-ea"/>
              </a:rPr>
              <a:t>3.Can you use your words to describe how climate change have influenced the polar bear's life?</a:t>
            </a:r>
            <a:endParaRPr lang="en-US" altLang="zh-CN" sz="3200" b="1">
              <a:solidFill>
                <a:schemeClr val="tx1"/>
              </a:solidFill>
              <a:latin typeface="Times New Roman" panose="02020603050405020304" pitchFamily="18" charset="0"/>
              <a:sym typeface="+mn-ea"/>
            </a:endParaRPr>
          </a:p>
        </p:txBody>
      </p:sp>
      <p:pic>
        <p:nvPicPr>
          <p:cNvPr id="102" name="图片 101"/>
          <p:cNvPicPr/>
          <p:nvPr/>
        </p:nvPicPr>
        <p:blipFill>
          <a:blip r:embed="rId1"/>
          <a:srcRect l="7602" t="4944" r="7952" b="7741"/>
          <a:stretch>
            <a:fillRect/>
          </a:stretch>
        </p:blipFill>
        <p:spPr>
          <a:xfrm>
            <a:off x="4445" y="1218565"/>
            <a:ext cx="3400425" cy="5065395"/>
          </a:xfrm>
          <a:prstGeom prst="rect">
            <a:avLst/>
          </a:prstGeom>
          <a:noFill/>
          <a:ln w="9525">
            <a:noFill/>
          </a:ln>
        </p:spPr>
      </p:pic>
      <p:sp>
        <p:nvSpPr>
          <p:cNvPr id="2" name="流程图: 可选过程 1"/>
          <p:cNvSpPr/>
          <p:nvPr/>
        </p:nvSpPr>
        <p:spPr>
          <a:xfrm>
            <a:off x="3598545" y="2714625"/>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sym typeface="+mn-ea"/>
              </a:rPr>
              <a:t>climate change</a:t>
            </a:r>
            <a:endParaRPr lang="en-US" altLang="zh-CN" sz="3200" b="1">
              <a:solidFill>
                <a:srgbClr val="FF0000"/>
              </a:solidFill>
              <a:latin typeface="Times New Roman" panose="02020603050405020304" pitchFamily="18" charset="0"/>
              <a:sym typeface="+mn-ea"/>
            </a:endParaRPr>
          </a:p>
        </p:txBody>
      </p:sp>
      <p:sp>
        <p:nvSpPr>
          <p:cNvPr id="5" name="流程图: 可选过程 4"/>
          <p:cNvSpPr/>
          <p:nvPr/>
        </p:nvSpPr>
        <p:spPr>
          <a:xfrm>
            <a:off x="6715760" y="2714625"/>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sym typeface="+mn-ea"/>
              </a:rPr>
              <a:t>low sea-ice levels </a:t>
            </a:r>
            <a:endParaRPr lang="en-US" altLang="zh-CN" sz="3200" b="1">
              <a:solidFill>
                <a:srgbClr val="FF0000"/>
              </a:solidFill>
              <a:latin typeface="Times New Roman" panose="02020603050405020304" pitchFamily="18" charset="0"/>
              <a:sym typeface="+mn-ea"/>
            </a:endParaRPr>
          </a:p>
        </p:txBody>
      </p:sp>
      <p:sp>
        <p:nvSpPr>
          <p:cNvPr id="7" name="流程图: 可选过程 6"/>
          <p:cNvSpPr/>
          <p:nvPr/>
        </p:nvSpPr>
        <p:spPr>
          <a:xfrm>
            <a:off x="9597390" y="2714625"/>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rgbClr val="FF0000"/>
                </a:solidFill>
                <a:latin typeface="Times New Roman" panose="02020603050405020304" pitchFamily="18" charset="0"/>
                <a:cs typeface="Times New Roman" panose="02020603050405020304" pitchFamily="18" charset="0"/>
              </a:rPr>
              <a:t>bears could not hunt</a:t>
            </a:r>
            <a:endParaRPr lang="zh-CN" altLang="en-US" sz="2800" b="1">
              <a:solidFill>
                <a:srgbClr val="FF0000"/>
              </a:solidFill>
              <a:latin typeface="Times New Roman" panose="02020603050405020304" pitchFamily="18" charset="0"/>
              <a:cs typeface="Times New Roman" panose="02020603050405020304" pitchFamily="18" charset="0"/>
            </a:endParaRPr>
          </a:p>
        </p:txBody>
      </p:sp>
      <p:sp>
        <p:nvSpPr>
          <p:cNvPr id="9" name="流程图: 可选过程 8"/>
          <p:cNvSpPr/>
          <p:nvPr/>
        </p:nvSpPr>
        <p:spPr>
          <a:xfrm>
            <a:off x="3598545" y="4747260"/>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sym typeface="+mn-ea"/>
              </a:rPr>
              <a:t>its dead body found</a:t>
            </a:r>
            <a:endParaRPr lang="en-US" altLang="zh-CN" sz="3200" b="1">
              <a:solidFill>
                <a:srgbClr val="FF0000"/>
              </a:solidFill>
              <a:latin typeface="Times New Roman" panose="02020603050405020304" pitchFamily="18" charset="0"/>
              <a:sym typeface="+mn-ea"/>
            </a:endParaRPr>
          </a:p>
        </p:txBody>
      </p:sp>
      <p:sp>
        <p:nvSpPr>
          <p:cNvPr id="10" name="流程图: 可选过程 9"/>
          <p:cNvSpPr/>
          <p:nvPr/>
        </p:nvSpPr>
        <p:spPr>
          <a:xfrm>
            <a:off x="6715760" y="4747260"/>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latin typeface="Times New Roman" panose="02020603050405020304" pitchFamily="18" charset="0"/>
                <a:sym typeface="+mn-ea"/>
              </a:rPr>
              <a:t>starved to death</a:t>
            </a:r>
            <a:endParaRPr lang="en-US" altLang="zh-CN" sz="3200" b="1">
              <a:solidFill>
                <a:srgbClr val="FF0000"/>
              </a:solidFill>
              <a:latin typeface="Times New Roman" panose="02020603050405020304" pitchFamily="18" charset="0"/>
              <a:sym typeface="+mn-ea"/>
            </a:endParaRPr>
          </a:p>
        </p:txBody>
      </p:sp>
      <p:sp>
        <p:nvSpPr>
          <p:cNvPr id="11" name="流程图: 可选过程 10"/>
          <p:cNvSpPr/>
          <p:nvPr/>
        </p:nvSpPr>
        <p:spPr>
          <a:xfrm>
            <a:off x="9694545" y="4747260"/>
            <a:ext cx="2497455" cy="10966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solidFill>
                  <a:srgbClr val="FF0000"/>
                </a:solidFill>
                <a:latin typeface="Times New Roman" panose="02020603050405020304" pitchFamily="18" charset="0"/>
                <a:sym typeface="+mn-ea"/>
              </a:rPr>
              <a:t>had to travel greater distances to find food</a:t>
            </a:r>
            <a:endParaRPr lang="en-US" altLang="zh-CN" sz="2400" b="1">
              <a:solidFill>
                <a:srgbClr val="FF0000"/>
              </a:solidFill>
              <a:latin typeface="Times New Roman" panose="02020603050405020304" pitchFamily="18" charset="0"/>
              <a:sym typeface="+mn-ea"/>
            </a:endParaRPr>
          </a:p>
        </p:txBody>
      </p:sp>
      <p:sp>
        <p:nvSpPr>
          <p:cNvPr id="12" name="右箭头 11"/>
          <p:cNvSpPr/>
          <p:nvPr/>
        </p:nvSpPr>
        <p:spPr>
          <a:xfrm>
            <a:off x="9138920" y="3179445"/>
            <a:ext cx="661670" cy="38290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3" name="右箭头 12"/>
          <p:cNvSpPr/>
          <p:nvPr/>
        </p:nvSpPr>
        <p:spPr>
          <a:xfrm>
            <a:off x="6054090" y="3179445"/>
            <a:ext cx="661670" cy="38290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4" name="右箭头 13"/>
          <p:cNvSpPr/>
          <p:nvPr/>
        </p:nvSpPr>
        <p:spPr>
          <a:xfrm rot="5400000">
            <a:off x="10518775" y="4082415"/>
            <a:ext cx="848995" cy="39306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5" name="右箭头 14"/>
          <p:cNvSpPr/>
          <p:nvPr/>
        </p:nvSpPr>
        <p:spPr>
          <a:xfrm rot="10800000">
            <a:off x="6004560" y="5203190"/>
            <a:ext cx="661670" cy="38290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16" name="右箭头 15"/>
          <p:cNvSpPr/>
          <p:nvPr/>
        </p:nvSpPr>
        <p:spPr>
          <a:xfrm rot="10800000">
            <a:off x="9138920" y="5203190"/>
            <a:ext cx="661670" cy="382905"/>
          </a:xfrm>
          <a:prstGeom prst="rightArrow">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additive="base">
                                        <p:cTn id="7" dur="500" fill="hold"/>
                                        <p:tgtEl>
                                          <p:spTgt spid="92166"/>
                                        </p:tgtEl>
                                        <p:attrNameLst>
                                          <p:attrName>ppt_x</p:attrName>
                                        </p:attrNameLst>
                                      </p:cBhvr>
                                      <p:tavLst>
                                        <p:tav tm="0">
                                          <p:val>
                                            <p:strVal val="#ppt_x"/>
                                          </p:val>
                                        </p:tav>
                                        <p:tav tm="100000">
                                          <p:val>
                                            <p:strVal val="#ppt_x"/>
                                          </p:val>
                                        </p:tav>
                                      </p:tavLst>
                                    </p:anim>
                                    <p:anim calcmode="lin" valueType="num">
                                      <p:cBhvr additive="base">
                                        <p:cTn id="8"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p:bldP spid="3" grpId="0"/>
      <p:bldP spid="2" grpId="0" animBg="1"/>
      <p:bldP spid="13" grpId="0" animBg="1"/>
      <p:bldP spid="5" grpId="0" animBg="1"/>
      <p:bldP spid="12" grpId="0" animBg="1"/>
      <p:bldP spid="7" grpId="0" animBg="1"/>
      <p:bldP spid="14" grpId="0" animBg="1"/>
      <p:bldP spid="11" grpId="0" animBg="1"/>
      <p:bldP spid="16" grpId="0" animBg="1"/>
      <p:bldP spid="10" grpId="0" animBg="1"/>
      <p:bldP spid="1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338195" y="128270"/>
            <a:ext cx="8312150" cy="897255"/>
          </a:xfrm>
        </p:spPr>
        <p:txBody>
          <a:bodyPr anchor="t">
            <a:normAutofit lnSpcReduction="10000"/>
          </a:bodyPr>
          <a:p>
            <a:pPr marL="0" indent="0">
              <a:lnSpc>
                <a:spcPct val="100000"/>
              </a:lnSpc>
              <a:buNone/>
            </a:pPr>
            <a:r>
              <a:rPr lang="en-US" altLang="zh-CN" sz="2800" b="1">
                <a:solidFill>
                  <a:srgbClr val="FF0000"/>
                </a:solidFill>
                <a:latin typeface="Times New Roman" panose="02020603050405020304" pitchFamily="18" charset="0"/>
              </a:rPr>
              <a:t>Read the third paragraph and analyse the  structure of it.</a:t>
            </a:r>
            <a:endParaRPr lang="en-US" altLang="zh-CN" sz="2800" b="1">
              <a:solidFill>
                <a:srgbClr val="FF0000"/>
              </a:solidFill>
              <a:latin typeface="Times New Roman" panose="02020603050405020304" pitchFamily="18" charset="0"/>
            </a:endParaRPr>
          </a:p>
        </p:txBody>
      </p:sp>
      <p:sp>
        <p:nvSpPr>
          <p:cNvPr id="5" name="矩形 4"/>
          <p:cNvSpPr/>
          <p:nvPr/>
        </p:nvSpPr>
        <p:spPr>
          <a:xfrm>
            <a:off x="784860" y="239387"/>
            <a:ext cx="215900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pic>
        <p:nvPicPr>
          <p:cNvPr id="4" name="C9F754DE-2CAD-44b6-B708-469DEB6407EB-2" descr="wpp"/>
          <p:cNvPicPr>
            <a:picLocks noChangeAspect="1"/>
          </p:cNvPicPr>
          <p:nvPr/>
        </p:nvPicPr>
        <p:blipFill>
          <a:blip r:embed="rId1"/>
          <a:stretch>
            <a:fillRect/>
          </a:stretch>
        </p:blipFill>
        <p:spPr>
          <a:xfrm>
            <a:off x="0" y="1025525"/>
            <a:ext cx="12192000" cy="4024630"/>
          </a:xfrm>
          <a:prstGeom prst="rect">
            <a:avLst/>
          </a:prstGeom>
        </p:spPr>
      </p:pic>
      <p:sp>
        <p:nvSpPr>
          <p:cNvPr id="11" name="文本框 10"/>
          <p:cNvSpPr txBox="1"/>
          <p:nvPr/>
        </p:nvSpPr>
        <p:spPr>
          <a:xfrm>
            <a:off x="490220" y="2620645"/>
            <a:ext cx="2330450" cy="1076325"/>
          </a:xfrm>
          <a:prstGeom prst="rect">
            <a:avLst/>
          </a:prstGeom>
          <a:gradFill>
            <a:gsLst>
              <a:gs pos="0">
                <a:srgbClr val="FBFB11"/>
              </a:gs>
              <a:gs pos="100000">
                <a:srgbClr val="838309"/>
              </a:gs>
            </a:gsLst>
            <a:lin ang="5400000" scaled="0"/>
          </a:gradFill>
          <a:ln w="9525">
            <a:noFill/>
          </a:ln>
        </p:spPr>
        <p:txBody>
          <a:bodyPr wrap="square" lIns="91440" tIns="45720" rIns="91440" bIns="45720" anchor="t">
            <a:spAutoFit/>
          </a:bodyPr>
          <a:p>
            <a:pPr eaLnBrk="0" hangingPunct="0"/>
            <a:r>
              <a:rPr lang="en-US" altLang="zh-CN" sz="3200" b="1">
                <a:solidFill>
                  <a:srgbClr val="0000FF"/>
                </a:solidFill>
                <a:latin typeface="Times New Roman" panose="02020603050405020304" pitchFamily="18" charset="0"/>
                <a:ea typeface="华文彩云" panose="02010800040101010101" pitchFamily="2" charset="-122"/>
                <a:sym typeface="+mn-ea"/>
              </a:rPr>
              <a:t>Greenhouse effect</a:t>
            </a:r>
            <a:endParaRPr lang="en-US" altLang="zh-CN" sz="3200" b="1">
              <a:solidFill>
                <a:srgbClr val="0000FF"/>
              </a:solidFill>
              <a:latin typeface="Times New Roman" panose="02020603050405020304" pitchFamily="18" charset="0"/>
              <a:ea typeface="华文彩云" panose="02010800040101010101" pitchFamily="2" charset="-122"/>
              <a:sym typeface="+mn-ea"/>
            </a:endParaRPr>
          </a:p>
        </p:txBody>
      </p:sp>
      <p:sp>
        <p:nvSpPr>
          <p:cNvPr id="14" name="文本框 13"/>
          <p:cNvSpPr txBox="1"/>
          <p:nvPr/>
        </p:nvSpPr>
        <p:spPr>
          <a:xfrm>
            <a:off x="4046855" y="1649095"/>
            <a:ext cx="3405505" cy="1076325"/>
          </a:xfrm>
          <a:prstGeom prst="rect">
            <a:avLst/>
          </a:prstGeom>
          <a:solidFill>
            <a:schemeClr val="accent1"/>
          </a:soli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natural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greenhouse effect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9" name="文本框 8"/>
          <p:cNvSpPr txBox="1"/>
          <p:nvPr/>
        </p:nvSpPr>
        <p:spPr>
          <a:xfrm>
            <a:off x="4046855" y="3295015"/>
            <a:ext cx="3405505" cy="1076325"/>
          </a:xfrm>
          <a:prstGeom prst="rect">
            <a:avLst/>
          </a:prstGeom>
          <a:gradFill>
            <a:gsLst>
              <a:gs pos="0">
                <a:srgbClr val="14CD68"/>
              </a:gs>
              <a:gs pos="100000">
                <a:srgbClr val="035C7D"/>
              </a:gs>
            </a:gsLst>
            <a:lin ang="5400000" scaled="0"/>
          </a:gra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man-made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greenhouse effect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13" name="文本框 12"/>
          <p:cNvSpPr txBox="1"/>
          <p:nvPr/>
        </p:nvSpPr>
        <p:spPr>
          <a:xfrm>
            <a:off x="7733665" y="1488440"/>
            <a:ext cx="4057650" cy="1568450"/>
          </a:xfrm>
          <a:prstGeom prst="rect">
            <a:avLst/>
          </a:prstGeom>
          <a:solidFill>
            <a:schemeClr val="accent1"/>
          </a:soli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keeping Earth’s climate warm and habitable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21" name="文本框 20"/>
          <p:cNvSpPr txBox="1"/>
          <p:nvPr/>
        </p:nvSpPr>
        <p:spPr>
          <a:xfrm>
            <a:off x="7733665" y="3295015"/>
            <a:ext cx="4057650" cy="2061210"/>
          </a:xfrm>
          <a:prstGeom prst="rect">
            <a:avLst/>
          </a:prstGeom>
          <a:gradFill>
            <a:gsLst>
              <a:gs pos="0">
                <a:srgbClr val="14CD68"/>
              </a:gs>
              <a:gs pos="100000">
                <a:srgbClr val="035C7D"/>
              </a:gs>
            </a:gsLst>
            <a:lin ang="5400000" scaled="0"/>
          </a:gra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causing Earth’s temperature to rise quickly if too much heat energy is trapped</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pic>
        <p:nvPicPr>
          <p:cNvPr id="103" name="图片 102"/>
          <p:cNvPicPr/>
          <p:nvPr/>
        </p:nvPicPr>
        <p:blipFill>
          <a:blip r:embed="rId2"/>
          <a:srcRect l="6218" t="6280" r="4339" b="9705"/>
          <a:stretch>
            <a:fillRect/>
          </a:stretch>
        </p:blipFill>
        <p:spPr>
          <a:xfrm>
            <a:off x="0" y="4496435"/>
            <a:ext cx="5380355" cy="23368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14" grpId="0" bldLvl="0" animBg="1"/>
      <p:bldP spid="11" grpId="0" bldLvl="0" animBg="1"/>
      <p:bldP spid="9" grpId="0" bldLvl="0" animBg="1"/>
      <p:bldP spid="13" grpId="0" bldLvl="0" animBg="1"/>
      <p:bldP spid="2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20135" y="1025525"/>
            <a:ext cx="8491220" cy="4399915"/>
          </a:xfrm>
          <a:prstGeom prst="rect">
            <a:avLst/>
          </a:prstGeom>
          <a:noFill/>
        </p:spPr>
        <p:txBody>
          <a:bodyPr wrap="square" rtlCol="0">
            <a:spAutoFit/>
          </a:bodyPr>
          <a:p>
            <a:r>
              <a:rPr lang="en-US" altLang="zh-CN" sz="4000" b="1">
                <a:latin typeface="Times New Roman" panose="02020603050405020304" pitchFamily="18" charset="0"/>
                <a:sym typeface="+mn-ea"/>
              </a:rPr>
              <a:t>4.Why is the “natural”greenhouse effect important and necessary?</a:t>
            </a:r>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a:p>
            <a:r>
              <a:rPr lang="en-US" altLang="zh-CN" sz="4000" b="1">
                <a:latin typeface="Times New Roman" panose="02020603050405020304" pitchFamily="18" charset="0"/>
                <a:sym typeface="+mn-ea"/>
              </a:rPr>
              <a:t>5.What are the consequences of high greenhouse gas emissions?</a:t>
            </a:r>
            <a:endParaRPr lang="en-US" altLang="zh-CN" sz="4000" b="1">
              <a:latin typeface="Times New Roman" panose="02020603050405020304" pitchFamily="18" charset="0"/>
              <a:sym typeface="+mn-ea"/>
            </a:endParaRPr>
          </a:p>
          <a:p>
            <a:endParaRPr lang="en-US" altLang="zh-CN" sz="4000" b="1">
              <a:latin typeface="Times New Roman" panose="02020603050405020304" pitchFamily="18" charset="0"/>
              <a:sym typeface="+mn-ea"/>
            </a:endParaRPr>
          </a:p>
        </p:txBody>
      </p:sp>
      <p:sp>
        <p:nvSpPr>
          <p:cNvPr id="53249" name="内容占位符 4"/>
          <p:cNvSpPr>
            <a:spLocks noGrp="1"/>
          </p:cNvSpPr>
          <p:nvPr>
            <p:ph idx="4294967295"/>
          </p:nvPr>
        </p:nvSpPr>
        <p:spPr>
          <a:xfrm>
            <a:off x="3338195" y="128270"/>
            <a:ext cx="8312150" cy="897255"/>
          </a:xfrm>
        </p:spPr>
        <p:txBody>
          <a:bodyPr anchor="t">
            <a:normAutofit lnSpcReduction="10000"/>
          </a:bodyPr>
          <a:p>
            <a:pPr marL="0" indent="0">
              <a:lnSpc>
                <a:spcPct val="100000"/>
              </a:lnSpc>
              <a:buNone/>
            </a:pPr>
            <a:r>
              <a:rPr lang="en-US" altLang="zh-CN" sz="2800" b="1">
                <a:solidFill>
                  <a:srgbClr val="FF0000"/>
                </a:solidFill>
                <a:latin typeface="Times New Roman" panose="02020603050405020304" pitchFamily="18" charset="0"/>
              </a:rPr>
              <a:t>Read the third paragraph and answer the questions.</a:t>
            </a:r>
            <a:endParaRPr lang="en-US" altLang="zh-CN" sz="2800" b="1">
              <a:solidFill>
                <a:srgbClr val="FF0000"/>
              </a:solidFill>
              <a:latin typeface="Times New Roman" panose="02020603050405020304" pitchFamily="18" charset="0"/>
            </a:endParaRPr>
          </a:p>
        </p:txBody>
      </p:sp>
      <p:sp>
        <p:nvSpPr>
          <p:cNvPr id="5" name="矩形 4"/>
          <p:cNvSpPr/>
          <p:nvPr/>
        </p:nvSpPr>
        <p:spPr>
          <a:xfrm>
            <a:off x="784860" y="239387"/>
            <a:ext cx="215900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3701415" y="2178050"/>
            <a:ext cx="8060055" cy="1568450"/>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The "natural" greenhouse effect is important because it warms the Earth9s surface and keeps it habitable.</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14" name="文本框 13"/>
          <p:cNvSpPr txBox="1"/>
          <p:nvPr/>
        </p:nvSpPr>
        <p:spPr>
          <a:xfrm>
            <a:off x="3754120" y="4810760"/>
            <a:ext cx="8168640" cy="1568450"/>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High greenhouse gas emissions lead to more heat energy being trapped in the atmosphere and rising temperatures.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pic>
        <p:nvPicPr>
          <p:cNvPr id="102" name="图片 101"/>
          <p:cNvPicPr/>
          <p:nvPr/>
        </p:nvPicPr>
        <p:blipFill>
          <a:blip r:embed="rId1"/>
          <a:srcRect l="7602" t="4944" r="7952" b="7741"/>
          <a:stretch>
            <a:fillRect/>
          </a:stretch>
        </p:blipFill>
        <p:spPr>
          <a:xfrm>
            <a:off x="4445" y="1218565"/>
            <a:ext cx="3400425" cy="506539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8" grpId="0" bldLvl="0" animBg="1"/>
      <p:bldP spid="14" grpId="0" bldLvl="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345815" y="104140"/>
            <a:ext cx="8746490" cy="774065"/>
          </a:xfrm>
        </p:spPr>
        <p:txBody>
          <a:bodyPr anchor="t">
            <a:noAutofit/>
          </a:bodyPr>
          <a:p>
            <a:pPr marL="0" indent="0">
              <a:lnSpc>
                <a:spcPct val="100000"/>
              </a:lnSpc>
              <a:buNone/>
            </a:pPr>
            <a:r>
              <a:rPr lang="en-US" altLang="zh-CN" sz="3600" b="1">
                <a:solidFill>
                  <a:srgbClr val="FF0000"/>
                </a:solidFill>
                <a:latin typeface="Times New Roman" panose="02020603050405020304" pitchFamily="18" charset="0"/>
              </a:rPr>
              <a:t>Learn the tips and answer the questions.</a:t>
            </a:r>
            <a:endParaRPr lang="en-US" altLang="zh-CN" sz="3600" b="1">
              <a:solidFill>
                <a:srgbClr val="FF0000"/>
              </a:solidFill>
              <a:latin typeface="Times New Roman" panose="02020603050405020304" pitchFamily="18" charset="0"/>
            </a:endParaRPr>
          </a:p>
        </p:txBody>
      </p:sp>
      <p:sp>
        <p:nvSpPr>
          <p:cNvPr id="13" name="文本框 12"/>
          <p:cNvSpPr txBox="1"/>
          <p:nvPr/>
        </p:nvSpPr>
        <p:spPr>
          <a:xfrm>
            <a:off x="4004945" y="2025650"/>
            <a:ext cx="1209675" cy="768350"/>
          </a:xfrm>
          <a:prstGeom prst="rect">
            <a:avLst/>
          </a:prstGeom>
          <a:noFill/>
        </p:spPr>
        <p:txBody>
          <a:bodyPr wrap="square" rtlCol="0">
            <a:spAutoFit/>
          </a:bodyPr>
          <a:p>
            <a:endParaRPr lang="zh-CN" altLang="en-US" sz="44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3" name="矩形 2"/>
          <p:cNvSpPr/>
          <p:nvPr/>
        </p:nvSpPr>
        <p:spPr>
          <a:xfrm>
            <a:off x="706755" y="215257"/>
            <a:ext cx="215900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2" name="竖卷形 1"/>
          <p:cNvSpPr/>
          <p:nvPr/>
        </p:nvSpPr>
        <p:spPr>
          <a:xfrm>
            <a:off x="-201930" y="920115"/>
            <a:ext cx="7263130" cy="5938520"/>
          </a:xfrm>
          <a:prstGeom prst="verticalScroll">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ctr"/>
            <a:r>
              <a:rPr lang="en-US" altLang="zh-CN" sz="2800" b="1">
                <a:solidFill>
                  <a:srgbClr val="0000FF"/>
                </a:solidFill>
                <a:latin typeface="Times New Roman" panose="02020603050405020304" pitchFamily="18" charset="0"/>
                <a:sym typeface="+mn-ea"/>
              </a:rPr>
              <a:t>Draw a diagram</a:t>
            </a:r>
            <a:endParaRPr lang="en-US" altLang="zh-CN" sz="2800" b="1">
              <a:solidFill>
                <a:srgbClr val="0000FF"/>
              </a:solidFill>
              <a:latin typeface="Times New Roman" panose="02020603050405020304" pitchFamily="18" charset="0"/>
            </a:endParaRPr>
          </a:p>
          <a:p>
            <a:pPr indent="457200"/>
            <a:r>
              <a:rPr lang="en-US" altLang="zh-CN" sz="2800" b="1">
                <a:solidFill>
                  <a:srgbClr val="0000FF"/>
                </a:solidFill>
                <a:latin typeface="Times New Roman" panose="02020603050405020304" pitchFamily="18" charset="0"/>
                <a:sym typeface="+mn-ea"/>
              </a:rPr>
              <a:t>Diagrams are very useful tools that can be used to brainstorm ideas,map out processes, show cause and effect relationships,explain a new idea or concept, and so on.</a:t>
            </a:r>
            <a:endParaRPr lang="en-US" altLang="zh-CN" sz="2800" b="1">
              <a:solidFill>
                <a:srgbClr val="0000FF"/>
              </a:solidFill>
              <a:latin typeface="Times New Roman" panose="02020603050405020304" pitchFamily="18" charset="0"/>
              <a:sym typeface="+mn-ea"/>
            </a:endParaRPr>
          </a:p>
          <a:p>
            <a:pPr indent="457200"/>
            <a:r>
              <a:rPr lang="en-US" altLang="zh-CN" sz="2800" b="1">
                <a:solidFill>
                  <a:srgbClr val="0000FF"/>
                </a:solidFill>
                <a:latin typeface="Times New Roman" panose="02020603050405020304" pitchFamily="18" charset="0"/>
                <a:sym typeface="+mn-ea"/>
              </a:rPr>
              <a:t>When you read an essay about scientific issues, you can try drawing a diagram,which will not only allow you to visualise the problems more clearly but also can help demonstrate your creative thinking and problem-solving.</a:t>
            </a:r>
            <a:endParaRPr lang="en-US" altLang="zh-CN" sz="2800" b="1">
              <a:solidFill>
                <a:srgbClr val="0000FF"/>
              </a:solidFill>
              <a:latin typeface="Times New Roman" panose="02020603050405020304" pitchFamily="18" charset="0"/>
              <a:sym typeface="+mn-ea"/>
            </a:endParaRPr>
          </a:p>
        </p:txBody>
      </p:sp>
      <p:sp>
        <p:nvSpPr>
          <p:cNvPr id="4" name="文本框 3"/>
          <p:cNvSpPr txBox="1"/>
          <p:nvPr/>
        </p:nvSpPr>
        <p:spPr>
          <a:xfrm>
            <a:off x="6461125" y="1647190"/>
            <a:ext cx="5631180" cy="2061210"/>
          </a:xfrm>
          <a:prstGeom prst="rect">
            <a:avLst/>
          </a:prstGeom>
          <a:noFill/>
          <a:ln w="9525">
            <a:noFill/>
          </a:ln>
        </p:spPr>
        <p:txBody>
          <a:bodyPr wrap="square" lIns="91440" tIns="45720" rIns="91440" bIns="45720" anchor="t">
            <a:spAutoFit/>
          </a:bodyPr>
          <a:p>
            <a:pPr algn="l" eaLnBrk="0" hangingPunct="0"/>
            <a:r>
              <a:rPr lang="en-US" altLang="zh-CN" sz="3200" b="1">
                <a:solidFill>
                  <a:schemeClr val="tx1"/>
                </a:solidFill>
                <a:latin typeface="Times New Roman" panose="02020603050405020304" pitchFamily="18" charset="0"/>
                <a:ea typeface="华文彩云" panose="02010800040101010101" pitchFamily="2" charset="-122"/>
                <a:sym typeface="+mn-ea"/>
              </a:rPr>
              <a:t>6.What is a diagram? Have you ever seen any diagrams in your physics or geography coursebooks?</a:t>
            </a:r>
            <a:endParaRPr lang="en-US" altLang="zh-CN" sz="3200" b="1">
              <a:solidFill>
                <a:schemeClr val="tx1"/>
              </a:solidFill>
              <a:latin typeface="Times New Roman" panose="02020603050405020304" pitchFamily="18" charset="0"/>
              <a:ea typeface="华文彩云" panose="02010800040101010101" pitchFamily="2" charset="-122"/>
              <a:sym typeface="+mn-ea"/>
            </a:endParaRPr>
          </a:p>
        </p:txBody>
      </p:sp>
      <p:sp>
        <p:nvSpPr>
          <p:cNvPr id="14" name="文本框 13"/>
          <p:cNvSpPr txBox="1"/>
          <p:nvPr/>
        </p:nvSpPr>
        <p:spPr>
          <a:xfrm>
            <a:off x="6590030" y="3655060"/>
            <a:ext cx="5574665" cy="2553335"/>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Diagrams are used to brainstorm ideas,map out processes, show cause and effect relationships,explain a new idea or concept, and so on.</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5" name="文本框 4"/>
          <p:cNvSpPr txBox="1"/>
          <p:nvPr/>
        </p:nvSpPr>
        <p:spPr>
          <a:xfrm>
            <a:off x="6617970" y="6148070"/>
            <a:ext cx="5574665" cy="583565"/>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Yes, I have.</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build="p"/>
      <p:bldP spid="4" grpId="0" bldLvl="0" animBg="1"/>
      <p:bldP spid="14" grpId="0" bldLvl="0" animBg="1"/>
      <p:bldP spid="5" grpId="0" bldLvl="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345815" y="86995"/>
            <a:ext cx="8746490" cy="774065"/>
          </a:xfrm>
        </p:spPr>
        <p:txBody>
          <a:bodyPr anchor="t">
            <a:noAutofit/>
          </a:bodyPr>
          <a:p>
            <a:pPr marL="0" indent="0">
              <a:lnSpc>
                <a:spcPct val="100000"/>
              </a:lnSpc>
              <a:buNone/>
            </a:pPr>
            <a:r>
              <a:rPr lang="en-US" altLang="zh-CN" sz="3600" b="1">
                <a:solidFill>
                  <a:srgbClr val="FF0000"/>
                </a:solidFill>
                <a:latin typeface="Times New Roman" panose="02020603050405020304" pitchFamily="18" charset="0"/>
              </a:rPr>
              <a:t>Learn the tips and answer the questions.</a:t>
            </a:r>
            <a:endParaRPr lang="en-US" altLang="zh-CN" sz="3600" b="1">
              <a:solidFill>
                <a:srgbClr val="FF0000"/>
              </a:solidFill>
              <a:latin typeface="Times New Roman" panose="02020603050405020304" pitchFamily="18" charset="0"/>
            </a:endParaRPr>
          </a:p>
        </p:txBody>
      </p:sp>
      <p:sp>
        <p:nvSpPr>
          <p:cNvPr id="13" name="文本框 12"/>
          <p:cNvSpPr txBox="1"/>
          <p:nvPr/>
        </p:nvSpPr>
        <p:spPr>
          <a:xfrm>
            <a:off x="4004945" y="2025650"/>
            <a:ext cx="1209675" cy="768350"/>
          </a:xfrm>
          <a:prstGeom prst="rect">
            <a:avLst/>
          </a:prstGeom>
          <a:noFill/>
        </p:spPr>
        <p:txBody>
          <a:bodyPr wrap="square" rtlCol="0">
            <a:spAutoFit/>
          </a:bodyPr>
          <a:p>
            <a:endParaRPr lang="zh-CN" altLang="en-US" sz="44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3" name="矩形 2"/>
          <p:cNvSpPr/>
          <p:nvPr/>
        </p:nvSpPr>
        <p:spPr>
          <a:xfrm>
            <a:off x="706755" y="215257"/>
            <a:ext cx="215900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2" name="竖卷形 1"/>
          <p:cNvSpPr/>
          <p:nvPr/>
        </p:nvSpPr>
        <p:spPr>
          <a:xfrm>
            <a:off x="-201930" y="920115"/>
            <a:ext cx="7263130" cy="5938520"/>
          </a:xfrm>
          <a:prstGeom prst="verticalScroll">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ctr"/>
            <a:r>
              <a:rPr lang="en-US" altLang="zh-CN" sz="2800" b="1">
                <a:solidFill>
                  <a:srgbClr val="0000FF"/>
                </a:solidFill>
                <a:latin typeface="Times New Roman" panose="02020603050405020304" pitchFamily="18" charset="0"/>
                <a:sym typeface="+mn-ea"/>
              </a:rPr>
              <a:t>Draw a diagram</a:t>
            </a:r>
            <a:endParaRPr lang="en-US" altLang="zh-CN" sz="2800" b="1">
              <a:solidFill>
                <a:srgbClr val="0000FF"/>
              </a:solidFill>
              <a:latin typeface="Times New Roman" panose="02020603050405020304" pitchFamily="18" charset="0"/>
            </a:endParaRPr>
          </a:p>
          <a:p>
            <a:pPr indent="457200"/>
            <a:r>
              <a:rPr lang="en-US" altLang="zh-CN" sz="2800" b="1">
                <a:solidFill>
                  <a:srgbClr val="0000FF"/>
                </a:solidFill>
                <a:latin typeface="Times New Roman" panose="02020603050405020304" pitchFamily="18" charset="0"/>
                <a:sym typeface="+mn-ea"/>
              </a:rPr>
              <a:t>Diagrams are very useful tools that can be used tc brainstorm ideas,map out processes, show cause and effect relationships,explain a new idea or concept, and so on.</a:t>
            </a:r>
            <a:endParaRPr lang="en-US" altLang="zh-CN" sz="2800" b="1">
              <a:solidFill>
                <a:srgbClr val="0000FF"/>
              </a:solidFill>
              <a:latin typeface="Times New Roman" panose="02020603050405020304" pitchFamily="18" charset="0"/>
              <a:sym typeface="+mn-ea"/>
            </a:endParaRPr>
          </a:p>
          <a:p>
            <a:pPr indent="457200"/>
            <a:r>
              <a:rPr lang="en-US" altLang="zh-CN" sz="2800" b="1">
                <a:solidFill>
                  <a:srgbClr val="0000FF"/>
                </a:solidFill>
                <a:latin typeface="Times New Roman" panose="02020603050405020304" pitchFamily="18" charset="0"/>
                <a:sym typeface="+mn-ea"/>
              </a:rPr>
              <a:t>When you read an essay about scientific issues, you can try drawing a diagram,which will not only allow you to visualise the problems more clearly but also can help demonstrate your creative thinking and problem-solving.</a:t>
            </a:r>
            <a:endParaRPr lang="en-US" altLang="zh-CN" sz="2800" b="1">
              <a:solidFill>
                <a:srgbClr val="0000FF"/>
              </a:solidFill>
              <a:latin typeface="Times New Roman" panose="02020603050405020304" pitchFamily="18" charset="0"/>
              <a:sym typeface="+mn-ea"/>
            </a:endParaRPr>
          </a:p>
        </p:txBody>
      </p:sp>
      <p:sp>
        <p:nvSpPr>
          <p:cNvPr id="4" name="文本框 3"/>
          <p:cNvSpPr txBox="1"/>
          <p:nvPr/>
        </p:nvSpPr>
        <p:spPr>
          <a:xfrm>
            <a:off x="6461125" y="1034415"/>
            <a:ext cx="5631180" cy="2061210"/>
          </a:xfrm>
          <a:prstGeom prst="rect">
            <a:avLst/>
          </a:prstGeom>
          <a:noFill/>
          <a:ln w="9525">
            <a:noFill/>
          </a:ln>
        </p:spPr>
        <p:txBody>
          <a:bodyPr wrap="square" lIns="91440" tIns="45720" rIns="91440" bIns="45720" anchor="t">
            <a:spAutoFit/>
          </a:bodyPr>
          <a:p>
            <a:pPr algn="l" eaLnBrk="0" hangingPunct="0"/>
            <a:r>
              <a:rPr lang="en-US" altLang="zh-CN" sz="3200" b="1">
                <a:solidFill>
                  <a:schemeClr val="tx1"/>
                </a:solidFill>
                <a:latin typeface="Times New Roman" panose="02020603050405020304" pitchFamily="18" charset="0"/>
                <a:ea typeface="华文彩云" panose="02010800040101010101" pitchFamily="2" charset="-122"/>
                <a:sym typeface="+mn-ea"/>
              </a:rPr>
              <a:t>      7.When do authors use diagrams in their writing? What's the benefit of using diagrams? </a:t>
            </a:r>
            <a:endParaRPr lang="en-US" altLang="zh-CN" sz="3200" b="1">
              <a:solidFill>
                <a:schemeClr val="tx1"/>
              </a:solidFill>
              <a:latin typeface="Times New Roman" panose="02020603050405020304" pitchFamily="18" charset="0"/>
              <a:ea typeface="华文彩云" panose="02010800040101010101" pitchFamily="2" charset="-122"/>
              <a:sym typeface="+mn-ea"/>
            </a:endParaRPr>
          </a:p>
        </p:txBody>
      </p:sp>
      <p:sp>
        <p:nvSpPr>
          <p:cNvPr id="10" name="文本框 9"/>
          <p:cNvSpPr txBox="1"/>
          <p:nvPr/>
        </p:nvSpPr>
        <p:spPr>
          <a:xfrm>
            <a:off x="6461125" y="3166745"/>
            <a:ext cx="5631180" cy="1445260"/>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 </a:t>
            </a:r>
            <a:r>
              <a:rPr lang="en-US" altLang="zh-CN" sz="2800" b="1">
                <a:solidFill>
                  <a:srgbClr val="FF0000"/>
                </a:solidFill>
                <a:latin typeface="Times New Roman" panose="02020603050405020304" pitchFamily="18" charset="0"/>
                <a:ea typeface="华文彩云" panose="02010800040101010101" pitchFamily="2" charset="-122"/>
                <a:sym typeface="+mn-ea"/>
              </a:rPr>
              <a:t>When explaining about scientific issues, authors can try drawing a diagram.</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sp>
        <p:nvSpPr>
          <p:cNvPr id="11" name="文本框 10"/>
          <p:cNvSpPr txBox="1"/>
          <p:nvPr/>
        </p:nvSpPr>
        <p:spPr>
          <a:xfrm>
            <a:off x="6461125" y="4551045"/>
            <a:ext cx="5631180" cy="2306955"/>
          </a:xfrm>
          <a:prstGeom prst="rect">
            <a:avLst/>
          </a:prstGeom>
          <a:noFill/>
          <a:ln w="9525">
            <a:noFill/>
          </a:ln>
        </p:spPr>
        <p:txBody>
          <a:bodyPr wrap="square" lIns="91440" tIns="45720" rIns="91440" bIns="45720" anchor="t">
            <a:spAutoFit/>
          </a:bodyPr>
          <a:p>
            <a:pPr algn="l"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  </a:t>
            </a:r>
            <a:r>
              <a:rPr lang="en-US" altLang="zh-CN" sz="2800" b="1">
                <a:solidFill>
                  <a:srgbClr val="FF0000"/>
                </a:solidFill>
                <a:latin typeface="Times New Roman" panose="02020603050405020304" pitchFamily="18" charset="0"/>
                <a:ea typeface="华文彩云" panose="02010800040101010101" pitchFamily="2" charset="-122"/>
                <a:sym typeface="+mn-ea"/>
              </a:rPr>
              <a:t>It will not only allow you to visualise the problems more clearly but also can help demonstrate your creative thinking and problem-solving.</a:t>
            </a:r>
            <a:endParaRPr lang="en-US" altLang="zh-CN" sz="2800" b="1">
              <a:solidFill>
                <a:srgbClr val="FF0000"/>
              </a:solidFill>
              <a:latin typeface="Times New Roman" panose="02020603050405020304" pitchFamily="18" charset="0"/>
              <a:ea typeface="华文彩云" panose="0201080004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build="p"/>
      <p:bldP spid="4" grpId="0" bldLvl="0" animBg="1"/>
      <p:bldP spid="10" grpId="0" bldLvl="0" animBg="1"/>
      <p:bldP spid="11" grpId="0" bldLvl="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1" name="文本框 7"/>
          <p:cNvSpPr txBox="1"/>
          <p:nvPr/>
        </p:nvSpPr>
        <p:spPr>
          <a:xfrm>
            <a:off x="1167130" y="263525"/>
            <a:ext cx="14401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Lead in</a:t>
            </a:r>
            <a:endParaRPr lang="en-US" altLang="zh-CN" sz="2400" b="1" dirty="0">
              <a:solidFill>
                <a:schemeClr val="bg1"/>
              </a:solidFill>
              <a:latin typeface="微软雅黑" panose="020B0503020204020204" charset="-122"/>
              <a:ea typeface="微软雅黑" panose="020B0503020204020204" charset="-122"/>
            </a:endParaRPr>
          </a:p>
        </p:txBody>
      </p:sp>
      <p:sp>
        <p:nvSpPr>
          <p:cNvPr id="91142" name="文本框 7"/>
          <p:cNvSpPr txBox="1"/>
          <p:nvPr/>
        </p:nvSpPr>
        <p:spPr>
          <a:xfrm>
            <a:off x="3212465" y="140335"/>
            <a:ext cx="6963410"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Look at the picture and read the quote.</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4" name="图片 3"/>
          <p:cNvPicPr/>
          <p:nvPr/>
        </p:nvPicPr>
        <p:blipFill>
          <a:blip r:embed="rId1"/>
          <a:srcRect t="8222" b="3956"/>
          <a:stretch>
            <a:fillRect/>
          </a:stretch>
        </p:blipFill>
        <p:spPr>
          <a:xfrm>
            <a:off x="300990" y="1024255"/>
            <a:ext cx="11857355" cy="5833745"/>
          </a:xfrm>
          <a:prstGeom prst="rect">
            <a:avLst/>
          </a:prstGeom>
          <a:noFill/>
          <a:ln w="9525">
            <a:noFill/>
          </a:ln>
        </p:spPr>
      </p:pic>
      <p:sp>
        <p:nvSpPr>
          <p:cNvPr id="2" name="Text Box 3"/>
          <p:cNvSpPr txBox="1"/>
          <p:nvPr/>
        </p:nvSpPr>
        <p:spPr>
          <a:xfrm>
            <a:off x="2788920" y="1203325"/>
            <a:ext cx="7255510" cy="2122805"/>
          </a:xfrm>
          <a:prstGeom prst="rect">
            <a:avLst/>
          </a:prstGeom>
          <a:gradFill>
            <a:gsLst>
              <a:gs pos="0">
                <a:srgbClr val="FBFB11"/>
              </a:gs>
              <a:gs pos="100000">
                <a:srgbClr val="838309"/>
              </a:gs>
            </a:gsLst>
            <a:lin ang="5400000" scaled="0"/>
          </a:gradFill>
          <a:ln w="9525">
            <a:noFill/>
          </a:ln>
        </p:spPr>
        <p:txBody>
          <a:bodyPr wrap="square" lIns="91440" tIns="45720" rIns="91440" bIns="45720" anchor="t">
            <a:spAutoFit/>
          </a:bodyPr>
          <a:p>
            <a:pPr algn="just" eaLnBrk="0" hangingPunct="0"/>
            <a:r>
              <a:rPr lang="en-US" altLang="zh-CN" sz="4400" b="1">
                <a:solidFill>
                  <a:srgbClr val="FF0000"/>
                </a:solidFill>
                <a:latin typeface="微软雅黑" panose="020B0503020204020204" charset="-122"/>
                <a:ea typeface="微软雅黑" panose="020B0503020204020204" charset="-122"/>
                <a:cs typeface="微软雅黑" panose="020B0503020204020204" charset="-122"/>
              </a:rPr>
              <a:t>地球所提供的物质财富,</a:t>
            </a:r>
            <a:endParaRPr lang="en-US" altLang="zh-CN" sz="4400" b="1">
              <a:solidFill>
                <a:srgbClr val="FF0000"/>
              </a:solidFill>
              <a:latin typeface="微软雅黑" panose="020B0503020204020204" charset="-122"/>
              <a:ea typeface="微软雅黑" panose="020B0503020204020204" charset="-122"/>
              <a:cs typeface="微软雅黑" panose="020B0503020204020204" charset="-122"/>
            </a:endParaRPr>
          </a:p>
          <a:p>
            <a:pPr algn="just" eaLnBrk="0" hangingPunct="0"/>
            <a:r>
              <a:rPr lang="en-US" altLang="zh-CN" sz="4400" b="1">
                <a:solidFill>
                  <a:srgbClr val="FF0000"/>
                </a:solidFill>
                <a:latin typeface="微软雅黑" panose="020B0503020204020204" charset="-122"/>
                <a:ea typeface="微软雅黑" panose="020B0503020204020204" charset="-122"/>
                <a:cs typeface="微软雅黑" panose="020B0503020204020204" charset="-122"/>
              </a:rPr>
              <a:t>足以满足每个人的需求，</a:t>
            </a:r>
            <a:endParaRPr lang="en-US" altLang="zh-CN" sz="4400" b="1">
              <a:solidFill>
                <a:srgbClr val="FF0000"/>
              </a:solidFill>
              <a:latin typeface="微软雅黑" panose="020B0503020204020204" charset="-122"/>
              <a:ea typeface="微软雅黑" panose="020B0503020204020204" charset="-122"/>
              <a:cs typeface="微软雅黑" panose="020B0503020204020204" charset="-122"/>
            </a:endParaRPr>
          </a:p>
          <a:p>
            <a:pPr algn="just" eaLnBrk="0" hangingPunct="0"/>
            <a:r>
              <a:rPr lang="en-US" altLang="zh-CN" sz="4400" b="1">
                <a:solidFill>
                  <a:srgbClr val="FF0000"/>
                </a:solidFill>
                <a:latin typeface="微软雅黑" panose="020B0503020204020204" charset="-122"/>
                <a:ea typeface="微软雅黑" panose="020B0503020204020204" charset="-122"/>
                <a:cs typeface="微软雅黑" panose="020B0503020204020204" charset="-122"/>
              </a:rPr>
              <a:t>却不足以满足每个人的贪欲.</a:t>
            </a:r>
            <a:endParaRPr lang="en-US" altLang="zh-CN" sz="44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523615" y="86995"/>
            <a:ext cx="7848600" cy="1169670"/>
          </a:xfrm>
        </p:spPr>
        <p:txBody>
          <a:bodyPr anchor="t">
            <a:noAutofit/>
          </a:bodyPr>
          <a:p>
            <a:pPr marL="0" indent="0">
              <a:lnSpc>
                <a:spcPct val="100000"/>
              </a:lnSpc>
              <a:buNone/>
            </a:pPr>
            <a:r>
              <a:rPr lang="en-US" altLang="zh-CN" sz="3200" b="1">
                <a:solidFill>
                  <a:srgbClr val="FF0000"/>
                </a:solidFill>
                <a:latin typeface="Times New Roman" panose="02020603050405020304" pitchFamily="18" charset="0"/>
              </a:rPr>
              <a:t>Read the third paragraph and find out the information related to Activity 3.</a:t>
            </a:r>
            <a:endParaRPr lang="en-US" altLang="zh-CN" sz="3200" b="1">
              <a:solidFill>
                <a:srgbClr val="FF0000"/>
              </a:solidFill>
              <a:latin typeface="Times New Roman" panose="02020603050405020304" pitchFamily="18" charset="0"/>
            </a:endParaRPr>
          </a:p>
        </p:txBody>
      </p:sp>
      <p:sp>
        <p:nvSpPr>
          <p:cNvPr id="4" name="矩形 3"/>
          <p:cNvSpPr/>
          <p:nvPr/>
        </p:nvSpPr>
        <p:spPr>
          <a:xfrm>
            <a:off x="828040" y="166997"/>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pic>
        <p:nvPicPr>
          <p:cNvPr id="100" name="图片 99"/>
          <p:cNvPicPr/>
          <p:nvPr/>
        </p:nvPicPr>
        <p:blipFill>
          <a:blip r:embed="rId1"/>
          <a:stretch>
            <a:fillRect/>
          </a:stretch>
        </p:blipFill>
        <p:spPr>
          <a:xfrm>
            <a:off x="0" y="1858645"/>
            <a:ext cx="3594735" cy="4150360"/>
          </a:xfrm>
          <a:prstGeom prst="rect">
            <a:avLst/>
          </a:prstGeom>
          <a:noFill/>
          <a:ln w="9525">
            <a:noFill/>
          </a:ln>
        </p:spPr>
      </p:pic>
      <p:sp>
        <p:nvSpPr>
          <p:cNvPr id="12" name="文本框 11"/>
          <p:cNvSpPr txBox="1"/>
          <p:nvPr/>
        </p:nvSpPr>
        <p:spPr>
          <a:xfrm>
            <a:off x="3594735" y="1256665"/>
            <a:ext cx="8517890" cy="5446395"/>
          </a:xfrm>
          <a:prstGeom prst="rect">
            <a:avLst/>
          </a:prstGeom>
          <a:noFill/>
        </p:spPr>
        <p:txBody>
          <a:bodyPr wrap="square" rtlCol="0">
            <a:spAutoFit/>
          </a:bodyPr>
          <a:p>
            <a:pPr>
              <a:buNone/>
            </a:pPr>
            <a:r>
              <a:rPr lang="en-US" altLang="zh-CN" sz="3200" b="1">
                <a:latin typeface="Times New Roman" panose="02020603050405020304" pitchFamily="18" charset="0"/>
                <a:ea typeface="华文彩云" panose="02010800040101010101" pitchFamily="2" charset="-122"/>
                <a:sym typeface="Wingdings" panose="05000000000000000000" charset="0"/>
              </a:rPr>
              <a:t></a:t>
            </a:r>
            <a:r>
              <a:rPr lang="en-US" sz="3200" b="1">
                <a:solidFill>
                  <a:srgbClr val="000000"/>
                </a:solidFill>
                <a:latin typeface="Times New Roman" panose="02020603050405020304" pitchFamily="18" charset="0"/>
                <a:cs typeface="Times New Roman" panose="02020603050405020304" pitchFamily="18" charset="0"/>
                <a:sym typeface="+mn-ea"/>
              </a:rPr>
              <a:t> The "natural"greenhouse effect refers to the fact that heat from the sun enters the atmosphere and warms Earth's surface as short-wave radiation.</a:t>
            </a: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r>
              <a:rPr lang="en-US" altLang="zh-CN" sz="3200" b="1">
                <a:latin typeface="Times New Roman" panose="02020603050405020304" pitchFamily="18" charset="0"/>
                <a:ea typeface="华文彩云" panose="02010800040101010101" pitchFamily="2" charset="-122"/>
                <a:sym typeface="Wingdings" panose="05000000000000000000" charset="0"/>
              </a:rPr>
              <a:t></a:t>
            </a:r>
            <a:r>
              <a:rPr lang="en-US" sz="3200" b="1">
                <a:solidFill>
                  <a:srgbClr val="000000"/>
                </a:solidFill>
                <a:latin typeface="Times New Roman" panose="02020603050405020304" pitchFamily="18" charset="0"/>
                <a:cs typeface="Times New Roman" panose="02020603050405020304" pitchFamily="18" charset="0"/>
                <a:sym typeface="+mn-ea"/>
              </a:rPr>
              <a:t>The heat is released back into space at longer wave lengths.</a:t>
            </a: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r>
              <a:rPr lang="en-US" altLang="zh-CN" sz="3200" b="1">
                <a:latin typeface="Times New Roman" panose="02020603050405020304" pitchFamily="18" charset="0"/>
                <a:ea typeface="华文彩云" panose="02010800040101010101" pitchFamily="2" charset="-122"/>
                <a:sym typeface="Wingdings" panose="05000000000000000000" charset="0"/>
              </a:rPr>
              <a:t></a:t>
            </a:r>
            <a:r>
              <a:rPr lang="en-US" sz="3200" b="1">
                <a:solidFill>
                  <a:srgbClr val="000000"/>
                </a:solidFill>
                <a:latin typeface="Times New Roman" panose="02020603050405020304" pitchFamily="18" charset="0"/>
                <a:cs typeface="Times New Roman" panose="02020603050405020304" pitchFamily="18" charset="0"/>
                <a:sym typeface="+mn-ea"/>
              </a:rPr>
              <a:t> Greenhouse gases in the atmosphere, such as methane and carbon dioxide, trap some of the heat,keeping Earth's climate warm and habitable. </a:t>
            </a:r>
            <a:endParaRPr lang="en-US" sz="28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2800" b="1">
              <a:solidFill>
                <a:srgbClr val="00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3227705" y="2697480"/>
            <a:ext cx="5574665" cy="4159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53249" name="内容占位符 4"/>
          <p:cNvSpPr>
            <a:spLocks noGrp="1"/>
          </p:cNvSpPr>
          <p:nvPr>
            <p:ph idx="4294967295"/>
          </p:nvPr>
        </p:nvSpPr>
        <p:spPr>
          <a:xfrm>
            <a:off x="3523615" y="86995"/>
            <a:ext cx="8509000" cy="1042035"/>
          </a:xfrm>
        </p:spPr>
        <p:txBody>
          <a:bodyPr anchor="t">
            <a:noAutofit/>
          </a:bodyPr>
          <a:p>
            <a:pPr marL="0" indent="0">
              <a:lnSpc>
                <a:spcPct val="100000"/>
              </a:lnSpc>
              <a:buNone/>
            </a:pPr>
            <a:r>
              <a:rPr lang="en-US" altLang="zh-CN" sz="2800" b="1">
                <a:solidFill>
                  <a:srgbClr val="FF0000"/>
                </a:solidFill>
                <a:latin typeface="Times New Roman" panose="02020603050405020304" pitchFamily="18" charset="0"/>
              </a:rPr>
              <a:t>Read the third paragraph and create a diagram describing how the greenhouse effect works.</a:t>
            </a:r>
            <a:endParaRPr lang="en-US" altLang="zh-CN" sz="2800" b="1">
              <a:solidFill>
                <a:srgbClr val="FF0000"/>
              </a:solidFill>
              <a:latin typeface="Times New Roman" panose="02020603050405020304" pitchFamily="18" charset="0"/>
            </a:endParaRPr>
          </a:p>
        </p:txBody>
      </p:sp>
      <p:sp>
        <p:nvSpPr>
          <p:cNvPr id="4" name="矩形 3"/>
          <p:cNvSpPr/>
          <p:nvPr/>
        </p:nvSpPr>
        <p:spPr>
          <a:xfrm>
            <a:off x="828040" y="166997"/>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2" name="椭圆 1"/>
          <p:cNvSpPr/>
          <p:nvPr/>
        </p:nvSpPr>
        <p:spPr>
          <a:xfrm>
            <a:off x="5142865" y="4064635"/>
            <a:ext cx="1906270" cy="1766570"/>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5" name="文本框 4"/>
          <p:cNvSpPr txBox="1"/>
          <p:nvPr/>
        </p:nvSpPr>
        <p:spPr>
          <a:xfrm>
            <a:off x="5444490" y="4585970"/>
            <a:ext cx="130365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Earth</a:t>
            </a:r>
            <a:endParaRPr lang="en-US" altLang="zh-CN" sz="2800" b="1">
              <a:latin typeface="Times New Roman" panose="02020603050405020304" pitchFamily="18" charset="0"/>
              <a:cs typeface="Times New Roman" panose="02020603050405020304" pitchFamily="18" charset="0"/>
            </a:endParaRPr>
          </a:p>
        </p:txBody>
      </p:sp>
      <p:pic>
        <p:nvPicPr>
          <p:cNvPr id="104" name="图片 103"/>
          <p:cNvPicPr/>
          <p:nvPr/>
        </p:nvPicPr>
        <p:blipFill>
          <a:blip r:embed="rId1"/>
          <a:srcRect l="18966" t="16033" r="17923" b="16618"/>
          <a:stretch>
            <a:fillRect/>
          </a:stretch>
        </p:blipFill>
        <p:spPr>
          <a:xfrm>
            <a:off x="10004425" y="1129665"/>
            <a:ext cx="1637030" cy="1567815"/>
          </a:xfrm>
          <a:prstGeom prst="rect">
            <a:avLst/>
          </a:prstGeom>
          <a:noFill/>
          <a:ln w="9525">
            <a:noFill/>
          </a:ln>
        </p:spPr>
      </p:pic>
      <p:cxnSp>
        <p:nvCxnSpPr>
          <p:cNvPr id="6" name="直接箭头连接符 5"/>
          <p:cNvCxnSpPr/>
          <p:nvPr/>
        </p:nvCxnSpPr>
        <p:spPr>
          <a:xfrm flipH="1">
            <a:off x="8556625" y="2453640"/>
            <a:ext cx="1854200" cy="12877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7665720" y="2261870"/>
            <a:ext cx="826135" cy="13925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7046595" y="3802380"/>
            <a:ext cx="1365885" cy="89662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5305425" y="2728595"/>
            <a:ext cx="1836420" cy="194437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301615" y="2827655"/>
            <a:ext cx="99060" cy="1495425"/>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4349750" y="1646555"/>
            <a:ext cx="951865" cy="1089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026650" y="2827655"/>
            <a:ext cx="161480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Sunlight</a:t>
            </a:r>
            <a:endParaRPr lang="en-US" altLang="zh-CN" sz="2800" b="1">
              <a:latin typeface="Times New Roman" panose="02020603050405020304" pitchFamily="18" charset="0"/>
              <a:cs typeface="Times New Roman" panose="02020603050405020304" pitchFamily="18" charset="0"/>
            </a:endParaRPr>
          </a:p>
        </p:txBody>
      </p:sp>
      <p:sp>
        <p:nvSpPr>
          <p:cNvPr id="13" name="文本框 12"/>
          <p:cNvSpPr txBox="1"/>
          <p:nvPr/>
        </p:nvSpPr>
        <p:spPr>
          <a:xfrm>
            <a:off x="6797675" y="1282700"/>
            <a:ext cx="1614805" cy="953135"/>
          </a:xfrm>
          <a:prstGeom prst="rect">
            <a:avLst/>
          </a:prstGeom>
          <a:gradFill>
            <a:gsLst>
              <a:gs pos="0">
                <a:srgbClr val="FBFB11"/>
              </a:gs>
              <a:gs pos="100000">
                <a:srgbClr val="838309"/>
              </a:gs>
            </a:gsLst>
            <a:lin ang="5400000" scaled="0"/>
          </a:gra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Reflected </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sunlight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475740" y="1221740"/>
            <a:ext cx="2588260" cy="1383665"/>
          </a:xfrm>
          <a:prstGeom prst="rect">
            <a:avLst/>
          </a:prstGeom>
          <a:gradFill>
            <a:gsLst>
              <a:gs pos="0">
                <a:srgbClr val="FBFB11"/>
              </a:gs>
              <a:gs pos="100000">
                <a:srgbClr val="838309"/>
              </a:gs>
            </a:gsLst>
            <a:lin ang="5400000" scaled="0"/>
          </a:gra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Heat released</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back into  </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space</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3067685" y="3933190"/>
            <a:ext cx="1648460" cy="2245360"/>
          </a:xfrm>
          <a:prstGeom prst="rect">
            <a:avLst/>
          </a:prstGeom>
          <a:gradFill>
            <a:gsLst>
              <a:gs pos="0">
                <a:srgbClr val="FBFB11"/>
              </a:gs>
              <a:gs pos="100000">
                <a:srgbClr val="838309"/>
              </a:gs>
            </a:gsLst>
            <a:lin ang="5400000" scaled="0"/>
          </a:gra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Heat reflected</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back to </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Earth’s </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surface</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7385685" y="4938395"/>
            <a:ext cx="2293620" cy="521970"/>
          </a:xfrm>
          <a:prstGeom prst="rect">
            <a:avLst/>
          </a:prstGeom>
          <a:gradFill>
            <a:gsLst>
              <a:gs pos="0">
                <a:srgbClr val="FBFB11"/>
              </a:gs>
              <a:gs pos="100000">
                <a:srgbClr val="838309"/>
              </a:gs>
            </a:gsLst>
            <a:lin ang="5400000" scaled="0"/>
          </a:grad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Atmosphere</a:t>
            </a:r>
            <a:endParaRPr lang="en-US" altLang="zh-CN" sz="2800" b="1">
              <a:solidFill>
                <a:srgbClr val="FF0000"/>
              </a:solidFill>
              <a:latin typeface="Times New Roman" panose="02020603050405020304" pitchFamily="18" charset="0"/>
              <a:cs typeface="Times New Roman" panose="02020603050405020304" pitchFamily="18" charset="0"/>
            </a:endParaRPr>
          </a:p>
        </p:txBody>
      </p:sp>
      <p:pic>
        <p:nvPicPr>
          <p:cNvPr id="17" name="图片 16"/>
          <p:cNvPicPr/>
          <p:nvPr/>
        </p:nvPicPr>
        <p:blipFill>
          <a:blip r:embed="rId2"/>
          <a:stretch>
            <a:fillRect/>
          </a:stretch>
        </p:blipFill>
        <p:spPr>
          <a:xfrm>
            <a:off x="0" y="3349625"/>
            <a:ext cx="2994660" cy="342011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2" grpId="0" animBg="1"/>
      <p:bldP spid="5" grpId="0"/>
      <p:bldP spid="3" grpId="0" animBg="1"/>
      <p:bldP spid="12" grpId="0"/>
      <p:bldP spid="16" grpId="0" animBg="1"/>
      <p:bldP spid="13" grpId="0" animBg="1"/>
      <p:bldP spid="15"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9F754DE-2CAD-44b6-B708-469DEB6407EB-3" descr="wpp"/>
          <p:cNvPicPr>
            <a:picLocks noChangeAspect="1"/>
          </p:cNvPicPr>
          <p:nvPr/>
        </p:nvPicPr>
        <p:blipFill>
          <a:blip r:embed="rId1"/>
          <a:stretch>
            <a:fillRect/>
          </a:stretch>
        </p:blipFill>
        <p:spPr>
          <a:xfrm>
            <a:off x="0" y="1292225"/>
            <a:ext cx="12192000" cy="3871595"/>
          </a:xfrm>
          <a:prstGeom prst="rect">
            <a:avLst/>
          </a:prstGeom>
        </p:spPr>
      </p:pic>
      <p:sp>
        <p:nvSpPr>
          <p:cNvPr id="53249" name="内容占位符 4"/>
          <p:cNvSpPr>
            <a:spLocks noGrp="1"/>
          </p:cNvSpPr>
          <p:nvPr>
            <p:ph idx="4294967295"/>
          </p:nvPr>
        </p:nvSpPr>
        <p:spPr>
          <a:xfrm>
            <a:off x="3338195" y="128270"/>
            <a:ext cx="8312150" cy="897255"/>
          </a:xfrm>
        </p:spPr>
        <p:txBody>
          <a:bodyPr anchor="t">
            <a:normAutofit lnSpcReduction="10000"/>
          </a:bodyPr>
          <a:p>
            <a:pPr marL="0" indent="0">
              <a:lnSpc>
                <a:spcPct val="100000"/>
              </a:lnSpc>
              <a:buNone/>
            </a:pPr>
            <a:r>
              <a:rPr lang="en-US" altLang="zh-CN" sz="2800" b="1">
                <a:solidFill>
                  <a:srgbClr val="FF0000"/>
                </a:solidFill>
                <a:latin typeface="Times New Roman" panose="02020603050405020304" pitchFamily="18" charset="0"/>
              </a:rPr>
              <a:t>Read the fourth paragraph and analyse the  structure of it.</a:t>
            </a:r>
            <a:endParaRPr lang="en-US" altLang="zh-CN" sz="2800" b="1">
              <a:solidFill>
                <a:srgbClr val="FF0000"/>
              </a:solidFill>
              <a:latin typeface="Times New Roman" panose="02020603050405020304" pitchFamily="18" charset="0"/>
            </a:endParaRPr>
          </a:p>
        </p:txBody>
      </p:sp>
      <p:sp>
        <p:nvSpPr>
          <p:cNvPr id="5" name="矩形 4"/>
          <p:cNvSpPr/>
          <p:nvPr/>
        </p:nvSpPr>
        <p:spPr>
          <a:xfrm>
            <a:off x="784860" y="239387"/>
            <a:ext cx="215900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8" name="文本框 7"/>
          <p:cNvSpPr txBox="1"/>
          <p:nvPr/>
        </p:nvSpPr>
        <p:spPr>
          <a:xfrm>
            <a:off x="480695" y="2491105"/>
            <a:ext cx="2341245" cy="1076325"/>
          </a:xfrm>
          <a:prstGeom prst="rect">
            <a:avLst/>
          </a:prstGeom>
          <a:gradFill>
            <a:gsLst>
              <a:gs pos="0">
                <a:srgbClr val="FBFB11"/>
              </a:gs>
              <a:gs pos="100000">
                <a:srgbClr val="838309"/>
              </a:gs>
            </a:gsLst>
            <a:lin ang="5400000" scaled="0"/>
          </a:gradFill>
          <a:ln w="9525">
            <a:noFill/>
          </a:ln>
        </p:spPr>
        <p:txBody>
          <a:bodyPr wrap="non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The rise in </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temperature</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14" name="文本框 13"/>
          <p:cNvSpPr txBox="1"/>
          <p:nvPr/>
        </p:nvSpPr>
        <p:spPr>
          <a:xfrm>
            <a:off x="4081780" y="2625725"/>
            <a:ext cx="3405505" cy="1076325"/>
          </a:xfrm>
          <a:prstGeom prst="rect">
            <a:avLst/>
          </a:prstGeom>
          <a:solidFill>
            <a:schemeClr val="accent1"/>
          </a:soli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extreme weather/</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natural disasters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13" name="文本框 12"/>
          <p:cNvSpPr txBox="1"/>
          <p:nvPr/>
        </p:nvSpPr>
        <p:spPr>
          <a:xfrm>
            <a:off x="7733665" y="2010410"/>
            <a:ext cx="4057650" cy="1076325"/>
          </a:xfrm>
          <a:prstGeom prst="rect">
            <a:avLst/>
          </a:prstGeom>
          <a:solidFill>
            <a:schemeClr val="accent1"/>
          </a:soli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extreme rainstorms,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heat waves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sp>
        <p:nvSpPr>
          <p:cNvPr id="21" name="文本框 20"/>
          <p:cNvSpPr txBox="1"/>
          <p:nvPr/>
        </p:nvSpPr>
        <p:spPr>
          <a:xfrm>
            <a:off x="7733665" y="3567430"/>
            <a:ext cx="4057650" cy="1568450"/>
          </a:xfrm>
          <a:prstGeom prst="rect">
            <a:avLst/>
          </a:prstGeom>
          <a:gradFill>
            <a:gsLst>
              <a:gs pos="0">
                <a:srgbClr val="14CD68"/>
              </a:gs>
              <a:gs pos="100000">
                <a:srgbClr val="035C7D"/>
              </a:gs>
            </a:gsLst>
            <a:lin ang="5400000" scaled="0"/>
          </a:gradFill>
          <a:ln w="9525">
            <a:noFill/>
          </a:ln>
        </p:spPr>
        <p:txBody>
          <a:bodyPr wrap="square" lIns="91440" tIns="45720" rIns="91440" bIns="45720" anchor="t">
            <a:spAutoFit/>
          </a:bodyPr>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serious damage,</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costing human lives,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a:p>
            <a:pPr eaLnBrk="0" hangingPunct="0"/>
            <a:r>
              <a:rPr lang="en-US" altLang="zh-CN" sz="3200" b="1">
                <a:solidFill>
                  <a:srgbClr val="FF0000"/>
                </a:solidFill>
                <a:latin typeface="Times New Roman" panose="02020603050405020304" pitchFamily="18" charset="0"/>
                <a:ea typeface="华文彩云" panose="02010800040101010101" pitchFamily="2" charset="-122"/>
                <a:sym typeface="+mn-ea"/>
              </a:rPr>
              <a:t>economic losses</a:t>
            </a:r>
            <a:endParaRPr lang="en-US" altLang="zh-CN" sz="3200" b="1">
              <a:solidFill>
                <a:srgbClr val="FF0000"/>
              </a:solidFill>
              <a:latin typeface="Times New Roman" panose="02020603050405020304" pitchFamily="18" charset="0"/>
              <a:ea typeface="华文彩云" panose="02010800040101010101" pitchFamily="2" charset="-122"/>
              <a:sym typeface="+mn-ea"/>
            </a:endParaRPr>
          </a:p>
        </p:txBody>
      </p:sp>
      <p:pic>
        <p:nvPicPr>
          <p:cNvPr id="103" name="图片 102"/>
          <p:cNvPicPr/>
          <p:nvPr/>
        </p:nvPicPr>
        <p:blipFill>
          <a:blip r:embed="rId2"/>
          <a:srcRect l="6218" t="6280" r="4339" b="9705"/>
          <a:stretch>
            <a:fillRect/>
          </a:stretch>
        </p:blipFill>
        <p:spPr>
          <a:xfrm>
            <a:off x="0" y="4496435"/>
            <a:ext cx="5380355" cy="2336800"/>
          </a:xfrm>
          <a:prstGeom prst="rect">
            <a:avLst/>
          </a:prstGeom>
          <a:noFill/>
          <a:ln w="9525">
            <a:noFill/>
          </a:ln>
        </p:spPr>
      </p:pic>
      <p:sp>
        <p:nvSpPr>
          <p:cNvPr id="12" name="文本框 11"/>
          <p:cNvSpPr txBox="1"/>
          <p:nvPr/>
        </p:nvSpPr>
        <p:spPr>
          <a:xfrm>
            <a:off x="3023870" y="3358515"/>
            <a:ext cx="1057910"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led to</a:t>
            </a:r>
            <a:endParaRPr lang="en-US" altLang="zh-CN" sz="2800" b="1">
              <a:latin typeface="Times New Roman" panose="02020603050405020304" pitchFamily="18" charset="0"/>
              <a:cs typeface="Times New Roman" panose="02020603050405020304" pitchFamily="18" charset="0"/>
            </a:endParaRPr>
          </a:p>
        </p:txBody>
      </p:sp>
      <p:sp>
        <p:nvSpPr>
          <p:cNvPr id="3" name="文本框 2"/>
          <p:cNvSpPr txBox="1"/>
          <p:nvPr/>
        </p:nvSpPr>
        <p:spPr>
          <a:xfrm>
            <a:off x="5995035" y="1849755"/>
            <a:ext cx="161480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example</a:t>
            </a:r>
            <a:endParaRPr lang="en-US" altLang="zh-CN" sz="2800" b="1">
              <a:latin typeface="Times New Roman" panose="02020603050405020304" pitchFamily="18" charset="0"/>
              <a:cs typeface="Times New Roman" panose="02020603050405020304" pitchFamily="18" charset="0"/>
            </a:endParaRPr>
          </a:p>
        </p:txBody>
      </p:sp>
      <p:cxnSp>
        <p:nvCxnSpPr>
          <p:cNvPr id="10" name="直接箭头连接符 9"/>
          <p:cNvCxnSpPr/>
          <p:nvPr/>
        </p:nvCxnSpPr>
        <p:spPr>
          <a:xfrm flipV="1">
            <a:off x="7181850" y="2244725"/>
            <a:ext cx="551815" cy="313055"/>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7181850" y="3769995"/>
            <a:ext cx="537845" cy="48260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210935" y="4252595"/>
            <a:ext cx="1398905" cy="521970"/>
          </a:xfrm>
          <a:prstGeom prst="rect">
            <a:avLst/>
          </a:prstGeom>
          <a:noFill/>
        </p:spPr>
        <p:txBody>
          <a:bodyPr wrap="square" rtlCol="0">
            <a:spAutoFit/>
          </a:bodyPr>
          <a:p>
            <a:r>
              <a:rPr lang="en-US" altLang="zh-CN" sz="2800" b="1">
                <a:latin typeface="Times New Roman" panose="02020603050405020304" pitchFamily="18" charset="0"/>
                <a:cs typeface="Times New Roman" panose="02020603050405020304" pitchFamily="18" charset="0"/>
              </a:rPr>
              <a:t>results</a:t>
            </a:r>
            <a:endParaRPr lang="en-US" altLang="zh-CN" sz="2800" b="1">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8" grpId="0" bldLvl="0" animBg="1"/>
      <p:bldP spid="14" grpId="0" bldLvl="0" animBg="1"/>
      <p:bldP spid="13" grpId="0" bldLvl="0" animBg="1"/>
      <p:bldP spid="21" grpId="0" bldLvl="0" animBg="1"/>
      <p:bldP spid="12" grpId="0"/>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75335" y="210812"/>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2" name="文本框 11"/>
          <p:cNvSpPr txBox="1"/>
          <p:nvPr/>
        </p:nvSpPr>
        <p:spPr>
          <a:xfrm>
            <a:off x="4519930" y="1380490"/>
            <a:ext cx="7442200" cy="1198880"/>
          </a:xfrm>
          <a:prstGeom prst="rect">
            <a:avLst/>
          </a:prstGeom>
          <a:noFill/>
        </p:spPr>
        <p:txBody>
          <a:bodyPr wrap="square" rtlCol="0">
            <a:spAutoFit/>
          </a:bodyPr>
          <a:p>
            <a:pPr>
              <a:buNone/>
            </a:pPr>
            <a:r>
              <a:rPr lang="en-US" sz="3600" b="1">
                <a:solidFill>
                  <a:srgbClr val="000000"/>
                </a:solidFill>
                <a:latin typeface="Times New Roman" panose="02020603050405020304" pitchFamily="18" charset="0"/>
                <a:cs typeface="Times New Roman" panose="02020603050405020304" pitchFamily="18" charset="0"/>
                <a:sym typeface="+mn-ea"/>
              </a:rPr>
              <a:t>8.Why did the author mention the climate scientists'warning?</a:t>
            </a:r>
            <a:endParaRPr lang="en-US" sz="3600" b="1">
              <a:solidFill>
                <a:srgbClr val="000000"/>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4570095" y="2755900"/>
            <a:ext cx="7341870" cy="2861310"/>
          </a:xfrm>
          <a:prstGeom prst="rect">
            <a:avLst/>
          </a:prstGeom>
          <a:noFill/>
        </p:spPr>
        <p:txBody>
          <a:bodyPr wrap="square" rtlCol="0">
            <a:spAutoFit/>
          </a:bodyPr>
          <a:p>
            <a:pPr>
              <a:buNone/>
            </a:pPr>
            <a:r>
              <a:rPr lang="en-US" sz="3600" b="1">
                <a:solidFill>
                  <a:srgbClr val="FF0000"/>
                </a:solidFill>
                <a:latin typeface="Times New Roman" panose="02020603050405020304" pitchFamily="18" charset="0"/>
                <a:cs typeface="Times New Roman" panose="02020603050405020304" pitchFamily="18" charset="0"/>
                <a:sym typeface="+mn-ea"/>
              </a:rPr>
              <a:t>The author mentioned the climate scientists’ warning because it is essential that we take action and so it needs to be brought to everyone's attention.</a:t>
            </a:r>
            <a:endParaRPr lang="en-US" sz="3600" b="1">
              <a:solidFill>
                <a:srgbClr val="FF0000"/>
              </a:solidFill>
              <a:latin typeface="Times New Roman" panose="02020603050405020304" pitchFamily="18" charset="0"/>
              <a:cs typeface="Times New Roman" panose="02020603050405020304" pitchFamily="18" charset="0"/>
              <a:sym typeface="+mn-ea"/>
            </a:endParaRPr>
          </a:p>
        </p:txBody>
      </p:sp>
      <p:sp>
        <p:nvSpPr>
          <p:cNvPr id="5" name="内容占位符 4"/>
          <p:cNvSpPr>
            <a:spLocks noGrp="1"/>
          </p:cNvSpPr>
          <p:nvPr>
            <p:ph idx="4294967295"/>
          </p:nvPr>
        </p:nvSpPr>
        <p:spPr>
          <a:xfrm>
            <a:off x="3338195" y="128270"/>
            <a:ext cx="8312150" cy="897255"/>
          </a:xfrm>
        </p:spPr>
        <p:txBody>
          <a:bodyPr anchor="t">
            <a:normAutofit lnSpcReduction="10000"/>
          </a:bodyPr>
          <a:p>
            <a:pPr marL="0" indent="0">
              <a:lnSpc>
                <a:spcPct val="100000"/>
              </a:lnSpc>
              <a:buNone/>
            </a:pPr>
            <a:r>
              <a:rPr lang="en-US" altLang="zh-CN" sz="2800" b="1">
                <a:solidFill>
                  <a:srgbClr val="FF0000"/>
                </a:solidFill>
                <a:latin typeface="Times New Roman" panose="02020603050405020304" pitchFamily="18" charset="0"/>
              </a:rPr>
              <a:t>Read the fourth paragraph and answer the questions.</a:t>
            </a:r>
            <a:endParaRPr lang="en-US" altLang="zh-CN" sz="2800" b="1">
              <a:solidFill>
                <a:srgbClr val="FF0000"/>
              </a:solidFill>
              <a:latin typeface="Times New Roman" panose="02020603050405020304" pitchFamily="18" charset="0"/>
            </a:endParaRPr>
          </a:p>
        </p:txBody>
      </p:sp>
      <p:pic>
        <p:nvPicPr>
          <p:cNvPr id="106" name="图片 105"/>
          <p:cNvPicPr/>
          <p:nvPr/>
        </p:nvPicPr>
        <p:blipFill>
          <a:blip r:embed="rId1"/>
          <a:srcRect l="13204" t="22333" r="10537" b="12696"/>
          <a:stretch>
            <a:fillRect/>
          </a:stretch>
        </p:blipFill>
        <p:spPr>
          <a:xfrm>
            <a:off x="0" y="1380490"/>
            <a:ext cx="4469765" cy="502031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75335" y="210812"/>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2" name="文本框 11"/>
          <p:cNvSpPr txBox="1"/>
          <p:nvPr/>
        </p:nvSpPr>
        <p:spPr>
          <a:xfrm>
            <a:off x="4469765" y="1084580"/>
            <a:ext cx="7442200" cy="1753235"/>
          </a:xfrm>
          <a:prstGeom prst="rect">
            <a:avLst/>
          </a:prstGeom>
          <a:noFill/>
        </p:spPr>
        <p:txBody>
          <a:bodyPr wrap="square" rtlCol="0">
            <a:spAutoFit/>
          </a:bodyPr>
          <a:p>
            <a:pPr>
              <a:buNone/>
            </a:pPr>
            <a:r>
              <a:rPr lang="en-US" sz="3600" b="1">
                <a:solidFill>
                  <a:srgbClr val="000000"/>
                </a:solidFill>
                <a:latin typeface="Times New Roman" panose="02020603050405020304" pitchFamily="18" charset="0"/>
                <a:cs typeface="Times New Roman" panose="02020603050405020304" pitchFamily="18" charset="0"/>
                <a:sym typeface="+mn-ea"/>
              </a:rPr>
              <a:t>9.What examples of extreme weather and disasters do you know? Can you make a list?</a:t>
            </a:r>
            <a:endParaRPr lang="en-US" sz="3600" b="1">
              <a:solidFill>
                <a:srgbClr val="000000"/>
              </a:solidFill>
              <a:latin typeface="Times New Roman" panose="02020603050405020304" pitchFamily="18" charset="0"/>
              <a:cs typeface="Times New Roman" panose="02020603050405020304" pitchFamily="18" charset="0"/>
              <a:sym typeface="+mn-ea"/>
            </a:endParaRPr>
          </a:p>
        </p:txBody>
      </p:sp>
      <p:sp>
        <p:nvSpPr>
          <p:cNvPr id="14" name="文本框 13"/>
          <p:cNvSpPr txBox="1"/>
          <p:nvPr/>
        </p:nvSpPr>
        <p:spPr>
          <a:xfrm>
            <a:off x="4570095" y="2714625"/>
            <a:ext cx="7341870" cy="3969385"/>
          </a:xfrm>
          <a:prstGeom prst="rect">
            <a:avLst/>
          </a:prstGeom>
          <a:noFill/>
        </p:spPr>
        <p:txBody>
          <a:bodyPr wrap="square" rtlCol="0">
            <a:spAutoFit/>
          </a:bodyPr>
          <a:p>
            <a:pPr>
              <a:buNone/>
            </a:pPr>
            <a:r>
              <a:rPr lang="en-US" sz="3600" b="1">
                <a:solidFill>
                  <a:srgbClr val="FF0000"/>
                </a:solidFill>
                <a:latin typeface="Times New Roman" panose="02020603050405020304" pitchFamily="18" charset="0"/>
                <a:cs typeface="Times New Roman" panose="02020603050405020304" pitchFamily="18" charset="0"/>
                <a:sym typeface="+mn-ea"/>
              </a:rPr>
              <a:t>There are sadly many examples of extreme weather and disasters I know of, such as the extreme rainfall in France and the drought in East Africa in 2014. There were also heatwaves on nearly every continent due to climate change.</a:t>
            </a:r>
            <a:endParaRPr lang="en-US" sz="3600" b="1">
              <a:solidFill>
                <a:srgbClr val="FF0000"/>
              </a:solidFill>
              <a:latin typeface="Times New Roman" panose="02020603050405020304" pitchFamily="18" charset="0"/>
              <a:cs typeface="Times New Roman" panose="02020603050405020304" pitchFamily="18" charset="0"/>
              <a:sym typeface="+mn-ea"/>
            </a:endParaRPr>
          </a:p>
        </p:txBody>
      </p:sp>
      <p:sp>
        <p:nvSpPr>
          <p:cNvPr id="5" name="内容占位符 4"/>
          <p:cNvSpPr>
            <a:spLocks noGrp="1"/>
          </p:cNvSpPr>
          <p:nvPr>
            <p:ph idx="4294967295"/>
          </p:nvPr>
        </p:nvSpPr>
        <p:spPr>
          <a:xfrm>
            <a:off x="3338195" y="128270"/>
            <a:ext cx="8312150" cy="897255"/>
          </a:xfrm>
        </p:spPr>
        <p:txBody>
          <a:bodyPr anchor="t">
            <a:normAutofit lnSpcReduction="10000"/>
          </a:bodyPr>
          <a:p>
            <a:pPr marL="0" indent="0">
              <a:lnSpc>
                <a:spcPct val="100000"/>
              </a:lnSpc>
              <a:buNone/>
            </a:pPr>
            <a:r>
              <a:rPr lang="en-US" altLang="zh-CN" sz="2800" b="1">
                <a:solidFill>
                  <a:srgbClr val="FF0000"/>
                </a:solidFill>
                <a:latin typeface="Times New Roman" panose="02020603050405020304" pitchFamily="18" charset="0"/>
              </a:rPr>
              <a:t>Read the fourth paragraph and </a:t>
            </a:r>
            <a:r>
              <a:rPr lang="en-US" altLang="zh-CN" sz="2800" b="1">
                <a:solidFill>
                  <a:srgbClr val="FF0000"/>
                </a:solidFill>
                <a:latin typeface="Times New Roman" panose="02020603050405020304" pitchFamily="18" charset="0"/>
                <a:sym typeface="+mn-ea"/>
              </a:rPr>
              <a:t>answer the questions</a:t>
            </a:r>
            <a:r>
              <a:rPr lang="en-US" altLang="zh-CN" sz="2800" b="1">
                <a:solidFill>
                  <a:srgbClr val="FF0000"/>
                </a:solidFill>
                <a:latin typeface="Times New Roman" panose="02020603050405020304" pitchFamily="18" charset="0"/>
              </a:rPr>
              <a:t>.</a:t>
            </a:r>
            <a:endParaRPr lang="en-US" altLang="zh-CN" sz="2800" b="1">
              <a:solidFill>
                <a:srgbClr val="FF0000"/>
              </a:solidFill>
              <a:latin typeface="Times New Roman" panose="02020603050405020304" pitchFamily="18" charset="0"/>
            </a:endParaRPr>
          </a:p>
        </p:txBody>
      </p:sp>
      <p:pic>
        <p:nvPicPr>
          <p:cNvPr id="106" name="图片 105"/>
          <p:cNvPicPr/>
          <p:nvPr/>
        </p:nvPicPr>
        <p:blipFill>
          <a:blip r:embed="rId1"/>
          <a:srcRect l="13204" t="22333" r="10537" b="12696"/>
          <a:stretch>
            <a:fillRect/>
          </a:stretch>
        </p:blipFill>
        <p:spPr>
          <a:xfrm>
            <a:off x="0" y="1380490"/>
            <a:ext cx="4469765" cy="502031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289935" y="142875"/>
            <a:ext cx="7848600" cy="688975"/>
          </a:xfrm>
        </p:spPr>
        <p:txBody>
          <a:bodyPr anchor="t">
            <a:normAutofit fontScale="80000"/>
          </a:bodyPr>
          <a:p>
            <a:pPr marL="0" indent="0">
              <a:buNone/>
            </a:pPr>
            <a:r>
              <a:rPr lang="en-US" altLang="zh-CN" sz="3000" b="1">
                <a:solidFill>
                  <a:srgbClr val="FF0000"/>
                </a:solidFill>
                <a:latin typeface="Times New Roman" panose="02020603050405020304" pitchFamily="18" charset="0"/>
              </a:rPr>
              <a:t>Read the fifth paragraph and answer the question.</a:t>
            </a:r>
            <a:endParaRPr lang="en-US" altLang="zh-CN" sz="3000" b="1">
              <a:solidFill>
                <a:srgbClr val="FF0000"/>
              </a:solidFill>
              <a:latin typeface="Times New Roman" panose="02020603050405020304" pitchFamily="18" charset="0"/>
            </a:endParaRPr>
          </a:p>
        </p:txBody>
      </p:sp>
      <p:sp>
        <p:nvSpPr>
          <p:cNvPr id="4" name="矩形 3"/>
          <p:cNvSpPr/>
          <p:nvPr/>
        </p:nvSpPr>
        <p:spPr>
          <a:xfrm>
            <a:off x="775335" y="210812"/>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2" name="文本框 11"/>
          <p:cNvSpPr txBox="1"/>
          <p:nvPr/>
        </p:nvSpPr>
        <p:spPr>
          <a:xfrm>
            <a:off x="3230245" y="831850"/>
            <a:ext cx="9047480" cy="8401685"/>
          </a:xfrm>
          <a:prstGeom prst="rect">
            <a:avLst/>
          </a:prstGeom>
          <a:noFill/>
        </p:spPr>
        <p:txBody>
          <a:bodyPr wrap="square" rtlCol="0">
            <a:spAutoFit/>
          </a:bodyPr>
          <a:p>
            <a:pPr>
              <a:buNone/>
            </a:pPr>
            <a:r>
              <a:rPr lang="en-US" sz="3600" b="1">
                <a:solidFill>
                  <a:srgbClr val="000000"/>
                </a:solidFill>
                <a:latin typeface="Times New Roman" panose="02020603050405020304" pitchFamily="18" charset="0"/>
                <a:cs typeface="Times New Roman" panose="02020603050405020304" pitchFamily="18" charset="0"/>
                <a:sym typeface="+mn-ea"/>
              </a:rPr>
              <a:t>10.What is the author's purpose of writing this text?</a:t>
            </a: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r>
              <a:rPr lang="en-US" sz="3600" b="1">
                <a:solidFill>
                  <a:srgbClr val="000000"/>
                </a:solidFill>
                <a:latin typeface="Times New Roman" panose="02020603050405020304" pitchFamily="18" charset="0"/>
                <a:cs typeface="Times New Roman" panose="02020603050405020304" pitchFamily="18" charset="0"/>
                <a:sym typeface="+mn-ea"/>
              </a:rPr>
              <a:t>11.How can individuals reduce "carbon footprint”?</a:t>
            </a: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6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28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3387725" y="4815205"/>
            <a:ext cx="8186420" cy="1198880"/>
          </a:xfrm>
          <a:prstGeom prst="rect">
            <a:avLst/>
          </a:prstGeom>
          <a:noFill/>
        </p:spPr>
        <p:txBody>
          <a:bodyPr wrap="square" rtlCol="0">
            <a:spAutoFit/>
          </a:bodyPr>
          <a:p>
            <a:pPr>
              <a:buNone/>
            </a:pPr>
            <a:r>
              <a:rPr lang="en-US" sz="3600" b="1">
                <a:solidFill>
                  <a:srgbClr val="FF0000"/>
                </a:solidFill>
                <a:latin typeface="Times New Roman" panose="02020603050405020304" pitchFamily="18" charset="0"/>
                <a:cs typeface="Times New Roman" panose="02020603050405020304" pitchFamily="18" charset="0"/>
                <a:sym typeface="+mn-ea"/>
              </a:rPr>
              <a:t>By restricting the amount of carbon dioxide our lifestyles produce.</a:t>
            </a:r>
            <a:endParaRPr lang="en-US" sz="3600" b="1">
              <a:solidFill>
                <a:srgbClr val="FF0000"/>
              </a:solidFill>
              <a:latin typeface="Times New Roman" panose="02020603050405020304" pitchFamily="18" charset="0"/>
              <a:cs typeface="Times New Roman" panose="02020603050405020304" pitchFamily="18" charset="0"/>
              <a:sym typeface="+mn-ea"/>
            </a:endParaRPr>
          </a:p>
        </p:txBody>
      </p:sp>
      <p:pic>
        <p:nvPicPr>
          <p:cNvPr id="101" name="图片 100"/>
          <p:cNvPicPr/>
          <p:nvPr/>
        </p:nvPicPr>
        <p:blipFill>
          <a:blip r:embed="rId1"/>
          <a:srcRect l="9651" t="9389" r="10157" b="8250"/>
          <a:stretch>
            <a:fillRect/>
          </a:stretch>
        </p:blipFill>
        <p:spPr>
          <a:xfrm>
            <a:off x="90170" y="1457325"/>
            <a:ext cx="3030220" cy="4639310"/>
          </a:xfrm>
          <a:prstGeom prst="rect">
            <a:avLst/>
          </a:prstGeom>
          <a:noFill/>
          <a:ln w="9525">
            <a:noFill/>
          </a:ln>
        </p:spPr>
      </p:pic>
      <p:sp>
        <p:nvSpPr>
          <p:cNvPr id="15" name="文本框 14"/>
          <p:cNvSpPr txBox="1"/>
          <p:nvPr/>
        </p:nvSpPr>
        <p:spPr>
          <a:xfrm>
            <a:off x="3387725" y="1914525"/>
            <a:ext cx="8368665" cy="1753235"/>
          </a:xfrm>
          <a:prstGeom prst="rect">
            <a:avLst/>
          </a:prstGeom>
          <a:noFill/>
        </p:spPr>
        <p:txBody>
          <a:bodyPr wrap="square" rtlCol="0">
            <a:spAutoFit/>
          </a:bodyPr>
          <a:p>
            <a:pPr indent="0" algn="l">
              <a:buNone/>
            </a:pPr>
            <a:r>
              <a:rPr lang="en-US" sz="3600" b="1">
                <a:solidFill>
                  <a:srgbClr val="FF0000"/>
                </a:solidFill>
                <a:latin typeface="Times New Roman" panose="02020603050405020304" pitchFamily="18" charset="0"/>
                <a:cs typeface="Times New Roman" panose="02020603050405020304" pitchFamily="18" charset="0"/>
                <a:sym typeface="+mn-ea"/>
              </a:rPr>
              <a:t>The author’s purpose is to inform the reader and inspire them to do whatever they can to deal with this problem. </a:t>
            </a:r>
            <a:endParaRPr lang="en-US" sz="36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12" grpId="0"/>
      <p:bldP spid="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4"/>
          <p:cNvSpPr>
            <a:spLocks noGrp="1"/>
          </p:cNvSpPr>
          <p:nvPr>
            <p:ph idx="4294967295"/>
          </p:nvPr>
        </p:nvSpPr>
        <p:spPr>
          <a:xfrm>
            <a:off x="3289935" y="142875"/>
            <a:ext cx="7848600" cy="688975"/>
          </a:xfrm>
        </p:spPr>
        <p:txBody>
          <a:bodyPr anchor="t">
            <a:normAutofit fontScale="80000"/>
          </a:bodyPr>
          <a:p>
            <a:pPr marL="0" indent="0">
              <a:buNone/>
            </a:pPr>
            <a:r>
              <a:rPr lang="en-US" altLang="zh-CN" sz="3000" b="1">
                <a:solidFill>
                  <a:srgbClr val="FF0000"/>
                </a:solidFill>
                <a:latin typeface="Times New Roman" panose="02020603050405020304" pitchFamily="18" charset="0"/>
              </a:rPr>
              <a:t>Read the fifth paragraph and answer the question.</a:t>
            </a:r>
            <a:endParaRPr lang="en-US" altLang="zh-CN" sz="3000" b="1">
              <a:solidFill>
                <a:srgbClr val="FF0000"/>
              </a:solidFill>
              <a:latin typeface="Times New Roman" panose="02020603050405020304" pitchFamily="18" charset="0"/>
            </a:endParaRPr>
          </a:p>
        </p:txBody>
      </p:sp>
      <p:sp>
        <p:nvSpPr>
          <p:cNvPr id="4" name="矩形 3"/>
          <p:cNvSpPr/>
          <p:nvPr/>
        </p:nvSpPr>
        <p:spPr>
          <a:xfrm>
            <a:off x="775335" y="210812"/>
            <a:ext cx="2159000" cy="552450"/>
          </a:xfrm>
          <a:prstGeom prst="rect">
            <a:avLst/>
          </a:prstGeom>
          <a:noFill/>
        </p:spPr>
        <p:txBody>
          <a:bodyPr wrap="square" lIns="121920" tIns="60960" rIns="121920" bIns="60960">
            <a:spAutoFit/>
            <a:scene3d>
              <a:camera prst="orthographicFront"/>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rPr>
              <a: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2" name="文本框 11"/>
          <p:cNvSpPr txBox="1"/>
          <p:nvPr/>
        </p:nvSpPr>
        <p:spPr>
          <a:xfrm>
            <a:off x="3289935" y="831850"/>
            <a:ext cx="9047480" cy="5015865"/>
          </a:xfrm>
          <a:prstGeom prst="rect">
            <a:avLst/>
          </a:prstGeom>
          <a:noFill/>
        </p:spPr>
        <p:txBody>
          <a:bodyPr wrap="square" rtlCol="0">
            <a:spAutoFit/>
          </a:bodyPr>
          <a:p>
            <a:pPr>
              <a:buNone/>
            </a:pPr>
            <a:r>
              <a:rPr lang="en-US" sz="3200" b="1">
                <a:solidFill>
                  <a:srgbClr val="000000"/>
                </a:solidFill>
                <a:latin typeface="Times New Roman" panose="02020603050405020304" pitchFamily="18" charset="0"/>
                <a:cs typeface="Times New Roman" panose="02020603050405020304" pitchFamily="18" charset="0"/>
                <a:sym typeface="+mn-ea"/>
              </a:rPr>
              <a:t>12.Do you think climate change is the result of human activity? Give your reasons .</a:t>
            </a: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r>
              <a:rPr lang="en-US" sz="3200" b="1">
                <a:solidFill>
                  <a:srgbClr val="000000"/>
                </a:solidFill>
                <a:latin typeface="Times New Roman" panose="02020603050405020304" pitchFamily="18" charset="0"/>
                <a:cs typeface="Times New Roman" panose="02020603050405020304" pitchFamily="18" charset="0"/>
                <a:sym typeface="+mn-ea"/>
              </a:rPr>
              <a:t>13.What writing techniques does the author use in order to achieve his/her purpose?</a:t>
            </a:r>
            <a:endParaRPr lang="en-US" sz="3200" b="1">
              <a:solidFill>
                <a:srgbClr val="000000"/>
              </a:solidFill>
              <a:latin typeface="Times New Roman" panose="02020603050405020304" pitchFamily="18" charset="0"/>
              <a:cs typeface="Times New Roman" panose="02020603050405020304" pitchFamily="18" charset="0"/>
              <a:sym typeface="+mn-ea"/>
            </a:endParaRPr>
          </a:p>
          <a:p>
            <a:pPr>
              <a:buNone/>
            </a:pPr>
            <a:endParaRPr lang="en-US" sz="3200" b="1">
              <a:solidFill>
                <a:srgbClr val="000000"/>
              </a:solidFill>
              <a:latin typeface="Times New Roman" panose="02020603050405020304" pitchFamily="18" charset="0"/>
              <a:cs typeface="Times New Roman" panose="02020603050405020304" pitchFamily="18" charset="0"/>
              <a:sym typeface="+mn-ea"/>
            </a:endParaRPr>
          </a:p>
        </p:txBody>
      </p:sp>
      <p:pic>
        <p:nvPicPr>
          <p:cNvPr id="101" name="图片 100"/>
          <p:cNvPicPr/>
          <p:nvPr/>
        </p:nvPicPr>
        <p:blipFill>
          <a:blip r:embed="rId1"/>
          <a:srcRect l="9651" t="9389" r="10157" b="8250"/>
          <a:stretch>
            <a:fillRect/>
          </a:stretch>
        </p:blipFill>
        <p:spPr>
          <a:xfrm>
            <a:off x="90170" y="1457325"/>
            <a:ext cx="3030220" cy="4639310"/>
          </a:xfrm>
          <a:prstGeom prst="rect">
            <a:avLst/>
          </a:prstGeom>
          <a:noFill/>
          <a:ln w="9525">
            <a:noFill/>
          </a:ln>
        </p:spPr>
      </p:pic>
      <p:sp>
        <p:nvSpPr>
          <p:cNvPr id="5" name="文本框 4"/>
          <p:cNvSpPr txBox="1"/>
          <p:nvPr/>
        </p:nvSpPr>
        <p:spPr>
          <a:xfrm>
            <a:off x="3369945" y="1805305"/>
            <a:ext cx="8368665" cy="2553335"/>
          </a:xfrm>
          <a:prstGeom prst="rect">
            <a:avLst/>
          </a:prstGeom>
          <a:noFill/>
        </p:spPr>
        <p:txBody>
          <a:bodyPr wrap="square" rtlCol="0">
            <a:spAutoFit/>
          </a:bodyPr>
          <a:p>
            <a:pPr indent="0" algn="l">
              <a:buNone/>
            </a:pPr>
            <a:r>
              <a:rPr lang="en-US" sz="3200" b="1">
                <a:solidFill>
                  <a:srgbClr val="FF0000"/>
                </a:solidFill>
                <a:latin typeface="Times New Roman" panose="02020603050405020304" pitchFamily="18" charset="0"/>
                <a:cs typeface="Times New Roman" panose="02020603050405020304" pitchFamily="18" charset="0"/>
                <a:sym typeface="+mn-ea"/>
              </a:rPr>
              <a:t>I do think that climate change is the result of human activities because the majority of scientists also think so, and also because global temperatures have followed the rise in global emissions and population.</a:t>
            </a:r>
            <a:endParaRPr lang="en-US" sz="3200" b="1">
              <a:solidFill>
                <a:srgbClr val="FF0000"/>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3462655" y="5158105"/>
            <a:ext cx="8874760" cy="1568450"/>
          </a:xfrm>
          <a:prstGeom prst="rect">
            <a:avLst/>
          </a:prstGeom>
          <a:noFill/>
        </p:spPr>
        <p:txBody>
          <a:bodyPr wrap="square" rtlCol="0">
            <a:spAutoFit/>
          </a:bodyPr>
          <a:p>
            <a:pPr>
              <a:buNone/>
            </a:pPr>
            <a:r>
              <a:rPr lang="en-US" sz="3200" b="1">
                <a:solidFill>
                  <a:srgbClr val="FF0000"/>
                </a:solidFill>
                <a:latin typeface="Times New Roman" panose="02020603050405020304" pitchFamily="18" charset="0"/>
                <a:cs typeface="Times New Roman" panose="02020603050405020304" pitchFamily="18" charset="0"/>
                <a:sym typeface="+mn-ea"/>
              </a:rPr>
              <a:t>Use charts, examples, explanations,questions, </a:t>
            </a:r>
            <a:endParaRPr lang="en-US" sz="3200" b="1">
              <a:solidFill>
                <a:srgbClr val="FF0000"/>
              </a:solidFill>
              <a:latin typeface="Times New Roman" panose="02020603050405020304" pitchFamily="18" charset="0"/>
              <a:cs typeface="Times New Roman" panose="02020603050405020304" pitchFamily="18" charset="0"/>
              <a:sym typeface="+mn-ea"/>
            </a:endParaRPr>
          </a:p>
          <a:p>
            <a:pPr>
              <a:buNone/>
            </a:pPr>
            <a:r>
              <a:rPr lang="en-US" sz="3200" b="1">
                <a:solidFill>
                  <a:srgbClr val="FF0000"/>
                </a:solidFill>
                <a:latin typeface="Times New Roman" panose="02020603050405020304" pitchFamily="18" charset="0"/>
                <a:cs typeface="Times New Roman" panose="02020603050405020304" pitchFamily="18" charset="0"/>
                <a:sym typeface="+mn-ea"/>
              </a:rPr>
              <a:t>comparisons, and leave a question at the end of your essay.</a:t>
            </a:r>
            <a:endParaRPr lang="en-US" sz="3200" b="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1" build="p"/>
      <p:bldP spid="12"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文本占位符 928819"/>
          <p:cNvSpPr>
            <a:spLocks noGrp="1"/>
          </p:cNvSpPr>
          <p:nvPr>
            <p:ph idx="4294967295"/>
          </p:nvPr>
        </p:nvSpPr>
        <p:spPr>
          <a:xfrm>
            <a:off x="3409950" y="97155"/>
            <a:ext cx="6358890" cy="523240"/>
          </a:xfrm>
        </p:spPr>
        <p:txBody>
          <a:bodyPr wrap="square" anchor="t">
            <a:spAutoFit/>
          </a:bodyPr>
          <a:p>
            <a:pPr marL="0" indent="0" algn="l">
              <a:lnSpc>
                <a:spcPct val="100000"/>
              </a:lnSpc>
              <a:spcBef>
                <a:spcPct val="0"/>
              </a:spcBef>
              <a:spcAft>
                <a:spcPts val="0"/>
              </a:spcAft>
              <a:buClr>
                <a:schemeClr val="accent1"/>
              </a:buClr>
              <a:buSzTx/>
              <a:buFont typeface="Wingdings" panose="05000000000000000000" pitchFamily="2" charset="2"/>
              <a:buNone/>
            </a:pPr>
            <a:r>
              <a:rPr lang="en-US" sz="2800" b="1" baseline="0">
                <a:solidFill>
                  <a:srgbClr val="FF0000"/>
                </a:solidFill>
                <a:latin typeface="Times New Roman" panose="02020603050405020304" pitchFamily="18" charset="0"/>
              </a:rPr>
              <a:t>Discuss the question in groups.</a:t>
            </a:r>
            <a:endParaRPr lang="en-US" sz="2800" b="1" baseline="0">
              <a:solidFill>
                <a:srgbClr val="FF0000"/>
              </a:solidFill>
              <a:latin typeface="Times New Roman" panose="02020603050405020304" pitchFamily="18" charset="0"/>
            </a:endParaRPr>
          </a:p>
        </p:txBody>
      </p:sp>
      <p:sp>
        <p:nvSpPr>
          <p:cNvPr id="4" name="矩形 3"/>
          <p:cNvSpPr/>
          <p:nvPr/>
        </p:nvSpPr>
        <p:spPr>
          <a:xfrm>
            <a:off x="847090" y="159385"/>
            <a:ext cx="228346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rPr>
              <a:t>Post-reading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5237" name="文本框 1"/>
          <p:cNvSpPr txBox="1"/>
          <p:nvPr/>
        </p:nvSpPr>
        <p:spPr>
          <a:xfrm>
            <a:off x="4422775" y="1520825"/>
            <a:ext cx="6961505" cy="4399915"/>
          </a:xfrm>
          <a:prstGeom prst="rect">
            <a:avLst/>
          </a:prstGeom>
          <a:noFill/>
          <a:ln w="9525">
            <a:noFill/>
          </a:ln>
        </p:spPr>
        <p:txBody>
          <a:bodyPr wrap="square" anchor="t">
            <a:spAutoFit/>
          </a:bodyPr>
          <a:p>
            <a:pPr algn="just"/>
            <a:r>
              <a:rPr lang="en-US" sz="4000" b="1">
                <a:latin typeface="Times New Roman" panose="02020603050405020304" pitchFamily="18" charset="0"/>
                <a:ea typeface="宋体" panose="02010600030101010101" pitchFamily="2" charset="-122"/>
              </a:rPr>
              <a:t>1.</a:t>
            </a:r>
            <a:r>
              <a:rPr sz="4000" b="1">
                <a:latin typeface="Times New Roman" panose="02020603050405020304" pitchFamily="18" charset="0"/>
                <a:ea typeface="宋体" panose="02010600030101010101" pitchFamily="2" charset="-122"/>
              </a:rPr>
              <a:t> Do you think climate change is the result of human acti</a:t>
            </a:r>
            <a:r>
              <a:rPr lang="en-US" sz="4000" b="1">
                <a:latin typeface="Times New Roman" panose="02020603050405020304" pitchFamily="18" charset="0"/>
                <a:ea typeface="宋体" panose="02010600030101010101" pitchFamily="2" charset="-122"/>
              </a:rPr>
              <a:t>vi</a:t>
            </a:r>
            <a:r>
              <a:rPr sz="4000" b="1">
                <a:latin typeface="Times New Roman" panose="02020603050405020304" pitchFamily="18" charset="0"/>
                <a:ea typeface="宋体" panose="02010600030101010101" pitchFamily="2" charset="-122"/>
              </a:rPr>
              <a:t>ty? Give your reasons</a:t>
            </a:r>
            <a:r>
              <a:rPr lang="en-US" sz="4000" b="1">
                <a:latin typeface="Times New Roman" panose="02020603050405020304" pitchFamily="18" charset="0"/>
                <a:ea typeface="宋体" panose="02010600030101010101" pitchFamily="2" charset="-122"/>
              </a:rPr>
              <a:t>.</a:t>
            </a:r>
            <a:r>
              <a:rPr sz="4000" b="1">
                <a:latin typeface="Times New Roman" panose="02020603050405020304" pitchFamily="18" charset="0"/>
                <a:ea typeface="宋体" panose="02010600030101010101" pitchFamily="2" charset="-122"/>
              </a:rPr>
              <a:t> </a:t>
            </a:r>
            <a:endParaRPr sz="4000" b="1">
              <a:latin typeface="Times New Roman" panose="02020603050405020304" pitchFamily="18" charset="0"/>
              <a:ea typeface="宋体" panose="02010600030101010101" pitchFamily="2" charset="-122"/>
            </a:endParaRPr>
          </a:p>
          <a:p>
            <a:pPr algn="just"/>
            <a:r>
              <a:rPr lang="en-US" sz="4000" b="1">
                <a:latin typeface="Times New Roman" panose="02020603050405020304" pitchFamily="18" charset="0"/>
                <a:ea typeface="宋体" panose="02010600030101010101" pitchFamily="2" charset="-122"/>
              </a:rPr>
              <a:t>2.</a:t>
            </a:r>
            <a:r>
              <a:rPr sz="4000" b="1">
                <a:latin typeface="Times New Roman" panose="02020603050405020304" pitchFamily="18" charset="0"/>
                <a:ea typeface="宋体" panose="02010600030101010101" pitchFamily="2" charset="-122"/>
              </a:rPr>
              <a:t> Who do you think should take responsibility for dealing with climate change? What can we do?</a:t>
            </a:r>
            <a:endParaRPr sz="4000" b="1">
              <a:latin typeface="Times New Roman" panose="02020603050405020304" pitchFamily="18" charset="0"/>
              <a:ea typeface="宋体" panose="02010600030101010101" pitchFamily="2" charset="-122"/>
            </a:endParaRPr>
          </a:p>
        </p:txBody>
      </p:sp>
      <p:pic>
        <p:nvPicPr>
          <p:cNvPr id="102" name="图片 101"/>
          <p:cNvPicPr/>
          <p:nvPr/>
        </p:nvPicPr>
        <p:blipFill>
          <a:blip r:embed="rId1"/>
          <a:srcRect l="17970" t="5843" r="6202" b="5972"/>
          <a:stretch>
            <a:fillRect/>
          </a:stretch>
        </p:blipFill>
        <p:spPr>
          <a:xfrm>
            <a:off x="0" y="810260"/>
            <a:ext cx="4205605" cy="604774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additive="base">
                                        <p:cTn id="7" dur="5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7"/>
                                        </p:tgtEl>
                                        <p:attrNameLst>
                                          <p:attrName>style.visibility</p:attrName>
                                        </p:attrNameLst>
                                      </p:cBhvr>
                                      <p:to>
                                        <p:strVal val="visible"/>
                                      </p:to>
                                    </p:set>
                                    <p:anim calcmode="lin" valueType="num">
                                      <p:cBhvr additive="base">
                                        <p:cTn id="19" dur="500" fill="hold"/>
                                        <p:tgtEl>
                                          <p:spTgt spid="95237"/>
                                        </p:tgtEl>
                                        <p:attrNameLst>
                                          <p:attrName>ppt_x</p:attrName>
                                        </p:attrNameLst>
                                      </p:cBhvr>
                                      <p:tavLst>
                                        <p:tav tm="0">
                                          <p:val>
                                            <p:strVal val="#ppt_x"/>
                                          </p:val>
                                        </p:tav>
                                        <p:tav tm="100000">
                                          <p:val>
                                            <p:strVal val="#ppt_x"/>
                                          </p:val>
                                        </p:tav>
                                      </p:tavLst>
                                    </p:anim>
                                    <p:anim calcmode="lin" valueType="num">
                                      <p:cBhvr additive="base">
                                        <p:cTn id="20"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952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文本占位符 928819"/>
          <p:cNvSpPr>
            <a:spLocks noGrp="1"/>
          </p:cNvSpPr>
          <p:nvPr>
            <p:ph idx="4294967295"/>
          </p:nvPr>
        </p:nvSpPr>
        <p:spPr>
          <a:xfrm>
            <a:off x="3409950" y="97155"/>
            <a:ext cx="6358890" cy="523240"/>
          </a:xfrm>
        </p:spPr>
        <p:txBody>
          <a:bodyPr wrap="square" anchor="t">
            <a:spAutoFit/>
          </a:bodyPr>
          <a:p>
            <a:pPr marL="0" indent="0" algn="l">
              <a:lnSpc>
                <a:spcPct val="100000"/>
              </a:lnSpc>
              <a:spcBef>
                <a:spcPct val="0"/>
              </a:spcBef>
              <a:spcAft>
                <a:spcPts val="0"/>
              </a:spcAft>
              <a:buClr>
                <a:schemeClr val="accent1"/>
              </a:buClr>
              <a:buSzTx/>
              <a:buFont typeface="Wingdings" panose="05000000000000000000" pitchFamily="2" charset="2"/>
              <a:buNone/>
            </a:pPr>
            <a:r>
              <a:rPr sz="2800" b="1" baseline="0">
                <a:solidFill>
                  <a:srgbClr val="FF0000"/>
                </a:solidFill>
                <a:latin typeface="Times New Roman" panose="02020603050405020304" pitchFamily="18" charset="0"/>
              </a:rPr>
              <a:t>Work in groups. Complete the tasks.</a:t>
            </a:r>
            <a:endParaRPr sz="2800" b="1" baseline="0">
              <a:solidFill>
                <a:srgbClr val="FF0000"/>
              </a:solidFill>
              <a:latin typeface="Times New Roman" panose="02020603050405020304" pitchFamily="18" charset="0"/>
            </a:endParaRPr>
          </a:p>
        </p:txBody>
      </p:sp>
      <p:sp>
        <p:nvSpPr>
          <p:cNvPr id="4" name="矩形 3"/>
          <p:cNvSpPr/>
          <p:nvPr/>
        </p:nvSpPr>
        <p:spPr>
          <a:xfrm>
            <a:off x="847090" y="159385"/>
            <a:ext cx="228346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rPr>
              <a:t>Post-reading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5237" name="文本框 1"/>
          <p:cNvSpPr txBox="1"/>
          <p:nvPr/>
        </p:nvSpPr>
        <p:spPr>
          <a:xfrm>
            <a:off x="4336415" y="1088390"/>
            <a:ext cx="7762240" cy="1753235"/>
          </a:xfrm>
          <a:prstGeom prst="rect">
            <a:avLst/>
          </a:prstGeom>
          <a:noFill/>
          <a:ln w="9525">
            <a:noFill/>
          </a:ln>
        </p:spPr>
        <p:txBody>
          <a:bodyPr wrap="square" anchor="t">
            <a:spAutoFit/>
          </a:bodyPr>
          <a:p>
            <a:pPr algn="just"/>
            <a:r>
              <a:rPr lang="en-US" sz="3600" b="1">
                <a:latin typeface="Times New Roman" panose="02020603050405020304" pitchFamily="18" charset="0"/>
                <a:ea typeface="宋体" panose="02010600030101010101" pitchFamily="2" charset="-122"/>
              </a:rPr>
              <a:t>1.</a:t>
            </a:r>
            <a:r>
              <a:rPr sz="3600" b="1">
                <a:latin typeface="Times New Roman" panose="02020603050405020304" pitchFamily="18" charset="0"/>
                <a:ea typeface="宋体" panose="02010600030101010101" pitchFamily="2" charset="-122"/>
              </a:rPr>
              <a:t> Do you think climate change is the result of human actity? Give your reasons. </a:t>
            </a:r>
            <a:endParaRPr sz="3600" b="1">
              <a:latin typeface="Times New Roman" panose="02020603050405020304" pitchFamily="18" charset="0"/>
              <a:ea typeface="宋体" panose="02010600030101010101" pitchFamily="2" charset="-122"/>
            </a:endParaRPr>
          </a:p>
        </p:txBody>
      </p:sp>
      <p:pic>
        <p:nvPicPr>
          <p:cNvPr id="102" name="图片 101"/>
          <p:cNvPicPr/>
          <p:nvPr/>
        </p:nvPicPr>
        <p:blipFill>
          <a:blip r:embed="rId1"/>
          <a:srcRect l="17970" t="5843" r="6202" b="5972"/>
          <a:stretch>
            <a:fillRect/>
          </a:stretch>
        </p:blipFill>
        <p:spPr>
          <a:xfrm>
            <a:off x="0" y="810260"/>
            <a:ext cx="4205605" cy="6047740"/>
          </a:xfrm>
          <a:prstGeom prst="rect">
            <a:avLst/>
          </a:prstGeom>
          <a:noFill/>
          <a:ln w="9525">
            <a:noFill/>
          </a:ln>
        </p:spPr>
      </p:pic>
      <p:sp>
        <p:nvSpPr>
          <p:cNvPr id="8" name="文本框 7"/>
          <p:cNvSpPr txBox="1"/>
          <p:nvPr/>
        </p:nvSpPr>
        <p:spPr>
          <a:xfrm>
            <a:off x="4312285" y="2841625"/>
            <a:ext cx="7810500" cy="3415030"/>
          </a:xfrm>
          <a:prstGeom prst="rect">
            <a:avLst/>
          </a:prstGeom>
          <a:noFill/>
        </p:spPr>
        <p:txBody>
          <a:bodyPr wrap="square" rtlCol="0" anchor="t">
            <a:spAutoFit/>
          </a:bodyPr>
          <a:p>
            <a:pPr algn="just"/>
            <a:r>
              <a:rPr lang="en-US" sz="3600" b="1">
                <a:solidFill>
                  <a:srgbClr val="FF0000"/>
                </a:solidFill>
                <a:latin typeface="Times New Roman" panose="02020603050405020304" pitchFamily="18" charset="0"/>
                <a:sym typeface="+mn-ea"/>
              </a:rPr>
              <a:t>I do think that climate change is the result of human activities because the majority of scientists also think so, and also because global temperatures have followed the rise in global emissions and population.</a:t>
            </a:r>
            <a:endParaRPr lang="en-US" sz="3600" b="1">
              <a:solidFill>
                <a:srgbClr val="FF0000"/>
              </a:solidFill>
              <a:latin typeface="Times New Roman" panose="02020603050405020304" pitchFamily="18" charset="0"/>
              <a:sym typeface="+mn-ea"/>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additive="base">
                                        <p:cTn id="7" dur="5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7"/>
                                        </p:tgtEl>
                                        <p:attrNameLst>
                                          <p:attrName>style.visibility</p:attrName>
                                        </p:attrNameLst>
                                      </p:cBhvr>
                                      <p:to>
                                        <p:strVal val="visible"/>
                                      </p:to>
                                    </p:set>
                                    <p:anim calcmode="lin" valueType="num">
                                      <p:cBhvr additive="base">
                                        <p:cTn id="19" dur="500" fill="hold"/>
                                        <p:tgtEl>
                                          <p:spTgt spid="95237"/>
                                        </p:tgtEl>
                                        <p:attrNameLst>
                                          <p:attrName>ppt_x</p:attrName>
                                        </p:attrNameLst>
                                      </p:cBhvr>
                                      <p:tavLst>
                                        <p:tav tm="0">
                                          <p:val>
                                            <p:strVal val="#ppt_x"/>
                                          </p:val>
                                        </p:tav>
                                        <p:tav tm="100000">
                                          <p:val>
                                            <p:strVal val="#ppt_x"/>
                                          </p:val>
                                        </p:tav>
                                      </p:tavLst>
                                    </p:anim>
                                    <p:anim calcmode="lin" valueType="num">
                                      <p:cBhvr additive="base">
                                        <p:cTn id="20"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9523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文本占位符 928819"/>
          <p:cNvSpPr>
            <a:spLocks noGrp="1"/>
          </p:cNvSpPr>
          <p:nvPr>
            <p:ph idx="4294967295"/>
          </p:nvPr>
        </p:nvSpPr>
        <p:spPr>
          <a:xfrm>
            <a:off x="3409950" y="97155"/>
            <a:ext cx="6358890" cy="523240"/>
          </a:xfrm>
        </p:spPr>
        <p:txBody>
          <a:bodyPr wrap="square" anchor="t">
            <a:spAutoFit/>
          </a:bodyPr>
          <a:p>
            <a:pPr marL="0" indent="0" algn="l">
              <a:lnSpc>
                <a:spcPct val="100000"/>
              </a:lnSpc>
              <a:spcBef>
                <a:spcPct val="0"/>
              </a:spcBef>
              <a:spcAft>
                <a:spcPts val="0"/>
              </a:spcAft>
              <a:buClr>
                <a:schemeClr val="accent1"/>
              </a:buClr>
              <a:buSzTx/>
              <a:buFont typeface="Wingdings" panose="05000000000000000000" pitchFamily="2" charset="2"/>
              <a:buNone/>
            </a:pPr>
            <a:r>
              <a:rPr sz="2800" b="1" baseline="0">
                <a:solidFill>
                  <a:srgbClr val="FF0000"/>
                </a:solidFill>
                <a:latin typeface="Times New Roman" panose="02020603050405020304" pitchFamily="18" charset="0"/>
              </a:rPr>
              <a:t>Work in groups. Complete the tasks.</a:t>
            </a:r>
            <a:endParaRPr sz="2800" b="1" baseline="0">
              <a:solidFill>
                <a:srgbClr val="FF0000"/>
              </a:solidFill>
              <a:latin typeface="Times New Roman" panose="02020603050405020304" pitchFamily="18" charset="0"/>
            </a:endParaRPr>
          </a:p>
        </p:txBody>
      </p:sp>
      <p:sp>
        <p:nvSpPr>
          <p:cNvPr id="4" name="矩形 3"/>
          <p:cNvSpPr/>
          <p:nvPr/>
        </p:nvSpPr>
        <p:spPr>
          <a:xfrm>
            <a:off x="847090" y="159385"/>
            <a:ext cx="228346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rPr>
              <a:t>Post-reading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5237" name="文本框 1"/>
          <p:cNvSpPr txBox="1"/>
          <p:nvPr/>
        </p:nvSpPr>
        <p:spPr>
          <a:xfrm>
            <a:off x="4360545" y="620395"/>
            <a:ext cx="7762240" cy="1753235"/>
          </a:xfrm>
          <a:prstGeom prst="rect">
            <a:avLst/>
          </a:prstGeom>
          <a:noFill/>
          <a:ln w="9525">
            <a:noFill/>
          </a:ln>
        </p:spPr>
        <p:txBody>
          <a:bodyPr wrap="square" anchor="t">
            <a:spAutoFit/>
          </a:bodyPr>
          <a:p>
            <a:pPr algn="just"/>
            <a:r>
              <a:rPr lang="en-US" sz="3600" b="1">
                <a:latin typeface="Times New Roman" panose="02020603050405020304" pitchFamily="18" charset="0"/>
                <a:sym typeface="+mn-ea"/>
              </a:rPr>
              <a:t>2.</a:t>
            </a:r>
            <a:r>
              <a:rPr sz="3600" b="1">
                <a:latin typeface="Times New Roman" panose="02020603050405020304" pitchFamily="18" charset="0"/>
                <a:sym typeface="+mn-ea"/>
              </a:rPr>
              <a:t> Who do you think should take responsibility for dealing with climate change? What can we do?</a:t>
            </a:r>
            <a:endParaRPr sz="3600" b="1">
              <a:latin typeface="Times New Roman" panose="02020603050405020304" pitchFamily="18" charset="0"/>
              <a:ea typeface="宋体" panose="02010600030101010101" pitchFamily="2" charset="-122"/>
            </a:endParaRPr>
          </a:p>
        </p:txBody>
      </p:sp>
      <p:pic>
        <p:nvPicPr>
          <p:cNvPr id="102" name="图片 101"/>
          <p:cNvPicPr/>
          <p:nvPr/>
        </p:nvPicPr>
        <p:blipFill>
          <a:blip r:embed="rId1"/>
          <a:srcRect l="17970" t="5843" r="6202" b="5972"/>
          <a:stretch>
            <a:fillRect/>
          </a:stretch>
        </p:blipFill>
        <p:spPr>
          <a:xfrm>
            <a:off x="0" y="810260"/>
            <a:ext cx="4205605" cy="6047740"/>
          </a:xfrm>
          <a:prstGeom prst="rect">
            <a:avLst/>
          </a:prstGeom>
          <a:noFill/>
          <a:ln w="9525">
            <a:noFill/>
          </a:ln>
        </p:spPr>
      </p:pic>
      <p:sp>
        <p:nvSpPr>
          <p:cNvPr id="8" name="文本框 7"/>
          <p:cNvSpPr txBox="1"/>
          <p:nvPr/>
        </p:nvSpPr>
        <p:spPr>
          <a:xfrm>
            <a:off x="4381500" y="2229485"/>
            <a:ext cx="7740650" cy="4523105"/>
          </a:xfrm>
          <a:prstGeom prst="rect">
            <a:avLst/>
          </a:prstGeom>
          <a:noFill/>
        </p:spPr>
        <p:txBody>
          <a:bodyPr wrap="square" rtlCol="0" anchor="t">
            <a:spAutoFit/>
          </a:bodyPr>
          <a:p>
            <a:pPr algn="just"/>
            <a:r>
              <a:rPr lang="en-US" sz="3600" b="1">
                <a:solidFill>
                  <a:srgbClr val="FF0000"/>
                </a:solidFill>
                <a:latin typeface="Times New Roman" panose="02020603050405020304" pitchFamily="18" charset="0"/>
                <a:sym typeface="+mn-ea"/>
              </a:rPr>
              <a:t>I think we all need to take responsibility for dealing with it. Individuals can change their behaviour and try to reduce their carbon footprint, while companies and governments can do the same on the larger scale.Here is a mind map about the measures to pay attention to it</a:t>
            </a:r>
            <a:r>
              <a:rPr lang="zh-CN" altLang="en-US" sz="3600" b="1">
                <a:solidFill>
                  <a:srgbClr val="FF0000"/>
                </a:solidFill>
                <a:latin typeface="Times New Roman" panose="02020603050405020304" pitchFamily="18" charset="0"/>
                <a:sym typeface="+mn-ea"/>
              </a:rPr>
              <a:t>：</a:t>
            </a:r>
            <a:endParaRPr lang="zh-CN" altLang="en-US" sz="3600" b="1">
              <a:solidFill>
                <a:srgbClr val="FF0000"/>
              </a:solidFill>
              <a:latin typeface="Times New Roman" panose="02020603050405020304" pitchFamily="18" charset="0"/>
              <a:sym typeface="+mn-ea"/>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additive="base">
                                        <p:cTn id="7" dur="5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7"/>
                                        </p:tgtEl>
                                        <p:attrNameLst>
                                          <p:attrName>style.visibility</p:attrName>
                                        </p:attrNameLst>
                                      </p:cBhvr>
                                      <p:to>
                                        <p:strVal val="visible"/>
                                      </p:to>
                                    </p:set>
                                    <p:anim calcmode="lin" valueType="num">
                                      <p:cBhvr additive="base">
                                        <p:cTn id="19" dur="500" fill="hold"/>
                                        <p:tgtEl>
                                          <p:spTgt spid="95237"/>
                                        </p:tgtEl>
                                        <p:attrNameLst>
                                          <p:attrName>ppt_x</p:attrName>
                                        </p:attrNameLst>
                                      </p:cBhvr>
                                      <p:tavLst>
                                        <p:tav tm="0">
                                          <p:val>
                                            <p:strVal val="#ppt_x"/>
                                          </p:val>
                                        </p:tav>
                                        <p:tav tm="100000">
                                          <p:val>
                                            <p:strVal val="#ppt_x"/>
                                          </p:val>
                                        </p:tav>
                                      </p:tavLst>
                                    </p:anim>
                                    <p:anim calcmode="lin" valueType="num">
                                      <p:cBhvr additive="base">
                                        <p:cTn id="20"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9523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1" name="文本框 7"/>
          <p:cNvSpPr txBox="1"/>
          <p:nvPr/>
        </p:nvSpPr>
        <p:spPr>
          <a:xfrm>
            <a:off x="1167130" y="263525"/>
            <a:ext cx="14401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Lead in</a:t>
            </a:r>
            <a:endParaRPr lang="en-US" altLang="zh-CN" sz="2400" b="1" dirty="0">
              <a:solidFill>
                <a:schemeClr val="bg1"/>
              </a:solidFill>
              <a:latin typeface="微软雅黑" panose="020B0503020204020204" charset="-122"/>
              <a:ea typeface="微软雅黑" panose="020B0503020204020204" charset="-122"/>
            </a:endParaRPr>
          </a:p>
        </p:txBody>
      </p:sp>
      <p:sp>
        <p:nvSpPr>
          <p:cNvPr id="91142" name="文本框 7"/>
          <p:cNvSpPr txBox="1"/>
          <p:nvPr/>
        </p:nvSpPr>
        <p:spPr>
          <a:xfrm>
            <a:off x="3212465" y="140335"/>
            <a:ext cx="5526405"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Who is the man in the picture?</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3" name="图片 2"/>
          <p:cNvPicPr/>
          <p:nvPr/>
        </p:nvPicPr>
        <p:blipFill>
          <a:blip r:embed="rId1"/>
          <a:srcRect l="5283" r="10208"/>
          <a:stretch>
            <a:fillRect/>
          </a:stretch>
        </p:blipFill>
        <p:spPr>
          <a:xfrm>
            <a:off x="7706995" y="911225"/>
            <a:ext cx="4420870" cy="5631180"/>
          </a:xfrm>
          <a:prstGeom prst="rect">
            <a:avLst/>
          </a:prstGeom>
          <a:noFill/>
          <a:ln w="9525">
            <a:noFill/>
          </a:ln>
        </p:spPr>
      </p:pic>
      <p:sp>
        <p:nvSpPr>
          <p:cNvPr id="7171" name="Text Box 3"/>
          <p:cNvSpPr txBox="1"/>
          <p:nvPr/>
        </p:nvSpPr>
        <p:spPr>
          <a:xfrm>
            <a:off x="182245" y="910590"/>
            <a:ext cx="7524750" cy="5631180"/>
          </a:xfrm>
          <a:prstGeom prst="rect">
            <a:avLst/>
          </a:prstGeom>
          <a:gradFill>
            <a:gsLst>
              <a:gs pos="0">
                <a:srgbClr val="FBFB11"/>
              </a:gs>
              <a:gs pos="100000">
                <a:srgbClr val="838309"/>
              </a:gs>
            </a:gsLst>
            <a:lin ang="5400000" scaled="0"/>
          </a:gradFill>
          <a:ln w="9525">
            <a:noFill/>
          </a:ln>
        </p:spPr>
        <p:txBody>
          <a:bodyPr wrap="square" lIns="91440" tIns="45720" rIns="91440" bIns="45720" anchor="t">
            <a:spAutoFit/>
          </a:bodyPr>
          <a:p>
            <a:pPr algn="just" eaLnBrk="0" hangingPunct="0"/>
            <a:r>
              <a:rPr lang="en-US" altLang="zh-CN" sz="3600" b="1">
                <a:solidFill>
                  <a:srgbClr val="0000FF"/>
                </a:solidFill>
                <a:latin typeface="Times New Roman" panose="02020603050405020304" pitchFamily="18" charset="0"/>
                <a:ea typeface="华文彩云" panose="02010800040101010101" pitchFamily="2" charset="-122"/>
              </a:rPr>
              <a:t>   He is commonly known as the “Father of the Nation" in India, also being called "Bapu”，meaning father. He is known for many other popular and inspiring sayings, such as:</a:t>
            </a:r>
            <a:endParaRPr lang="en-US" altLang="zh-CN" sz="3600" b="1">
              <a:solidFill>
                <a:srgbClr val="0000FF"/>
              </a:solidFill>
              <a:latin typeface="Times New Roman" panose="02020603050405020304" pitchFamily="18" charset="0"/>
              <a:ea typeface="华文彩云" panose="02010800040101010101" pitchFamily="2" charset="-122"/>
            </a:endParaRPr>
          </a:p>
          <a:p>
            <a:pPr algn="just" eaLnBrk="0" hangingPunct="0"/>
            <a:r>
              <a:rPr lang="en-US" altLang="zh-CN" sz="3600" b="1">
                <a:solidFill>
                  <a:srgbClr val="0000FF"/>
                </a:solidFill>
                <a:latin typeface="Times New Roman" panose="02020603050405020304" pitchFamily="18" charset="0"/>
                <a:ea typeface="华文彩云" panose="02010800040101010101" pitchFamily="2" charset="-122"/>
              </a:rPr>
              <a:t>•The future depends on what we do in the present.</a:t>
            </a:r>
            <a:endParaRPr lang="en-US" altLang="zh-CN" sz="3600" b="1">
              <a:solidFill>
                <a:srgbClr val="0000FF"/>
              </a:solidFill>
              <a:latin typeface="Times New Roman" panose="02020603050405020304" pitchFamily="18" charset="0"/>
              <a:ea typeface="华文彩云" panose="02010800040101010101" pitchFamily="2" charset="-122"/>
            </a:endParaRPr>
          </a:p>
          <a:p>
            <a:pPr algn="just" eaLnBrk="0" hangingPunct="0"/>
            <a:r>
              <a:rPr lang="en-US" altLang="zh-CN" sz="3600" b="1">
                <a:solidFill>
                  <a:srgbClr val="0000FF"/>
                </a:solidFill>
                <a:latin typeface="Times New Roman" panose="02020603050405020304" pitchFamily="18" charset="0"/>
                <a:ea typeface="华文彩云" panose="02010800040101010101" pitchFamily="2" charset="-122"/>
              </a:rPr>
              <a:t>•Be the change you want to see in the world.</a:t>
            </a:r>
            <a:endParaRPr lang="en-US" altLang="zh-CN" sz="3600" b="1">
              <a:solidFill>
                <a:srgbClr val="0000FF"/>
              </a:solidFill>
              <a:latin typeface="Times New Roman" panose="02020603050405020304" pitchFamily="18" charset="0"/>
              <a:ea typeface="华文彩云" panose="02010800040101010101" pitchFamily="2" charset="-122"/>
            </a:endParaRPr>
          </a:p>
        </p:txBody>
      </p:sp>
      <p:sp>
        <p:nvSpPr>
          <p:cNvPr id="2" name="文本框 7"/>
          <p:cNvSpPr txBox="1"/>
          <p:nvPr/>
        </p:nvSpPr>
        <p:spPr>
          <a:xfrm>
            <a:off x="7910195" y="991870"/>
            <a:ext cx="4015105" cy="1076325"/>
          </a:xfrm>
          <a:prstGeom prst="rect">
            <a:avLst/>
          </a:prstGeom>
          <a:solidFill>
            <a:schemeClr val="accent1"/>
          </a:solidFill>
          <a:ln w="9525">
            <a:noFill/>
          </a:ln>
        </p:spPr>
        <p:txBody>
          <a:bodyPr wrap="squar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Mohandas K. Gandhi (1869-1948)</a:t>
            </a:r>
            <a:endParaRPr lang="en-US" altLang="zh-CN" sz="3200" b="1" dirty="0">
              <a:solidFill>
                <a:srgbClr val="FF0000"/>
              </a:solidFill>
              <a:latin typeface="Times New Roman" panose="02020603050405020304" pitchFamily="18" charset="0"/>
              <a:ea typeface="思源黑体 CN Heavy"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box(in)">
                                      <p:cBhvr>
                                        <p:cTn id="25"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91142" grpId="0"/>
      <p:bldP spid="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9F754DE-2CAD-44b6-B708-469DEB6407EB-4" descr="wpp"/>
          <p:cNvPicPr>
            <a:picLocks noChangeAspect="1"/>
          </p:cNvPicPr>
          <p:nvPr/>
        </p:nvPicPr>
        <p:blipFill>
          <a:blip r:embed="rId1"/>
          <a:stretch>
            <a:fillRect/>
          </a:stretch>
        </p:blipFill>
        <p:spPr>
          <a:xfrm>
            <a:off x="883920" y="1612265"/>
            <a:ext cx="9730105" cy="3529330"/>
          </a:xfrm>
          <a:prstGeom prst="rect">
            <a:avLst/>
          </a:prstGeom>
        </p:spPr>
      </p:pic>
      <p:sp>
        <p:nvSpPr>
          <p:cNvPr id="2" name="矩形 1"/>
          <p:cNvSpPr/>
          <p:nvPr/>
        </p:nvSpPr>
        <p:spPr>
          <a:xfrm>
            <a:off x="946785" y="219710"/>
            <a:ext cx="2283460" cy="552450"/>
          </a:xfrm>
          <a:prstGeom prst="rect">
            <a:avLst/>
          </a:prstGeom>
          <a:noFill/>
        </p:spPr>
        <p:txBody>
          <a:bodyPr wrap="square" lIns="121920" tIns="60960" rIns="121920" bIns="60960">
            <a:spAutoFit/>
            <a:scene3d>
              <a:camera prst="orthographicFront"/>
              <a:lightRig rig="threePt" dir="t"/>
            </a:scene3d>
          </a:bodyPr>
          <a:p>
            <a:pPr marL="0" marR="0" indent="0" algn="ctr" defTabSz="914400" rtl="0" eaLnBrk="0" fontAlgn="base" latinLnBrk="0" hangingPunct="0">
              <a:lnSpc>
                <a:spcPct val="100000"/>
              </a:lnSpc>
              <a:spcBef>
                <a:spcPct val="0"/>
              </a:spcBef>
              <a:spcAft>
                <a:spcPct val="0"/>
              </a:spcAft>
              <a:buClrTx/>
              <a:buSzTx/>
              <a:buFontTx/>
              <a:buNone/>
            </a:pPr>
            <a:r>
              <a:rPr lang="en-US" altLang="zh-CN" sz="2800" b="1" smtClean="0">
                <a:solidFill>
                  <a:schemeClr val="bg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Post-reading</a:t>
            </a:r>
            <a:endParaRPr kumimoji="0" lang="en-US" altLang="zh-CN" sz="2800" b="1" i="0" u="none" strike="noStrike" kern="1200" cap="none" spc="0" normalizeH="0" baseline="0" noProof="1" smtClean="0">
              <a:solidFill>
                <a:schemeClr val="bg2"/>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3930650" y="142240"/>
            <a:ext cx="6455410" cy="706755"/>
          </a:xfrm>
          <a:prstGeom prst="rect">
            <a:avLst/>
          </a:prstGeom>
          <a:noFill/>
        </p:spPr>
        <p:txBody>
          <a:bodyPr wrap="square" rtlCol="0" anchor="t">
            <a:spAutoFit/>
          </a:bodyPr>
          <a:p>
            <a:r>
              <a:rPr lang="en-US" altLang="zh-CN" sz="4000" b="1">
                <a:solidFill>
                  <a:srgbClr val="FF0000"/>
                </a:solidFill>
                <a:latin typeface="Times New Roman" panose="02020603050405020304" pitchFamily="18" charset="0"/>
                <a:cs typeface="Times New Roman" panose="02020603050405020304" pitchFamily="18" charset="0"/>
              </a:rPr>
              <a:t>Complete the m</a:t>
            </a:r>
            <a:r>
              <a:rPr lang="zh-CN" altLang="en-US" sz="4000" b="1">
                <a:solidFill>
                  <a:srgbClr val="FF0000"/>
                </a:solidFill>
                <a:latin typeface="Times New Roman" panose="02020603050405020304" pitchFamily="18" charset="0"/>
                <a:cs typeface="Times New Roman" panose="02020603050405020304" pitchFamily="18" charset="0"/>
              </a:rPr>
              <a:t>ind map</a:t>
            </a:r>
            <a:r>
              <a:rPr lang="en-US" altLang="zh-CN" sz="4000" b="1">
                <a:solidFill>
                  <a:srgbClr val="FF0000"/>
                </a:solidFill>
                <a:latin typeface="Times New Roman" panose="02020603050405020304" pitchFamily="18" charset="0"/>
                <a:cs typeface="Times New Roman" panose="02020603050405020304" pitchFamily="18" charset="0"/>
              </a:rPr>
              <a:t>.</a:t>
            </a:r>
            <a:endParaRPr lang="en-US" altLang="zh-CN" sz="40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8489950" y="4455795"/>
            <a:ext cx="3336925" cy="1198880"/>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FF0000"/>
                </a:solidFill>
                <a:latin typeface="Times New Roman" panose="02020603050405020304" pitchFamily="18" charset="0"/>
                <a:cs typeface="Times New Roman" panose="02020603050405020304" pitchFamily="18" charset="0"/>
              </a:rPr>
              <a:t>switch off lights at </a:t>
            </a:r>
            <a:endParaRPr sz="2400" b="1">
              <a:solidFill>
                <a:srgbClr val="FF0000"/>
              </a:solidFill>
              <a:latin typeface="Times New Roman" panose="02020603050405020304" pitchFamily="18" charset="0"/>
              <a:cs typeface="Times New Roman" panose="02020603050405020304" pitchFamily="18" charset="0"/>
            </a:endParaRPr>
          </a:p>
          <a:p>
            <a:r>
              <a:rPr sz="2400" b="1">
                <a:solidFill>
                  <a:srgbClr val="FF0000"/>
                </a:solidFill>
                <a:latin typeface="Times New Roman" panose="02020603050405020304" pitchFamily="18" charset="0"/>
                <a:cs typeface="Times New Roman" panose="02020603050405020304" pitchFamily="18" charset="0"/>
              </a:rPr>
              <a:t>homes and businesses </a:t>
            </a:r>
            <a:endParaRPr sz="2400" b="1">
              <a:solidFill>
                <a:srgbClr val="FF0000"/>
              </a:solidFill>
              <a:latin typeface="Times New Roman" panose="02020603050405020304" pitchFamily="18" charset="0"/>
              <a:cs typeface="Times New Roman" panose="02020603050405020304" pitchFamily="18" charset="0"/>
            </a:endParaRPr>
          </a:p>
          <a:p>
            <a:r>
              <a:rPr sz="2400" b="1">
                <a:solidFill>
                  <a:srgbClr val="FF0000"/>
                </a:solidFill>
                <a:latin typeface="Times New Roman" panose="02020603050405020304" pitchFamily="18" charset="0"/>
                <a:cs typeface="Times New Roman" panose="02020603050405020304" pitchFamily="18" charset="0"/>
              </a:rPr>
              <a:t>for an hour</a:t>
            </a:r>
            <a:endParaRPr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8605520" y="2559685"/>
            <a:ext cx="2761615"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FF0000"/>
                </a:solidFill>
                <a:latin typeface="Times New Roman" panose="02020603050405020304" pitchFamily="18" charset="0"/>
                <a:cs typeface="Times New Roman" panose="02020603050405020304" pitchFamily="18" charset="0"/>
              </a:rPr>
              <a:t>recycle bottles/</a:t>
            </a:r>
            <a:endParaRPr sz="2400" b="1">
              <a:solidFill>
                <a:srgbClr val="FF0000"/>
              </a:solidFill>
              <a:latin typeface="Times New Roman" panose="02020603050405020304" pitchFamily="18" charset="0"/>
              <a:cs typeface="Times New Roman" panose="02020603050405020304" pitchFamily="18" charset="0"/>
            </a:endParaRPr>
          </a:p>
          <a:p>
            <a:r>
              <a:rPr sz="2400" b="1">
                <a:solidFill>
                  <a:srgbClr val="FF0000"/>
                </a:solidFill>
                <a:latin typeface="Times New Roman" panose="02020603050405020304" pitchFamily="18" charset="0"/>
                <a:cs typeface="Times New Roman" panose="02020603050405020304" pitchFamily="18" charset="0"/>
              </a:rPr>
              <a:t>paper/plastic bags</a:t>
            </a:r>
            <a:endParaRPr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8605520" y="1612265"/>
            <a:ext cx="2453005"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0000FF"/>
                </a:solidFill>
                <a:latin typeface="Times New Roman" panose="02020603050405020304" pitchFamily="18" charset="0"/>
                <a:cs typeface="Times New Roman" panose="02020603050405020304" pitchFamily="18" charset="0"/>
              </a:rPr>
              <a:t>buy the recycled</a:t>
            </a:r>
            <a:endParaRPr sz="2400" b="1">
              <a:solidFill>
                <a:srgbClr val="0000FF"/>
              </a:solidFill>
              <a:latin typeface="Times New Roman" panose="02020603050405020304" pitchFamily="18" charset="0"/>
              <a:cs typeface="Times New Roman" panose="02020603050405020304" pitchFamily="18" charset="0"/>
            </a:endParaRPr>
          </a:p>
          <a:p>
            <a:r>
              <a:rPr sz="2400" b="1">
                <a:solidFill>
                  <a:srgbClr val="0000FF"/>
                </a:solidFill>
                <a:latin typeface="Times New Roman" panose="02020603050405020304" pitchFamily="18" charset="0"/>
                <a:cs typeface="Times New Roman" panose="02020603050405020304" pitchFamily="18" charset="0"/>
              </a:rPr>
              <a:t> products </a:t>
            </a:r>
            <a:endParaRPr sz="2400" b="1">
              <a:solidFill>
                <a:srgbClr val="0000FF"/>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16840" y="1612265"/>
            <a:ext cx="2453005"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0000FF"/>
                </a:solidFill>
                <a:latin typeface="Times New Roman" panose="02020603050405020304" pitchFamily="18" charset="0"/>
                <a:cs typeface="Times New Roman" panose="02020603050405020304" pitchFamily="18" charset="0"/>
              </a:rPr>
              <a:t>take public </a:t>
            </a:r>
            <a:endParaRPr sz="2400" b="1">
              <a:solidFill>
                <a:srgbClr val="0000FF"/>
              </a:solidFill>
              <a:latin typeface="Times New Roman" panose="02020603050405020304" pitchFamily="18" charset="0"/>
              <a:cs typeface="Times New Roman" panose="02020603050405020304" pitchFamily="18" charset="0"/>
            </a:endParaRPr>
          </a:p>
          <a:p>
            <a:r>
              <a:rPr sz="2400" b="1">
                <a:solidFill>
                  <a:srgbClr val="0000FF"/>
                </a:solidFill>
                <a:latin typeface="Times New Roman" panose="02020603050405020304" pitchFamily="18" charset="0"/>
                <a:cs typeface="Times New Roman" panose="02020603050405020304" pitchFamily="18" charset="0"/>
              </a:rPr>
              <a:t>transport</a:t>
            </a:r>
            <a:endParaRPr sz="2400" b="1">
              <a:solidFill>
                <a:srgbClr val="0000F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0800" y="2559685"/>
            <a:ext cx="3068955"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FF0000"/>
                </a:solidFill>
                <a:latin typeface="Times New Roman" panose="02020603050405020304" pitchFamily="18" charset="0"/>
                <a:cs typeface="Times New Roman" panose="02020603050405020304" pitchFamily="18" charset="0"/>
              </a:rPr>
              <a:t>buy things that are economic with energy</a:t>
            </a:r>
            <a:endParaRPr sz="2400" b="1">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50800" y="4337050"/>
            <a:ext cx="3382645" cy="1198880"/>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FF0000"/>
                </a:solidFill>
                <a:latin typeface="Times New Roman" panose="02020603050405020304" pitchFamily="18" charset="0"/>
                <a:cs typeface="Times New Roman" panose="02020603050405020304" pitchFamily="18" charset="0"/>
              </a:rPr>
              <a:t>be LOHAS (lifestyles of health and sustainability )</a:t>
            </a:r>
            <a:endParaRPr sz="2400" b="1">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8239125" y="3507105"/>
            <a:ext cx="3952875"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0000FF"/>
                </a:solidFill>
                <a:latin typeface="Times New Roman" panose="02020603050405020304" pitchFamily="18" charset="0"/>
                <a:cs typeface="Times New Roman" panose="02020603050405020304" pitchFamily="18" charset="0"/>
              </a:rPr>
              <a:t> giving people a voice on the planet’s future</a:t>
            </a:r>
            <a:endParaRPr sz="2400" b="1">
              <a:solidFill>
                <a:srgbClr val="0000FF"/>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5245" y="3448050"/>
            <a:ext cx="3175000" cy="829945"/>
          </a:xfrm>
          <a:prstGeom prst="rect">
            <a:avLst/>
          </a:prstGeom>
          <a:gradFill>
            <a:gsLst>
              <a:gs pos="0">
                <a:srgbClr val="FBFB11"/>
              </a:gs>
              <a:gs pos="100000">
                <a:srgbClr val="838309"/>
              </a:gs>
            </a:gsLst>
            <a:lin ang="5400000" scaled="0"/>
          </a:gradFill>
        </p:spPr>
        <p:txBody>
          <a:bodyPr wrap="square" rtlCol="0" anchor="t">
            <a:spAutoFit/>
          </a:bodyPr>
          <a:p>
            <a:r>
              <a:rPr sz="2400" b="1">
                <a:solidFill>
                  <a:srgbClr val="0000FF"/>
                </a:solidFill>
                <a:latin typeface="Times New Roman" panose="02020603050405020304" pitchFamily="18" charset="0"/>
                <a:cs typeface="Times New Roman" panose="02020603050405020304" pitchFamily="18" charset="0"/>
              </a:rPr>
              <a:t>giv</a:t>
            </a:r>
            <a:r>
              <a:rPr lang="en-US" sz="2400" b="1">
                <a:solidFill>
                  <a:srgbClr val="0000FF"/>
                </a:solidFill>
                <a:latin typeface="Times New Roman" panose="02020603050405020304" pitchFamily="18" charset="0"/>
                <a:cs typeface="Times New Roman" panose="02020603050405020304" pitchFamily="18" charset="0"/>
              </a:rPr>
              <a:t>e</a:t>
            </a:r>
            <a:r>
              <a:rPr sz="2400" b="1">
                <a:solidFill>
                  <a:srgbClr val="0000FF"/>
                </a:solidFill>
                <a:latin typeface="Times New Roman" panose="02020603050405020304" pitchFamily="18" charset="0"/>
                <a:cs typeface="Times New Roman" panose="02020603050405020304" pitchFamily="18" charset="0"/>
              </a:rPr>
              <a:t> people a voice on the planet’s future</a:t>
            </a:r>
            <a:endParaRPr sz="2400" b="1">
              <a:solidFill>
                <a:srgbClr val="0000FF"/>
              </a:solidFill>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2"/>
          <a:srcRect l="18975" t="11782" r="7320"/>
          <a:stretch>
            <a:fillRect/>
          </a:stretch>
        </p:blipFill>
        <p:spPr>
          <a:xfrm>
            <a:off x="4043045" y="4539615"/>
            <a:ext cx="3308350" cy="2318385"/>
          </a:xfrm>
          <a:prstGeom prst="rect">
            <a:avLst/>
          </a:prstGeom>
        </p:spPr>
      </p:pic>
      <p:pic>
        <p:nvPicPr>
          <p:cNvPr id="16" name="图片 15"/>
          <p:cNvPicPr>
            <a:picLocks noChangeAspect="1"/>
          </p:cNvPicPr>
          <p:nvPr/>
        </p:nvPicPr>
        <p:blipFill>
          <a:blip r:embed="rId3"/>
          <a:srcRect l="23642" r="20462"/>
          <a:stretch>
            <a:fillRect/>
          </a:stretch>
        </p:blipFill>
        <p:spPr>
          <a:xfrm>
            <a:off x="5893435" y="5535930"/>
            <a:ext cx="1264920" cy="1113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7" grpId="0" animBg="1"/>
      <p:bldP spid="13" grpId="0" animBg="1"/>
      <p:bldP spid="6" grpId="0" animBg="1"/>
      <p:bldP spid="10" grpId="0" animBg="1"/>
      <p:bldP spid="11" grpId="0" animBg="1"/>
      <p:bldP spid="14"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262890" y="976630"/>
            <a:ext cx="11666855" cy="5507990"/>
          </a:xfrm>
          <a:prstGeom prst="rect">
            <a:avLst/>
          </a:prstGeom>
          <a:noFill/>
          <a:ln w="9525">
            <a:noFill/>
          </a:ln>
        </p:spPr>
        <p:txBody>
          <a:bodyPr wrap="square" anchor="t">
            <a:spAutoFit/>
          </a:bodyPr>
          <a:p>
            <a:pPr eaLnBrk="0" hangingPunct="0"/>
            <a:r>
              <a:rPr lang="zh-CN" altLang="zh-CN" sz="3200" b="1" dirty="0">
                <a:latin typeface="Times New Roman" panose="02020603050405020304" pitchFamily="18" charset="0"/>
                <a:ea typeface="微软雅黑" panose="020B0503020204020204" charset="-122"/>
              </a:rPr>
              <a:t>1.starve</a:t>
            </a:r>
            <a:r>
              <a:rPr lang="zh-CN" altLang="zh-CN" sz="3200" dirty="0">
                <a:latin typeface="Times New Roman" panose="02020603050405020304" pitchFamily="18" charset="0"/>
                <a:ea typeface="微软雅黑" panose="020B0503020204020204" charset="-122"/>
              </a:rPr>
              <a: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【热点品味】starve vi. &amp;vt. (使)挨饿； 饿死；缺乏……的</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lang="en-US" sz="3200" b="1" dirty="0">
                <a:latin typeface="Times New Roman" panose="02020603050405020304" pitchFamily="18" charset="0"/>
                <a:ea typeface="微软雅黑" panose="020B0503020204020204" charset="-122"/>
                <a:cs typeface="Times New Roman" panose="02020603050405020304" pitchFamily="18" charset="0"/>
              </a:rPr>
              <a:t>An expert who has studied polar bears for many years said that from the position of its dead body</a:t>
            </a:r>
            <a:r>
              <a:rPr sz="3200" b="1" dirty="0">
                <a:latin typeface="Times New Roman" panose="02020603050405020304" pitchFamily="18" charset="0"/>
                <a:ea typeface="微软雅黑" panose="020B0503020204020204" charset="-122"/>
                <a:cs typeface="Times New Roman" panose="02020603050405020304" pitchFamily="18" charset="0"/>
              </a:rPr>
              <a:t>, the bear appeared to have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starved</a:t>
            </a:r>
            <a:r>
              <a:rPr sz="3200" b="1" dirty="0">
                <a:latin typeface="Times New Roman" panose="02020603050405020304" pitchFamily="18" charset="0"/>
                <a:ea typeface="微软雅黑" panose="020B0503020204020204" charset="-122"/>
                <a:cs typeface="Times New Roman" panose="02020603050405020304" pitchFamily="18" charset="0"/>
              </a:rPr>
              <a:t> and died.一位研究北极熊多年的专家说，从它尸体的位置看，这只熊似乎是</a:t>
            </a:r>
            <a:r>
              <a:rPr lang="zh-CN" sz="3200" b="1" dirty="0">
                <a:latin typeface="Times New Roman" panose="02020603050405020304" pitchFamily="18" charset="0"/>
                <a:ea typeface="微软雅黑" panose="020B0503020204020204" charset="-122"/>
                <a:cs typeface="Times New Roman" panose="02020603050405020304" pitchFamily="18" charset="0"/>
              </a:rPr>
              <a:t>挨饿</a:t>
            </a:r>
            <a:r>
              <a:rPr sz="3200" b="1" dirty="0">
                <a:latin typeface="Times New Roman" panose="02020603050405020304" pitchFamily="18" charset="0"/>
                <a:ea typeface="微软雅黑" panose="020B0503020204020204" charset="-122"/>
                <a:cs typeface="Times New Roman" panose="02020603050405020304" pitchFamily="18" charset="0"/>
              </a:rPr>
              <a:t>而死的。</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She’s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starving</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herself to try to lose weight.</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她正在用节食的方法减轻体重。</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These animals will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starve</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to death if not given food soon.</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这些动物不赶快喂些食物就会饿死。</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283210" y="1032510"/>
            <a:ext cx="7260590" cy="274891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starve to death 饿死</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starve for sth. 渴望获得某物；缺乏</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starve to do sth. 渴望做某事</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starvation n. 饿死</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83210" y="3851275"/>
            <a:ext cx="11422380" cy="224536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①They’ll either die from the cold or starve _</a:t>
            </a:r>
            <a:r>
              <a:rPr lang="en-US"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______</a:t>
            </a:r>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___ death.</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②When will the dinner be ready? We ______________ (starve).</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③He looks forward to the day when no one will die of _____________ (starve).</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TextBox 5"/>
          <p:cNvSpPr txBox="1"/>
          <p:nvPr/>
        </p:nvSpPr>
        <p:spPr>
          <a:xfrm>
            <a:off x="6118225" y="4681855"/>
            <a:ext cx="25717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are starving</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1790980" name="矩形 1790979"/>
          <p:cNvSpPr/>
          <p:nvPr/>
        </p:nvSpPr>
        <p:spPr>
          <a:xfrm>
            <a:off x="7294628" y="4254970"/>
            <a:ext cx="615950" cy="583565"/>
          </a:xfrm>
          <a:prstGeom prst="rect">
            <a:avLst/>
          </a:prstGeom>
          <a:noFill/>
          <a:ln w="9525">
            <a:noFill/>
          </a:ln>
        </p:spPr>
        <p:txBody>
          <a:bodyPr wrap="none" anchor="ctr">
            <a:spAutoFit/>
          </a:bodyPr>
          <a:p>
            <a:pPr algn="l"/>
            <a:r>
              <a:rPr lang="en-US" altLang="zh-CN" sz="3200" b="1">
                <a:solidFill>
                  <a:srgbClr val="FF0000"/>
                </a:solidFill>
                <a:latin typeface="Times New Roman" panose="02020603050405020304" pitchFamily="18" charset="0"/>
              </a:rPr>
              <a:t>to</a:t>
            </a:r>
            <a:r>
              <a:rPr lang="en-US" altLang="zh-CN" sz="2965">
                <a:latin typeface="Times New Roman" panose="02020603050405020304" pitchFamily="18" charset="0"/>
              </a:rPr>
              <a:t> </a:t>
            </a:r>
            <a:endParaRPr lang="en-US" altLang="zh-CN" sz="2965">
              <a:latin typeface="Times New Roman" panose="02020603050405020304" pitchFamily="18" charset="0"/>
            </a:endParaRPr>
          </a:p>
        </p:txBody>
      </p:sp>
      <p:sp>
        <p:nvSpPr>
          <p:cNvPr id="3" name="TextBox 5"/>
          <p:cNvSpPr txBox="1"/>
          <p:nvPr/>
        </p:nvSpPr>
        <p:spPr>
          <a:xfrm>
            <a:off x="8594725" y="5121910"/>
            <a:ext cx="2258695"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starvation　</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 calcmode="lin" valueType="num">
                                      <p:cBhvr additive="base">
                                        <p:cTn id="4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1" end="1"/>
                                            </p:txEl>
                                          </p:spTgt>
                                        </p:tgtEl>
                                        <p:attrNameLst>
                                          <p:attrName>style.visibility</p:attrName>
                                        </p:attrNameLst>
                                      </p:cBhvr>
                                      <p:to>
                                        <p:strVal val="visible"/>
                                      </p:to>
                                    </p:set>
                                    <p:anim calcmode="lin" valueType="num">
                                      <p:cBhvr additive="base">
                                        <p:cTn id="4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2" end="2"/>
                                            </p:txEl>
                                          </p:spTgt>
                                        </p:tgtEl>
                                        <p:attrNameLst>
                                          <p:attrName>style.visibility</p:attrName>
                                        </p:attrNameLst>
                                      </p:cBhvr>
                                      <p:to>
                                        <p:strVal val="visible"/>
                                      </p:to>
                                    </p:set>
                                    <p:anim calcmode="lin" valueType="num">
                                      <p:cBhvr additive="base">
                                        <p:cTn id="5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3" end="3"/>
                                            </p:txEl>
                                          </p:spTgt>
                                        </p:tgtEl>
                                        <p:attrNameLst>
                                          <p:attrName>style.visibility</p:attrName>
                                        </p:attrNameLst>
                                      </p:cBhvr>
                                      <p:to>
                                        <p:strVal val="visible"/>
                                      </p:to>
                                    </p:set>
                                    <p:anim calcmode="lin" valueType="num">
                                      <p:cBhvr additive="base">
                                        <p:cTn id="6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90980"/>
                                        </p:tgtEl>
                                        <p:attrNameLst>
                                          <p:attrName>style.visibility</p:attrName>
                                        </p:attrNameLst>
                                      </p:cBhvr>
                                      <p:to>
                                        <p:strVal val="visible"/>
                                      </p:to>
                                    </p:set>
                                    <p:anim calcmode="lin" valueType="num">
                                      <p:cBhvr additive="base">
                                        <p:cTn id="67" dur="500" fill="hold"/>
                                        <p:tgtEl>
                                          <p:spTgt spid="1790980"/>
                                        </p:tgtEl>
                                        <p:attrNameLst>
                                          <p:attrName>ppt_x</p:attrName>
                                        </p:attrNameLst>
                                      </p:cBhvr>
                                      <p:tavLst>
                                        <p:tav tm="0">
                                          <p:val>
                                            <p:strVal val="#ppt_x"/>
                                          </p:val>
                                        </p:tav>
                                        <p:tav tm="100000">
                                          <p:val>
                                            <p:strVal val="#ppt_x"/>
                                          </p:val>
                                        </p:tav>
                                      </p:tavLst>
                                    </p:anim>
                                    <p:anim calcmode="lin" valueType="num">
                                      <p:cBhvr additive="base">
                                        <p:cTn id="68" dur="500" fill="hold"/>
                                        <p:tgtEl>
                                          <p:spTgt spid="179098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90980"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362585" y="1194435"/>
            <a:ext cx="11666855" cy="5015865"/>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2</a:t>
            </a:r>
            <a:r>
              <a:rPr lang="zh-CN" altLang="zh-CN" sz="3200" b="1" dirty="0">
                <a:latin typeface="Times New Roman" panose="02020603050405020304" pitchFamily="18" charset="0"/>
                <a:ea typeface="微软雅黑" panose="020B0503020204020204" charset="-122"/>
              </a:rPr>
              <a:t>.release</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【热点品味】release vt. &amp;n. 排放；释放；发布 </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 The heat is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released</a:t>
            </a:r>
            <a:r>
              <a:rPr sz="3200" b="1" dirty="0">
                <a:latin typeface="Times New Roman" panose="02020603050405020304" pitchFamily="18" charset="0"/>
                <a:ea typeface="微软雅黑" panose="020B0503020204020204" charset="-122"/>
                <a:cs typeface="Times New Roman" panose="02020603050405020304" pitchFamily="18" charset="0"/>
              </a:rPr>
              <a:t> back into space at longer wave lengths.热量以较长的波长释放回太空。</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contraction of muscles uses energy and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releases</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heat.</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肌肉的收缩消耗能量并且排放热量。</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When is the best moment to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release </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date of the election to the newspapers?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什么时候是向报界透露选举日期的最好时机？</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140970" y="811530"/>
            <a:ext cx="9093835" cy="326580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3200" b="1">
                <a:solidFill>
                  <a:srgbClr val="FF0000"/>
                </a:solidFill>
                <a:latin typeface="微软雅黑" panose="020B0503020204020204" charset="-122"/>
                <a:ea typeface="微软雅黑" panose="020B0503020204020204" charset="-122"/>
              </a:rPr>
              <a:t>【热点归纳】</a:t>
            </a:r>
            <a:endParaRPr lang="zh-CN" altLang="zh-CN" sz="32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release a book</a:t>
            </a:r>
            <a:r>
              <a:rPr lang="en-US"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b="1">
                <a:latin typeface="Times New Roman" panose="02020603050405020304" pitchFamily="18" charset="0"/>
                <a:ea typeface="微软雅黑" panose="020B0503020204020204" charset="-122"/>
                <a:cs typeface="Times New Roman" panose="02020603050405020304" pitchFamily="18" charset="0"/>
                <a:sym typeface="+mn-ea"/>
              </a:rPr>
              <a:t>a new film</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 </a:t>
            </a: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发行书</a:t>
            </a:r>
            <a:r>
              <a:rPr lang="en-US"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zh-CN" sz="2800" b="1">
                <a:latin typeface="Times New Roman" panose="02020603050405020304" pitchFamily="18" charset="0"/>
                <a:ea typeface="微软雅黑" panose="020B0503020204020204" charset="-122"/>
                <a:cs typeface="Times New Roman" panose="02020603050405020304" pitchFamily="18" charset="0"/>
                <a:sym typeface="+mn-ea"/>
              </a:rPr>
              <a:t>新影片</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release information 透露消息</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release from 从……释放</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release… of 解除，使放出</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release to 向……发行</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66675" y="4077335"/>
            <a:ext cx="11422380" cy="310769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①The patient asked the doctor to give him something that would release him _______ his pain.</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②The prisoner has served his sentence and ________________ (release) tomorrow.</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③On the peak, she burst into tears, ____________ (release) all her emotions.</a:t>
            </a:r>
            <a:endParaRPr 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nvSpPr>
        <p:spPr>
          <a:xfrm>
            <a:off x="849378" y="4882350"/>
            <a:ext cx="1440815" cy="583565"/>
          </a:xfrm>
          <a:prstGeom prst="rect">
            <a:avLst/>
          </a:prstGeom>
          <a:noFill/>
          <a:ln w="9525">
            <a:noFill/>
          </a:ln>
        </p:spPr>
        <p:txBody>
          <a:bodyPr wrap="none" anchor="ctr">
            <a:spAutoFit/>
          </a:bodyPr>
          <a:p>
            <a:pPr algn="l"/>
            <a:r>
              <a:rPr lang="en-US" altLang="zh-CN" sz="3200" b="1" kern="100" dirty="0">
                <a:solidFill>
                  <a:srgbClr val="FF0000"/>
                </a:solidFill>
                <a:latin typeface="Times New Roman" panose="02020603050405020304" pitchFamily="18" charset="0"/>
                <a:cs typeface="Times New Roman" panose="02020603050405020304" pitchFamily="18" charset="0"/>
                <a:sym typeface="+mn-ea"/>
              </a:rPr>
              <a:t>from　</a:t>
            </a:r>
            <a:endParaRPr lang="en-US" altLang="zh-CN" sz="3200" b="1" kern="100" dirty="0">
              <a:solidFill>
                <a:srgbClr val="FF0000"/>
              </a:solidFill>
              <a:latin typeface="Times New Roman" panose="02020603050405020304" pitchFamily="18" charset="0"/>
              <a:cs typeface="Times New Roman" panose="02020603050405020304" pitchFamily="18" charset="0"/>
              <a:sym typeface="+mn-ea"/>
            </a:endParaRPr>
          </a:p>
        </p:txBody>
      </p:sp>
      <p:sp>
        <p:nvSpPr>
          <p:cNvPr id="5" name="矩形 4"/>
          <p:cNvSpPr/>
          <p:nvPr/>
        </p:nvSpPr>
        <p:spPr>
          <a:xfrm>
            <a:off x="6763133" y="5338915"/>
            <a:ext cx="3247390" cy="583565"/>
          </a:xfrm>
          <a:prstGeom prst="rect">
            <a:avLst/>
          </a:prstGeom>
          <a:noFill/>
          <a:ln w="9525">
            <a:noFill/>
          </a:ln>
        </p:spPr>
        <p:txBody>
          <a:bodyPr wrap="none" anchor="ctr">
            <a:spAutoFit/>
          </a:bodyPr>
          <a:p>
            <a:pPr algn="l"/>
            <a:r>
              <a:rPr lang="en-US" altLang="zh-CN" sz="3200" b="1" kern="100" dirty="0">
                <a:solidFill>
                  <a:srgbClr val="FF0000"/>
                </a:solidFill>
                <a:latin typeface="Times New Roman" panose="02020603050405020304" pitchFamily="18" charset="0"/>
                <a:cs typeface="Times New Roman" panose="02020603050405020304" pitchFamily="18" charset="0"/>
                <a:sym typeface="+mn-ea"/>
              </a:rPr>
              <a:t>will be released　</a:t>
            </a:r>
            <a:endParaRPr lang="en-US" altLang="zh-CN" sz="3200" b="1" kern="100" dirty="0">
              <a:solidFill>
                <a:srgbClr val="FF0000"/>
              </a:solidFill>
              <a:latin typeface="Times New Roman" panose="02020603050405020304" pitchFamily="18" charset="0"/>
              <a:cs typeface="Times New Roman" panose="02020603050405020304" pitchFamily="18" charset="0"/>
              <a:sym typeface="+mn-ea"/>
            </a:endParaRPr>
          </a:p>
        </p:txBody>
      </p:sp>
      <p:sp>
        <p:nvSpPr>
          <p:cNvPr id="2" name="矩形 1"/>
          <p:cNvSpPr/>
          <p:nvPr/>
        </p:nvSpPr>
        <p:spPr>
          <a:xfrm>
            <a:off x="5584573" y="6135840"/>
            <a:ext cx="2141220" cy="583565"/>
          </a:xfrm>
          <a:prstGeom prst="rect">
            <a:avLst/>
          </a:prstGeom>
          <a:noFill/>
          <a:ln w="9525">
            <a:noFill/>
          </a:ln>
        </p:spPr>
        <p:txBody>
          <a:bodyPr wrap="none" anchor="ctr">
            <a:spAutoFit/>
          </a:bodyPr>
          <a:p>
            <a:pPr algn="l"/>
            <a:r>
              <a:rPr lang="en-US" altLang="zh-CN" sz="3200" b="1" kern="100" dirty="0">
                <a:solidFill>
                  <a:srgbClr val="FF0000"/>
                </a:solidFill>
                <a:latin typeface="Times New Roman" panose="02020603050405020304" pitchFamily="18" charset="0"/>
                <a:cs typeface="Times New Roman" panose="02020603050405020304" pitchFamily="18" charset="0"/>
                <a:sym typeface="+mn-ea"/>
              </a:rPr>
              <a:t>releasing　</a:t>
            </a:r>
            <a:endParaRPr lang="en-US" altLang="zh-CN" sz="3200" b="1" kern="1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1">
                                            <p:txEl>
                                              <p:pRg st="5" end="5"/>
                                            </p:txEl>
                                          </p:spTgt>
                                        </p:tgtEl>
                                        <p:attrNameLst>
                                          <p:attrName>style.visibility</p:attrName>
                                        </p:attrNameLst>
                                      </p:cBhvr>
                                      <p:to>
                                        <p:strVal val="visible"/>
                                      </p:to>
                                    </p:set>
                                    <p:anim calcmode="lin" valueType="num">
                                      <p:cBhvr additive="base">
                                        <p:cTn id="37" dur="500" fill="hold"/>
                                        <p:tgtEl>
                                          <p:spTgt spid="768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0" end="0"/>
                                            </p:txEl>
                                          </p:spTgt>
                                        </p:tgtEl>
                                        <p:attrNameLst>
                                          <p:attrName>style.visibility</p:attrName>
                                        </p:attrNameLst>
                                      </p:cBhvr>
                                      <p:to>
                                        <p:strVal val="visible"/>
                                      </p:to>
                                    </p:set>
                                    <p:anim calcmode="lin" valueType="num">
                                      <p:cBhvr additive="base">
                                        <p:cTn id="49"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1" end="1"/>
                                            </p:txEl>
                                          </p:spTgt>
                                        </p:tgtEl>
                                        <p:attrNameLst>
                                          <p:attrName>style.visibility</p:attrName>
                                        </p:attrNameLst>
                                      </p:cBhvr>
                                      <p:to>
                                        <p:strVal val="visible"/>
                                      </p:to>
                                    </p:set>
                                    <p:anim calcmode="lin" valueType="num">
                                      <p:cBhvr additive="base">
                                        <p:cTn id="55"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2" end="2"/>
                                            </p:txEl>
                                          </p:spTgt>
                                        </p:tgtEl>
                                        <p:attrNameLst>
                                          <p:attrName>style.visibility</p:attrName>
                                        </p:attrNameLst>
                                      </p:cBhvr>
                                      <p:to>
                                        <p:strVal val="visible"/>
                                      </p:to>
                                    </p:set>
                                    <p:anim calcmode="lin" valueType="num">
                                      <p:cBhvr additive="base">
                                        <p:cTn id="6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3" end="3"/>
                                            </p:txEl>
                                          </p:spTgt>
                                        </p:tgtEl>
                                        <p:attrNameLst>
                                          <p:attrName>style.visibility</p:attrName>
                                        </p:attrNameLst>
                                      </p:cBhvr>
                                      <p:to>
                                        <p:strVal val="visible"/>
                                      </p:to>
                                    </p:set>
                                    <p:anim calcmode="lin" valueType="num">
                                      <p:cBhvr additive="base">
                                        <p:cTn id="67"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362585" y="1194435"/>
            <a:ext cx="11666855" cy="5015865"/>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3</a:t>
            </a:r>
            <a:r>
              <a:rPr lang="zh-CN" altLang="zh-CN" sz="3200" b="1" dirty="0">
                <a:latin typeface="Times New Roman" panose="02020603050405020304" pitchFamily="18" charset="0"/>
                <a:ea typeface="微软雅黑" panose="020B0503020204020204" charset="-122"/>
              </a:rPr>
              <a:t>.sustain</a:t>
            </a:r>
            <a:r>
              <a:rPr lang="zh-CN" altLang="zh-CN" sz="3200" b="1" dirty="0">
                <a:solidFill>
                  <a:srgbClr val="FF0000"/>
                </a:solidFill>
                <a:latin typeface="Times New Roman" panose="02020603050405020304" pitchFamily="18" charset="0"/>
                <a:ea typeface="微软雅黑" panose="020B0503020204020204" charset="-122"/>
              </a:rPr>
              <a: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sustain vt. 维持；遭受；承受住</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 </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Without this process, Earth could not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sustain</a:t>
            </a:r>
            <a:r>
              <a:rPr sz="3200" b="1" dirty="0">
                <a:latin typeface="Times New Roman" panose="02020603050405020304" pitchFamily="18" charset="0"/>
                <a:ea typeface="微软雅黑" panose="020B0503020204020204" charset="-122"/>
                <a:cs typeface="Times New Roman" panose="02020603050405020304" pitchFamily="18" charset="0"/>
              </a:rPr>
              <a:t> life. </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没有这个过程，地球就无法维持生命。</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They had sufficient food to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sustain</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life.</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他们有足够维持生命的食物。</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company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sustained</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losses of millions of dollars.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公司遭受了数百万元的巨大损失。</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5781">
                                            <p:txEl>
                                              <p:pRg st="8" end="8"/>
                                            </p:txEl>
                                          </p:spTgt>
                                        </p:tgtEl>
                                        <p:attrNameLst>
                                          <p:attrName>style.visibility</p:attrName>
                                        </p:attrNameLst>
                                      </p:cBhvr>
                                      <p:to>
                                        <p:strVal val="visible"/>
                                      </p:to>
                                    </p:set>
                                    <p:anim calcmode="lin" valueType="num">
                                      <p:cBhvr additive="base">
                                        <p:cTn id="55" dur="500" fill="hold"/>
                                        <p:tgtEl>
                                          <p:spTgt spid="7578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78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5781">
                                            <p:txEl>
                                              <p:pRg st="9" end="9"/>
                                            </p:txEl>
                                          </p:spTgt>
                                        </p:tgtEl>
                                        <p:attrNameLst>
                                          <p:attrName>style.visibility</p:attrName>
                                        </p:attrNameLst>
                                      </p:cBhvr>
                                      <p:to>
                                        <p:strVal val="visible"/>
                                      </p:to>
                                    </p:set>
                                    <p:anim calcmode="lin" valueType="num">
                                      <p:cBhvr additive="base">
                                        <p:cTn id="61" dur="500" fill="hold"/>
                                        <p:tgtEl>
                                          <p:spTgt spid="7578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578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213995" y="844550"/>
            <a:ext cx="7329805" cy="267525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【热点归纳】</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sustain the injury 受到伤害</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sustain life 支撑生活</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sustain losses 蒙受损失</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sustainable adj. 可持续的；合理利用的</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13995" y="3599180"/>
            <a:ext cx="11422380" cy="2676525"/>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完成句子</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①The problem was how to get enough food ________________.</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问题在于如何找到足够的食物维持生命。</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②The branches could hardly __________________________.</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树枝已很难支撑水果的重量。</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TextBox 5"/>
          <p:cNvSpPr txBox="1"/>
          <p:nvPr/>
        </p:nvSpPr>
        <p:spPr>
          <a:xfrm>
            <a:off x="4800600" y="4860290"/>
            <a:ext cx="464185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sustain the weight of fruit</a:t>
            </a:r>
            <a:endParaRPr lang="en-US" altLang="zh-CN" sz="3200" b="1" dirty="0">
              <a:solidFill>
                <a:srgbClr val="FF0000"/>
              </a:solidFill>
              <a:latin typeface="Times New Roman" panose="02020603050405020304" pitchFamily="18" charset="0"/>
              <a:ea typeface="宋体" panose="02010600030101010101" pitchFamily="2" charset="-122"/>
            </a:endParaRPr>
          </a:p>
        </p:txBody>
      </p:sp>
      <p:sp>
        <p:nvSpPr>
          <p:cNvPr id="1790980" name="矩形 1790979"/>
          <p:cNvSpPr/>
          <p:nvPr/>
        </p:nvSpPr>
        <p:spPr>
          <a:xfrm>
            <a:off x="6961505" y="3990341"/>
            <a:ext cx="3115310"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to sustain life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 calcmode="lin" valueType="num">
                                      <p:cBhvr additive="base">
                                        <p:cTn id="4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1" end="1"/>
                                            </p:txEl>
                                          </p:spTgt>
                                        </p:tgtEl>
                                        <p:attrNameLst>
                                          <p:attrName>style.visibility</p:attrName>
                                        </p:attrNameLst>
                                      </p:cBhvr>
                                      <p:to>
                                        <p:strVal val="visible"/>
                                      </p:to>
                                    </p:set>
                                    <p:anim calcmode="lin" valueType="num">
                                      <p:cBhvr additive="base">
                                        <p:cTn id="4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2" end="2"/>
                                            </p:txEl>
                                          </p:spTgt>
                                        </p:tgtEl>
                                        <p:attrNameLst>
                                          <p:attrName>style.visibility</p:attrName>
                                        </p:attrNameLst>
                                      </p:cBhvr>
                                      <p:to>
                                        <p:strVal val="visible"/>
                                      </p:to>
                                    </p:set>
                                    <p:anim calcmode="lin" valueType="num">
                                      <p:cBhvr additive="base">
                                        <p:cTn id="5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3" end="3"/>
                                            </p:txEl>
                                          </p:spTgt>
                                        </p:tgtEl>
                                        <p:attrNameLst>
                                          <p:attrName>style.visibility</p:attrName>
                                        </p:attrNameLst>
                                      </p:cBhvr>
                                      <p:to>
                                        <p:strVal val="visible"/>
                                      </p:to>
                                    </p:set>
                                    <p:anim calcmode="lin" valueType="num">
                                      <p:cBhvr additive="base">
                                        <p:cTn id="6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4" end="4"/>
                                            </p:txEl>
                                          </p:spTgt>
                                        </p:tgtEl>
                                        <p:attrNameLst>
                                          <p:attrName>style.visibility</p:attrName>
                                        </p:attrNameLst>
                                      </p:cBhvr>
                                      <p:to>
                                        <p:strVal val="visible"/>
                                      </p:to>
                                    </p:set>
                                    <p:anim calcmode="lin" valueType="num">
                                      <p:cBhvr additive="base">
                                        <p:cTn id="67"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90980"/>
                                        </p:tgtEl>
                                        <p:attrNameLst>
                                          <p:attrName>style.visibility</p:attrName>
                                        </p:attrNameLst>
                                      </p:cBhvr>
                                      <p:to>
                                        <p:strVal val="visible"/>
                                      </p:to>
                                    </p:set>
                                    <p:anim calcmode="lin" valueType="num">
                                      <p:cBhvr additive="base">
                                        <p:cTn id="73" dur="500" fill="hold"/>
                                        <p:tgtEl>
                                          <p:spTgt spid="1790980"/>
                                        </p:tgtEl>
                                        <p:attrNameLst>
                                          <p:attrName>ppt_x</p:attrName>
                                        </p:attrNameLst>
                                      </p:cBhvr>
                                      <p:tavLst>
                                        <p:tav tm="0">
                                          <p:val>
                                            <p:strVal val="#ppt_x"/>
                                          </p:val>
                                        </p:tav>
                                        <p:tav tm="100000">
                                          <p:val>
                                            <p:strVal val="#ppt_x"/>
                                          </p:val>
                                        </p:tav>
                                      </p:tavLst>
                                    </p:anim>
                                    <p:anim calcmode="lin" valueType="num">
                                      <p:cBhvr additive="base">
                                        <p:cTn id="74" dur="500" fill="hold"/>
                                        <p:tgtEl>
                                          <p:spTgt spid="179098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909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262255" y="861060"/>
            <a:ext cx="11666855" cy="600075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4</a:t>
            </a:r>
            <a:r>
              <a:rPr lang="zh-CN" altLang="zh-CN" sz="3200" b="1" dirty="0">
                <a:latin typeface="Times New Roman" panose="02020603050405020304" pitchFamily="18" charset="0"/>
                <a:ea typeface="微软雅黑" panose="020B0503020204020204" charset="-122"/>
              </a:rPr>
              <a:t>.</a:t>
            </a:r>
            <a:r>
              <a:rPr lang="zh-CN" altLang="zh-CN" sz="32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trend </a:t>
            </a:r>
            <a:r>
              <a:rPr lang="zh-CN" altLang="zh-CN" sz="3200" dirty="0">
                <a:solidFill>
                  <a:schemeClr val="tx1"/>
                </a:solidFill>
                <a:latin typeface="Times New Roman" panose="02020603050405020304" pitchFamily="18" charset="0"/>
                <a:ea typeface="微软雅黑" panose="020B0503020204020204" charset="-122"/>
              </a:rPr>
              <a: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a:t>
            </a:r>
            <a:r>
              <a:rPr lang="zh-CN"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trend n. 趋势；趋向；动向</a:t>
            </a:r>
            <a:endParaRPr lang="zh-CN"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  Climate scientists have warned that if we do not take appropriate actions, this warming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trend</a:t>
            </a:r>
            <a:r>
              <a:rPr sz="3200" b="1" dirty="0">
                <a:latin typeface="Times New Roman" panose="02020603050405020304" pitchFamily="18" charset="0"/>
                <a:ea typeface="微软雅黑" panose="020B0503020204020204" charset="-122"/>
                <a:cs typeface="Times New Roman" panose="02020603050405020304" pitchFamily="18" charset="0"/>
              </a:rPr>
              <a:t> will probably continue and there wil be a higher price to pay. 气候科学家警告说，如果我们不采取适当的行动，这种变暖趋势可能会继续下去，并将付出更高的代价。</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underlying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trend</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of inflation is still upwards.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通货膨胀的潜在趋势仍然是上升的。</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youth like to follow the latest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trends</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in fashion.</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年轻人喜好追求最新的流行款式。</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321945" y="905510"/>
            <a:ext cx="7752080" cy="319214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【热点归纳】</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set a/the trend 开风气之先，带领新潮流</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follow the trend 赶时髦</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the trend in… ……的时尚</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the trend of… ……的形势</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the trend to… ……的倾向</a:t>
            </a:r>
            <a:endParaRPr lang="zh-CN"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46380" y="4097655"/>
            <a:ext cx="11422380" cy="249174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完成句子</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①The event ____________________ public opinion.</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这件事改变了舆论的趋向。</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②There is __________________ earlier retirement.</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提早退休者有增加的趋势。</a:t>
            </a:r>
            <a:endParaRPr 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Rectangle 3"/>
          <p:cNvSpPr>
            <a:spLocks noChangeArrowheads="1"/>
          </p:cNvSpPr>
          <p:nvPr/>
        </p:nvSpPr>
        <p:spPr bwMode="auto">
          <a:xfrm>
            <a:off x="2462854" y="4513129"/>
            <a:ext cx="446659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changed the trend of</a:t>
            </a:r>
            <a:r>
              <a:rPr lang="en-US" altLang="zh-CN" sz="2800" b="1" kern="100" dirty="0">
                <a:solidFill>
                  <a:srgbClr val="FF0000"/>
                </a:solidFill>
                <a:latin typeface="Times New Roman" panose="02020603050405020304" pitchFamily="18" charset="0"/>
                <a:cs typeface="Times New Roman" panose="02020603050405020304" pitchFamily="18" charset="0"/>
              </a:rPr>
              <a:t>　</a:t>
            </a:r>
            <a:r>
              <a:rPr lang="zh-CN" altLang="zh-CN" sz="2800" kern="100" dirty="0">
                <a:solidFill>
                  <a:srgbClr val="FF0000"/>
                </a:solidFill>
              </a:rPr>
              <a:t>　</a:t>
            </a:r>
            <a:endParaRPr lang="zh-CN" altLang="zh-CN" sz="1050" kern="100" dirty="0"/>
          </a:p>
        </p:txBody>
      </p:sp>
      <p:sp>
        <p:nvSpPr>
          <p:cNvPr id="3" name="TextBox 5"/>
          <p:cNvSpPr txBox="1"/>
          <p:nvPr/>
        </p:nvSpPr>
        <p:spPr>
          <a:xfrm>
            <a:off x="2229485" y="5511800"/>
            <a:ext cx="3937000" cy="583565"/>
          </a:xfrm>
          <a:prstGeom prst="rect">
            <a:avLst/>
          </a:prstGeom>
          <a:noFill/>
          <a:ln w="9525">
            <a:noFill/>
          </a:ln>
        </p:spPr>
        <p:txBody>
          <a:bodyPr wrap="square" anchor="t">
            <a:spAutoFit/>
          </a:bodyPr>
          <a:p>
            <a:pPr eaLnBrk="0" hangingPunct="0"/>
            <a:r>
              <a:rPr lang="en-US" altLang="zh-CN" sz="3200" b="1" dirty="0">
                <a:solidFill>
                  <a:srgbClr val="FF0000"/>
                </a:solidFill>
                <a:latin typeface="Times New Roman" panose="02020603050405020304" pitchFamily="18" charset="0"/>
                <a:ea typeface="宋体" panose="02010600030101010101" pitchFamily="2" charset="-122"/>
              </a:rPr>
              <a:t>a growing trend to</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1">
                                            <p:txEl>
                                              <p:pRg st="5" end="5"/>
                                            </p:txEl>
                                          </p:spTgt>
                                        </p:tgtEl>
                                        <p:attrNameLst>
                                          <p:attrName>style.visibility</p:attrName>
                                        </p:attrNameLst>
                                      </p:cBhvr>
                                      <p:to>
                                        <p:strVal val="visible"/>
                                      </p:to>
                                    </p:set>
                                    <p:anim calcmode="lin" valueType="num">
                                      <p:cBhvr additive="base">
                                        <p:cTn id="37" dur="500" fill="hold"/>
                                        <p:tgtEl>
                                          <p:spTgt spid="768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0" end="0"/>
                                            </p:txEl>
                                          </p:spTgt>
                                        </p:tgtEl>
                                        <p:attrNameLst>
                                          <p:attrName>style.visibility</p:attrName>
                                        </p:attrNameLst>
                                      </p:cBhvr>
                                      <p:to>
                                        <p:strVal val="visible"/>
                                      </p:to>
                                    </p:set>
                                    <p:anim calcmode="lin" valueType="num">
                                      <p:cBhvr additive="base">
                                        <p:cTn id="49"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1" end="1"/>
                                            </p:txEl>
                                          </p:spTgt>
                                        </p:tgtEl>
                                        <p:attrNameLst>
                                          <p:attrName>style.visibility</p:attrName>
                                        </p:attrNameLst>
                                      </p:cBhvr>
                                      <p:to>
                                        <p:strVal val="visible"/>
                                      </p:to>
                                    </p:set>
                                    <p:anim calcmode="lin" valueType="num">
                                      <p:cBhvr additive="base">
                                        <p:cTn id="55"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2" end="2"/>
                                            </p:txEl>
                                          </p:spTgt>
                                        </p:tgtEl>
                                        <p:attrNameLst>
                                          <p:attrName>style.visibility</p:attrName>
                                        </p:attrNameLst>
                                      </p:cBhvr>
                                      <p:to>
                                        <p:strVal val="visible"/>
                                      </p:to>
                                    </p:set>
                                    <p:anim calcmode="lin" valueType="num">
                                      <p:cBhvr additive="base">
                                        <p:cTn id="6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3" end="3"/>
                                            </p:txEl>
                                          </p:spTgt>
                                        </p:tgtEl>
                                        <p:attrNameLst>
                                          <p:attrName>style.visibility</p:attrName>
                                        </p:attrNameLst>
                                      </p:cBhvr>
                                      <p:to>
                                        <p:strVal val="visible"/>
                                      </p:to>
                                    </p:set>
                                    <p:anim calcmode="lin" valueType="num">
                                      <p:cBhvr additive="base">
                                        <p:cTn id="67"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0">
                                            <p:txEl>
                                              <p:pRg st="4" end="4"/>
                                            </p:txEl>
                                          </p:spTgt>
                                        </p:tgtEl>
                                        <p:attrNameLst>
                                          <p:attrName>style.visibility</p:attrName>
                                        </p:attrNameLst>
                                      </p:cBhvr>
                                      <p:to>
                                        <p:strVal val="visible"/>
                                      </p:to>
                                    </p:set>
                                    <p:anim calcmode="lin" valueType="num">
                                      <p:cBhvr additive="base">
                                        <p:cTn id="73"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Effect transition="in" filter="blinds(horizontal)">
                                      <p:cBhvr>
                                        <p:cTn id="79" dur="500"/>
                                        <p:tgtEl>
                                          <p:spTgt spid="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ppt_x"/>
                                          </p:val>
                                        </p:tav>
                                        <p:tav tm="100000">
                                          <p:val>
                                            <p:strVal val="#ppt_x"/>
                                          </p:val>
                                        </p:tav>
                                      </p:tavLst>
                                    </p:anim>
                                    <p:anim calcmode="lin" valueType="num">
                                      <p:cBhvr additive="base">
                                        <p:cTn id="8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words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257810" y="1046480"/>
            <a:ext cx="11830050" cy="550799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5</a:t>
            </a:r>
            <a:r>
              <a:rPr lang="zh-CN" altLang="zh-CN" sz="3200" b="1" dirty="0">
                <a:latin typeface="Times New Roman" panose="02020603050405020304" pitchFamily="18" charset="0"/>
                <a:ea typeface="微软雅黑" panose="020B0503020204020204" charset="-122"/>
              </a:rPr>
              <a:t>.</a:t>
            </a:r>
            <a:r>
              <a:rPr lang="zh-CN" altLang="zh-CN" sz="3200" b="1" dirty="0">
                <a:solidFill>
                  <a:schemeClr val="tx1"/>
                </a:solidFill>
                <a:latin typeface="Times New Roman" panose="02020603050405020304" pitchFamily="18" charset="0"/>
                <a:ea typeface="微软雅黑" panose="020B0503020204020204" charset="-122"/>
              </a:rPr>
              <a:t>restrict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【热点品味】restrict vt. 限制；限定；束缚</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We as individuals can also reduce our"carbon footprint" by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restricting</a:t>
            </a:r>
            <a:r>
              <a:rPr sz="3200" b="1" dirty="0">
                <a:latin typeface="Times New Roman" panose="02020603050405020304" pitchFamily="18" charset="0"/>
                <a:ea typeface="微软雅黑" panose="020B0503020204020204" charset="-122"/>
                <a:cs typeface="Times New Roman" panose="02020603050405020304" pitchFamily="18" charset="0"/>
              </a:rPr>
              <a:t> the amount of carbon dioxide our lifestyles produce.作为个人，我们也可以通过限制生活方式产生的二氧化碳量来减少我们的“碳足迹”。</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In a move to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restrict</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imports, the government raised custom duties.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政府在限制进口的措施中提高了关税。</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Recent laws have tended to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restrict</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the freedom of the press.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新法例有限制新闻自由的趋势。</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1" name="文本框 7"/>
          <p:cNvSpPr txBox="1"/>
          <p:nvPr/>
        </p:nvSpPr>
        <p:spPr>
          <a:xfrm>
            <a:off x="1167130" y="263525"/>
            <a:ext cx="14401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Lead in</a:t>
            </a:r>
            <a:endParaRPr lang="en-US" altLang="zh-CN" sz="2400" b="1" dirty="0">
              <a:solidFill>
                <a:schemeClr val="bg1"/>
              </a:solidFill>
              <a:latin typeface="微软雅黑" panose="020B0503020204020204" charset="-122"/>
              <a:ea typeface="微软雅黑" panose="020B0503020204020204" charset="-122"/>
            </a:endParaRPr>
          </a:p>
        </p:txBody>
      </p:sp>
      <p:sp>
        <p:nvSpPr>
          <p:cNvPr id="91142" name="文本框 7"/>
          <p:cNvSpPr txBox="1"/>
          <p:nvPr/>
        </p:nvSpPr>
        <p:spPr>
          <a:xfrm>
            <a:off x="3212465" y="140335"/>
            <a:ext cx="8293100"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Look at the picture and discuss some questions</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4" name="图片 3"/>
          <p:cNvPicPr/>
          <p:nvPr/>
        </p:nvPicPr>
        <p:blipFill>
          <a:blip r:embed="rId1"/>
          <a:srcRect t="8222" b="3956"/>
          <a:stretch>
            <a:fillRect/>
          </a:stretch>
        </p:blipFill>
        <p:spPr>
          <a:xfrm>
            <a:off x="-635" y="1024255"/>
            <a:ext cx="6105525" cy="5833745"/>
          </a:xfrm>
          <a:prstGeom prst="rect">
            <a:avLst/>
          </a:prstGeom>
          <a:noFill/>
          <a:ln w="9525">
            <a:noFill/>
          </a:ln>
        </p:spPr>
      </p:pic>
      <p:sp>
        <p:nvSpPr>
          <p:cNvPr id="7171" name="Text Box 3"/>
          <p:cNvSpPr txBox="1"/>
          <p:nvPr/>
        </p:nvSpPr>
        <p:spPr>
          <a:xfrm>
            <a:off x="6104890" y="802005"/>
            <a:ext cx="6087110" cy="1322070"/>
          </a:xfrm>
          <a:prstGeom prst="rect">
            <a:avLst/>
          </a:prstGeom>
          <a:noFill/>
          <a:ln w="9525">
            <a:noFill/>
          </a:ln>
        </p:spPr>
        <p:txBody>
          <a:bodyPr wrap="square" lIns="91440" tIns="45720" rIns="91440" bIns="45720" anchor="t">
            <a:spAutoFit/>
          </a:bodyPr>
          <a:p>
            <a:pPr eaLnBrk="0" hangingPunct="0"/>
            <a:r>
              <a:rPr lang="en-US" altLang="zh-CN" sz="4000" b="1">
                <a:solidFill>
                  <a:srgbClr val="0000FF"/>
                </a:solidFill>
                <a:latin typeface="Times New Roman" panose="02020603050405020304" pitchFamily="18" charset="0"/>
                <a:ea typeface="华文彩云" panose="02010800040101010101" pitchFamily="2" charset="-122"/>
                <a:sym typeface="Wingdings" panose="05000000000000000000" charset="0"/>
              </a:rPr>
              <a:t></a:t>
            </a:r>
            <a:r>
              <a:rPr lang="en-US" altLang="zh-CN" sz="4000" b="1">
                <a:solidFill>
                  <a:srgbClr val="0000FF"/>
                </a:solidFill>
                <a:latin typeface="Times New Roman" panose="02020603050405020304" pitchFamily="18" charset="0"/>
                <a:ea typeface="华文彩云" panose="02010800040101010101" pitchFamily="2" charset="-122"/>
              </a:rPr>
              <a:t>How do you understand the quote? </a:t>
            </a:r>
            <a:endParaRPr lang="en-US" altLang="zh-CN" sz="4000" b="1">
              <a:solidFill>
                <a:srgbClr val="0000FF"/>
              </a:solidFill>
              <a:latin typeface="Times New Roman" panose="02020603050405020304" pitchFamily="18" charset="0"/>
              <a:ea typeface="华文彩云" panose="02010800040101010101" pitchFamily="2" charset="-122"/>
            </a:endParaRPr>
          </a:p>
        </p:txBody>
      </p:sp>
      <p:sp>
        <p:nvSpPr>
          <p:cNvPr id="5" name="文本框 4"/>
          <p:cNvSpPr txBox="1"/>
          <p:nvPr/>
        </p:nvSpPr>
        <p:spPr>
          <a:xfrm>
            <a:off x="6183630" y="2071370"/>
            <a:ext cx="6007735" cy="4523105"/>
          </a:xfrm>
          <a:prstGeom prst="rect">
            <a:avLst/>
          </a:prstGeom>
          <a:noFill/>
          <a:ln w="9525">
            <a:noFill/>
          </a:ln>
        </p:spPr>
        <p:txBody>
          <a:bodyPr wrap="square">
            <a:spAutoFit/>
          </a:bodyPr>
          <a:p>
            <a:pPr algn="just"/>
            <a:r>
              <a:rPr lang="en-US" altLang="zh-CN" sz="3200" b="1" dirty="0">
                <a:solidFill>
                  <a:srgbClr val="FF0000"/>
                </a:solidFill>
                <a:latin typeface="Times New Roman" panose="02020603050405020304" pitchFamily="18" charset="0"/>
                <a:ea typeface="思源黑体 CN Heavy" pitchFamily="34" charset="-122"/>
              </a:rPr>
              <a:t>The environment of the earth, i.e., nature, has evolved to provide enough to satisfy the basic needs of all living things within it, including mankind.However, nature cannot provide enough to satisfy everyone's greed, because greed is a desire that can never be satisfied.</a:t>
            </a:r>
            <a:endParaRPr lang="en-US" altLang="zh-CN" sz="3200" b="1" dirty="0">
              <a:solidFill>
                <a:srgbClr val="FF0000"/>
              </a:solidFill>
              <a:latin typeface="Times New Roman" panose="02020603050405020304" pitchFamily="18" charset="0"/>
              <a:ea typeface="思源黑体 CN Heavy"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box(in)">
                                      <p:cBhvr>
                                        <p:cTn id="19" dur="5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9114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200025" y="828040"/>
            <a:ext cx="10013315" cy="215836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【热点归纳】</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restrict to 把……限制〔控制，保持〕</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restricted adj. 有限的，受限制的</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restriction n. 限制规定；限制法规；约束</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words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00025" y="2906395"/>
            <a:ext cx="11866245" cy="3969385"/>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①Access to the club is restricted _____ members only.</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②I restrict myself to __________ (smoke) two cigarettes a day.</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③The government has agreed to lift __________ (restrict) on press freedom.</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完成句子</a:t>
            </a:r>
            <a:r>
              <a:rPr lang="en-US" sz="2800" b="1">
                <a:latin typeface="Times New Roman" panose="02020603050405020304" pitchFamily="18" charset="0"/>
                <a:ea typeface="微软雅黑" panose="020B0503020204020204" charset="-122"/>
                <a:cs typeface="Times New Roman" panose="02020603050405020304" pitchFamily="18" charset="0"/>
              </a:rPr>
              <a:t>④Their policy was to ____________________.</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他们的政策是限制我们的发展。</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⑤ The number of students per class _________________ 40．</a:t>
            </a:r>
            <a:endParaRPr lang="en-US" sz="2800" b="1">
              <a:latin typeface="Times New Roman" panose="02020603050405020304" pitchFamily="18" charset="0"/>
              <a:ea typeface="微软雅黑" panose="020B0503020204020204" charset="-122"/>
              <a:cs typeface="Times New Roman" panose="02020603050405020304" pitchFamily="18" charset="0"/>
            </a:endParaRPr>
          </a:p>
          <a:p>
            <a:r>
              <a:rPr lang="en-US" sz="2800" b="1">
                <a:latin typeface="Times New Roman" panose="02020603050405020304" pitchFamily="18" charset="0"/>
                <a:ea typeface="微软雅黑" panose="020B0503020204020204" charset="-122"/>
                <a:cs typeface="Times New Roman" panose="02020603050405020304" pitchFamily="18" charset="0"/>
              </a:rPr>
              <a:t>每个班的学生人数被限定为40人。</a:t>
            </a:r>
            <a:endParaRPr lang="en-US" sz="2800" b="1">
              <a:latin typeface="Times New Roman" panose="02020603050405020304" pitchFamily="18" charset="0"/>
              <a:ea typeface="微软雅黑" panose="020B0503020204020204" charset="-122"/>
              <a:cs typeface="Times New Roman" panose="02020603050405020304" pitchFamily="18" charset="0"/>
            </a:endParaRPr>
          </a:p>
          <a:p>
            <a:endParaRPr 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1790980" name="矩形 1790979"/>
          <p:cNvSpPr/>
          <p:nvPr/>
        </p:nvSpPr>
        <p:spPr>
          <a:xfrm>
            <a:off x="5789295" y="4135121"/>
            <a:ext cx="311531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restrictions</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4" name="Rectangle 3"/>
          <p:cNvSpPr>
            <a:spLocks noChangeArrowheads="1"/>
          </p:cNvSpPr>
          <p:nvPr/>
        </p:nvSpPr>
        <p:spPr bwMode="auto">
          <a:xfrm>
            <a:off x="5395046" y="3303820"/>
            <a:ext cx="88519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2800" b="1" kern="100" dirty="0">
                <a:solidFill>
                  <a:srgbClr val="FF0000"/>
                </a:solidFill>
                <a:latin typeface="Times New Roman" panose="02020603050405020304" pitchFamily="18" charset="0"/>
                <a:cs typeface="Times New Roman" panose="02020603050405020304" pitchFamily="18" charset="0"/>
              </a:rPr>
              <a:t>to</a:t>
            </a:r>
            <a:r>
              <a:rPr lang="zh-CN" altLang="zh-CN" sz="3200" kern="100" dirty="0">
                <a:solidFill>
                  <a:srgbClr val="FF0000"/>
                </a:solidFill>
              </a:rPr>
              <a:t>　</a:t>
            </a:r>
            <a:endParaRPr lang="zh-CN" altLang="zh-CN" sz="3200" kern="100" dirty="0"/>
          </a:p>
        </p:txBody>
      </p:sp>
      <p:sp>
        <p:nvSpPr>
          <p:cNvPr id="2" name="Rectangle 3"/>
          <p:cNvSpPr>
            <a:spLocks noChangeArrowheads="1"/>
          </p:cNvSpPr>
          <p:nvPr/>
        </p:nvSpPr>
        <p:spPr bwMode="auto">
          <a:xfrm>
            <a:off x="3561166" y="3751178"/>
            <a:ext cx="182245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2800" b="1" kern="100" dirty="0">
                <a:solidFill>
                  <a:srgbClr val="FF0000"/>
                </a:solidFill>
                <a:latin typeface="Times New Roman" panose="02020603050405020304" pitchFamily="18" charset="0"/>
                <a:cs typeface="Times New Roman" panose="02020603050405020304" pitchFamily="18" charset="0"/>
              </a:rPr>
              <a:t>smoking</a:t>
            </a:r>
            <a:r>
              <a:rPr lang="zh-CN" altLang="zh-CN" sz="2800" kern="100" dirty="0">
                <a:solidFill>
                  <a:srgbClr val="FF0000"/>
                </a:solidFill>
              </a:rPr>
              <a:t>　</a:t>
            </a:r>
            <a:endParaRPr lang="zh-CN" altLang="zh-CN" sz="2800" kern="100" dirty="0"/>
          </a:p>
        </p:txBody>
      </p:sp>
      <p:sp>
        <p:nvSpPr>
          <p:cNvPr id="3" name="矩形 2"/>
          <p:cNvSpPr/>
          <p:nvPr/>
        </p:nvSpPr>
        <p:spPr>
          <a:xfrm>
            <a:off x="5010785" y="4599306"/>
            <a:ext cx="311531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restrict our growth</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5" name="矩形 4"/>
          <p:cNvSpPr/>
          <p:nvPr/>
        </p:nvSpPr>
        <p:spPr>
          <a:xfrm>
            <a:off x="5789295" y="5405121"/>
            <a:ext cx="311531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is restricted to</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xEl>
                                              <p:pRg st="0" end="0"/>
                                            </p:txEl>
                                          </p:spTgt>
                                        </p:tgtEl>
                                        <p:attrNameLst>
                                          <p:attrName>style.visibility</p:attrName>
                                        </p:attrNameLst>
                                      </p:cBhvr>
                                      <p:to>
                                        <p:strVal val="visible"/>
                                      </p:to>
                                    </p:set>
                                    <p:anim calcmode="lin" valueType="num">
                                      <p:cBhvr additive="base">
                                        <p:cTn id="3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
                                            <p:txEl>
                                              <p:pRg st="1" end="1"/>
                                            </p:txEl>
                                          </p:spTgt>
                                        </p:tgtEl>
                                        <p:attrNameLst>
                                          <p:attrName>style.visibility</p:attrName>
                                        </p:attrNameLst>
                                      </p:cBhvr>
                                      <p:to>
                                        <p:strVal val="visible"/>
                                      </p:to>
                                    </p:set>
                                    <p:anim calcmode="lin" valueType="num">
                                      <p:cBhvr additive="base">
                                        <p:cTn id="4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xEl>
                                              <p:pRg st="2" end="2"/>
                                            </p:txEl>
                                          </p:spTgt>
                                        </p:tgtEl>
                                        <p:attrNameLst>
                                          <p:attrName>style.visibility</p:attrName>
                                        </p:attrNameLst>
                                      </p:cBhvr>
                                      <p:to>
                                        <p:strVal val="visible"/>
                                      </p:to>
                                    </p:set>
                                    <p:anim calcmode="lin" valueType="num">
                                      <p:cBhvr additive="base">
                                        <p:cTn id="4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3" end="3"/>
                                            </p:txEl>
                                          </p:spTgt>
                                        </p:tgtEl>
                                        <p:attrNameLst>
                                          <p:attrName>style.visibility</p:attrName>
                                        </p:attrNameLst>
                                      </p:cBhvr>
                                      <p:to>
                                        <p:strVal val="visible"/>
                                      </p:to>
                                    </p:set>
                                    <p:anim calcmode="lin" valueType="num">
                                      <p:cBhvr additive="base">
                                        <p:cTn id="5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4" end="4"/>
                                            </p:txEl>
                                          </p:spTgt>
                                        </p:tgtEl>
                                        <p:attrNameLst>
                                          <p:attrName>style.visibility</p:attrName>
                                        </p:attrNameLst>
                                      </p:cBhvr>
                                      <p:to>
                                        <p:strVal val="visible"/>
                                      </p:to>
                                    </p:set>
                                    <p:anim calcmode="lin" valueType="num">
                                      <p:cBhvr additive="base">
                                        <p:cTn id="61"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5" end="5"/>
                                            </p:txEl>
                                          </p:spTgt>
                                        </p:tgtEl>
                                        <p:attrNameLst>
                                          <p:attrName>style.visibility</p:attrName>
                                        </p:attrNameLst>
                                      </p:cBhvr>
                                      <p:to>
                                        <p:strVal val="visible"/>
                                      </p:to>
                                    </p:set>
                                    <p:anim calcmode="lin" valueType="num">
                                      <p:cBhvr additive="base">
                                        <p:cTn id="67"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0">
                                            <p:txEl>
                                              <p:pRg st="6" end="6"/>
                                            </p:txEl>
                                          </p:spTgt>
                                        </p:tgtEl>
                                        <p:attrNameLst>
                                          <p:attrName>style.visibility</p:attrName>
                                        </p:attrNameLst>
                                      </p:cBhvr>
                                      <p:to>
                                        <p:strVal val="visible"/>
                                      </p:to>
                                    </p:set>
                                    <p:anim calcmode="lin" valueType="num">
                                      <p:cBhvr additive="base">
                                        <p:cTn id="73"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0">
                                            <p:txEl>
                                              <p:pRg st="7" end="7"/>
                                            </p:txEl>
                                          </p:spTgt>
                                        </p:tgtEl>
                                        <p:attrNameLst>
                                          <p:attrName>style.visibility</p:attrName>
                                        </p:attrNameLst>
                                      </p:cBhvr>
                                      <p:to>
                                        <p:strVal val="visible"/>
                                      </p:to>
                                    </p:set>
                                    <p:anim calcmode="lin" valueType="num">
                                      <p:cBhvr additive="base">
                                        <p:cTn id="79"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
                                            <p:txEl>
                                              <p:pRg st="0" end="0"/>
                                            </p:txEl>
                                          </p:spTgt>
                                        </p:tgtEl>
                                        <p:attrNameLst>
                                          <p:attrName>style.visibility</p:attrName>
                                        </p:attrNameLst>
                                      </p:cBhvr>
                                      <p:to>
                                        <p:strVal val="visible"/>
                                      </p:to>
                                    </p:set>
                                    <p:animEffect transition="in" filter="blinds(horizontal)">
                                      <p:cBhvr>
                                        <p:cTn id="85" dur="500"/>
                                        <p:tgtEl>
                                          <p:spTgt spid="4">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2">
                                            <p:txEl>
                                              <p:pRg st="0" end="0"/>
                                            </p:txEl>
                                          </p:spTgt>
                                        </p:tgtEl>
                                        <p:attrNameLst>
                                          <p:attrName>style.visibility</p:attrName>
                                        </p:attrNameLst>
                                      </p:cBhvr>
                                      <p:to>
                                        <p:strVal val="visible"/>
                                      </p:to>
                                    </p:set>
                                    <p:animEffect transition="in" filter="blinds(horizontal)">
                                      <p:cBhvr>
                                        <p:cTn id="90" dur="500"/>
                                        <p:tgtEl>
                                          <p:spTgt spid="2">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790980"/>
                                        </p:tgtEl>
                                        <p:attrNameLst>
                                          <p:attrName>style.visibility</p:attrName>
                                        </p:attrNameLst>
                                      </p:cBhvr>
                                      <p:to>
                                        <p:strVal val="visible"/>
                                      </p:to>
                                    </p:set>
                                    <p:anim calcmode="lin" valueType="num">
                                      <p:cBhvr additive="base">
                                        <p:cTn id="95" dur="500" fill="hold"/>
                                        <p:tgtEl>
                                          <p:spTgt spid="1790980"/>
                                        </p:tgtEl>
                                        <p:attrNameLst>
                                          <p:attrName>ppt_x</p:attrName>
                                        </p:attrNameLst>
                                      </p:cBhvr>
                                      <p:tavLst>
                                        <p:tav tm="0">
                                          <p:val>
                                            <p:strVal val="#ppt_x"/>
                                          </p:val>
                                        </p:tav>
                                        <p:tav tm="100000">
                                          <p:val>
                                            <p:strVal val="#ppt_x"/>
                                          </p:val>
                                        </p:tav>
                                      </p:tavLst>
                                    </p:anim>
                                    <p:anim calcmode="lin" valueType="num">
                                      <p:cBhvr additive="base">
                                        <p:cTn id="96" dur="500" fill="hold"/>
                                        <p:tgtEl>
                                          <p:spTgt spid="179098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ppt_x"/>
                                          </p:val>
                                        </p:tav>
                                        <p:tav tm="100000">
                                          <p:val>
                                            <p:strVal val="#ppt_x"/>
                                          </p:val>
                                        </p:tav>
                                      </p:tavLst>
                                    </p:anim>
                                    <p:anim calcmode="lin" valueType="num">
                                      <p:cBhvr additive="base">
                                        <p:cTn id="10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ppt_x"/>
                                          </p:val>
                                        </p:tav>
                                        <p:tav tm="100000">
                                          <p:val>
                                            <p:strVal val="#ppt_x"/>
                                          </p:val>
                                        </p:tav>
                                      </p:tavLst>
                                    </p:anim>
                                    <p:anim calcmode="lin" valueType="num">
                                      <p:cBhvr additive="base">
                                        <p:cTn id="10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0980" grpId="0"/>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a:t>
            </a:r>
            <a:r>
              <a:rPr lang="en-US" altLang="zh-CN" sz="4000" b="1" dirty="0">
                <a:solidFill>
                  <a:srgbClr val="FF0000"/>
                </a:solidFill>
                <a:latin typeface="Times New Roman" panose="02020603050405020304" pitchFamily="18" charset="0"/>
                <a:sym typeface="+mn-ea"/>
              </a:rPr>
              <a:t>phrases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128270" y="1229360"/>
            <a:ext cx="11977370" cy="600075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1</a:t>
            </a:r>
            <a:r>
              <a:rPr lang="zh-CN" altLang="zh-CN" sz="3200" b="1" dirty="0">
                <a:latin typeface="Times New Roman" panose="02020603050405020304" pitchFamily="18" charset="0"/>
                <a:ea typeface="微软雅黑" panose="020B0503020204020204" charset="-122"/>
              </a:rPr>
              <a:t>.</a:t>
            </a:r>
            <a:r>
              <a:rPr lang="zh-CN" altLang="zh-CN" sz="32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 refer to </a:t>
            </a:r>
            <a:r>
              <a:rPr lang="zh-CN" altLang="zh-CN" sz="3200" dirty="0">
                <a:solidFill>
                  <a:schemeClr val="tx1"/>
                </a:solidFill>
                <a:latin typeface="Times New Roman" panose="02020603050405020304" pitchFamily="18" charset="0"/>
                <a:ea typeface="微软雅黑" panose="020B0503020204020204" charset="-122"/>
              </a:rPr>
              <a: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【热点品味】提到，谈及，说起；查阅；有关，针对</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The "natura</a:t>
            </a:r>
            <a:r>
              <a:rPr lang="en-US" sz="3200" b="1" dirty="0">
                <a:latin typeface="Times New Roman" panose="02020603050405020304" pitchFamily="18" charset="0"/>
                <a:ea typeface="微软雅黑" panose="020B0503020204020204" charset="-122"/>
                <a:cs typeface="Times New Roman" panose="02020603050405020304" pitchFamily="18" charset="0"/>
              </a:rPr>
              <a:t>l</a:t>
            </a:r>
            <a:r>
              <a:rPr sz="3200" b="1" dirty="0">
                <a:latin typeface="Times New Roman" panose="02020603050405020304" pitchFamily="18" charset="0"/>
                <a:ea typeface="微软雅黑" panose="020B0503020204020204" charset="-122"/>
                <a:cs typeface="Times New Roman" panose="02020603050405020304" pitchFamily="18" charset="0"/>
              </a:rPr>
              <a:t>"greenhouse effect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refers to</a:t>
            </a:r>
            <a:r>
              <a:rPr sz="3200" b="1" dirty="0">
                <a:latin typeface="Times New Roman" panose="02020603050405020304" pitchFamily="18" charset="0"/>
                <a:ea typeface="微软雅黑" panose="020B0503020204020204" charset="-122"/>
                <a:cs typeface="Times New Roman" panose="02020603050405020304" pitchFamily="18" charset="0"/>
              </a:rPr>
              <a:t> the fact that heat from the sun enters the atmosphere and warms Earth's surface as short-wave radiation.“自然”温室效应是指太阳的热量以短波辐射的形式进入大气层，使地球表面变暖。</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ea"/>
              </a:rPr>
              <a:t>She always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referred to</a:t>
            </a:r>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ea"/>
              </a:rPr>
              <a:t> Ben as “that nice man”.</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sym typeface="+mn-ea"/>
              </a:rPr>
              <a:t>她总是称本为“那个大好人”。</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“In fact，tradition also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refers to</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the things that have been developing and that are still being created，”he said.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他说，事实上，传统也指一直在发展的和仍正在被创造的东西。</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200025" y="888365"/>
            <a:ext cx="10483850" cy="319214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【热点归纳】</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(1)refer to… as… 把……称作……</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refer… to… 将……送交给……(以求获得帮助等)</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(2) reference n. 言及；提及；参考；查阅</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altLang="zh-CN"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sz="2800" b="1">
                <a:latin typeface="Times New Roman" panose="02020603050405020304" pitchFamily="18" charset="0"/>
                <a:ea typeface="微软雅黑" panose="020B0503020204020204" charset="-122"/>
                <a:cs typeface="Times New Roman" panose="02020603050405020304" pitchFamily="18" charset="0"/>
                <a:sym typeface="+mn-ea"/>
              </a:rPr>
              <a:t>3</a:t>
            </a:r>
            <a:r>
              <a:rPr altLang="zh-CN" sz="2800" b="1">
                <a:latin typeface="Times New Roman" panose="02020603050405020304" pitchFamily="18" charset="0"/>
                <a:ea typeface="微软雅黑" panose="020B0503020204020204" charset="-122"/>
                <a:cs typeface="Times New Roman" panose="02020603050405020304" pitchFamily="18" charset="0"/>
                <a:sym typeface="+mn-ea"/>
              </a:rPr>
              <a:t>)</a:t>
            </a:r>
            <a:r>
              <a:rPr lang="zh-CN" sz="2800" b="1">
                <a:latin typeface="Times New Roman" panose="02020603050405020304" pitchFamily="18" charset="0"/>
                <a:ea typeface="微软雅黑" panose="020B0503020204020204" charset="-122"/>
                <a:cs typeface="Times New Roman" panose="02020603050405020304" pitchFamily="18" charset="0"/>
                <a:sym typeface="+mn-ea"/>
              </a:rPr>
              <a:t>辨析：</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refer to/look up</a:t>
            </a:r>
            <a:r>
              <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在表示“查阅”之意时，refer to后多接参考资料(字典，书籍等)；look up多接查询的内容。</a:t>
            </a:r>
            <a:endParaRPr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200025" y="4041775"/>
            <a:ext cx="11422380" cy="249174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①While giving the English speech, one is not allowed to refer _____ the notes.</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②You’d better write down the phone number of that restaurant for further ____________ (refer).</a:t>
            </a:r>
            <a:endParaRPr lang="en-US"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1790980" name="矩形 1790979"/>
          <p:cNvSpPr/>
          <p:nvPr/>
        </p:nvSpPr>
        <p:spPr>
          <a:xfrm>
            <a:off x="371475" y="4995545"/>
            <a:ext cx="99250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to　</a:t>
            </a:r>
            <a:endParaRPr lang="en-US" altLang="zh-CN" sz="3200" b="1">
              <a:solidFill>
                <a:srgbClr val="FF0000"/>
              </a:solidFill>
              <a:latin typeface="Times New Roman" panose="02020603050405020304" pitchFamily="18" charset="0"/>
            </a:endParaRPr>
          </a:p>
        </p:txBody>
      </p:sp>
      <p:sp>
        <p:nvSpPr>
          <p:cNvPr id="2" name="矩形 1"/>
          <p:cNvSpPr/>
          <p:nvPr/>
        </p:nvSpPr>
        <p:spPr>
          <a:xfrm>
            <a:off x="2503805" y="5949633"/>
            <a:ext cx="1897380"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reference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0">
                                            <p:txEl>
                                              <p:pRg st="0" end="0"/>
                                            </p:txEl>
                                          </p:spTgt>
                                        </p:tgtEl>
                                        <p:attrNameLst>
                                          <p:attrName>style.visibility</p:attrName>
                                        </p:attrNameLst>
                                      </p:cBhvr>
                                      <p:to>
                                        <p:strVal val="visible"/>
                                      </p:to>
                                    </p:set>
                                    <p:anim calcmode="lin" valueType="num">
                                      <p:cBhvr additive="base">
                                        <p:cTn id="4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
                                            <p:txEl>
                                              <p:pRg st="1" end="1"/>
                                            </p:txEl>
                                          </p:spTgt>
                                        </p:tgtEl>
                                        <p:attrNameLst>
                                          <p:attrName>style.visibility</p:attrName>
                                        </p:attrNameLst>
                                      </p:cBhvr>
                                      <p:to>
                                        <p:strVal val="visible"/>
                                      </p:to>
                                    </p:set>
                                    <p:anim calcmode="lin" valueType="num">
                                      <p:cBhvr additive="base">
                                        <p:cTn id="4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
                                            <p:txEl>
                                              <p:pRg st="2" end="2"/>
                                            </p:txEl>
                                          </p:spTgt>
                                        </p:tgtEl>
                                        <p:attrNameLst>
                                          <p:attrName>style.visibility</p:attrName>
                                        </p:attrNameLst>
                                      </p:cBhvr>
                                      <p:to>
                                        <p:strVal val="visible"/>
                                      </p:to>
                                    </p:set>
                                    <p:anim calcmode="lin" valueType="num">
                                      <p:cBhvr additive="base">
                                        <p:cTn id="5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90980"/>
                                        </p:tgtEl>
                                        <p:attrNameLst>
                                          <p:attrName>style.visibility</p:attrName>
                                        </p:attrNameLst>
                                      </p:cBhvr>
                                      <p:to>
                                        <p:strVal val="visible"/>
                                      </p:to>
                                    </p:set>
                                    <p:anim calcmode="lin" valueType="num">
                                      <p:cBhvr additive="base">
                                        <p:cTn id="57" dur="500" fill="hold"/>
                                        <p:tgtEl>
                                          <p:spTgt spid="1790980"/>
                                        </p:tgtEl>
                                        <p:attrNameLst>
                                          <p:attrName>ppt_x</p:attrName>
                                        </p:attrNameLst>
                                      </p:cBhvr>
                                      <p:tavLst>
                                        <p:tav tm="0">
                                          <p:val>
                                            <p:strVal val="#ppt_x"/>
                                          </p:val>
                                        </p:tav>
                                        <p:tav tm="100000">
                                          <p:val>
                                            <p:strVal val="#ppt_x"/>
                                          </p:val>
                                        </p:tav>
                                      </p:tavLst>
                                    </p:anim>
                                    <p:anim calcmode="lin" valueType="num">
                                      <p:cBhvr additive="base">
                                        <p:cTn id="58" dur="500" fill="hold"/>
                                        <p:tgtEl>
                                          <p:spTgt spid="179098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0980" grpId="0"/>
      <p:bldP spid="2" grpId="0"/>
      <p:bldP spid="100" grpId="0" bldLvl="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4311650" cy="706755"/>
          </a:xfrm>
          <a:prstGeom prst="rect">
            <a:avLst/>
          </a:prstGeom>
          <a:noFill/>
          <a:ln w="9525">
            <a:noFill/>
          </a:ln>
        </p:spPr>
        <p:txBody>
          <a:bodyPr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a:t>
            </a:r>
            <a:r>
              <a:rPr lang="en-US" altLang="zh-CN" sz="4000" b="1" dirty="0">
                <a:solidFill>
                  <a:srgbClr val="FF0000"/>
                </a:solidFill>
                <a:latin typeface="Times New Roman" panose="02020603050405020304" pitchFamily="18" charset="0"/>
                <a:sym typeface="+mn-ea"/>
              </a:rPr>
              <a:t>phrases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128270" y="1229360"/>
            <a:ext cx="11977370" cy="550799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2</a:t>
            </a:r>
            <a:r>
              <a:rPr lang="zh-CN" altLang="zh-CN" sz="3200" b="1" dirty="0">
                <a:latin typeface="Times New Roman" panose="02020603050405020304" pitchFamily="18" charset="0"/>
                <a:ea typeface="微软雅黑" panose="020B0503020204020204" charset="-122"/>
              </a:rPr>
              <a:t>.</a:t>
            </a:r>
            <a:r>
              <a:rPr lang="zh-CN" altLang="zh-CN" sz="3200" b="1" dirty="0">
                <a:solidFill>
                  <a:schemeClr val="tx1"/>
                </a:solidFill>
                <a:latin typeface="Times New Roman" panose="02020603050405020304" pitchFamily="18" charset="0"/>
                <a:ea typeface="微软雅黑" panose="020B0503020204020204" charset="-122"/>
                <a:cs typeface="Times New Roman" panose="02020603050405020304" pitchFamily="18" charset="0"/>
              </a:rPr>
              <a:t>result in</a:t>
            </a:r>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【热点品味】 导致</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 Continued greenhouse gas emissions will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result in </a:t>
            </a:r>
            <a:r>
              <a:rPr sz="3200" b="1" dirty="0">
                <a:latin typeface="Times New Roman" panose="02020603050405020304" pitchFamily="18" charset="0"/>
                <a:ea typeface="微软雅黑" panose="020B0503020204020204" charset="-122"/>
                <a:cs typeface="Times New Roman" panose="02020603050405020304" pitchFamily="18" charset="0"/>
              </a:rPr>
              <a:t>further warming and long-lasting changes to the global </a:t>
            </a:r>
            <a:r>
              <a:rPr lang="en-US" sz="3200" b="1" dirty="0">
                <a:latin typeface="Times New Roman" panose="02020603050405020304" pitchFamily="18" charset="0"/>
                <a:ea typeface="微软雅黑" panose="020B0503020204020204" charset="-122"/>
                <a:cs typeface="Times New Roman" panose="02020603050405020304" pitchFamily="18" charset="0"/>
              </a:rPr>
              <a:t>c</a:t>
            </a:r>
            <a:r>
              <a:rPr sz="3200" b="1" dirty="0">
                <a:latin typeface="Times New Roman" panose="02020603050405020304" pitchFamily="18" charset="0"/>
                <a:ea typeface="微软雅黑" panose="020B0503020204020204" charset="-122"/>
                <a:cs typeface="Times New Roman" panose="02020603050405020304" pitchFamily="18" charset="0"/>
              </a:rPr>
              <a:t>limate. </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3200" b="1" dirty="0">
                <a:latin typeface="Times New Roman" panose="02020603050405020304" pitchFamily="18" charset="0"/>
                <a:ea typeface="微软雅黑" panose="020B0503020204020204" charset="-122"/>
                <a:cs typeface="Times New Roman" panose="02020603050405020304" pitchFamily="18" charset="0"/>
              </a:rPr>
              <a:t> 持续的温室气体排放将导致进一步变暖和全球气候</a:t>
            </a:r>
            <a:r>
              <a:rPr lang="zh-CN" sz="3200" b="1" dirty="0">
                <a:latin typeface="Times New Roman" panose="02020603050405020304" pitchFamily="18" charset="0"/>
                <a:ea typeface="微软雅黑" panose="020B0503020204020204" charset="-122"/>
                <a:cs typeface="Times New Roman" panose="02020603050405020304" pitchFamily="18" charset="0"/>
              </a:rPr>
              <a:t>的</a:t>
            </a:r>
            <a:r>
              <a:rPr sz="3200" b="1" dirty="0">
                <a:latin typeface="Times New Roman" panose="02020603050405020304" pitchFamily="18" charset="0"/>
                <a:ea typeface="微软雅黑" panose="020B0503020204020204" charset="-122"/>
                <a:cs typeface="Times New Roman" panose="02020603050405020304" pitchFamily="18" charset="0"/>
              </a:rPr>
              <a:t>长期变化。</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【实例品读】</a:t>
            </a:r>
            <a:endPar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talks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resulted in</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reducing the number of missiles.</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谈判结果削减了导弹数量。</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The accident </a:t>
            </a: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resulted in</a:t>
            </a:r>
            <a:r>
              <a:rPr lang="en-US" altLang="zh-CN" sz="3200" b="1" dirty="0">
                <a:latin typeface="Times New Roman" panose="02020603050405020304" pitchFamily="18" charset="0"/>
                <a:ea typeface="微软雅黑" panose="020B0503020204020204" charset="-122"/>
                <a:cs typeface="Times New Roman" panose="02020603050405020304" pitchFamily="18" charset="0"/>
              </a:rPr>
              <a:t> three people being killed.</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en-US" altLang="zh-CN" sz="3200" b="1" dirty="0">
                <a:latin typeface="Times New Roman" panose="02020603050405020304" pitchFamily="18" charset="0"/>
                <a:ea typeface="微软雅黑" panose="020B0503020204020204" charset="-122"/>
                <a:cs typeface="Times New Roman" panose="02020603050405020304" pitchFamily="18" charset="0"/>
              </a:rPr>
              <a:t>这一事故导致三人死亡。</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5781">
                                            <p:txEl>
                                              <p:pRg st="8" end="8"/>
                                            </p:txEl>
                                          </p:spTgt>
                                        </p:tgtEl>
                                        <p:attrNameLst>
                                          <p:attrName>style.visibility</p:attrName>
                                        </p:attrNameLst>
                                      </p:cBhvr>
                                      <p:to>
                                        <p:strVal val="visible"/>
                                      </p:to>
                                    </p:set>
                                    <p:anim calcmode="lin" valueType="num">
                                      <p:cBhvr additive="base">
                                        <p:cTn id="55" dur="500" fill="hold"/>
                                        <p:tgtEl>
                                          <p:spTgt spid="7578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78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165735" y="748665"/>
            <a:ext cx="7489825" cy="370903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【热点归纳】</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result in“导致”与lead to“导致”同义，且in与to皆为介词，两短语可互换。</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result from</a:t>
            </a:r>
            <a:r>
              <a:rPr 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因……而引起；因……而导致</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as a result</a:t>
            </a:r>
            <a:r>
              <a:rPr 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结果；因此(作状语)</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as a/the result of</a:t>
            </a:r>
            <a:r>
              <a:rPr 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由于……；因为……</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without result</a:t>
            </a:r>
            <a:r>
              <a:rPr 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 </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毫无结果</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phrases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0" y="4366260"/>
            <a:ext cx="12192000" cy="249174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①His laziness resulted in his failure；that is to say, his failure resulted _______ his laziness.</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②As we all know, success results _______ hard work and failure often lies _____ laziness.</a:t>
            </a:r>
            <a:endParaRPr lang="en-US"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3"/>
          <p:cNvSpPr>
            <a:spLocks noChangeArrowheads="1"/>
          </p:cNvSpPr>
          <p:nvPr/>
        </p:nvSpPr>
        <p:spPr bwMode="auto">
          <a:xfrm>
            <a:off x="5936702" y="5748570"/>
            <a:ext cx="143891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from</a:t>
            </a:r>
            <a:r>
              <a:rPr lang="zh-CN" altLang="zh-CN" sz="3200" kern="100" dirty="0">
                <a:solidFill>
                  <a:srgbClr val="FF0000"/>
                </a:solidFill>
              </a:rPr>
              <a:t>　</a:t>
            </a:r>
            <a:endParaRPr lang="zh-CN" altLang="zh-CN" sz="3200" kern="100" dirty="0"/>
          </a:p>
        </p:txBody>
      </p:sp>
      <p:sp>
        <p:nvSpPr>
          <p:cNvPr id="2" name="矩形 1"/>
          <p:cNvSpPr/>
          <p:nvPr/>
        </p:nvSpPr>
        <p:spPr>
          <a:xfrm>
            <a:off x="1747520" y="5320030"/>
            <a:ext cx="138366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from　</a:t>
            </a:r>
            <a:endParaRPr lang="en-US" altLang="zh-CN" sz="3200" b="1">
              <a:solidFill>
                <a:srgbClr val="FF0000"/>
              </a:solidFill>
              <a:latin typeface="Times New Roman" panose="02020603050405020304" pitchFamily="18" charset="0"/>
            </a:endParaRPr>
          </a:p>
        </p:txBody>
      </p:sp>
      <p:sp>
        <p:nvSpPr>
          <p:cNvPr id="3" name="Rectangle 3"/>
          <p:cNvSpPr>
            <a:spLocks noChangeArrowheads="1"/>
          </p:cNvSpPr>
          <p:nvPr/>
        </p:nvSpPr>
        <p:spPr bwMode="auto">
          <a:xfrm>
            <a:off x="1975572" y="6274350"/>
            <a:ext cx="92837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Times New Roman" panose="02020603050405020304" pitchFamily="18" charset="0"/>
                <a:cs typeface="Times New Roman" panose="02020603050405020304" pitchFamily="18" charset="0"/>
              </a:rPr>
              <a:t>in</a:t>
            </a:r>
            <a:r>
              <a:rPr lang="zh-CN" altLang="zh-CN" sz="3200" kern="100" dirty="0">
                <a:solidFill>
                  <a:srgbClr val="FF0000"/>
                </a:solidFill>
              </a:rPr>
              <a:t>　</a:t>
            </a:r>
            <a:endParaRPr lang="zh-CN" altLang="zh-CN" sz="3200" kern="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1">
                                            <p:txEl>
                                              <p:pRg st="5" end="5"/>
                                            </p:txEl>
                                          </p:spTgt>
                                        </p:tgtEl>
                                        <p:attrNameLst>
                                          <p:attrName>style.visibility</p:attrName>
                                        </p:attrNameLst>
                                      </p:cBhvr>
                                      <p:to>
                                        <p:strVal val="visible"/>
                                      </p:to>
                                    </p:set>
                                    <p:anim calcmode="lin" valueType="num">
                                      <p:cBhvr additive="base">
                                        <p:cTn id="37" dur="500" fill="hold"/>
                                        <p:tgtEl>
                                          <p:spTgt spid="768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0">
                                            <p:txEl>
                                              <p:pRg st="0" end="0"/>
                                            </p:txEl>
                                          </p:spTgt>
                                        </p:tgtEl>
                                        <p:attrNameLst>
                                          <p:attrName>style.visibility</p:attrName>
                                        </p:attrNameLst>
                                      </p:cBhvr>
                                      <p:to>
                                        <p:strVal val="visible"/>
                                      </p:to>
                                    </p:set>
                                    <p:anim calcmode="lin" valueType="num">
                                      <p:cBhvr additive="base">
                                        <p:cTn id="49"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0">
                                            <p:txEl>
                                              <p:pRg st="1" end="1"/>
                                            </p:txEl>
                                          </p:spTgt>
                                        </p:tgtEl>
                                        <p:attrNameLst>
                                          <p:attrName>style.visibility</p:attrName>
                                        </p:attrNameLst>
                                      </p:cBhvr>
                                      <p:to>
                                        <p:strVal val="visible"/>
                                      </p:to>
                                    </p:set>
                                    <p:anim calcmode="lin" valueType="num">
                                      <p:cBhvr additive="base">
                                        <p:cTn id="5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0">
                                            <p:txEl>
                                              <p:pRg st="2" end="2"/>
                                            </p:txEl>
                                          </p:spTgt>
                                        </p:tgtEl>
                                        <p:attrNameLst>
                                          <p:attrName>style.visibility</p:attrName>
                                        </p:attrNameLst>
                                      </p:cBhvr>
                                      <p:to>
                                        <p:strVal val="visible"/>
                                      </p:to>
                                    </p:set>
                                    <p:anim calcmode="lin" valueType="num">
                                      <p:cBhvr additive="base">
                                        <p:cTn id="5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blinds(horizontal)">
                                      <p:cBhvr>
                                        <p:cTn id="69" dur="500"/>
                                        <p:tgtEl>
                                          <p:spTgt spid="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0" end="0"/>
                                            </p:txEl>
                                          </p:spTgt>
                                        </p:tgtEl>
                                        <p:attrNameLst>
                                          <p:attrName>style.visibility</p:attrName>
                                        </p:attrNameLst>
                                      </p:cBhvr>
                                      <p:to>
                                        <p:strVal val="visible"/>
                                      </p:to>
                                    </p:set>
                                    <p:animEffect transition="in" filter="blinds(horizontal)">
                                      <p:cBhvr>
                                        <p:cTn id="7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bldLvl="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9348470" y="4848225"/>
            <a:ext cx="2843530" cy="1939290"/>
          </a:xfrm>
          <a:prstGeom prst="rect">
            <a:avLst/>
          </a:prstGeom>
        </p:spPr>
      </p:pic>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5286375" cy="706755"/>
          </a:xfrm>
          <a:prstGeom prst="rect">
            <a:avLst/>
          </a:prstGeom>
          <a:noFill/>
          <a:ln w="9525">
            <a:noFill/>
          </a:ln>
        </p:spPr>
        <p:txBody>
          <a:bodyPr wrap="square"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a:t>
            </a:r>
            <a:r>
              <a:rPr lang="en-US" altLang="zh-CN" sz="4000" b="1" dirty="0">
                <a:solidFill>
                  <a:srgbClr val="FF0000"/>
                </a:solidFill>
                <a:latin typeface="Times New Roman" panose="02020603050405020304" pitchFamily="18" charset="0"/>
                <a:sym typeface="+mn-ea"/>
              </a:rPr>
              <a:t>sentence</a:t>
            </a:r>
            <a:r>
              <a:rPr lang="en-US" altLang="zh-CN" sz="4000" b="1" dirty="0">
                <a:solidFill>
                  <a:srgbClr val="FF0000"/>
                </a:solidFill>
                <a:latin typeface="Times New Roman" panose="02020603050405020304" pitchFamily="18" charset="0"/>
                <a:sym typeface="+mn-ea"/>
              </a:rPr>
              <a:t>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214630" y="939800"/>
            <a:ext cx="11977370" cy="1568450"/>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1</a:t>
            </a:r>
            <a:r>
              <a:rPr lang="zh-CN" altLang="zh-CN" sz="3200" b="1" dirty="0">
                <a:latin typeface="Times New Roman" panose="02020603050405020304" pitchFamily="18" charset="0"/>
                <a:ea typeface="微软雅黑" panose="020B0503020204020204" charset="-122"/>
              </a:rPr>
              <a:t>.There is </a:t>
            </a:r>
            <a:r>
              <a:rPr lang="en-US" altLang="zh-CN" sz="3200" b="1" dirty="0">
                <a:latin typeface="Times New Roman" panose="02020603050405020304" pitchFamily="18" charset="0"/>
                <a:ea typeface="微软雅黑" panose="020B0503020204020204" charset="-122"/>
              </a:rPr>
              <a:t>no</a:t>
            </a:r>
            <a:r>
              <a:rPr lang="zh-CN" altLang="zh-CN" sz="3200" b="1" dirty="0">
                <a:latin typeface="Times New Roman" panose="02020603050405020304" pitchFamily="18" charset="0"/>
                <a:ea typeface="微软雅黑" panose="020B0503020204020204" charset="-122"/>
              </a:rPr>
              <a:t> doubt that</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b="1" dirty="0">
                <a:solidFill>
                  <a:schemeClr val="tx1"/>
                </a:solidFill>
                <a:latin typeface="Times New Roman" panose="02020603050405020304" pitchFamily="18" charset="0"/>
                <a:ea typeface="微软雅黑" panose="020B0503020204020204" charset="-122"/>
              </a:rPr>
              <a:t>...</a:t>
            </a:r>
            <a:r>
              <a:rPr lang="zh-CN" altLang="zh-CN" sz="3200" b="1" dirty="0">
                <a:solidFill>
                  <a:schemeClr val="tx1"/>
                </a:solidFill>
                <a:latin typeface="Times New Roman" panose="02020603050405020304" pitchFamily="18" charset="0"/>
                <a:ea typeface="微软雅黑" panose="020B0503020204020204" charset="-122"/>
              </a:rPr>
              <a:t>   </a:t>
            </a:r>
            <a:r>
              <a:rPr lang="en-US" altLang="zh-CN" sz="3200" b="1" dirty="0">
                <a:solidFill>
                  <a:schemeClr val="tx1"/>
                </a:solidFill>
                <a:latin typeface="Times New Roman" panose="02020603050405020304" pitchFamily="18" charset="0"/>
                <a:ea typeface="微软雅黑" panose="020B0503020204020204" charset="-122"/>
              </a:rPr>
              <a:t>......</a:t>
            </a:r>
            <a:r>
              <a:rPr lang="zh-CN" altLang="en-US" sz="3200" b="1" dirty="0">
                <a:solidFill>
                  <a:schemeClr val="tx1"/>
                </a:solidFill>
                <a:latin typeface="Times New Roman" panose="02020603050405020304" pitchFamily="18" charset="0"/>
                <a:ea typeface="微软雅黑" panose="020B0503020204020204" charset="-122"/>
              </a:rPr>
              <a:t>是</a:t>
            </a:r>
            <a:r>
              <a:rPr sz="3200" b="1" dirty="0">
                <a:latin typeface="Times New Roman" panose="02020603050405020304" pitchFamily="18" charset="0"/>
                <a:ea typeface="微软雅黑" panose="020B0503020204020204" charset="-122"/>
                <a:cs typeface="Times New Roman" panose="02020603050405020304" pitchFamily="18" charset="0"/>
                <a:sym typeface="+mn-ea"/>
              </a:rPr>
              <a:t>毫无疑问</a:t>
            </a:r>
            <a:r>
              <a:rPr lang="zh-CN" sz="3200" b="1" dirty="0">
                <a:latin typeface="Times New Roman" panose="02020603050405020304" pitchFamily="18" charset="0"/>
                <a:ea typeface="微软雅黑" panose="020B0503020204020204" charset="-122"/>
                <a:cs typeface="Times New Roman" panose="02020603050405020304" pitchFamily="18" charset="0"/>
                <a:sym typeface="+mn-ea"/>
              </a:rPr>
              <a:t>的。</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There is little doubt that Earth is getting warmer and warmer (see the graph).毫无疑问，地球正变得越来越暖和(见图)。</a:t>
            </a:r>
            <a:endParaRPr lang="en-US" altLang="zh-CN" sz="32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76801" name="矩形 1"/>
          <p:cNvSpPr>
            <a:spLocks noChangeAspect="1"/>
          </p:cNvSpPr>
          <p:nvPr/>
        </p:nvSpPr>
        <p:spPr>
          <a:xfrm>
            <a:off x="295275" y="2508250"/>
            <a:ext cx="11689715" cy="319214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【句式分析】</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句中There is no/little doubt that… 表示“毫无疑问；无疑”，后接一个that引导的同位语从句。</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当doubt前</a:t>
            </a:r>
            <a:r>
              <a:rPr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有否定词修饰</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时，其后常接</a:t>
            </a:r>
            <a:r>
              <a:rPr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that</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引导的同位语从句；</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当doubt前</a:t>
            </a:r>
            <a:r>
              <a:rPr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无否定词修饰</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时，其后常接</a:t>
            </a:r>
            <a:r>
              <a:rPr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whether</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引导的同位语从句。</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此外，There is doubt后也可以接介词</a:t>
            </a:r>
            <a:r>
              <a:rPr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about/as to</a:t>
            </a:r>
            <a:r>
              <a:rPr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引导的短语。</a:t>
            </a:r>
            <a:endParaRPr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0" end="0"/>
                                            </p:txEl>
                                          </p:spTgt>
                                        </p:tgtEl>
                                        <p:attrNameLst>
                                          <p:attrName>style.visibility</p:attrName>
                                        </p:attrNameLst>
                                      </p:cBhvr>
                                      <p:to>
                                        <p:strVal val="visible"/>
                                      </p:to>
                                    </p:set>
                                    <p:anim calcmode="lin" valueType="num">
                                      <p:cBhvr additive="base">
                                        <p:cTn id="19"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1" end="1"/>
                                            </p:txEl>
                                          </p:spTgt>
                                        </p:tgtEl>
                                        <p:attrNameLst>
                                          <p:attrName>style.visibility</p:attrName>
                                        </p:attrNameLst>
                                      </p:cBhvr>
                                      <p:to>
                                        <p:strVal val="visible"/>
                                      </p:to>
                                    </p:set>
                                    <p:anim calcmode="lin" valueType="num">
                                      <p:cBhvr additive="base">
                                        <p:cTn id="25"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2" end="2"/>
                                            </p:txEl>
                                          </p:spTgt>
                                        </p:tgtEl>
                                        <p:attrNameLst>
                                          <p:attrName>style.visibility</p:attrName>
                                        </p:attrNameLst>
                                      </p:cBhvr>
                                      <p:to>
                                        <p:strVal val="visible"/>
                                      </p:to>
                                    </p:set>
                                    <p:anim calcmode="lin" valueType="num">
                                      <p:cBhvr additive="base">
                                        <p:cTn id="31"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1">
                                            <p:txEl>
                                              <p:pRg st="3" end="3"/>
                                            </p:txEl>
                                          </p:spTgt>
                                        </p:tgtEl>
                                        <p:attrNameLst>
                                          <p:attrName>style.visibility</p:attrName>
                                        </p:attrNameLst>
                                      </p:cBhvr>
                                      <p:to>
                                        <p:strVal val="visible"/>
                                      </p:to>
                                    </p:set>
                                    <p:anim calcmode="lin" valueType="num">
                                      <p:cBhvr additive="base">
                                        <p:cTn id="37"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6801">
                                            <p:txEl>
                                              <p:pRg st="4" end="4"/>
                                            </p:txEl>
                                          </p:spTgt>
                                        </p:tgtEl>
                                        <p:attrNameLst>
                                          <p:attrName>style.visibility</p:attrName>
                                        </p:attrNameLst>
                                      </p:cBhvr>
                                      <p:to>
                                        <p:strVal val="visible"/>
                                      </p:to>
                                    </p:set>
                                    <p:anim calcmode="lin" valueType="num">
                                      <p:cBhvr additive="base">
                                        <p:cTn id="43"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1"/>
          <p:cNvSpPr>
            <a:spLocks noChangeAspect="1"/>
          </p:cNvSpPr>
          <p:nvPr/>
        </p:nvSpPr>
        <p:spPr>
          <a:xfrm>
            <a:off x="200025" y="3494405"/>
            <a:ext cx="11758930" cy="319214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【思维</a:t>
            </a:r>
            <a:r>
              <a:rPr lang="zh-CN" altLang="zh-CN" sz="2800" b="1">
                <a:solidFill>
                  <a:srgbClr val="FF0000"/>
                </a:solidFill>
                <a:latin typeface="微软雅黑" panose="020B0503020204020204" charset="-122"/>
                <a:ea typeface="微软雅黑" panose="020B0503020204020204" charset="-122"/>
              </a:rPr>
              <a:t>拓展】</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There is no question… ……是没有问题的。</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There is no reason… 没有理由……</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There is no need/hope/possibility that… 没有必要/希望/可能……</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It’s no wonder that… 难怪……</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It’s no good/use doing… 做……没有好处/用处。</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76801" name="矩形 1"/>
          <p:cNvSpPr>
            <a:spLocks noChangeAspect="1"/>
          </p:cNvSpPr>
          <p:nvPr/>
        </p:nvSpPr>
        <p:spPr>
          <a:xfrm>
            <a:off x="200025" y="888365"/>
            <a:ext cx="10045065" cy="2675255"/>
          </a:xfrm>
          <a:prstGeom prst="rect">
            <a:avLst/>
          </a:prstGeom>
          <a:noFill/>
          <a:ln w="9525">
            <a:noFill/>
          </a:ln>
        </p:spPr>
        <p:txBody>
          <a:bodyPr wrap="square" anchor="t">
            <a:spAutoFit/>
          </a:bodyPr>
          <a:p>
            <a:pPr defTabSz="914400">
              <a:lnSpc>
                <a:spcPct val="120000"/>
              </a:lnSpc>
              <a:tabLst>
                <a:tab pos="1028700" algn="l"/>
                <a:tab pos="1851025" algn="l"/>
                <a:tab pos="2538730" algn="l"/>
                <a:tab pos="3222625" algn="l"/>
              </a:tabLst>
            </a:pPr>
            <a:r>
              <a:rPr lang="zh-CN" altLang="zh-CN" sz="2800" b="1">
                <a:solidFill>
                  <a:srgbClr val="FF0000"/>
                </a:solidFill>
                <a:latin typeface="微软雅黑" panose="020B0503020204020204" charset="-122"/>
                <a:ea typeface="微软雅黑" panose="020B0503020204020204" charset="-122"/>
              </a:rPr>
              <a:t>【实例品读】</a:t>
            </a:r>
            <a:endParaRPr lang="zh-CN" altLang="zh-CN" sz="2800" b="1">
              <a:solidFill>
                <a:srgbClr val="FF0000"/>
              </a:solidFill>
              <a:latin typeface="微软雅黑" panose="020B0503020204020204" charset="-122"/>
              <a:ea typeface="微软雅黑" panose="020B0503020204020204" charset="-122"/>
            </a:endParaRPr>
          </a:p>
          <a:p>
            <a:pPr defTabSz="914400">
              <a:lnSpc>
                <a:spcPct val="120000"/>
              </a:lnSpc>
              <a:tabLst>
                <a:tab pos="1028700" algn="l"/>
                <a:tab pos="1851025" algn="l"/>
                <a:tab pos="2538730" algn="l"/>
                <a:tab pos="3222625" algn="l"/>
              </a:tabLst>
            </a:pPr>
            <a:r>
              <a:rPr lang="zh-CN"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There is no doubt that</a:t>
            </a:r>
            <a:r>
              <a:rPr lang="zh-CN" altLang="zh-CN" sz="2800" b="1">
                <a:latin typeface="Times New Roman" panose="02020603050405020304" pitchFamily="18" charset="0"/>
                <a:ea typeface="微软雅黑" panose="020B0503020204020204" charset="-122"/>
                <a:cs typeface="Times New Roman" panose="02020603050405020304" pitchFamily="18" charset="0"/>
              </a:rPr>
              <a:t> our team will win the match.</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毫无疑问，我们队将赢得比赛。</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There is some doubt </a:t>
            </a:r>
            <a:r>
              <a:rPr lang="zh-CN" altLang="zh-CN" sz="2800" b="1">
                <a:latin typeface="Times New Roman" panose="02020603050405020304" pitchFamily="18" charset="0"/>
                <a:ea typeface="微软雅黑" panose="020B0503020204020204" charset="-122"/>
                <a:cs typeface="Times New Roman" panose="02020603050405020304" pitchFamily="18" charset="0"/>
              </a:rPr>
              <a:t>whether Peter will come on time.</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a:p>
            <a:pPr defTabSz="914400">
              <a:lnSpc>
                <a:spcPct val="120000"/>
              </a:lnSpc>
              <a:tabLst>
                <a:tab pos="1028700" algn="l"/>
                <a:tab pos="1851025" algn="l"/>
                <a:tab pos="2538730" algn="l"/>
                <a:tab pos="3222625" algn="l"/>
              </a:tabLst>
            </a:pPr>
            <a:r>
              <a:rPr lang="zh-CN" altLang="zh-CN" sz="2800" b="1">
                <a:latin typeface="Times New Roman" panose="02020603050405020304" pitchFamily="18" charset="0"/>
                <a:ea typeface="微软雅黑" panose="020B0503020204020204" charset="-122"/>
                <a:cs typeface="Times New Roman" panose="02020603050405020304" pitchFamily="18" charset="0"/>
              </a:rPr>
              <a:t>彼得是否会按时来还是个问题。</a:t>
            </a:r>
            <a:endParaRPr lang="zh-CN"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 calcmode="lin" valueType="num">
                                      <p:cBhvr additive="base">
                                        <p:cTn id="7" dur="500" fill="hold"/>
                                        <p:tgtEl>
                                          <p:spTgt spid="76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1">
                                            <p:txEl>
                                              <p:pRg st="1" end="1"/>
                                            </p:txEl>
                                          </p:spTgt>
                                        </p:tgtEl>
                                        <p:attrNameLst>
                                          <p:attrName>style.visibility</p:attrName>
                                        </p:attrNameLst>
                                      </p:cBhvr>
                                      <p:to>
                                        <p:strVal val="visible"/>
                                      </p:to>
                                    </p:set>
                                    <p:anim calcmode="lin" valueType="num">
                                      <p:cBhvr additive="base">
                                        <p:cTn id="13" dur="500" fill="hold"/>
                                        <p:tgtEl>
                                          <p:spTgt spid="768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1">
                                            <p:txEl>
                                              <p:pRg st="2" end="2"/>
                                            </p:txEl>
                                          </p:spTgt>
                                        </p:tgtEl>
                                        <p:attrNameLst>
                                          <p:attrName>style.visibility</p:attrName>
                                        </p:attrNameLst>
                                      </p:cBhvr>
                                      <p:to>
                                        <p:strVal val="visible"/>
                                      </p:to>
                                    </p:set>
                                    <p:anim calcmode="lin" valueType="num">
                                      <p:cBhvr additive="base">
                                        <p:cTn id="19" dur="500" fill="hold"/>
                                        <p:tgtEl>
                                          <p:spTgt spid="768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1">
                                            <p:txEl>
                                              <p:pRg st="3" end="3"/>
                                            </p:txEl>
                                          </p:spTgt>
                                        </p:tgtEl>
                                        <p:attrNameLst>
                                          <p:attrName>style.visibility</p:attrName>
                                        </p:attrNameLst>
                                      </p:cBhvr>
                                      <p:to>
                                        <p:strVal val="visible"/>
                                      </p:to>
                                    </p:set>
                                    <p:anim calcmode="lin" valueType="num">
                                      <p:cBhvr additive="base">
                                        <p:cTn id="25" dur="500" fill="hold"/>
                                        <p:tgtEl>
                                          <p:spTgt spid="768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1">
                                            <p:txEl>
                                              <p:pRg st="4" end="4"/>
                                            </p:txEl>
                                          </p:spTgt>
                                        </p:tgtEl>
                                        <p:attrNameLst>
                                          <p:attrName>style.visibility</p:attrName>
                                        </p:attrNameLst>
                                      </p:cBhvr>
                                      <p:to>
                                        <p:strVal val="visible"/>
                                      </p:to>
                                    </p:set>
                                    <p:anim calcmode="lin" valueType="num">
                                      <p:cBhvr additive="base">
                                        <p:cTn id="31" dur="500" fill="hold"/>
                                        <p:tgtEl>
                                          <p:spTgt spid="768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171450" y="1002665"/>
            <a:ext cx="11849100" cy="5939155"/>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①There is little doubt _______ it is vital for us </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to deal with e-waste properly.</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②There is some doubt __________we should </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direct our attention at the fundamental question.</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③He doubted _____________ he would learn </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anything valuable from Marie.</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④(2021·高考甲卷)I have no doubt _______ the little one will be out and about exploring and playing every day.</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⑤If you have any doubt ________ your health, you’d better consult your doctor at once.</a:t>
            </a:r>
            <a:endParaRPr lang="en-US" sz="3200" b="1">
              <a:latin typeface="Times New Roman" panose="02020603050405020304" pitchFamily="18" charset="0"/>
              <a:ea typeface="微软雅黑" panose="020B0503020204020204" charset="-122"/>
              <a:cs typeface="Times New Roman" panose="02020603050405020304" pitchFamily="18" charset="0"/>
            </a:endParaRPr>
          </a:p>
          <a:p>
            <a:endParaRPr lang="en-US"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4" name="Rectangle 3"/>
          <p:cNvSpPr>
            <a:spLocks noChangeArrowheads="1"/>
          </p:cNvSpPr>
          <p:nvPr/>
        </p:nvSpPr>
        <p:spPr bwMode="auto">
          <a:xfrm>
            <a:off x="4750522" y="5353600"/>
            <a:ext cx="145796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2800" b="1" kern="100" dirty="0">
                <a:solidFill>
                  <a:srgbClr val="FF0000"/>
                </a:solidFill>
                <a:latin typeface="Times New Roman" panose="02020603050405020304" pitchFamily="18" charset="0"/>
                <a:cs typeface="Times New Roman" panose="02020603050405020304" pitchFamily="18" charset="0"/>
              </a:rPr>
              <a:t>about</a:t>
            </a:r>
            <a:r>
              <a:rPr lang="zh-CN" altLang="zh-CN" sz="3200" kern="100" dirty="0">
                <a:solidFill>
                  <a:srgbClr val="FF0000"/>
                </a:solidFill>
              </a:rPr>
              <a:t>　</a:t>
            </a:r>
            <a:endParaRPr lang="zh-CN" altLang="zh-CN" sz="3200" kern="100" dirty="0"/>
          </a:p>
        </p:txBody>
      </p:sp>
      <p:sp>
        <p:nvSpPr>
          <p:cNvPr id="2" name="矩形 1"/>
          <p:cNvSpPr/>
          <p:nvPr/>
        </p:nvSpPr>
        <p:spPr>
          <a:xfrm>
            <a:off x="4306570" y="1458278"/>
            <a:ext cx="161036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that</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5" name="矩形 4"/>
          <p:cNvSpPr/>
          <p:nvPr/>
        </p:nvSpPr>
        <p:spPr>
          <a:xfrm>
            <a:off x="4306570" y="2377123"/>
            <a:ext cx="161036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whether</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7" name="矩形 6"/>
          <p:cNvSpPr/>
          <p:nvPr/>
        </p:nvSpPr>
        <p:spPr>
          <a:xfrm>
            <a:off x="2875915" y="3365818"/>
            <a:ext cx="206248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whether/if</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
        <p:nvSpPr>
          <p:cNvPr id="8" name="矩形 7"/>
          <p:cNvSpPr/>
          <p:nvPr/>
        </p:nvSpPr>
        <p:spPr>
          <a:xfrm>
            <a:off x="6435725" y="4343718"/>
            <a:ext cx="1610360" cy="583565"/>
          </a:xfrm>
          <a:prstGeom prst="rect">
            <a:avLst/>
          </a:prstGeom>
          <a:noFill/>
          <a:ln w="9525">
            <a:noFill/>
          </a:ln>
        </p:spPr>
        <p:txBody>
          <a:bodyPr wrap="square" anchor="ctr">
            <a:spAutoFit/>
          </a:bodyPr>
          <a:p>
            <a:pPr algn="l"/>
            <a:r>
              <a:rPr lang="en-US" altLang="zh-CN" sz="2800" b="1">
                <a:solidFill>
                  <a:srgbClr val="FF0000"/>
                </a:solidFill>
                <a:latin typeface="Times New Roman" panose="02020603050405020304" pitchFamily="18" charset="0"/>
              </a:rPr>
              <a:t>that</a:t>
            </a:r>
            <a:r>
              <a:rPr lang="en-US" altLang="zh-CN" sz="3200" b="1">
                <a:solidFill>
                  <a:srgbClr val="FF0000"/>
                </a:solidFill>
                <a:latin typeface="Times New Roman" panose="02020603050405020304" pitchFamily="18" charset="0"/>
              </a:rPr>
              <a:t>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 calcmode="lin" valueType="num">
                                      <p:cBhvr additive="base">
                                        <p:cTn id="1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0">
                                            <p:txEl>
                                              <p:pRg st="2" end="2"/>
                                            </p:txEl>
                                          </p:spTgt>
                                        </p:tgtEl>
                                        <p:attrNameLst>
                                          <p:attrName>style.visibility</p:attrName>
                                        </p:attrNameLst>
                                      </p:cBhvr>
                                      <p:to>
                                        <p:strVal val="visible"/>
                                      </p:to>
                                    </p:set>
                                    <p:anim calcmode="lin" valueType="num">
                                      <p:cBhvr additive="base">
                                        <p:cTn id="2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0">
                                            <p:txEl>
                                              <p:pRg st="4" end="4"/>
                                            </p:txEl>
                                          </p:spTgt>
                                        </p:tgtEl>
                                        <p:attrNameLst>
                                          <p:attrName>style.visibility</p:attrName>
                                        </p:attrNameLst>
                                      </p:cBhvr>
                                      <p:to>
                                        <p:strVal val="visible"/>
                                      </p:to>
                                    </p:set>
                                    <p:anim calcmode="lin" valueType="num">
                                      <p:cBhvr additive="base">
                                        <p:cTn id="29"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0">
                                            <p:txEl>
                                              <p:pRg st="5" end="5"/>
                                            </p:txEl>
                                          </p:spTgt>
                                        </p:tgtEl>
                                        <p:attrNameLst>
                                          <p:attrName>style.visibility</p:attrName>
                                        </p:attrNameLst>
                                      </p:cBhvr>
                                      <p:to>
                                        <p:strVal val="visible"/>
                                      </p:to>
                                    </p:set>
                                    <p:anim calcmode="lin" valueType="num">
                                      <p:cBhvr additive="base">
                                        <p:cTn id="33"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0">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0">
                                            <p:txEl>
                                              <p:pRg st="6" end="6"/>
                                            </p:txEl>
                                          </p:spTgt>
                                        </p:tgtEl>
                                        <p:attrNameLst>
                                          <p:attrName>style.visibility</p:attrName>
                                        </p:attrNameLst>
                                      </p:cBhvr>
                                      <p:to>
                                        <p:strVal val="visible"/>
                                      </p:to>
                                    </p:set>
                                    <p:anim calcmode="lin" valueType="num">
                                      <p:cBhvr additive="base">
                                        <p:cTn id="37"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0">
                                            <p:txEl>
                                              <p:pRg st="7" end="7"/>
                                            </p:txEl>
                                          </p:spTgt>
                                        </p:tgtEl>
                                        <p:attrNameLst>
                                          <p:attrName>style.visibility</p:attrName>
                                        </p:attrNameLst>
                                      </p:cBhvr>
                                      <p:to>
                                        <p:strVal val="visible"/>
                                      </p:to>
                                    </p:set>
                                    <p:anim calcmode="lin" valueType="num">
                                      <p:cBhvr additive="base">
                                        <p:cTn id="41"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0">
                                            <p:txEl>
                                              <p:pRg st="8" end="8"/>
                                            </p:txEl>
                                          </p:spTgt>
                                        </p:tgtEl>
                                        <p:attrNameLst>
                                          <p:attrName>style.visibility</p:attrName>
                                        </p:attrNameLst>
                                      </p:cBhvr>
                                      <p:to>
                                        <p:strVal val="visible"/>
                                      </p:to>
                                    </p:set>
                                    <p:anim calcmode="lin" valueType="num">
                                      <p:cBhvr additive="base">
                                        <p:cTn id="45" dur="500" fill="hold"/>
                                        <p:tgtEl>
                                          <p:spTgt spid="10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animEffect transition="in" filter="blinds(horizontal)">
                                      <p:cBhvr>
                                        <p:cTn id="7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bldLvl="0" uiExpand="1" build="allAtOnce"/>
      <p:bldP spid="5"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5286375" cy="706755"/>
          </a:xfrm>
          <a:prstGeom prst="rect">
            <a:avLst/>
          </a:prstGeom>
          <a:noFill/>
          <a:ln w="9525">
            <a:noFill/>
          </a:ln>
        </p:spPr>
        <p:txBody>
          <a:bodyPr wrap="square"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a:t>
            </a:r>
            <a:r>
              <a:rPr lang="en-US" altLang="zh-CN" sz="4000" b="1" dirty="0">
                <a:solidFill>
                  <a:srgbClr val="FF0000"/>
                </a:solidFill>
                <a:latin typeface="Times New Roman" panose="02020603050405020304" pitchFamily="18" charset="0"/>
                <a:sym typeface="+mn-ea"/>
              </a:rPr>
              <a:t>sentence</a:t>
            </a:r>
            <a:r>
              <a:rPr lang="en-US" altLang="zh-CN" sz="4000" b="1" dirty="0">
                <a:solidFill>
                  <a:srgbClr val="FF0000"/>
                </a:solidFill>
                <a:latin typeface="Times New Roman" panose="02020603050405020304" pitchFamily="18" charset="0"/>
                <a:sym typeface="+mn-ea"/>
              </a:rPr>
              <a:t>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107315" y="1064260"/>
            <a:ext cx="11977370" cy="5704205"/>
          </a:xfrm>
          <a:prstGeom prst="rect">
            <a:avLst/>
          </a:prstGeom>
          <a:noFill/>
          <a:ln w="9525">
            <a:noFill/>
          </a:ln>
        </p:spPr>
        <p:txBody>
          <a:bodyPr wrap="square" anchor="t">
            <a:spAutoFit/>
          </a:bodyPr>
          <a:p>
            <a:pPr eaLnBrk="0" hangingPunct="0"/>
            <a:r>
              <a:rPr lang="en-US" altLang="zh-CN" sz="3200" b="1" dirty="0">
                <a:latin typeface="Times New Roman" panose="02020603050405020304" pitchFamily="18" charset="0"/>
                <a:ea typeface="微软雅黑" panose="020B0503020204020204" charset="-122"/>
              </a:rPr>
              <a:t>2</a:t>
            </a:r>
            <a:r>
              <a:rPr lang="zh-CN" altLang="zh-CN" sz="3200" b="1" dirty="0">
                <a:latin typeface="Times New Roman" panose="02020603050405020304" pitchFamily="18" charset="0"/>
                <a:ea typeface="微软雅黑" panose="020B0503020204020204" charset="-122"/>
              </a:rPr>
              <a:t>.</a:t>
            </a:r>
            <a:r>
              <a:rPr sz="3200" b="1" dirty="0">
                <a:latin typeface="Times New Roman" panose="02020603050405020304" pitchFamily="18" charset="0"/>
                <a:ea typeface="微软雅黑" panose="020B0503020204020204" charset="-122"/>
              </a:rPr>
              <a:t>现在分词作结果状语</a:t>
            </a:r>
            <a:r>
              <a:rPr lang="zh-CN" altLang="zh-CN" sz="3200" dirty="0">
                <a:solidFill>
                  <a:srgbClr val="FF0000"/>
                </a:solidFill>
                <a:latin typeface="Times New Roman" panose="02020603050405020304" pitchFamily="18" charset="0"/>
                <a:ea typeface="微软雅黑" panose="020B0503020204020204" charset="-122"/>
              </a:rPr>
              <a:t>                                            </a:t>
            </a:r>
            <a:r>
              <a:rPr lang="en-US" altLang="zh-CN" sz="3200" dirty="0">
                <a:solidFill>
                  <a:srgbClr val="FF0000"/>
                </a:solidFill>
                <a:latin typeface="Times New Roman" panose="02020603050405020304" pitchFamily="18" charset="0"/>
                <a:ea typeface="微软雅黑" panose="020B0503020204020204" charset="-122"/>
              </a:rPr>
              <a:t>  </a:t>
            </a:r>
            <a:r>
              <a:rPr lang="zh-CN" altLang="zh-CN" sz="3200" b="1" dirty="0">
                <a:latin typeface="Times New Roman" panose="02020603050405020304" pitchFamily="18" charset="0"/>
                <a:ea typeface="微软雅黑" panose="020B0503020204020204" charset="-122"/>
              </a:rPr>
              <a:t>考查热度★★</a:t>
            </a:r>
            <a:r>
              <a:rPr lang="zh-CN" altLang="zh-CN" sz="3200" b="1" dirty="0">
                <a:latin typeface="Times New Roman" panose="02020603050405020304" pitchFamily="18" charset="0"/>
                <a:ea typeface="微软雅黑" panose="020B0503020204020204" charset="-122"/>
                <a:sym typeface="+mn-ea"/>
              </a:rPr>
              <a:t>★</a:t>
            </a:r>
            <a:r>
              <a:rPr lang="zh-CN" altLang="zh-CN" sz="3200" b="1" dirty="0">
                <a:latin typeface="Times New Roman" panose="02020603050405020304" pitchFamily="18" charset="0"/>
                <a:ea typeface="微软雅黑" panose="020B0503020204020204" charset="-122"/>
                <a:sym typeface="+mn-ea"/>
              </a:rPr>
              <a:t>★</a:t>
            </a:r>
            <a:endParaRPr lang="zh-CN" altLang="zh-CN" sz="3200" b="1" dirty="0">
              <a:latin typeface="Times New Roman" panose="02020603050405020304" pitchFamily="18" charset="0"/>
              <a:ea typeface="微软雅黑" panose="020B0503020204020204" charset="-122"/>
              <a:sym typeface="+mn-ea"/>
            </a:endParaRPr>
          </a:p>
          <a:p>
            <a:pPr eaLnBrk="0" hangingPunct="0"/>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3200" b="1" dirty="0">
                <a:latin typeface="Times New Roman" panose="02020603050405020304" pitchFamily="18" charset="0"/>
                <a:ea typeface="微软雅黑" panose="020B0503020204020204" charset="-122"/>
                <a:cs typeface="Times New Roman" panose="02020603050405020304" pitchFamily="18" charset="0"/>
              </a:rPr>
              <a:t>Greenhouse gases in the atmosphere, such as methane and carbon dioxide trap some of the heat, </a:t>
            </a:r>
            <a:r>
              <a:rPr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keeping Earth’s climate warm and habitable.</a:t>
            </a:r>
            <a:r>
              <a:rPr sz="3200" b="1" dirty="0">
                <a:latin typeface="Times New Roman" panose="02020603050405020304" pitchFamily="18" charset="0"/>
                <a:ea typeface="微软雅黑" panose="020B0503020204020204" charset="-122"/>
                <a:cs typeface="Times New Roman" panose="02020603050405020304" pitchFamily="18" charset="0"/>
              </a:rPr>
              <a:t>大气中的温室气体，如甲烷和二氧化碳，会吸收一些热量，使地球的气候温暖宜居。</a:t>
            </a:r>
            <a:endParaRPr sz="32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3200" b="1">
                <a:solidFill>
                  <a:srgbClr val="FF0000"/>
                </a:solidFill>
                <a:latin typeface="微软雅黑" panose="020B0503020204020204" charset="-122"/>
                <a:ea typeface="微软雅黑" panose="020B0503020204020204" charset="-122"/>
                <a:sym typeface="+mn-ea"/>
              </a:rPr>
              <a:t>【句式分析】</a:t>
            </a:r>
            <a:endParaRPr lang="zh-CN" altLang="zh-CN" sz="3200" b="1">
              <a:solidFill>
                <a:srgbClr val="FF0000"/>
              </a:solidFill>
              <a:latin typeface="微软雅黑" panose="020B0503020204020204" charset="-122"/>
              <a:ea typeface="微软雅黑" panose="020B0503020204020204" charset="-122"/>
              <a:sym typeface="+mn-ea"/>
            </a:endParaRPr>
          </a:p>
          <a:p>
            <a:pPr eaLnBrk="0" hangingPunct="0"/>
            <a:r>
              <a:rPr sz="3200" b="1">
                <a:latin typeface="Times New Roman" panose="02020603050405020304" pitchFamily="18" charset="0"/>
                <a:ea typeface="微软雅黑" panose="020B0503020204020204" charset="-122"/>
                <a:cs typeface="Times New Roman" panose="02020603050405020304" pitchFamily="18" charset="0"/>
                <a:sym typeface="+mn-ea"/>
              </a:rPr>
              <a:t>句中keeping Earth’s climate warm and habitable作结果状语。现在分词作结果状语往往表示必然结果或者顺理成章的结果；而不定式作结果状语往往表示没有想到的结果。</a:t>
            </a:r>
            <a:endParaRPr sz="3200" b="1">
              <a:latin typeface="Times New Roman" panose="02020603050405020304" pitchFamily="18" charset="0"/>
              <a:ea typeface="微软雅黑" panose="020B0503020204020204" charset="-122"/>
              <a:cs typeface="Times New Roman" panose="02020603050405020304" pitchFamily="18" charset="0"/>
              <a:sym typeface="+mn-ea"/>
            </a:endParaRPr>
          </a:p>
          <a:p>
            <a:pPr defTabSz="914400">
              <a:lnSpc>
                <a:spcPct val="120000"/>
              </a:lnSpc>
              <a:tabLst>
                <a:tab pos="1028700" algn="l"/>
                <a:tab pos="1851025" algn="l"/>
                <a:tab pos="2538730" algn="l"/>
                <a:tab pos="3222625" algn="l"/>
              </a:tabLst>
            </a:pPr>
            <a:r>
              <a:rPr sz="3200" b="1">
                <a:latin typeface="Times New Roman" panose="02020603050405020304" pitchFamily="18" charset="0"/>
                <a:ea typeface="微软雅黑" panose="020B0503020204020204" charset="-122"/>
                <a:cs typeface="Times New Roman" panose="02020603050405020304" pitchFamily="18" charset="0"/>
                <a:sym typeface="+mn-ea"/>
              </a:rPr>
              <a:t>I got to the station, only to be told that the train had left.</a:t>
            </a:r>
            <a:endParaRPr sz="3200" b="1">
              <a:latin typeface="Times New Roman" panose="02020603050405020304" pitchFamily="18" charset="0"/>
              <a:ea typeface="微软雅黑" panose="020B0503020204020204" charset="-122"/>
              <a:cs typeface="Times New Roman" panose="02020603050405020304" pitchFamily="18" charset="0"/>
              <a:sym typeface="+mn-ea"/>
            </a:endParaRPr>
          </a:p>
          <a:p>
            <a:pPr defTabSz="914400">
              <a:lnSpc>
                <a:spcPct val="120000"/>
              </a:lnSpc>
              <a:tabLst>
                <a:tab pos="1028700" algn="l"/>
                <a:tab pos="1851025" algn="l"/>
                <a:tab pos="2538730" algn="l"/>
                <a:tab pos="3222625" algn="l"/>
              </a:tabLst>
            </a:pPr>
            <a:r>
              <a:rPr sz="3200" b="1">
                <a:latin typeface="Times New Roman" panose="02020603050405020304" pitchFamily="18" charset="0"/>
                <a:ea typeface="微软雅黑" panose="020B0503020204020204" charset="-122"/>
                <a:cs typeface="Times New Roman" panose="02020603050405020304" pitchFamily="18" charset="0"/>
                <a:sym typeface="+mn-ea"/>
              </a:rPr>
              <a:t>我赶到火车站，不料被告知火车已开走了。</a:t>
            </a:r>
            <a:endParaRPr sz="3200" b="1">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301625" y="1022985"/>
            <a:ext cx="8094345" cy="310769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实</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例品读</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When he was a little boy, his parents died, </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leaving him an orphan.</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在他很小的时候父母就去世了，他成了孤儿。</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It has been raining for several weeks, </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causing the roads to be destroyed.</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大雨下了几周，导致路被毁掉。</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171450" y="4130675"/>
            <a:ext cx="11849100" cy="249174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单句语法填空</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①The setting sun was reflected on the river, _________ (make) everything along the banks look all the more beautiful.</a:t>
            </a:r>
            <a:endParaRPr lang="en-US" sz="3200" b="1">
              <a:latin typeface="Times New Roman" panose="02020603050405020304" pitchFamily="18" charset="0"/>
              <a:ea typeface="微软雅黑" panose="020B0503020204020204" charset="-122"/>
              <a:cs typeface="Times New Roman" panose="02020603050405020304" pitchFamily="18" charset="0"/>
            </a:endParaRPr>
          </a:p>
          <a:p>
            <a:r>
              <a:rPr lang="en-US" sz="3200" b="1">
                <a:latin typeface="Times New Roman" panose="02020603050405020304" pitchFamily="18" charset="0"/>
                <a:ea typeface="微软雅黑" panose="020B0503020204020204" charset="-122"/>
                <a:cs typeface="Times New Roman" panose="02020603050405020304" pitchFamily="18" charset="0"/>
              </a:rPr>
              <a:t>②He kept trying on thing after another，only _________ (fail) each time.</a:t>
            </a:r>
            <a:endParaRPr lang="en-US" sz="3200" b="1">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nvSpPr>
        <p:spPr>
          <a:xfrm>
            <a:off x="8060055" y="4596448"/>
            <a:ext cx="159575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making　</a:t>
            </a:r>
            <a:endParaRPr lang="en-US" altLang="zh-CN" sz="3200" b="1">
              <a:solidFill>
                <a:srgbClr val="FF0000"/>
              </a:solidFill>
              <a:latin typeface="Times New Roman" panose="02020603050405020304" pitchFamily="18" charset="0"/>
            </a:endParaRPr>
          </a:p>
        </p:txBody>
      </p:sp>
      <p:sp>
        <p:nvSpPr>
          <p:cNvPr id="4" name="矩形 3"/>
          <p:cNvSpPr/>
          <p:nvPr/>
        </p:nvSpPr>
        <p:spPr>
          <a:xfrm>
            <a:off x="8395970" y="5547678"/>
            <a:ext cx="159575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to fail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anim calcmode="lin" valueType="num">
                                      <p:cBhvr additive="base">
                                        <p:cTn id="1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2" end="2"/>
                                            </p:txEl>
                                          </p:spTgt>
                                        </p:tgtEl>
                                        <p:attrNameLst>
                                          <p:attrName>style.visibility</p:attrName>
                                        </p:attrNameLst>
                                      </p:cBhvr>
                                      <p:to>
                                        <p:strVal val="visible"/>
                                      </p:to>
                                    </p:set>
                                    <p:anim calcmode="lin" valueType="num">
                                      <p:cBhvr additive="base">
                                        <p:cTn id="2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3" end="3"/>
                                            </p:txEl>
                                          </p:spTgt>
                                        </p:tgtEl>
                                        <p:attrNameLst>
                                          <p:attrName>style.visibility</p:attrName>
                                        </p:attrNameLst>
                                      </p:cBhvr>
                                      <p:to>
                                        <p:strVal val="visible"/>
                                      </p:to>
                                    </p:set>
                                    <p:anim calcmode="lin" valueType="num">
                                      <p:cBhvr additive="base">
                                        <p:cTn id="3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
                                            <p:txEl>
                                              <p:pRg st="4" end="4"/>
                                            </p:txEl>
                                          </p:spTgt>
                                        </p:tgtEl>
                                        <p:attrNameLst>
                                          <p:attrName>style.visibility</p:attrName>
                                        </p:attrNameLst>
                                      </p:cBhvr>
                                      <p:to>
                                        <p:strVal val="visible"/>
                                      </p:to>
                                    </p:set>
                                    <p:anim calcmode="lin" valueType="num">
                                      <p:cBhvr additive="base">
                                        <p:cTn id="37"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 calcmode="lin" valueType="num">
                                      <p:cBhvr additive="base">
                                        <p:cTn id="4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additive="base">
                                        <p:cTn id="5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build="allAtOnce"/>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1" name="文本框 7"/>
          <p:cNvSpPr txBox="1"/>
          <p:nvPr/>
        </p:nvSpPr>
        <p:spPr>
          <a:xfrm>
            <a:off x="1167130" y="263525"/>
            <a:ext cx="14401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Lead in</a:t>
            </a:r>
            <a:endParaRPr lang="en-US" altLang="zh-CN" sz="2400" b="1" dirty="0">
              <a:solidFill>
                <a:schemeClr val="bg1"/>
              </a:solidFill>
              <a:latin typeface="微软雅黑" panose="020B0503020204020204" charset="-122"/>
              <a:ea typeface="微软雅黑" panose="020B0503020204020204" charset="-122"/>
            </a:endParaRPr>
          </a:p>
        </p:txBody>
      </p:sp>
      <p:sp>
        <p:nvSpPr>
          <p:cNvPr id="91142" name="文本框 7"/>
          <p:cNvSpPr txBox="1"/>
          <p:nvPr/>
        </p:nvSpPr>
        <p:spPr>
          <a:xfrm>
            <a:off x="3212465" y="140335"/>
            <a:ext cx="8293100"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Look at the picture and discuss some questions</a:t>
            </a:r>
            <a:endParaRPr lang="en-US" altLang="zh-CN" sz="3200" b="1" dirty="0">
              <a:solidFill>
                <a:srgbClr val="FF0000"/>
              </a:solidFill>
              <a:latin typeface="Times New Roman" panose="02020603050405020304" pitchFamily="18" charset="0"/>
              <a:ea typeface="思源黑体 CN Heavy" pitchFamily="34" charset="-122"/>
            </a:endParaRPr>
          </a:p>
        </p:txBody>
      </p:sp>
      <p:pic>
        <p:nvPicPr>
          <p:cNvPr id="4" name="图片 3"/>
          <p:cNvPicPr/>
          <p:nvPr/>
        </p:nvPicPr>
        <p:blipFill>
          <a:blip r:embed="rId1"/>
          <a:srcRect t="8222" b="3956"/>
          <a:stretch>
            <a:fillRect/>
          </a:stretch>
        </p:blipFill>
        <p:spPr>
          <a:xfrm>
            <a:off x="0" y="1241425"/>
            <a:ext cx="6105525" cy="5615940"/>
          </a:xfrm>
          <a:prstGeom prst="rect">
            <a:avLst/>
          </a:prstGeom>
          <a:noFill/>
          <a:ln w="9525">
            <a:noFill/>
          </a:ln>
        </p:spPr>
      </p:pic>
      <p:sp>
        <p:nvSpPr>
          <p:cNvPr id="7171" name="Text Box 3"/>
          <p:cNvSpPr txBox="1"/>
          <p:nvPr/>
        </p:nvSpPr>
        <p:spPr>
          <a:xfrm>
            <a:off x="6105525" y="1241425"/>
            <a:ext cx="6087110" cy="1322070"/>
          </a:xfrm>
          <a:prstGeom prst="rect">
            <a:avLst/>
          </a:prstGeom>
          <a:noFill/>
          <a:ln w="9525">
            <a:noFill/>
          </a:ln>
        </p:spPr>
        <p:txBody>
          <a:bodyPr wrap="square" lIns="91440" tIns="45720" rIns="91440" bIns="45720" anchor="t">
            <a:spAutoFit/>
          </a:bodyPr>
          <a:p>
            <a:pPr eaLnBrk="0" hangingPunct="0"/>
            <a:r>
              <a:rPr lang="en-US" altLang="zh-CN" sz="4000" b="1">
                <a:solidFill>
                  <a:srgbClr val="0000FF"/>
                </a:solidFill>
                <a:latin typeface="Times New Roman" panose="02020603050405020304" pitchFamily="18" charset="0"/>
                <a:ea typeface="华文彩云" panose="02010800040101010101" pitchFamily="2" charset="-122"/>
                <a:sym typeface="Wingdings" panose="05000000000000000000" charset="0"/>
              </a:rPr>
              <a:t></a:t>
            </a:r>
            <a:r>
              <a:rPr lang="en-US" altLang="zh-CN" sz="4000" b="1">
                <a:solidFill>
                  <a:srgbClr val="0000FF"/>
                </a:solidFill>
                <a:latin typeface="Times New Roman" panose="02020603050405020304" pitchFamily="18" charset="0"/>
                <a:ea typeface="华文彩云" panose="02010800040101010101" pitchFamily="2" charset="-122"/>
              </a:rPr>
              <a:t>How is it related to the theme of the unit?</a:t>
            </a:r>
            <a:endParaRPr lang="en-US" altLang="zh-CN" sz="4000" b="1">
              <a:solidFill>
                <a:srgbClr val="0000FF"/>
              </a:solidFill>
              <a:latin typeface="Times New Roman" panose="02020603050405020304" pitchFamily="18" charset="0"/>
              <a:ea typeface="华文彩云" panose="02010800040101010101" pitchFamily="2" charset="-122"/>
            </a:endParaRPr>
          </a:p>
        </p:txBody>
      </p:sp>
      <p:sp>
        <p:nvSpPr>
          <p:cNvPr id="5" name="文本框 4"/>
          <p:cNvSpPr txBox="1"/>
          <p:nvPr/>
        </p:nvSpPr>
        <p:spPr>
          <a:xfrm>
            <a:off x="6190615" y="2563495"/>
            <a:ext cx="5791835" cy="2861310"/>
          </a:xfrm>
          <a:prstGeom prst="rect">
            <a:avLst/>
          </a:prstGeom>
          <a:noFill/>
          <a:ln w="9525">
            <a:noFill/>
          </a:ln>
        </p:spPr>
        <p:txBody>
          <a:bodyPr wrap="square">
            <a:spAutoFit/>
          </a:bodyPr>
          <a:p>
            <a:pPr algn="just"/>
            <a:r>
              <a:rPr lang="en-US" sz="3600" b="1">
                <a:solidFill>
                  <a:srgbClr val="FF0000"/>
                </a:solidFill>
                <a:latin typeface="Times New Roman" panose="02020603050405020304" pitchFamily="18" charset="0"/>
              </a:rPr>
              <a:t>The quote is used here to suggest that consumption powered by greed is a prime cause of environmental degradation.</a:t>
            </a:r>
            <a:endParaRPr lang="en-US" sz="3600" b="1">
              <a:solidFill>
                <a:srgbClr val="FF0000"/>
              </a:solidFill>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box(in)">
                                      <p:cBhvr>
                                        <p:cTn id="19" dur="5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91142"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436485" y="3688080"/>
            <a:ext cx="4648200" cy="3169920"/>
          </a:xfrm>
          <a:prstGeom prst="rect">
            <a:avLst/>
          </a:prstGeom>
        </p:spPr>
      </p:pic>
      <p:sp>
        <p:nvSpPr>
          <p:cNvPr id="114691" name="文本框 7"/>
          <p:cNvSpPr txBox="1"/>
          <p:nvPr/>
        </p:nvSpPr>
        <p:spPr>
          <a:xfrm>
            <a:off x="921385" y="307658"/>
            <a:ext cx="1981835" cy="398780"/>
          </a:xfrm>
          <a:prstGeom prst="rect">
            <a:avLst/>
          </a:prstGeom>
          <a:noFill/>
          <a:ln w="9525">
            <a:noFill/>
          </a:ln>
        </p:spPr>
        <p:txBody>
          <a:bodyPr wrap="non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75780" name="TextBox 5"/>
          <p:cNvSpPr txBox="1"/>
          <p:nvPr/>
        </p:nvSpPr>
        <p:spPr>
          <a:xfrm>
            <a:off x="3277870" y="154305"/>
            <a:ext cx="5286375" cy="706755"/>
          </a:xfrm>
          <a:prstGeom prst="rect">
            <a:avLst/>
          </a:prstGeom>
          <a:noFill/>
          <a:ln w="9525">
            <a:noFill/>
          </a:ln>
        </p:spPr>
        <p:txBody>
          <a:bodyPr wrap="square" anchor="t">
            <a:spAutoFit/>
          </a:bodyPr>
          <a:p>
            <a:pPr eaLnBrk="0" hangingPunct="0"/>
            <a:r>
              <a:rPr lang="en-US" altLang="zh-CN" sz="4000" b="1" dirty="0">
                <a:solidFill>
                  <a:srgbClr val="FF0000"/>
                </a:solidFill>
                <a:latin typeface="Times New Roman" panose="02020603050405020304" pitchFamily="18" charset="0"/>
                <a:ea typeface="宋体" panose="02010600030101010101" pitchFamily="2" charset="-122"/>
              </a:rPr>
              <a:t>Important </a:t>
            </a:r>
            <a:r>
              <a:rPr lang="en-US" altLang="zh-CN" sz="4000" b="1" dirty="0">
                <a:solidFill>
                  <a:srgbClr val="FF0000"/>
                </a:solidFill>
                <a:latin typeface="Times New Roman" panose="02020603050405020304" pitchFamily="18" charset="0"/>
                <a:sym typeface="+mn-ea"/>
              </a:rPr>
              <a:t>sentence</a:t>
            </a:r>
            <a:r>
              <a:rPr lang="en-US" altLang="zh-CN" sz="4000" b="1" dirty="0">
                <a:solidFill>
                  <a:srgbClr val="FF0000"/>
                </a:solidFill>
                <a:latin typeface="Times New Roman" panose="02020603050405020304" pitchFamily="18" charset="0"/>
                <a:sym typeface="+mn-ea"/>
              </a:rPr>
              <a:t>s</a:t>
            </a:r>
            <a:endParaRPr lang="en-US" altLang="zh-CN" sz="4000" b="1" dirty="0">
              <a:solidFill>
                <a:srgbClr val="FF0000"/>
              </a:solidFill>
              <a:latin typeface="Times New Roman" panose="02020603050405020304" pitchFamily="18" charset="0"/>
              <a:ea typeface="宋体" panose="02010600030101010101" pitchFamily="2" charset="-122"/>
            </a:endParaRPr>
          </a:p>
        </p:txBody>
      </p:sp>
      <p:sp>
        <p:nvSpPr>
          <p:cNvPr id="75781" name="矩形 6"/>
          <p:cNvSpPr/>
          <p:nvPr/>
        </p:nvSpPr>
        <p:spPr>
          <a:xfrm>
            <a:off x="107315" y="1064260"/>
            <a:ext cx="11977370" cy="3538220"/>
          </a:xfrm>
          <a:prstGeom prst="rect">
            <a:avLst/>
          </a:prstGeom>
          <a:noFill/>
          <a:ln w="9525">
            <a:noFill/>
          </a:ln>
        </p:spPr>
        <p:txBody>
          <a:bodyPr wrap="square" anchor="t">
            <a:spAutoFit/>
          </a:bodyPr>
          <a:p>
            <a:pPr eaLnBrk="0" hangingPunct="0"/>
            <a:r>
              <a:rPr lang="en-US" altLang="zh-CN" sz="2800" b="1" dirty="0">
                <a:latin typeface="Times New Roman" panose="02020603050405020304" pitchFamily="18" charset="0"/>
                <a:ea typeface="微软雅黑" panose="020B0503020204020204" charset="-122"/>
              </a:rPr>
              <a:t>3</a:t>
            </a:r>
            <a:r>
              <a:rPr lang="zh-CN" altLang="zh-CN" sz="2800" b="1" dirty="0">
                <a:latin typeface="Times New Roman" panose="02020603050405020304" pitchFamily="18" charset="0"/>
                <a:ea typeface="微软雅黑" panose="020B0503020204020204" charset="-122"/>
              </a:rPr>
              <a:t>.</a:t>
            </a:r>
            <a:r>
              <a:rPr sz="2800" b="1" dirty="0">
                <a:latin typeface="Times New Roman" panose="02020603050405020304" pitchFamily="18" charset="0"/>
                <a:ea typeface="微软雅黑" panose="020B0503020204020204" charset="-122"/>
              </a:rPr>
              <a:t>现在分词作结果状语</a:t>
            </a:r>
            <a:r>
              <a:rPr lang="zh-CN" altLang="zh-CN" sz="2800" dirty="0">
                <a:solidFill>
                  <a:srgbClr val="FF0000"/>
                </a:solidFill>
                <a:latin typeface="Times New Roman" panose="02020603050405020304" pitchFamily="18" charset="0"/>
                <a:ea typeface="微软雅黑" panose="020B0503020204020204" charset="-122"/>
              </a:rPr>
              <a:t>                                            </a:t>
            </a:r>
            <a:r>
              <a:rPr lang="en-US" altLang="zh-CN" sz="2800" dirty="0">
                <a:solidFill>
                  <a:srgbClr val="FF0000"/>
                </a:solidFill>
                <a:latin typeface="Times New Roman" panose="02020603050405020304" pitchFamily="18" charset="0"/>
                <a:ea typeface="微软雅黑" panose="020B0503020204020204" charset="-122"/>
              </a:rPr>
              <a:t>                 </a:t>
            </a:r>
            <a:r>
              <a:rPr lang="zh-CN" altLang="zh-CN" sz="2800" b="1" dirty="0">
                <a:latin typeface="Times New Roman" panose="02020603050405020304" pitchFamily="18" charset="0"/>
                <a:ea typeface="微软雅黑" panose="020B0503020204020204" charset="-122"/>
              </a:rPr>
              <a:t>考查热度★★</a:t>
            </a:r>
            <a:r>
              <a:rPr lang="zh-CN" altLang="zh-CN" sz="2800" b="1" dirty="0">
                <a:latin typeface="Times New Roman" panose="02020603050405020304" pitchFamily="18" charset="0"/>
                <a:ea typeface="微软雅黑" panose="020B0503020204020204" charset="-122"/>
                <a:sym typeface="+mn-ea"/>
              </a:rPr>
              <a:t>★</a:t>
            </a:r>
            <a:r>
              <a:rPr lang="zh-CN" altLang="zh-CN" sz="2800" b="1" dirty="0">
                <a:latin typeface="Times New Roman" panose="02020603050405020304" pitchFamily="18" charset="0"/>
                <a:ea typeface="微软雅黑" panose="020B0503020204020204" charset="-122"/>
                <a:sym typeface="+mn-ea"/>
              </a:rPr>
              <a:t>★</a:t>
            </a:r>
            <a:endParaRPr lang="zh-CN" altLang="zh-CN" sz="2800" b="1" dirty="0">
              <a:latin typeface="Times New Roman" panose="02020603050405020304" pitchFamily="18" charset="0"/>
              <a:ea typeface="微软雅黑" panose="020B0503020204020204" charset="-122"/>
              <a:sym typeface="+mn-ea"/>
            </a:endParaRPr>
          </a:p>
          <a:p>
            <a:pPr eaLnBrk="0" hangingPunct="0"/>
            <a:r>
              <a:rPr lang="zh-CN"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【教材原句】</a:t>
            </a:r>
            <a:r>
              <a:rPr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Without this process</a:t>
            </a:r>
            <a:r>
              <a:rPr sz="2800" b="1" dirty="0">
                <a:latin typeface="Times New Roman" panose="02020603050405020304" pitchFamily="18" charset="0"/>
                <a:ea typeface="微软雅黑" panose="020B0503020204020204" charset="-122"/>
                <a:cs typeface="Times New Roman" panose="02020603050405020304" pitchFamily="18" charset="0"/>
              </a:rPr>
              <a:t>，Earth could not sustain life.</a:t>
            </a:r>
            <a:endParaRPr sz="28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sz="2800" b="1" dirty="0">
                <a:latin typeface="Times New Roman" panose="02020603050405020304" pitchFamily="18" charset="0"/>
                <a:ea typeface="微软雅黑" panose="020B0503020204020204" charset="-122"/>
                <a:cs typeface="Times New Roman" panose="02020603050405020304" pitchFamily="18" charset="0"/>
              </a:rPr>
              <a:t>没有这个过程，地球就不能维持生命。</a:t>
            </a:r>
            <a:endParaRPr sz="2800" b="1" dirty="0">
              <a:latin typeface="Times New Roman" panose="02020603050405020304" pitchFamily="18" charset="0"/>
              <a:ea typeface="微软雅黑" panose="020B0503020204020204" charset="-122"/>
              <a:cs typeface="Times New Roman" panose="02020603050405020304" pitchFamily="18" charset="0"/>
            </a:endParaRPr>
          </a:p>
          <a:p>
            <a:pPr eaLnBrk="0" hangingPunct="0"/>
            <a:r>
              <a:rPr lang="zh-CN" altLang="zh-CN" sz="2800" b="1">
                <a:solidFill>
                  <a:srgbClr val="FF0000"/>
                </a:solidFill>
                <a:latin typeface="微软雅黑" panose="020B0503020204020204" charset="-122"/>
                <a:ea typeface="微软雅黑" panose="020B0503020204020204" charset="-122"/>
                <a:sym typeface="+mn-ea"/>
              </a:rPr>
              <a:t>【句式分析】</a:t>
            </a:r>
            <a:endParaRPr lang="zh-CN" altLang="zh-CN" sz="2800" b="1">
              <a:solidFill>
                <a:srgbClr val="FF0000"/>
              </a:solidFill>
              <a:latin typeface="微软雅黑" panose="020B0503020204020204" charset="-122"/>
              <a:ea typeface="微软雅黑" panose="020B0503020204020204" charset="-122"/>
              <a:sym typeface="+mn-ea"/>
            </a:endParaRPr>
          </a:p>
          <a:p>
            <a:pPr eaLnBrk="0" hangingPunct="0"/>
            <a:r>
              <a:rPr sz="2800" b="1">
                <a:latin typeface="Times New Roman" panose="02020603050405020304" pitchFamily="18" charset="0"/>
                <a:ea typeface="微软雅黑" panose="020B0503020204020204" charset="-122"/>
                <a:cs typeface="Times New Roman" panose="02020603050405020304" pitchFamily="18" charset="0"/>
                <a:sym typeface="+mn-ea"/>
              </a:rPr>
              <a:t>此句为虚拟语气句，without引起虚拟语气。</a:t>
            </a:r>
            <a:endParaRPr sz="2800" b="1">
              <a:latin typeface="Times New Roman" panose="02020603050405020304" pitchFamily="18" charset="0"/>
              <a:ea typeface="微软雅黑" panose="020B0503020204020204" charset="-122"/>
              <a:cs typeface="Times New Roman" panose="02020603050405020304" pitchFamily="18" charset="0"/>
              <a:sym typeface="+mn-ea"/>
            </a:endParaRPr>
          </a:p>
          <a:p>
            <a:pPr eaLnBrk="0" hangingPunct="0"/>
            <a:r>
              <a:rPr sz="2800" b="1">
                <a:latin typeface="Times New Roman" panose="02020603050405020304" pitchFamily="18" charset="0"/>
                <a:ea typeface="微软雅黑" panose="020B0503020204020204" charset="-122"/>
                <a:cs typeface="Times New Roman" panose="02020603050405020304" pitchFamily="18" charset="0"/>
                <a:sym typeface="+mn-ea"/>
              </a:rPr>
              <a:t>Without this process＝If there were not this process，</a:t>
            </a:r>
            <a:endParaRPr sz="2800" b="1">
              <a:latin typeface="Times New Roman" panose="02020603050405020304" pitchFamily="18" charset="0"/>
              <a:ea typeface="微软雅黑" panose="020B0503020204020204" charset="-122"/>
              <a:cs typeface="Times New Roman" panose="02020603050405020304" pitchFamily="18" charset="0"/>
              <a:sym typeface="+mn-ea"/>
            </a:endParaRPr>
          </a:p>
          <a:p>
            <a:pPr eaLnBrk="0" hangingPunct="0"/>
            <a:r>
              <a:rPr sz="2800" b="1">
                <a:latin typeface="Times New Roman" panose="02020603050405020304" pitchFamily="18" charset="0"/>
                <a:ea typeface="微软雅黑" panose="020B0503020204020204" charset="-122"/>
                <a:cs typeface="Times New Roman" panose="02020603050405020304" pitchFamily="18" charset="0"/>
                <a:sym typeface="+mn-ea"/>
              </a:rPr>
              <a:t>是一个与现在事实相反的虚拟条件句。</a:t>
            </a:r>
            <a:endParaRPr sz="2800" b="1">
              <a:latin typeface="Times New Roman" panose="02020603050405020304" pitchFamily="18" charset="0"/>
              <a:ea typeface="微软雅黑" panose="020B0503020204020204" charset="-122"/>
              <a:cs typeface="Times New Roman" panose="02020603050405020304" pitchFamily="18" charset="0"/>
              <a:sym typeface="+mn-ea"/>
            </a:endParaRPr>
          </a:p>
          <a:p>
            <a:pPr eaLnBrk="0" hangingPunct="0"/>
            <a:r>
              <a:rPr sz="2800" b="1">
                <a:latin typeface="Times New Roman" panose="02020603050405020304" pitchFamily="18" charset="0"/>
                <a:ea typeface="微软雅黑" panose="020B0503020204020204" charset="-122"/>
                <a:cs typeface="Times New Roman" panose="02020603050405020304" pitchFamily="18" charset="0"/>
                <a:sym typeface="+mn-ea"/>
              </a:rPr>
              <a:t>后面的句子使用了would be表示与现在事实相反的结果。</a:t>
            </a:r>
            <a:endParaRPr sz="2800" b="1">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0" name="文本框 99"/>
          <p:cNvSpPr txBox="1"/>
          <p:nvPr/>
        </p:nvSpPr>
        <p:spPr>
          <a:xfrm>
            <a:off x="162560" y="4504055"/>
            <a:ext cx="8094345" cy="224536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实</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例品读</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Without water</a:t>
            </a:r>
            <a:r>
              <a:rPr lang="zh-CN" sz="2800" b="1">
                <a:latin typeface="Times New Roman" panose="02020603050405020304" pitchFamily="18" charset="0"/>
                <a:ea typeface="微软雅黑" panose="020B0503020204020204" charset="-122"/>
                <a:cs typeface="Times New Roman" panose="02020603050405020304" pitchFamily="18" charset="0"/>
              </a:rPr>
              <a:t>, fish wouldn’t live.</a:t>
            </a:r>
            <a:endParaRPr lang="zh-CN" sz="2800" b="1">
              <a:latin typeface="Times New Roman" panose="02020603050405020304" pitchFamily="18" charset="0"/>
              <a:ea typeface="微软雅黑" panose="020B0503020204020204" charset="-122"/>
              <a:cs typeface="Times New Roman" panose="02020603050405020304" pitchFamily="18" charset="0"/>
            </a:endParaRPr>
          </a:p>
          <a:p>
            <a:r>
              <a:rPr lang="zh-CN" sz="2800" b="1">
                <a:latin typeface="Times New Roman" panose="02020603050405020304" pitchFamily="18" charset="0"/>
                <a:ea typeface="微软雅黑" panose="020B0503020204020204" charset="-122"/>
                <a:cs typeface="Times New Roman" panose="02020603050405020304" pitchFamily="18" charset="0"/>
              </a:rPr>
              <a:t>没有水，鱼不能活。</a:t>
            </a:r>
            <a:endParaRPr lang="zh-CN" sz="2800" b="1">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Without your help</a:t>
            </a:r>
            <a:r>
              <a:rPr lang="zh-CN" sz="2800" b="1">
                <a:latin typeface="Times New Roman" panose="02020603050405020304" pitchFamily="18" charset="0"/>
                <a:ea typeface="微软雅黑" panose="020B0503020204020204" charset="-122"/>
                <a:cs typeface="Times New Roman" panose="02020603050405020304" pitchFamily="18" charset="0"/>
              </a:rPr>
              <a:t>, we would have failed.</a:t>
            </a:r>
            <a:endParaRPr lang="zh-CN" sz="2800" b="1">
              <a:latin typeface="Times New Roman" panose="02020603050405020304" pitchFamily="18" charset="0"/>
              <a:ea typeface="微软雅黑" panose="020B0503020204020204" charset="-122"/>
              <a:cs typeface="Times New Roman" panose="02020603050405020304" pitchFamily="18" charset="0"/>
            </a:endParaRPr>
          </a:p>
          <a:p>
            <a:r>
              <a:rPr lang="zh-CN" sz="2800" b="1">
                <a:latin typeface="Times New Roman" panose="02020603050405020304" pitchFamily="18" charset="0"/>
                <a:ea typeface="微软雅黑" panose="020B0503020204020204" charset="-122"/>
                <a:cs typeface="Times New Roman" panose="02020603050405020304" pitchFamily="18" charset="0"/>
              </a:rPr>
              <a:t>如果没有你的帮助，我们肯定会失败的。</a:t>
            </a:r>
            <a:endParaRPr lang="zh-CN" sz="2800" b="1">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 calcmode="lin" valueType="num">
                                      <p:cBhvr additive="base">
                                        <p:cTn id="7"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81">
                                            <p:txEl>
                                              <p:pRg st="1" end="1"/>
                                            </p:txEl>
                                          </p:spTgt>
                                        </p:tgtEl>
                                        <p:attrNameLst>
                                          <p:attrName>style.visibility</p:attrName>
                                        </p:attrNameLst>
                                      </p:cBhvr>
                                      <p:to>
                                        <p:strVal val="visible"/>
                                      </p:to>
                                    </p:set>
                                    <p:anim calcmode="lin" valueType="num">
                                      <p:cBhvr additive="base">
                                        <p:cTn id="13" dur="500" fill="hold"/>
                                        <p:tgtEl>
                                          <p:spTgt spid="757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81">
                                            <p:txEl>
                                              <p:pRg st="2" end="2"/>
                                            </p:txEl>
                                          </p:spTgt>
                                        </p:tgtEl>
                                        <p:attrNameLst>
                                          <p:attrName>style.visibility</p:attrName>
                                        </p:attrNameLst>
                                      </p:cBhvr>
                                      <p:to>
                                        <p:strVal val="visible"/>
                                      </p:to>
                                    </p:set>
                                    <p:anim calcmode="lin" valueType="num">
                                      <p:cBhvr additive="base">
                                        <p:cTn id="19"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81">
                                            <p:txEl>
                                              <p:pRg st="3" end="3"/>
                                            </p:txEl>
                                          </p:spTgt>
                                        </p:tgtEl>
                                        <p:attrNameLst>
                                          <p:attrName>style.visibility</p:attrName>
                                        </p:attrNameLst>
                                      </p:cBhvr>
                                      <p:to>
                                        <p:strVal val="visible"/>
                                      </p:to>
                                    </p:set>
                                    <p:anim calcmode="lin" valueType="num">
                                      <p:cBhvr additive="base">
                                        <p:cTn id="25"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5781">
                                            <p:txEl>
                                              <p:pRg st="4" end="4"/>
                                            </p:txEl>
                                          </p:spTgt>
                                        </p:tgtEl>
                                        <p:attrNameLst>
                                          <p:attrName>style.visibility</p:attrName>
                                        </p:attrNameLst>
                                      </p:cBhvr>
                                      <p:to>
                                        <p:strVal val="visible"/>
                                      </p:to>
                                    </p:set>
                                    <p:anim calcmode="lin" valueType="num">
                                      <p:cBhvr additive="base">
                                        <p:cTn id="31" dur="500" fill="hold"/>
                                        <p:tgtEl>
                                          <p:spTgt spid="7578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781">
                                            <p:txEl>
                                              <p:pRg st="5" end="5"/>
                                            </p:txEl>
                                          </p:spTgt>
                                        </p:tgtEl>
                                        <p:attrNameLst>
                                          <p:attrName>style.visibility</p:attrName>
                                        </p:attrNameLst>
                                      </p:cBhvr>
                                      <p:to>
                                        <p:strVal val="visible"/>
                                      </p:to>
                                    </p:set>
                                    <p:anim calcmode="lin" valueType="num">
                                      <p:cBhvr additive="base">
                                        <p:cTn id="37" dur="500" fill="hold"/>
                                        <p:tgtEl>
                                          <p:spTgt spid="7578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5781">
                                            <p:txEl>
                                              <p:pRg st="6" end="6"/>
                                            </p:txEl>
                                          </p:spTgt>
                                        </p:tgtEl>
                                        <p:attrNameLst>
                                          <p:attrName>style.visibility</p:attrName>
                                        </p:attrNameLst>
                                      </p:cBhvr>
                                      <p:to>
                                        <p:strVal val="visible"/>
                                      </p:to>
                                    </p:set>
                                    <p:anim calcmode="lin" valueType="num">
                                      <p:cBhvr additive="base">
                                        <p:cTn id="43" dur="500" fill="hold"/>
                                        <p:tgtEl>
                                          <p:spTgt spid="7578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5781">
                                            <p:txEl>
                                              <p:pRg st="7" end="7"/>
                                            </p:txEl>
                                          </p:spTgt>
                                        </p:tgtEl>
                                        <p:attrNameLst>
                                          <p:attrName>style.visibility</p:attrName>
                                        </p:attrNameLst>
                                      </p:cBhvr>
                                      <p:to>
                                        <p:strVal val="visible"/>
                                      </p:to>
                                    </p:set>
                                    <p:anim calcmode="lin" valueType="num">
                                      <p:cBhvr additive="base">
                                        <p:cTn id="49" dur="500" fill="hold"/>
                                        <p:tgtEl>
                                          <p:spTgt spid="7578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
                                            <p:txEl>
                                              <p:pRg st="0" end="0"/>
                                            </p:txEl>
                                          </p:spTgt>
                                        </p:tgtEl>
                                        <p:attrNameLst>
                                          <p:attrName>style.visibility</p:attrName>
                                        </p:attrNameLst>
                                      </p:cBhvr>
                                      <p:to>
                                        <p:strVal val="visible"/>
                                      </p:to>
                                    </p:set>
                                    <p:anim calcmode="lin" valueType="num">
                                      <p:cBhvr additive="base">
                                        <p:cTn id="55"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
                                            <p:txEl>
                                              <p:pRg st="1" end="1"/>
                                            </p:txEl>
                                          </p:spTgt>
                                        </p:tgtEl>
                                        <p:attrNameLst>
                                          <p:attrName>style.visibility</p:attrName>
                                        </p:attrNameLst>
                                      </p:cBhvr>
                                      <p:to>
                                        <p:strVal val="visible"/>
                                      </p:to>
                                    </p:set>
                                    <p:anim calcmode="lin" valueType="num">
                                      <p:cBhvr additive="base">
                                        <p:cTn id="61"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0">
                                            <p:txEl>
                                              <p:pRg st="2" end="2"/>
                                            </p:txEl>
                                          </p:spTgt>
                                        </p:tgtEl>
                                        <p:attrNameLst>
                                          <p:attrName>style.visibility</p:attrName>
                                        </p:attrNameLst>
                                      </p:cBhvr>
                                      <p:to>
                                        <p:strVal val="visible"/>
                                      </p:to>
                                    </p:set>
                                    <p:anim calcmode="lin" valueType="num">
                                      <p:cBhvr additive="base">
                                        <p:cTn id="6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0">
                                            <p:txEl>
                                              <p:pRg st="3" end="3"/>
                                            </p:txEl>
                                          </p:spTgt>
                                        </p:tgtEl>
                                        <p:attrNameLst>
                                          <p:attrName>style.visibility</p:attrName>
                                        </p:attrNameLst>
                                      </p:cBhvr>
                                      <p:to>
                                        <p:strVal val="visible"/>
                                      </p:to>
                                    </p:set>
                                    <p:anim calcmode="lin" valueType="num">
                                      <p:cBhvr additive="base">
                                        <p:cTn id="73"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0">
                                            <p:txEl>
                                              <p:pRg st="4" end="4"/>
                                            </p:txEl>
                                          </p:spTgt>
                                        </p:tgtEl>
                                        <p:attrNameLst>
                                          <p:attrName>style.visibility</p:attrName>
                                        </p:attrNameLst>
                                      </p:cBhvr>
                                      <p:to>
                                        <p:strVal val="visible"/>
                                      </p:to>
                                    </p:set>
                                    <p:anim calcmode="lin" valueType="num">
                                      <p:cBhvr additive="base">
                                        <p:cTn id="79"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7543800" y="611505"/>
            <a:ext cx="4648200" cy="3169920"/>
          </a:xfrm>
          <a:prstGeom prst="rect">
            <a:avLst/>
          </a:prstGeom>
        </p:spPr>
      </p:pic>
      <p:sp>
        <p:nvSpPr>
          <p:cNvPr id="115714" name="TextBox 5"/>
          <p:cNvSpPr txBox="1"/>
          <p:nvPr/>
        </p:nvSpPr>
        <p:spPr>
          <a:xfrm>
            <a:off x="3443605" y="158750"/>
            <a:ext cx="4311650" cy="645160"/>
          </a:xfrm>
          <a:prstGeom prst="rect">
            <a:avLst/>
          </a:prstGeom>
          <a:noFill/>
          <a:ln w="9525">
            <a:noFill/>
          </a:ln>
        </p:spPr>
        <p:txBody>
          <a:bodyPr anchor="t">
            <a:spAutoFit/>
          </a:bodyPr>
          <a:p>
            <a:pPr eaLnBrk="0" hangingPunct="0"/>
            <a:r>
              <a:rPr lang="en-US" altLang="zh-CN" sz="3600" b="1" dirty="0">
                <a:solidFill>
                  <a:srgbClr val="FF0000"/>
                </a:solidFill>
                <a:latin typeface="Times New Roman" panose="02020603050405020304" pitchFamily="18" charset="0"/>
                <a:ea typeface="宋体" panose="02010600030101010101" pitchFamily="2" charset="-122"/>
              </a:rPr>
              <a:t>Important sentences</a:t>
            </a:r>
            <a:endParaRPr lang="en-US" altLang="zh-CN" sz="3600" b="1" dirty="0">
              <a:solidFill>
                <a:srgbClr val="FF0000"/>
              </a:solidFill>
              <a:latin typeface="Times New Roman" panose="02020603050405020304" pitchFamily="18" charset="0"/>
              <a:ea typeface="宋体" panose="02010600030101010101" pitchFamily="2" charset="-122"/>
            </a:endParaRPr>
          </a:p>
        </p:txBody>
      </p:sp>
      <p:sp>
        <p:nvSpPr>
          <p:cNvPr id="114691" name="文本框 7"/>
          <p:cNvSpPr txBox="1"/>
          <p:nvPr/>
        </p:nvSpPr>
        <p:spPr>
          <a:xfrm>
            <a:off x="939165" y="281940"/>
            <a:ext cx="2047240" cy="398780"/>
          </a:xfrm>
          <a:prstGeom prst="rect">
            <a:avLst/>
          </a:prstGeom>
          <a:noFill/>
          <a:ln w="9525">
            <a:noFill/>
          </a:ln>
        </p:spPr>
        <p:txBody>
          <a:bodyPr wrap="square" anchor="t">
            <a:spAutoFit/>
          </a:bodyPr>
          <a:p>
            <a:pPr eaLnBrk="0" hangingPunct="0">
              <a:buFont typeface="Arial" panose="020B0604020202020204" pitchFamily="34" charset="0"/>
            </a:pPr>
            <a:r>
              <a:rPr lang="en-US" altLang="zh-CN" sz="2000" b="1" dirty="0">
                <a:solidFill>
                  <a:schemeClr val="bg2"/>
                </a:solidFill>
                <a:latin typeface="Times New Roman" panose="02020603050405020304" pitchFamily="18" charset="0"/>
                <a:ea typeface="思源黑体 CN Heavy" pitchFamily="34" charset="-122"/>
              </a:rPr>
              <a:t>Language points</a:t>
            </a:r>
            <a:endParaRPr lang="en-US" altLang="zh-CN" sz="2000" b="1" dirty="0">
              <a:solidFill>
                <a:schemeClr val="bg2"/>
              </a:solidFill>
              <a:latin typeface="Times New Roman" panose="02020603050405020304" pitchFamily="18" charset="0"/>
              <a:ea typeface="思源黑体 CN Heavy" pitchFamily="34" charset="-122"/>
            </a:endParaRPr>
          </a:p>
        </p:txBody>
      </p:sp>
      <p:sp>
        <p:nvSpPr>
          <p:cNvPr id="100" name="文本框 99"/>
          <p:cNvSpPr txBox="1"/>
          <p:nvPr/>
        </p:nvSpPr>
        <p:spPr>
          <a:xfrm>
            <a:off x="301625" y="1022985"/>
            <a:ext cx="8094345" cy="310769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思维拓展</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latin typeface="Times New Roman" panose="02020603050405020304" pitchFamily="18" charset="0"/>
                <a:ea typeface="微软雅黑" panose="020B0503020204020204" charset="-122"/>
                <a:cs typeface="Times New Roman" panose="02020603050405020304" pitchFamily="18" charset="0"/>
              </a:rPr>
              <a:t>很多情况下表示虚拟的假设并不用条件从句表示出来，而是</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通过上下文</a:t>
            </a:r>
            <a:r>
              <a:rPr lang="zh-CN" sz="2800" b="1">
                <a:latin typeface="Times New Roman" panose="02020603050405020304" pitchFamily="18" charset="0"/>
                <a:ea typeface="微软雅黑" panose="020B0503020204020204" charset="-122"/>
                <a:cs typeface="Times New Roman" panose="02020603050405020304" pitchFamily="18" charset="0"/>
              </a:rPr>
              <a:t>，利用but for，or，otherwise等介词(短语)或连词来表示，这就是所谓的含蓄虚拟语气。</a:t>
            </a:r>
            <a:endParaRPr lang="zh-CN" sz="2800" b="1">
              <a:latin typeface="Times New Roman" panose="02020603050405020304" pitchFamily="18" charset="0"/>
              <a:ea typeface="微软雅黑" panose="020B0503020204020204" charset="-122"/>
              <a:cs typeface="Times New Roman" panose="02020603050405020304" pitchFamily="18" charset="0"/>
            </a:endParaRPr>
          </a:p>
          <a:p>
            <a:r>
              <a:rPr lang="zh-CN" sz="2800" b="1">
                <a:latin typeface="Times New Roman" panose="02020603050405020304" pitchFamily="18" charset="0"/>
                <a:ea typeface="微软雅黑" panose="020B0503020204020204" charset="-122"/>
                <a:cs typeface="Times New Roman" panose="02020603050405020304" pitchFamily="18" charset="0"/>
              </a:rPr>
              <a:t>But for your help, I would have failed the exam.</a:t>
            </a:r>
            <a:endParaRPr lang="zh-CN" sz="2800" b="1">
              <a:latin typeface="Times New Roman" panose="02020603050405020304" pitchFamily="18" charset="0"/>
              <a:ea typeface="微软雅黑" panose="020B0503020204020204" charset="-122"/>
              <a:cs typeface="Times New Roman" panose="02020603050405020304" pitchFamily="18" charset="0"/>
            </a:endParaRPr>
          </a:p>
          <a:p>
            <a:r>
              <a:rPr lang="zh-CN" sz="2800" b="1">
                <a:latin typeface="Times New Roman" panose="02020603050405020304" pitchFamily="18" charset="0"/>
                <a:ea typeface="微软雅黑" panose="020B0503020204020204" charset="-122"/>
                <a:cs typeface="Times New Roman" panose="02020603050405020304" pitchFamily="18" charset="0"/>
              </a:rPr>
              <a:t>要不是你的帮助，我考试一定会不及格的。</a:t>
            </a:r>
            <a:endParaRPr 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nvSpPr>
        <p:spPr>
          <a:xfrm>
            <a:off x="171450" y="4130675"/>
            <a:ext cx="11849100" cy="2245360"/>
          </a:xfrm>
          <a:prstGeom prst="rect">
            <a:avLst/>
          </a:prstGeom>
          <a:noFill/>
          <a:ln w="9525">
            <a:noFill/>
          </a:ln>
        </p:spPr>
        <p:txBody>
          <a:bodyPr wrap="square">
            <a:spAutoFit/>
          </a:bodyPr>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考点精练</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完成句子</a:t>
            </a:r>
            <a:endParaRPr 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①I was not listening to the teacher，or else I ___________________</a:t>
            </a:r>
            <a:r>
              <a:rPr lang="en-US"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___</a:t>
            </a:r>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_ his questions.我没听老师讲课，不然我就回答他的问题了。</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②Without air，there ____________ any living things on the earth.</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r>
              <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没有空气，地球上就不会有生物。</a:t>
            </a:r>
            <a:endParaRPr 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nvSpPr>
        <p:spPr>
          <a:xfrm>
            <a:off x="7138035" y="4472940"/>
            <a:ext cx="4248150"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would have answered　</a:t>
            </a:r>
            <a:endParaRPr lang="en-US" altLang="zh-CN" sz="3200" b="1">
              <a:solidFill>
                <a:srgbClr val="FF0000"/>
              </a:solidFill>
              <a:latin typeface="Times New Roman" panose="02020603050405020304" pitchFamily="18" charset="0"/>
            </a:endParaRPr>
          </a:p>
        </p:txBody>
      </p:sp>
      <p:sp>
        <p:nvSpPr>
          <p:cNvPr id="4" name="矩形 3"/>
          <p:cNvSpPr/>
          <p:nvPr/>
        </p:nvSpPr>
        <p:spPr>
          <a:xfrm>
            <a:off x="3539490" y="5365115"/>
            <a:ext cx="2404745" cy="583565"/>
          </a:xfrm>
          <a:prstGeom prst="rect">
            <a:avLst/>
          </a:prstGeom>
          <a:noFill/>
          <a:ln w="9525">
            <a:noFill/>
          </a:ln>
        </p:spPr>
        <p:txBody>
          <a:bodyPr wrap="square" anchor="ctr">
            <a:spAutoFit/>
          </a:bodyPr>
          <a:p>
            <a:pPr algn="l"/>
            <a:r>
              <a:rPr lang="en-US" altLang="zh-CN" sz="3200" b="1">
                <a:solidFill>
                  <a:srgbClr val="FF0000"/>
                </a:solidFill>
                <a:latin typeface="Times New Roman" panose="02020603050405020304" pitchFamily="18" charset="0"/>
              </a:rPr>
              <a:t>wouldn’t be　</a:t>
            </a:r>
            <a:endParaRPr lang="en-US" altLang="zh-CN" sz="3200" b="1">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anim calcmode="lin" valueType="num">
                                      <p:cBhvr additive="base">
                                        <p:cTn id="19"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xEl>
                                              <p:pRg st="2" end="2"/>
                                            </p:txEl>
                                          </p:spTgt>
                                        </p:tgtEl>
                                        <p:attrNameLst>
                                          <p:attrName>style.visibility</p:attrName>
                                        </p:attrNameLst>
                                      </p:cBhvr>
                                      <p:to>
                                        <p:strVal val="visible"/>
                                      </p:to>
                                    </p:set>
                                    <p:anim calcmode="lin" valueType="num">
                                      <p:cBhvr additive="base">
                                        <p:cTn id="25"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
                                            <p:txEl>
                                              <p:pRg st="3" end="3"/>
                                            </p:txEl>
                                          </p:spTgt>
                                        </p:tgtEl>
                                        <p:attrNameLst>
                                          <p:attrName>style.visibility</p:attrName>
                                        </p:attrNameLst>
                                      </p:cBhvr>
                                      <p:to>
                                        <p:strVal val="visible"/>
                                      </p:to>
                                    </p:set>
                                    <p:anim calcmode="lin" valueType="num">
                                      <p:cBhvr additive="base">
                                        <p:cTn id="3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 calcmode="lin" valueType="num">
                                      <p:cBhvr additive="base">
                                        <p:cTn id="4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build="allAtOnce"/>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spect="1"/>
          </p:cNvSpPr>
          <p:nvPr/>
        </p:nvSpPr>
        <p:spPr>
          <a:xfrm>
            <a:off x="2015490" y="1165225"/>
            <a:ext cx="10034905" cy="5015865"/>
          </a:xfrm>
          <a:prstGeom prst="rect">
            <a:avLst/>
          </a:prstGeom>
          <a:noFill/>
          <a:ln w="9525">
            <a:noFill/>
          </a:ln>
        </p:spPr>
        <p:txBody>
          <a:bodyPr wrap="square" anchor="t">
            <a:spAutoFit/>
          </a:bodyPr>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1．You can’t see your sister _________ (挨饿)without trying to help her!</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2．__________ (放开) the dog. He has been chained up for hours.</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3．Running costs are coming down because of cheaper _______ (燃料).</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4．Will this light shelf __________ (承受)the weight of all these books?</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5．The rise in violent crime is a disturbing new ________ (趋势).</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4391" name="文本框 7"/>
          <p:cNvSpPr txBox="1"/>
          <p:nvPr/>
        </p:nvSpPr>
        <p:spPr>
          <a:xfrm>
            <a:off x="1404303" y="198755"/>
            <a:ext cx="14090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微软雅黑" panose="020B0503020204020204" charset="-122"/>
                <a:ea typeface="微软雅黑" panose="020B0503020204020204" charset="-122"/>
              </a:rPr>
              <a:t>Exercise</a:t>
            </a:r>
            <a:endParaRPr lang="en-US" altLang="zh-CN" sz="2400" b="1" dirty="0">
              <a:solidFill>
                <a:schemeClr val="bg2"/>
              </a:solidFill>
              <a:latin typeface="微软雅黑" panose="020B0503020204020204" charset="-122"/>
              <a:ea typeface="微软雅黑" panose="020B0503020204020204" charset="-122"/>
            </a:endParaRPr>
          </a:p>
        </p:txBody>
      </p:sp>
      <p:sp>
        <p:nvSpPr>
          <p:cNvPr id="5" name="矩形 4"/>
          <p:cNvSpPr/>
          <p:nvPr/>
        </p:nvSpPr>
        <p:spPr>
          <a:xfrm>
            <a:off x="2813685" y="2191385"/>
            <a:ext cx="183388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Release</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6" name="矩形 5"/>
          <p:cNvSpPr/>
          <p:nvPr/>
        </p:nvSpPr>
        <p:spPr>
          <a:xfrm>
            <a:off x="7607935" y="1165225"/>
            <a:ext cx="169100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starve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7" name="矩形 6"/>
          <p:cNvSpPr/>
          <p:nvPr/>
        </p:nvSpPr>
        <p:spPr>
          <a:xfrm>
            <a:off x="2242185" y="3636645"/>
            <a:ext cx="108140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fuel</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8" name="矩形 7"/>
          <p:cNvSpPr/>
          <p:nvPr/>
        </p:nvSpPr>
        <p:spPr>
          <a:xfrm>
            <a:off x="6450330" y="4081780"/>
            <a:ext cx="148272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sustain</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3" name="矩形 2"/>
          <p:cNvSpPr/>
          <p:nvPr/>
        </p:nvSpPr>
        <p:spPr>
          <a:xfrm>
            <a:off x="2403475" y="5567045"/>
            <a:ext cx="133604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trend</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9" name="Rectangle 3"/>
          <p:cNvSpPr>
            <a:spLocks noChangeArrowheads="1"/>
          </p:cNvSpPr>
          <p:nvPr/>
        </p:nvSpPr>
        <p:spPr bwMode="auto">
          <a:xfrm>
            <a:off x="3467187" y="198670"/>
            <a:ext cx="221488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微软雅黑" panose="020B0503020204020204" charset="-122"/>
                <a:ea typeface="微软雅黑" panose="020B0503020204020204" charset="-122"/>
                <a:cs typeface="微软雅黑" panose="020B0503020204020204" charset="-122"/>
              </a:rPr>
              <a:t>单词拼写</a:t>
            </a:r>
            <a:r>
              <a:rPr lang="zh-CN" altLang="zh-CN" sz="3200" kern="100" dirty="0">
                <a:solidFill>
                  <a:srgbClr val="FF0000"/>
                </a:solidFill>
              </a:rPr>
              <a:t>　</a:t>
            </a:r>
            <a:endParaRPr lang="zh-CN" altLang="zh-CN" sz="3200" kern="100" dirty="0"/>
          </a:p>
        </p:txBody>
      </p:sp>
      <p:pic>
        <p:nvPicPr>
          <p:cNvPr id="106" name="图片 105"/>
          <p:cNvPicPr/>
          <p:nvPr/>
        </p:nvPicPr>
        <p:blipFill>
          <a:blip r:embed="rId1"/>
          <a:srcRect l="7096" t="2546" r="21474" b="10407"/>
          <a:stretch>
            <a:fillRect/>
          </a:stretch>
        </p:blipFill>
        <p:spPr>
          <a:xfrm>
            <a:off x="103505" y="1467485"/>
            <a:ext cx="1911985" cy="45345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500" fill="hold"/>
                                        <p:tgtEl>
                                          <p:spTgt spid="106"/>
                                        </p:tgtEl>
                                        <p:attrNameLst>
                                          <p:attrName>ppt_x</p:attrName>
                                        </p:attrNameLst>
                                      </p:cBhvr>
                                      <p:tavLst>
                                        <p:tav tm="0">
                                          <p:val>
                                            <p:strVal val="#ppt_x"/>
                                          </p:val>
                                        </p:tav>
                                        <p:tav tm="100000">
                                          <p:val>
                                            <p:strVal val="#ppt_x"/>
                                          </p:val>
                                        </p:tav>
                                      </p:tavLst>
                                    </p:anim>
                                    <p:anim calcmode="lin" valueType="num">
                                      <p:cBhvr additive="base">
                                        <p:cTn id="13"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spect="1"/>
          </p:cNvSpPr>
          <p:nvPr/>
        </p:nvSpPr>
        <p:spPr>
          <a:xfrm>
            <a:off x="2015490" y="1165225"/>
            <a:ext cx="10034905" cy="4523105"/>
          </a:xfrm>
          <a:prstGeom prst="rect">
            <a:avLst/>
          </a:prstGeom>
          <a:noFill/>
          <a:ln w="9525">
            <a:noFill/>
          </a:ln>
        </p:spPr>
        <p:txBody>
          <a:bodyPr wrap="square" anchor="t">
            <a:spAutoFit/>
          </a:bodyPr>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6．I listen to the sports news ____________ (广播) on the radio station every day.</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7．The long skirt ___________ (限制了) her movements.</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8．The government must make new ___________ (政策) to reduce unemployment.</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9．We must ________ (抓住) all opportunities to accelerate development.</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00000"/>
              </a:lnSpc>
              <a:tabLst>
                <a:tab pos="1028700" algn="l"/>
                <a:tab pos="1851025" algn="l"/>
                <a:tab pos="2538730" algn="l"/>
                <a:tab pos="3222625" algn="l"/>
              </a:tabLst>
            </a:pPr>
            <a:r>
              <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10．Buses run _____________ (频繁地) from the city to the airport.</a:t>
            </a:r>
            <a:endParaRPr lang="zh-CN"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4391" name="文本框 7"/>
          <p:cNvSpPr txBox="1"/>
          <p:nvPr/>
        </p:nvSpPr>
        <p:spPr>
          <a:xfrm>
            <a:off x="1404303" y="198755"/>
            <a:ext cx="14090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微软雅黑" panose="020B0503020204020204" charset="-122"/>
                <a:ea typeface="微软雅黑" panose="020B0503020204020204" charset="-122"/>
              </a:rPr>
              <a:t>Exercise</a:t>
            </a:r>
            <a:endParaRPr lang="en-US" altLang="zh-CN" sz="2400" b="1" dirty="0">
              <a:solidFill>
                <a:schemeClr val="bg2"/>
              </a:solidFill>
              <a:latin typeface="微软雅黑" panose="020B0503020204020204" charset="-122"/>
              <a:ea typeface="微软雅黑" panose="020B0503020204020204" charset="-122"/>
            </a:endParaRPr>
          </a:p>
        </p:txBody>
      </p:sp>
      <p:sp>
        <p:nvSpPr>
          <p:cNvPr id="5" name="矩形 4"/>
          <p:cNvSpPr/>
          <p:nvPr/>
        </p:nvSpPr>
        <p:spPr>
          <a:xfrm>
            <a:off x="5274945" y="2156460"/>
            <a:ext cx="183388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restricted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6" name="矩形 5"/>
          <p:cNvSpPr/>
          <p:nvPr/>
        </p:nvSpPr>
        <p:spPr>
          <a:xfrm>
            <a:off x="7500620" y="1165225"/>
            <a:ext cx="240474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broadcast</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7" name="矩形 6"/>
          <p:cNvSpPr/>
          <p:nvPr/>
        </p:nvSpPr>
        <p:spPr>
          <a:xfrm>
            <a:off x="8542020" y="2614930"/>
            <a:ext cx="185610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policies</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8" name="矩形 7"/>
          <p:cNvSpPr/>
          <p:nvPr/>
        </p:nvSpPr>
        <p:spPr>
          <a:xfrm>
            <a:off x="4601845" y="3672840"/>
            <a:ext cx="191770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seize</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3" name="矩形 2"/>
          <p:cNvSpPr/>
          <p:nvPr/>
        </p:nvSpPr>
        <p:spPr>
          <a:xfrm>
            <a:off x="5120640" y="4646930"/>
            <a:ext cx="214312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frequently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9" name="Rectangle 3"/>
          <p:cNvSpPr>
            <a:spLocks noChangeArrowheads="1"/>
          </p:cNvSpPr>
          <p:nvPr/>
        </p:nvSpPr>
        <p:spPr bwMode="auto">
          <a:xfrm>
            <a:off x="3467187" y="198670"/>
            <a:ext cx="221488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微软雅黑" panose="020B0503020204020204" charset="-122"/>
                <a:ea typeface="微软雅黑" panose="020B0503020204020204" charset="-122"/>
                <a:cs typeface="微软雅黑" panose="020B0503020204020204" charset="-122"/>
              </a:rPr>
              <a:t>单词拼写</a:t>
            </a:r>
            <a:r>
              <a:rPr lang="zh-CN" altLang="zh-CN" sz="3200" kern="100" dirty="0">
                <a:solidFill>
                  <a:srgbClr val="FF0000"/>
                </a:solidFill>
              </a:rPr>
              <a:t>　</a:t>
            </a:r>
            <a:endParaRPr lang="zh-CN" altLang="zh-CN" sz="3200" kern="100" dirty="0"/>
          </a:p>
        </p:txBody>
      </p:sp>
      <p:pic>
        <p:nvPicPr>
          <p:cNvPr id="106" name="图片 105"/>
          <p:cNvPicPr/>
          <p:nvPr/>
        </p:nvPicPr>
        <p:blipFill>
          <a:blip r:embed="rId1"/>
          <a:srcRect l="7096" t="2546" r="21474" b="10407"/>
          <a:stretch>
            <a:fillRect/>
          </a:stretch>
        </p:blipFill>
        <p:spPr>
          <a:xfrm>
            <a:off x="103505" y="1467485"/>
            <a:ext cx="1911985" cy="45345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500" fill="hold"/>
                                        <p:tgtEl>
                                          <p:spTgt spid="106"/>
                                        </p:tgtEl>
                                        <p:attrNameLst>
                                          <p:attrName>ppt_x</p:attrName>
                                        </p:attrNameLst>
                                      </p:cBhvr>
                                      <p:tavLst>
                                        <p:tav tm="0">
                                          <p:val>
                                            <p:strVal val="#ppt_x"/>
                                          </p:val>
                                        </p:tav>
                                        <p:tav tm="100000">
                                          <p:val>
                                            <p:strVal val="#ppt_x"/>
                                          </p:val>
                                        </p:tav>
                                      </p:tavLst>
                                    </p:anim>
                                    <p:anim calcmode="lin" valueType="num">
                                      <p:cBhvr additive="base">
                                        <p:cTn id="13"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spect="1"/>
          </p:cNvSpPr>
          <p:nvPr/>
        </p:nvSpPr>
        <p:spPr>
          <a:xfrm>
            <a:off x="318770" y="1030605"/>
            <a:ext cx="11235055" cy="4742815"/>
          </a:xfrm>
          <a:prstGeom prst="rect">
            <a:avLst/>
          </a:prstGeom>
          <a:noFill/>
          <a:ln w="9525">
            <a:noFill/>
          </a:ln>
        </p:spPr>
        <p:txBody>
          <a:bodyPr wrap="square" anchor="t">
            <a:spAutoFit/>
          </a:bodyPr>
          <a:p>
            <a:pPr algn="just" defTabSz="914400">
              <a:lnSpc>
                <a:spcPct val="120000"/>
              </a:lnSpc>
              <a:tabLst>
                <a:tab pos="1028700" algn="l"/>
                <a:tab pos="1851025" algn="l"/>
                <a:tab pos="2538730" algn="l"/>
                <a:tab pos="3222625" algn="l"/>
              </a:tabLst>
            </a:pP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There is little doubt that Earth 1.____________ (get) warmer and warmer. The “man-made”greenhouse effect has contributed to the climate change.</a:t>
            </a:r>
            <a:endParaRPr sz="28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20000"/>
              </a:lnSpc>
              <a:tabLst>
                <a:tab pos="1028700" algn="l"/>
                <a:tab pos="1851025" algn="l"/>
                <a:tab pos="2538730" algn="l"/>
                <a:tab pos="3222625" algn="l"/>
              </a:tabLst>
            </a:pP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There is strong and comprehensive evidence that the rise in temperature has led to 2.___ increase in extreme weather and natural 3.____________ (disaster) worldwide，not only causing serious damage，but also costing human lives. Climate scientists have warned that 4._____ we do not take appropriate actions, this warming trend will 5.___________(probable) continue and there will be a higher price to pay.</a:t>
            </a:r>
            <a:endParaRPr sz="28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66757" name="矩形 1866756"/>
          <p:cNvSpPr/>
          <p:nvPr/>
        </p:nvSpPr>
        <p:spPr>
          <a:xfrm>
            <a:off x="723265" y="3622040"/>
            <a:ext cx="1795780" cy="547370"/>
          </a:xfrm>
          <a:prstGeom prst="rect">
            <a:avLst/>
          </a:prstGeom>
          <a:noFill/>
          <a:ln w="9525">
            <a:noFill/>
          </a:ln>
        </p:spPr>
        <p:txBody>
          <a:bodyPr wrap="square" anchor="t">
            <a:spAutoFit/>
          </a:bodyPr>
          <a:p>
            <a:pPr defTabSz="863600" fontAlgn="base"/>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disasters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2" name="矩形 1"/>
          <p:cNvSpPr/>
          <p:nvPr/>
        </p:nvSpPr>
        <p:spPr>
          <a:xfrm>
            <a:off x="6393180" y="1093470"/>
            <a:ext cx="219583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is getting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3" name="矩形 2"/>
          <p:cNvSpPr/>
          <p:nvPr/>
        </p:nvSpPr>
        <p:spPr>
          <a:xfrm>
            <a:off x="4397375" y="3155315"/>
            <a:ext cx="735330" cy="547370"/>
          </a:xfrm>
          <a:prstGeom prst="rect">
            <a:avLst/>
          </a:prstGeom>
          <a:noFill/>
          <a:ln w="9525">
            <a:noFill/>
          </a:ln>
        </p:spPr>
        <p:txBody>
          <a:bodyPr wrap="square" anchor="t">
            <a:spAutoFit/>
          </a:bodyPr>
          <a:p>
            <a:pPr defTabSz="863600" fontAlgn="base"/>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an</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5" name="矩形 4"/>
          <p:cNvSpPr/>
          <p:nvPr/>
        </p:nvSpPr>
        <p:spPr>
          <a:xfrm>
            <a:off x="584200" y="4678680"/>
            <a:ext cx="160909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i</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f</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7" name="矩形 6"/>
          <p:cNvSpPr/>
          <p:nvPr/>
        </p:nvSpPr>
        <p:spPr>
          <a:xfrm>
            <a:off x="584200" y="5226050"/>
            <a:ext cx="207454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probably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9" name="Rectangle 3"/>
          <p:cNvSpPr>
            <a:spLocks noChangeArrowheads="1"/>
          </p:cNvSpPr>
          <p:nvPr/>
        </p:nvSpPr>
        <p:spPr bwMode="auto">
          <a:xfrm>
            <a:off x="3365587" y="176445"/>
            <a:ext cx="302768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微软雅黑" panose="020B0503020204020204" charset="-122"/>
                <a:ea typeface="微软雅黑" panose="020B0503020204020204" charset="-122"/>
                <a:cs typeface="微软雅黑" panose="020B0503020204020204" charset="-122"/>
              </a:rPr>
              <a:t>课文语法填空</a:t>
            </a:r>
            <a:r>
              <a:rPr lang="zh-CN" altLang="zh-CN" sz="3200" kern="100" dirty="0">
                <a:solidFill>
                  <a:srgbClr val="FF0000"/>
                </a:solidFill>
              </a:rPr>
              <a:t>　</a:t>
            </a:r>
            <a:endParaRPr lang="zh-CN" altLang="zh-CN" sz="3200" kern="100" dirty="0"/>
          </a:p>
        </p:txBody>
      </p:sp>
      <p:sp>
        <p:nvSpPr>
          <p:cNvPr id="144391" name="文本框 7"/>
          <p:cNvSpPr txBox="1"/>
          <p:nvPr/>
        </p:nvSpPr>
        <p:spPr>
          <a:xfrm>
            <a:off x="1404303" y="198755"/>
            <a:ext cx="14090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微软雅黑" panose="020B0503020204020204" charset="-122"/>
                <a:ea typeface="微软雅黑" panose="020B0503020204020204" charset="-122"/>
              </a:rPr>
              <a:t>Exercise</a:t>
            </a:r>
            <a:endParaRPr lang="en-US" altLang="zh-CN" sz="2400" b="1" dirty="0">
              <a:solidFill>
                <a:schemeClr val="bg2"/>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66757"/>
                                        </p:tgtEl>
                                        <p:attrNameLst>
                                          <p:attrName>style.visibility</p:attrName>
                                        </p:attrNameLst>
                                      </p:cBhvr>
                                      <p:to>
                                        <p:strVal val="visible"/>
                                      </p:to>
                                    </p:set>
                                    <p:animEffect transition="in" filter="blinds(horizontal)">
                                      <p:cBhvr>
                                        <p:cTn id="28" dur="500"/>
                                        <p:tgtEl>
                                          <p:spTgt spid="186675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6757" grpId="0"/>
      <p:bldP spid="2" grpId="0"/>
      <p:bldP spid="3" grpId="0"/>
      <p:bldP spid="5" grpId="0"/>
      <p:bldP spid="7"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spect="1"/>
          </p:cNvSpPr>
          <p:nvPr/>
        </p:nvSpPr>
        <p:spPr>
          <a:xfrm>
            <a:off x="318770" y="1030605"/>
            <a:ext cx="11235055" cy="5775960"/>
          </a:xfrm>
          <a:prstGeom prst="rect">
            <a:avLst/>
          </a:prstGeom>
          <a:noFill/>
          <a:ln w="9525">
            <a:noFill/>
          </a:ln>
        </p:spPr>
        <p:txBody>
          <a:bodyPr wrap="square" anchor="t">
            <a:spAutoFit/>
          </a:bodyPr>
          <a:p>
            <a:pPr algn="just" defTabSz="914400">
              <a:lnSpc>
                <a:spcPct val="120000"/>
              </a:lnSpc>
              <a:tabLst>
                <a:tab pos="1028700" algn="l"/>
                <a:tab pos="1851025" algn="l"/>
                <a:tab pos="2538730" algn="l"/>
                <a:tab pos="3222625" algn="l"/>
              </a:tabLst>
            </a:pP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Continued greenhouse gas emissions will result6._____ further warming and long-lasting changes to the global climate，7.________ requires the attention of people all over the world. Governments need to consider making policies and taking appropriate actions and measures 8.___________ (reduce) greenhouse gas emissions.</a:t>
            </a:r>
            <a:endParaRPr sz="28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a:p>
            <a:pPr algn="just" defTabSz="914400">
              <a:lnSpc>
                <a:spcPct val="120000"/>
              </a:lnSpc>
              <a:tabLst>
                <a:tab pos="1028700" algn="l"/>
                <a:tab pos="1851025" algn="l"/>
                <a:tab pos="2538730" algn="l"/>
                <a:tab pos="3222625" algn="l"/>
              </a:tabLst>
            </a:pP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        </a:t>
            </a:r>
            <a:r>
              <a:rPr sz="2800" b="1">
                <a:solidFill>
                  <a:srgbClr val="000000"/>
                </a:solidFill>
                <a:latin typeface="Times New Roman" panose="02020603050405020304" pitchFamily="18" charset="0"/>
                <a:ea typeface="微软雅黑" panose="020B0503020204020204" charset="-122"/>
                <a:cs typeface="Times New Roman" panose="02020603050405020304" pitchFamily="18" charset="0"/>
              </a:rPr>
              <a:t>We as individuals can also reduce our “carbon footprint” by 9.________  (restrict) the amount of carbon dioxide our lifestyles produce. It is our 10.________________(responsible) to seize every opportunity to educate everyone about global warming, along with its causes and impacts, because this is the most serious issue affecting all of us on this planet.</a:t>
            </a:r>
            <a:endParaRPr sz="28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66757" name="矩形 1866756"/>
          <p:cNvSpPr/>
          <p:nvPr/>
        </p:nvSpPr>
        <p:spPr>
          <a:xfrm>
            <a:off x="9203055" y="1030605"/>
            <a:ext cx="87312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in</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2" name="矩形 1"/>
          <p:cNvSpPr/>
          <p:nvPr/>
        </p:nvSpPr>
        <p:spPr>
          <a:xfrm>
            <a:off x="617855" y="4144645"/>
            <a:ext cx="2195830"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restricting</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3" name="矩形 2"/>
          <p:cNvSpPr/>
          <p:nvPr/>
        </p:nvSpPr>
        <p:spPr>
          <a:xfrm>
            <a:off x="10076180" y="1519555"/>
            <a:ext cx="1588135" cy="547370"/>
          </a:xfrm>
          <a:prstGeom prst="rect">
            <a:avLst/>
          </a:prstGeom>
          <a:noFill/>
          <a:ln w="9525">
            <a:noFill/>
          </a:ln>
        </p:spPr>
        <p:txBody>
          <a:bodyPr wrap="square" anchor="t">
            <a:spAutoFit/>
          </a:bodyPr>
          <a:p>
            <a:pPr defTabSz="863600" fontAlgn="base"/>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which</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5" name="矩形 4"/>
          <p:cNvSpPr/>
          <p:nvPr/>
        </p:nvSpPr>
        <p:spPr>
          <a:xfrm>
            <a:off x="737235" y="3155315"/>
            <a:ext cx="228282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to reduce</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7" name="矩形 6"/>
          <p:cNvSpPr/>
          <p:nvPr/>
        </p:nvSpPr>
        <p:spPr>
          <a:xfrm>
            <a:off x="3997960" y="4692015"/>
            <a:ext cx="2727325" cy="547370"/>
          </a:xfrm>
          <a:prstGeom prst="rect">
            <a:avLst/>
          </a:prstGeom>
          <a:noFill/>
          <a:ln w="9525">
            <a:noFill/>
          </a:ln>
        </p:spPr>
        <p:txBody>
          <a:bodyPr wrap="square" anchor="t">
            <a:spAutoFit/>
          </a:bodyPr>
          <a:p>
            <a:pPr defTabSz="863600" fontAlgn="base"/>
            <a:r>
              <a:rPr lang="en-US" altLang="zh-CN" sz="2965" b="0" strike="noStrike" noProof="1">
                <a:solidFill>
                  <a:srgbClr val="FF0000"/>
                </a:solidFill>
                <a:latin typeface="Times New Roman" panose="02020603050405020304" pitchFamily="18" charset="0"/>
                <a:ea typeface="宋体" panose="02010600030101010101" pitchFamily="2" charset="-122"/>
                <a:cs typeface="+mn-cs"/>
              </a:rPr>
              <a:t> </a:t>
            </a:r>
            <a:r>
              <a:rPr lang="en-US" altLang="zh-CN" sz="2965" b="1" strike="noStrike" noProof="1">
                <a:solidFill>
                  <a:srgbClr val="FF0000"/>
                </a:solidFill>
                <a:latin typeface="Times New Roman" panose="02020603050405020304" pitchFamily="18" charset="0"/>
                <a:ea typeface="宋体" panose="02010600030101010101" pitchFamily="2" charset="-122"/>
                <a:cs typeface="+mn-cs"/>
              </a:rPr>
              <a:t>responsibility </a:t>
            </a:r>
            <a:endParaRPr lang="en-US" altLang="zh-CN" sz="2965" b="1" strike="noStrike" noProof="1">
              <a:solidFill>
                <a:srgbClr val="FF0000"/>
              </a:solidFill>
              <a:latin typeface="Times New Roman" panose="02020603050405020304" pitchFamily="18" charset="0"/>
              <a:ea typeface="宋体" panose="02010600030101010101" pitchFamily="2" charset="-122"/>
              <a:cs typeface="+mn-cs"/>
            </a:endParaRPr>
          </a:p>
        </p:txBody>
      </p:sp>
      <p:sp>
        <p:nvSpPr>
          <p:cNvPr id="9" name="Rectangle 3"/>
          <p:cNvSpPr>
            <a:spLocks noChangeArrowheads="1"/>
          </p:cNvSpPr>
          <p:nvPr/>
        </p:nvSpPr>
        <p:spPr bwMode="auto">
          <a:xfrm>
            <a:off x="3365587" y="176445"/>
            <a:ext cx="3027680" cy="58356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p>
            <a:pPr algn="ctr">
              <a:spcAft>
                <a:spcPts val="0"/>
              </a:spcAft>
            </a:pPr>
            <a:r>
              <a:rPr lang="en-US" altLang="zh-CN" sz="3200" b="1" kern="100" dirty="0">
                <a:solidFill>
                  <a:srgbClr val="FF0000"/>
                </a:solidFill>
                <a:latin typeface="微软雅黑" panose="020B0503020204020204" charset="-122"/>
                <a:ea typeface="微软雅黑" panose="020B0503020204020204" charset="-122"/>
                <a:cs typeface="微软雅黑" panose="020B0503020204020204" charset="-122"/>
              </a:rPr>
              <a:t>课文语法填空</a:t>
            </a:r>
            <a:r>
              <a:rPr lang="zh-CN" altLang="zh-CN" sz="3200" kern="100" dirty="0">
                <a:solidFill>
                  <a:srgbClr val="FF0000"/>
                </a:solidFill>
              </a:rPr>
              <a:t>　</a:t>
            </a:r>
            <a:endParaRPr lang="zh-CN" altLang="zh-CN" sz="3200" kern="100" dirty="0"/>
          </a:p>
        </p:txBody>
      </p:sp>
      <p:sp>
        <p:nvSpPr>
          <p:cNvPr id="144391" name="文本框 7"/>
          <p:cNvSpPr txBox="1"/>
          <p:nvPr/>
        </p:nvSpPr>
        <p:spPr>
          <a:xfrm>
            <a:off x="1404303" y="198755"/>
            <a:ext cx="14090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2"/>
                </a:solidFill>
                <a:latin typeface="微软雅黑" panose="020B0503020204020204" charset="-122"/>
                <a:ea typeface="微软雅黑" panose="020B0503020204020204" charset="-122"/>
              </a:rPr>
              <a:t>Exercise</a:t>
            </a:r>
            <a:endParaRPr lang="en-US" altLang="zh-CN" sz="2400" b="1" dirty="0">
              <a:solidFill>
                <a:schemeClr val="bg2"/>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66757"/>
                                        </p:tgtEl>
                                        <p:attrNameLst>
                                          <p:attrName>style.visibility</p:attrName>
                                        </p:attrNameLst>
                                      </p:cBhvr>
                                      <p:to>
                                        <p:strVal val="visible"/>
                                      </p:to>
                                    </p:set>
                                    <p:animEffect transition="in" filter="blinds(horizontal)">
                                      <p:cBhvr>
                                        <p:cTn id="18" dur="500"/>
                                        <p:tgtEl>
                                          <p:spTgt spid="186675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6757" grpId="0"/>
      <p:bldP spid="2" grpId="0"/>
      <p:bldP spid="3" grpId="0"/>
      <p:bldP spid="5" grpId="0"/>
      <p:bldP spid="7"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9" name="TextBox 4"/>
          <p:cNvSpPr txBox="1"/>
          <p:nvPr/>
        </p:nvSpPr>
        <p:spPr>
          <a:xfrm>
            <a:off x="467995" y="2395220"/>
            <a:ext cx="6243955" cy="1445260"/>
          </a:xfrm>
          <a:prstGeom prst="rect">
            <a:avLst/>
          </a:prstGeom>
          <a:noFill/>
          <a:ln w="9525">
            <a:noFill/>
          </a:ln>
        </p:spPr>
        <p:txBody>
          <a:bodyPr wrap="square" anchor="t">
            <a:spAutoFit/>
          </a:bodyPr>
          <a:p>
            <a:pPr eaLnBrk="0" hangingPunct="0"/>
            <a:r>
              <a:rPr lang="en-US" altLang="zh-CN" sz="4400" b="1" dirty="0">
                <a:latin typeface="Times New Roman" panose="02020603050405020304" pitchFamily="18" charset="0"/>
                <a:ea typeface="宋体" panose="02010600030101010101" pitchFamily="2" charset="-122"/>
              </a:rPr>
              <a:t>Do the exercises on </a:t>
            </a:r>
            <a:endParaRPr lang="en-US" altLang="zh-CN" sz="4400" b="1" dirty="0">
              <a:latin typeface="Times New Roman" panose="02020603050405020304" pitchFamily="18" charset="0"/>
              <a:ea typeface="宋体" panose="02010600030101010101" pitchFamily="2" charset="-122"/>
            </a:endParaRPr>
          </a:p>
          <a:p>
            <a:pPr eaLnBrk="0" hangingPunct="0"/>
            <a:r>
              <a:rPr lang="en-US" altLang="zh-CN" sz="4400" b="1" dirty="0">
                <a:latin typeface="Times New Roman" panose="02020603050405020304" pitchFamily="18" charset="0"/>
                <a:ea typeface="宋体" panose="02010600030101010101" pitchFamily="2" charset="-122"/>
              </a:rPr>
              <a:t>Page 75 of Workbook.</a:t>
            </a:r>
            <a:endParaRPr lang="en-US" altLang="zh-CN" sz="44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additive="base">
                                        <p:cTn id="7" dur="500" fill="hold"/>
                                        <p:tgtEl>
                                          <p:spTgt spid="113669"/>
                                        </p:tgtEl>
                                        <p:attrNameLst>
                                          <p:attrName>ppt_x</p:attrName>
                                        </p:attrNameLst>
                                      </p:cBhvr>
                                      <p:tavLst>
                                        <p:tav tm="0">
                                          <p:val>
                                            <p:strVal val="#ppt_x"/>
                                          </p:val>
                                        </p:tav>
                                        <p:tav tm="100000">
                                          <p:val>
                                            <p:strVal val="#ppt_x"/>
                                          </p:val>
                                        </p:tav>
                                      </p:tavLst>
                                    </p:anim>
                                    <p:anim calcmode="lin" valueType="num">
                                      <p:cBhvr additive="base">
                                        <p:cTn id="8"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1" name="文本框 7"/>
          <p:cNvSpPr txBox="1"/>
          <p:nvPr/>
        </p:nvSpPr>
        <p:spPr>
          <a:xfrm>
            <a:off x="1167130" y="263525"/>
            <a:ext cx="1440180" cy="460375"/>
          </a:xfrm>
          <a:prstGeom prst="rect">
            <a:avLst/>
          </a:prstGeom>
          <a:noFill/>
          <a:ln w="9525">
            <a:noFill/>
          </a:ln>
        </p:spPr>
        <p:txBody>
          <a:bodyPr wrap="squar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Lead in</a:t>
            </a:r>
            <a:endParaRPr lang="en-US" altLang="zh-CN" sz="2400" b="1" dirty="0">
              <a:solidFill>
                <a:schemeClr val="bg1"/>
              </a:solidFill>
              <a:latin typeface="微软雅黑" panose="020B0503020204020204" charset="-122"/>
              <a:ea typeface="微软雅黑" panose="020B0503020204020204" charset="-122"/>
            </a:endParaRPr>
          </a:p>
        </p:txBody>
      </p:sp>
      <p:sp>
        <p:nvSpPr>
          <p:cNvPr id="91142" name="文本框 7"/>
          <p:cNvSpPr txBox="1"/>
          <p:nvPr/>
        </p:nvSpPr>
        <p:spPr>
          <a:xfrm>
            <a:off x="3212465" y="140335"/>
            <a:ext cx="8293100" cy="583565"/>
          </a:xfrm>
          <a:prstGeom prst="rect">
            <a:avLst/>
          </a:prstGeom>
          <a:noFill/>
          <a:ln w="9525">
            <a:noFill/>
          </a:ln>
        </p:spPr>
        <p:txBody>
          <a:bodyPr wrap="none" anchor="t">
            <a:spAutoFit/>
          </a:bodyPr>
          <a:p>
            <a:pPr eaLnBrk="0" hangingPunct="0">
              <a:buFont typeface="Arial" panose="020B0604020202020204" pitchFamily="34" charset="0"/>
            </a:pPr>
            <a:r>
              <a:rPr lang="en-US" altLang="zh-CN" sz="3200" b="1" dirty="0">
                <a:solidFill>
                  <a:srgbClr val="FF0000"/>
                </a:solidFill>
                <a:latin typeface="Times New Roman" panose="02020603050405020304" pitchFamily="18" charset="0"/>
                <a:ea typeface="思源黑体 CN Heavy" pitchFamily="34" charset="-122"/>
              </a:rPr>
              <a:t>Look at the picture and discuss some questions</a:t>
            </a:r>
            <a:endParaRPr lang="en-US" altLang="zh-CN" sz="3200" b="1" dirty="0">
              <a:solidFill>
                <a:srgbClr val="FF0000"/>
              </a:solidFill>
              <a:latin typeface="Times New Roman" panose="02020603050405020304" pitchFamily="18" charset="0"/>
              <a:ea typeface="思源黑体 CN Heavy" pitchFamily="34" charset="-122"/>
            </a:endParaRPr>
          </a:p>
        </p:txBody>
      </p:sp>
      <p:sp>
        <p:nvSpPr>
          <p:cNvPr id="7171" name="Text Box 3"/>
          <p:cNvSpPr txBox="1"/>
          <p:nvPr/>
        </p:nvSpPr>
        <p:spPr>
          <a:xfrm>
            <a:off x="4754880" y="1036320"/>
            <a:ext cx="7124065" cy="4399915"/>
          </a:xfrm>
          <a:prstGeom prst="rect">
            <a:avLst/>
          </a:prstGeom>
          <a:noFill/>
          <a:ln w="9525">
            <a:noFill/>
          </a:ln>
        </p:spPr>
        <p:txBody>
          <a:bodyPr wrap="square" lIns="91440" tIns="45720" rIns="91440" bIns="45720" anchor="t">
            <a:spAutoFit/>
          </a:bodyPr>
          <a:p>
            <a:pPr eaLnBrk="0" hangingPunct="0"/>
            <a:r>
              <a:rPr lang="en-US" altLang="zh-CN" sz="4000" b="1">
                <a:solidFill>
                  <a:schemeClr val="tx1"/>
                </a:solidFill>
                <a:latin typeface="Times New Roman" panose="02020603050405020304" pitchFamily="18" charset="0"/>
                <a:ea typeface="华文彩云" panose="02010800040101010101" pitchFamily="2" charset="-122"/>
                <a:sym typeface="Wingdings" panose="05000000000000000000" charset="0"/>
              </a:rPr>
              <a:t></a:t>
            </a:r>
            <a:r>
              <a:rPr lang="en-US" altLang="zh-CN" sz="4000" b="1">
                <a:solidFill>
                  <a:schemeClr val="tx1"/>
                </a:solidFill>
                <a:latin typeface="Times New Roman" panose="02020603050405020304" pitchFamily="18" charset="0"/>
                <a:ea typeface="华文彩云" panose="02010800040101010101" pitchFamily="2" charset="-122"/>
              </a:rPr>
              <a:t>What do you think this photo was taken?</a:t>
            </a:r>
            <a:endParaRPr lang="en-US" altLang="zh-CN" sz="4000" b="1">
              <a:solidFill>
                <a:schemeClr val="tx1"/>
              </a:solidFill>
              <a:latin typeface="Times New Roman" panose="02020603050405020304" pitchFamily="18" charset="0"/>
              <a:ea typeface="华文彩云" panose="02010800040101010101" pitchFamily="2" charset="-122"/>
            </a:endParaRPr>
          </a:p>
          <a:p>
            <a:pPr eaLnBrk="0" hangingPunct="0"/>
            <a:endParaRPr lang="en-US" altLang="zh-CN" sz="4000" b="1">
              <a:solidFill>
                <a:schemeClr val="tx1"/>
              </a:solidFill>
              <a:latin typeface="Times New Roman" panose="02020603050405020304" pitchFamily="18" charset="0"/>
              <a:ea typeface="华文彩云" panose="02010800040101010101" pitchFamily="2" charset="-122"/>
            </a:endParaRPr>
          </a:p>
          <a:p>
            <a:pPr eaLnBrk="0" hangingPunct="0"/>
            <a:endParaRPr lang="en-US" altLang="zh-CN" sz="4000" b="1">
              <a:solidFill>
                <a:schemeClr val="tx1"/>
              </a:solidFill>
              <a:latin typeface="Times New Roman" panose="02020603050405020304" pitchFamily="18" charset="0"/>
              <a:ea typeface="华文彩云" panose="02010800040101010101" pitchFamily="2" charset="-122"/>
            </a:endParaRPr>
          </a:p>
          <a:p>
            <a:pPr eaLnBrk="0" hangingPunct="0"/>
            <a:endParaRPr lang="en-US" altLang="zh-CN" sz="4000" b="1">
              <a:solidFill>
                <a:schemeClr val="tx1"/>
              </a:solidFill>
              <a:latin typeface="Times New Roman" panose="02020603050405020304" pitchFamily="18" charset="0"/>
              <a:ea typeface="华文彩云" panose="02010800040101010101" pitchFamily="2" charset="-122"/>
              <a:sym typeface="Wingdings" panose="05000000000000000000" charset="0"/>
            </a:endParaRPr>
          </a:p>
          <a:p>
            <a:pPr eaLnBrk="0" hangingPunct="0"/>
            <a:r>
              <a:rPr lang="en-US" altLang="zh-CN" sz="4000" b="1">
                <a:solidFill>
                  <a:schemeClr val="tx1"/>
                </a:solidFill>
                <a:latin typeface="Times New Roman" panose="02020603050405020304" pitchFamily="18" charset="0"/>
                <a:ea typeface="华文彩云" panose="02010800040101010101" pitchFamily="2" charset="-122"/>
                <a:sym typeface="Wingdings" panose="05000000000000000000" charset="0"/>
              </a:rPr>
              <a:t></a:t>
            </a:r>
            <a:r>
              <a:rPr lang="en-US" altLang="zh-CN" sz="4000" b="1">
                <a:solidFill>
                  <a:schemeClr val="tx1"/>
                </a:solidFill>
                <a:latin typeface="Times New Roman" panose="02020603050405020304" pitchFamily="18" charset="0"/>
                <a:ea typeface="华文彩云" panose="02010800040101010101" pitchFamily="2" charset="-122"/>
              </a:rPr>
              <a:t>What does this photo make you think of?</a:t>
            </a:r>
            <a:endParaRPr lang="en-US" altLang="zh-CN" sz="4000" b="1">
              <a:solidFill>
                <a:schemeClr val="tx1"/>
              </a:solidFill>
              <a:latin typeface="Times New Roman" panose="02020603050405020304" pitchFamily="18" charset="0"/>
              <a:ea typeface="华文彩云" panose="02010800040101010101" pitchFamily="2" charset="-122"/>
            </a:endParaRPr>
          </a:p>
        </p:txBody>
      </p:sp>
      <p:pic>
        <p:nvPicPr>
          <p:cNvPr id="100" name="图片 99"/>
          <p:cNvPicPr/>
          <p:nvPr/>
        </p:nvPicPr>
        <p:blipFill>
          <a:blip r:embed="rId1"/>
          <a:srcRect l="34262"/>
          <a:stretch>
            <a:fillRect/>
          </a:stretch>
        </p:blipFill>
        <p:spPr>
          <a:xfrm>
            <a:off x="70485" y="1036320"/>
            <a:ext cx="4538980" cy="5621655"/>
          </a:xfrm>
          <a:prstGeom prst="rect">
            <a:avLst/>
          </a:prstGeom>
          <a:noFill/>
          <a:ln w="9525">
            <a:noFill/>
          </a:ln>
        </p:spPr>
      </p:pic>
      <p:sp>
        <p:nvSpPr>
          <p:cNvPr id="4" name="文本框 3"/>
          <p:cNvSpPr txBox="1"/>
          <p:nvPr/>
        </p:nvSpPr>
        <p:spPr>
          <a:xfrm>
            <a:off x="4754880" y="2306955"/>
            <a:ext cx="6934200" cy="1568450"/>
          </a:xfrm>
          <a:prstGeom prst="rect">
            <a:avLst/>
          </a:prstGeom>
          <a:noFill/>
          <a:ln w="9525">
            <a:noFill/>
          </a:ln>
        </p:spPr>
        <p:txBody>
          <a:bodyPr wrap="square">
            <a:spAutoFit/>
          </a:bodyPr>
          <a:p>
            <a:pPr algn="just"/>
            <a:r>
              <a:rPr lang="en-US" sz="3200" b="1">
                <a:solidFill>
                  <a:srgbClr val="FF0000"/>
                </a:solidFill>
                <a:latin typeface="Times New Roman" panose="02020603050405020304" pitchFamily="18" charset="0"/>
              </a:rPr>
              <a:t>I think this photo was taken in either the Arctic or Antarctica, as those places have large ice sheets like this.</a:t>
            </a:r>
            <a:endParaRPr lang="en-US" sz="3200" b="1">
              <a:solidFill>
                <a:srgbClr val="FF0000"/>
              </a:solidFill>
              <a:latin typeface="Times New Roman" panose="02020603050405020304" pitchFamily="18" charset="0"/>
            </a:endParaRPr>
          </a:p>
        </p:txBody>
      </p:sp>
      <p:sp>
        <p:nvSpPr>
          <p:cNvPr id="5" name="文本框 4"/>
          <p:cNvSpPr txBox="1"/>
          <p:nvPr/>
        </p:nvSpPr>
        <p:spPr>
          <a:xfrm>
            <a:off x="4754880" y="5289550"/>
            <a:ext cx="6934200" cy="1076325"/>
          </a:xfrm>
          <a:prstGeom prst="rect">
            <a:avLst/>
          </a:prstGeom>
          <a:noFill/>
          <a:ln w="9525">
            <a:noFill/>
          </a:ln>
        </p:spPr>
        <p:txBody>
          <a:bodyPr wrap="square">
            <a:spAutoFit/>
          </a:bodyPr>
          <a:p>
            <a:pPr algn="just"/>
            <a:r>
              <a:rPr lang="en-US" sz="3200" b="1">
                <a:solidFill>
                  <a:srgbClr val="FF0000"/>
                </a:solidFill>
                <a:latin typeface="Times New Roman" panose="02020603050405020304" pitchFamily="18" charset="0"/>
              </a:rPr>
              <a:t>The photo makes me think of the problem of global warming.</a:t>
            </a:r>
            <a:endParaRPr lang="en-US" sz="3200" b="1">
              <a:solidFill>
                <a:srgbClr val="FF0000"/>
              </a:solidFill>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box(in)">
                                      <p:cBhvr>
                                        <p:cTn id="19" dur="5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9114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7171" name="Text Box 3"/>
          <p:cNvSpPr txBox="1"/>
          <p:nvPr/>
        </p:nvSpPr>
        <p:spPr>
          <a:xfrm>
            <a:off x="4333875" y="1322705"/>
            <a:ext cx="8067675" cy="2491740"/>
          </a:xfrm>
          <a:prstGeom prst="rect">
            <a:avLst/>
          </a:prstGeom>
          <a:noFill/>
          <a:ln w="9525">
            <a:noFill/>
          </a:ln>
        </p:spPr>
        <p:txBody>
          <a:bodyPr wrap="square" lIns="91440" tIns="45720" rIns="91440" bIns="45720" anchor="t">
            <a:spAutoFit/>
          </a:bodyPr>
          <a:p>
            <a:pPr eaLnBrk="0" hangingPunct="0"/>
            <a:r>
              <a:rPr lang="en-US" altLang="zh-CN" sz="3600" b="1">
                <a:latin typeface="Times New Roman" panose="02020603050405020304" pitchFamily="18" charset="0"/>
                <a:ea typeface="华文彩云" panose="02010800040101010101" pitchFamily="2" charset="-122"/>
              </a:rPr>
              <a:t>1. What kind of reading passage is it? How do you know?</a:t>
            </a:r>
            <a:endParaRPr lang="en-US" altLang="zh-CN" sz="3600" b="1">
              <a:latin typeface="Times New Roman" panose="02020603050405020304" pitchFamily="18" charset="0"/>
              <a:ea typeface="华文彩云" panose="02010800040101010101" pitchFamily="2" charset="-122"/>
            </a:endParaRPr>
          </a:p>
          <a:p>
            <a:pPr eaLnBrk="0" hangingPunct="0"/>
            <a:endParaRPr lang="en-US" altLang="zh-CN" sz="4800" b="1">
              <a:latin typeface="Times New Roman" panose="02020603050405020304" pitchFamily="18" charset="0"/>
              <a:ea typeface="华文彩云" panose="02010800040101010101" pitchFamily="2" charset="-122"/>
            </a:endParaRPr>
          </a:p>
          <a:p>
            <a:pPr eaLnBrk="0" hangingPunct="0"/>
            <a:endParaRPr lang="en-US" altLang="zh-CN" sz="3600" b="1">
              <a:latin typeface="Times New Roman" panose="02020603050405020304" pitchFamily="18" charset="0"/>
              <a:ea typeface="华文彩云" panose="02010800040101010101" pitchFamily="2" charset="-122"/>
            </a:endParaRPr>
          </a:p>
        </p:txBody>
      </p:sp>
      <p:sp>
        <p:nvSpPr>
          <p:cNvPr id="91142" name="文本框 7"/>
          <p:cNvSpPr txBox="1"/>
          <p:nvPr/>
        </p:nvSpPr>
        <p:spPr>
          <a:xfrm>
            <a:off x="3274695" y="27940"/>
            <a:ext cx="9004300" cy="521970"/>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Look at the title and pictures and discuss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4" name="文本框 7"/>
          <p:cNvSpPr txBox="1"/>
          <p:nvPr/>
        </p:nvSpPr>
        <p:spPr>
          <a:xfrm>
            <a:off x="956945" y="274320"/>
            <a:ext cx="19932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Pre-reading</a:t>
            </a:r>
            <a:endParaRPr lang="en-US" altLang="zh-CN" sz="2400" b="1" dirty="0">
              <a:solidFill>
                <a:schemeClr val="bg1"/>
              </a:solidFill>
              <a:latin typeface="微软雅黑" panose="020B0503020204020204" charset="-122"/>
              <a:ea typeface="微软雅黑" panose="020B0503020204020204" charset="-122"/>
            </a:endParaRPr>
          </a:p>
        </p:txBody>
      </p:sp>
      <p:pic>
        <p:nvPicPr>
          <p:cNvPr id="100" name="图片 99"/>
          <p:cNvPicPr/>
          <p:nvPr/>
        </p:nvPicPr>
        <p:blipFill>
          <a:blip r:embed="rId1"/>
          <a:stretch>
            <a:fillRect/>
          </a:stretch>
        </p:blipFill>
        <p:spPr>
          <a:xfrm>
            <a:off x="635" y="3686175"/>
            <a:ext cx="4123690" cy="3052445"/>
          </a:xfrm>
          <a:prstGeom prst="rect">
            <a:avLst/>
          </a:prstGeom>
          <a:noFill/>
          <a:ln w="9525">
            <a:noFill/>
          </a:ln>
        </p:spPr>
      </p:pic>
      <p:pic>
        <p:nvPicPr>
          <p:cNvPr id="2" name="图片 1" descr="2"/>
          <p:cNvPicPr>
            <a:picLocks noChangeAspect="1"/>
          </p:cNvPicPr>
          <p:nvPr/>
        </p:nvPicPr>
        <p:blipFill>
          <a:blip r:embed="rId2"/>
          <a:stretch>
            <a:fillRect/>
          </a:stretch>
        </p:blipFill>
        <p:spPr>
          <a:xfrm>
            <a:off x="0" y="1169670"/>
            <a:ext cx="4206875" cy="2454275"/>
          </a:xfrm>
          <a:prstGeom prst="rect">
            <a:avLst/>
          </a:prstGeom>
        </p:spPr>
      </p:pic>
      <p:sp>
        <p:nvSpPr>
          <p:cNvPr id="6" name="文本框 5"/>
          <p:cNvSpPr txBox="1"/>
          <p:nvPr/>
        </p:nvSpPr>
        <p:spPr>
          <a:xfrm>
            <a:off x="4333875" y="2377440"/>
            <a:ext cx="7611110" cy="304609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It’s an exposition.The authors sometimes use some graphs or diagrams in their essays in order to convince their readers. These graphs and diagrams often come from scientific research reports and other reliable resources.</a:t>
            </a:r>
            <a:endParaRPr lang="en-US" altLang="zh-CN" sz="3200" b="1">
              <a:solidFill>
                <a:srgbClr val="FF0000"/>
              </a:solidFill>
              <a:latin typeface="Times New Roman" panose="02020603050405020304" pitchFamily="18" charset="0"/>
              <a:cs typeface="Times New Roman" panose="02020603050405020304" pitchFamily="18" charset="0"/>
            </a:endParaRPr>
          </a:p>
        </p:txBody>
      </p:sp>
      <p:pic>
        <p:nvPicPr>
          <p:cNvPr id="3" name="图片 2" descr="3"/>
          <p:cNvPicPr>
            <a:picLocks noChangeAspect="1"/>
          </p:cNvPicPr>
          <p:nvPr/>
        </p:nvPicPr>
        <p:blipFill>
          <a:blip r:embed="rId3"/>
          <a:srcRect l="-3846" r="-3337"/>
          <a:stretch>
            <a:fillRect/>
          </a:stretch>
        </p:blipFill>
        <p:spPr>
          <a:xfrm>
            <a:off x="3274695" y="659765"/>
            <a:ext cx="8705215" cy="447675"/>
          </a:xfrm>
          <a:prstGeom prst="rect">
            <a:avLst/>
          </a:prstGeom>
          <a:effectLst>
            <a:glow rad="228600">
              <a:schemeClr val="accent5">
                <a:satMod val="175000"/>
                <a:alpha val="40000"/>
              </a:schemeClr>
            </a:glow>
            <a:innerShdw blurRad="63500" dist="342900" dir="10800000">
              <a:srgbClr val="0000FF">
                <a:alpha val="100000"/>
              </a:srgbClr>
            </a:innerShdw>
          </a:effectLst>
        </p:spPr>
      </p:pic>
      <p:sp>
        <p:nvSpPr>
          <p:cNvPr id="5" name="Text Box 3"/>
          <p:cNvSpPr txBox="1"/>
          <p:nvPr/>
        </p:nvSpPr>
        <p:spPr>
          <a:xfrm>
            <a:off x="4333875" y="5316220"/>
            <a:ext cx="8067675" cy="645160"/>
          </a:xfrm>
          <a:prstGeom prst="rect">
            <a:avLst/>
          </a:prstGeom>
          <a:noFill/>
          <a:ln w="9525">
            <a:noFill/>
          </a:ln>
        </p:spPr>
        <p:txBody>
          <a:bodyPr wrap="square" lIns="91440" tIns="45720" rIns="91440" bIns="45720" anchor="t">
            <a:spAutoFit/>
          </a:bodyPr>
          <a:p>
            <a:pPr eaLnBrk="0" hangingPunct="0"/>
            <a:r>
              <a:rPr lang="en-US" altLang="zh-CN" sz="3600" b="1">
                <a:latin typeface="Times New Roman" panose="02020603050405020304" pitchFamily="18" charset="0"/>
                <a:ea typeface="华文彩云" panose="02010800040101010101" pitchFamily="2" charset="-122"/>
              </a:rPr>
              <a:t>2.Who are the target readers?</a:t>
            </a:r>
            <a:endParaRPr lang="en-US" altLang="zh-CN" sz="3600" b="1">
              <a:latin typeface="Times New Roman" panose="02020603050405020304" pitchFamily="18" charset="0"/>
              <a:ea typeface="华文彩云" panose="02010800040101010101" pitchFamily="2" charset="-122"/>
            </a:endParaRPr>
          </a:p>
        </p:txBody>
      </p:sp>
      <p:sp>
        <p:nvSpPr>
          <p:cNvPr id="7" name="文本框 6"/>
          <p:cNvSpPr txBox="1"/>
          <p:nvPr/>
        </p:nvSpPr>
        <p:spPr>
          <a:xfrm>
            <a:off x="4368800" y="5899785"/>
            <a:ext cx="7611110"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Researchers, climate experts or students.</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 calcmode="lin" valueType="num">
                                      <p:cBhvr additive="base">
                                        <p:cTn id="31" dur="500" fill="hold"/>
                                        <p:tgtEl>
                                          <p:spTgt spid="7171"/>
                                        </p:tgtEl>
                                        <p:attrNameLst>
                                          <p:attrName>ppt_x</p:attrName>
                                        </p:attrNameLst>
                                      </p:cBhvr>
                                      <p:tavLst>
                                        <p:tav tm="0">
                                          <p:val>
                                            <p:strVal val="#ppt_x"/>
                                          </p:val>
                                        </p:tav>
                                        <p:tav tm="100000">
                                          <p:val>
                                            <p:strVal val="#ppt_x"/>
                                          </p:val>
                                        </p:tav>
                                      </p:tavLst>
                                    </p:anim>
                                    <p:anim calcmode="lin" valueType="num">
                                      <p:cBhvr additive="base">
                                        <p:cTn id="3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7171" grpId="0"/>
      <p:bldP spid="6"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91142" name="文本框 7"/>
          <p:cNvSpPr txBox="1"/>
          <p:nvPr/>
        </p:nvSpPr>
        <p:spPr>
          <a:xfrm>
            <a:off x="3274695" y="27940"/>
            <a:ext cx="9004300" cy="521970"/>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Look at the graph and answer the question.</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4" name="文本框 7"/>
          <p:cNvSpPr txBox="1"/>
          <p:nvPr/>
        </p:nvSpPr>
        <p:spPr>
          <a:xfrm>
            <a:off x="956945" y="274320"/>
            <a:ext cx="19932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Pre-reading</a:t>
            </a:r>
            <a:endParaRPr lang="en-US" altLang="zh-CN" sz="2400" b="1" dirty="0">
              <a:solidFill>
                <a:schemeClr val="bg1"/>
              </a:solidFill>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0" y="1169670"/>
            <a:ext cx="7008495" cy="5370830"/>
          </a:xfrm>
          <a:prstGeom prst="rect">
            <a:avLst/>
          </a:prstGeom>
        </p:spPr>
      </p:pic>
      <p:sp>
        <p:nvSpPr>
          <p:cNvPr id="5" name="文本框 4"/>
          <p:cNvSpPr txBox="1"/>
          <p:nvPr/>
        </p:nvSpPr>
        <p:spPr>
          <a:xfrm>
            <a:off x="7007860" y="1169670"/>
            <a:ext cx="5116195" cy="5077460"/>
          </a:xfrm>
          <a:prstGeom prst="rect">
            <a:avLst/>
          </a:prstGeom>
          <a:noFill/>
        </p:spPr>
        <p:txBody>
          <a:bodyPr wrap="square" rtlCol="0">
            <a:spAutoFit/>
          </a:bodyPr>
          <a:p>
            <a:r>
              <a:rPr lang="en-US" altLang="zh-CN" sz="3600" b="1">
                <a:solidFill>
                  <a:srgbClr val="0000FF"/>
                </a:solidFill>
                <a:latin typeface="Times New Roman" panose="02020603050405020304" pitchFamily="18" charset="0"/>
                <a:cs typeface="Times New Roman" panose="02020603050405020304" pitchFamily="18" charset="0"/>
              </a:rPr>
              <a:t>1.What is the graph about?What information </a:t>
            </a:r>
            <a:endParaRPr lang="en-US" altLang="zh-CN" sz="3600" b="1">
              <a:solidFill>
                <a:srgbClr val="0000FF"/>
              </a:solidFill>
              <a:latin typeface="Times New Roman" panose="02020603050405020304" pitchFamily="18" charset="0"/>
              <a:cs typeface="Times New Roman" panose="02020603050405020304" pitchFamily="18" charset="0"/>
            </a:endParaRPr>
          </a:p>
          <a:p>
            <a:r>
              <a:rPr lang="en-US" altLang="zh-CN" sz="3600" b="1">
                <a:solidFill>
                  <a:srgbClr val="0000FF"/>
                </a:solidFill>
                <a:latin typeface="Times New Roman" panose="02020603050405020304" pitchFamily="18" charset="0"/>
                <a:cs typeface="Times New Roman" panose="02020603050405020304" pitchFamily="18" charset="0"/>
              </a:rPr>
              <a:t>can you get from?</a:t>
            </a:r>
            <a:endParaRPr lang="en-US" altLang="zh-CN" sz="3600" b="1">
              <a:solidFill>
                <a:srgbClr val="0000FF"/>
              </a:solidFill>
              <a:latin typeface="Times New Roman" panose="02020603050405020304" pitchFamily="18" charset="0"/>
              <a:cs typeface="Times New Roman" panose="02020603050405020304" pitchFamily="18" charset="0"/>
            </a:endParaRPr>
          </a:p>
          <a:p>
            <a:r>
              <a:rPr lang="en-US" altLang="zh-CN" sz="3600" b="1">
                <a:solidFill>
                  <a:srgbClr val="0000FF"/>
                </a:solidFill>
                <a:latin typeface="Times New Roman" panose="02020603050405020304" pitchFamily="18" charset="0"/>
                <a:cs typeface="Times New Roman" panose="02020603050405020304" pitchFamily="18" charset="0"/>
              </a:rPr>
              <a:t>2.In which year did the temperature start to increase quickly? Why?</a:t>
            </a:r>
            <a:endParaRPr lang="en-US" altLang="zh-CN" sz="3600" b="1">
              <a:solidFill>
                <a:srgbClr val="0000FF"/>
              </a:solidFill>
              <a:latin typeface="Times New Roman" panose="02020603050405020304" pitchFamily="18" charset="0"/>
              <a:cs typeface="Times New Roman" panose="02020603050405020304" pitchFamily="18" charset="0"/>
            </a:endParaRPr>
          </a:p>
          <a:p>
            <a:r>
              <a:rPr lang="en-US" altLang="zh-CN" sz="3600" b="1">
                <a:solidFill>
                  <a:srgbClr val="0000FF"/>
                </a:solidFill>
                <a:latin typeface="Times New Roman" panose="02020603050405020304" pitchFamily="18" charset="0"/>
                <a:cs typeface="Times New Roman" panose="02020603050405020304" pitchFamily="18" charset="0"/>
              </a:rPr>
              <a:t>3.What do you think may have caused the global temperature rise?</a:t>
            </a:r>
            <a:endParaRPr lang="en-US" altLang="zh-CN" sz="36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91142" name="文本框 7"/>
          <p:cNvSpPr txBox="1"/>
          <p:nvPr/>
        </p:nvSpPr>
        <p:spPr>
          <a:xfrm>
            <a:off x="3274695" y="27940"/>
            <a:ext cx="9004300" cy="521970"/>
          </a:xfrm>
          <a:prstGeom prst="rect">
            <a:avLst/>
          </a:prstGeom>
          <a:noFill/>
          <a:ln w="9525">
            <a:noFill/>
          </a:ln>
        </p:spPr>
        <p:txBody>
          <a:bodyPr wrap="square" anchor="t">
            <a:spAutoFit/>
          </a:bodyPr>
          <a:p>
            <a:pPr eaLnBrk="0" hangingPunct="0">
              <a:buFont typeface="Arial" panose="020B0604020202020204" pitchFamily="34" charset="0"/>
            </a:pPr>
            <a:r>
              <a:rPr lang="en-US" altLang="zh-CN" sz="2800" b="1" dirty="0">
                <a:solidFill>
                  <a:srgbClr val="FF0000"/>
                </a:solidFill>
                <a:latin typeface="Times New Roman" panose="02020603050405020304" pitchFamily="18" charset="0"/>
                <a:ea typeface="思源黑体 CN Heavy" pitchFamily="34" charset="-122"/>
              </a:rPr>
              <a:t>Look at the graph and answer the questions.</a:t>
            </a:r>
            <a:endParaRPr lang="en-US" altLang="zh-CN" sz="2800" b="1" dirty="0">
              <a:solidFill>
                <a:srgbClr val="FF0000"/>
              </a:solidFill>
              <a:latin typeface="Times New Roman" panose="02020603050405020304" pitchFamily="18" charset="0"/>
              <a:ea typeface="思源黑体 CN Heavy" pitchFamily="34" charset="-122"/>
            </a:endParaRPr>
          </a:p>
        </p:txBody>
      </p:sp>
      <p:sp>
        <p:nvSpPr>
          <p:cNvPr id="4" name="文本框 7"/>
          <p:cNvSpPr txBox="1"/>
          <p:nvPr/>
        </p:nvSpPr>
        <p:spPr>
          <a:xfrm>
            <a:off x="956945" y="274320"/>
            <a:ext cx="1993265" cy="460375"/>
          </a:xfrm>
          <a:prstGeom prst="rect">
            <a:avLst/>
          </a:prstGeom>
          <a:noFill/>
          <a:ln w="9525">
            <a:noFill/>
          </a:ln>
        </p:spPr>
        <p:txBody>
          <a:bodyPr wrap="none" anchor="t">
            <a:spAutoFit/>
          </a:bodyPr>
          <a:p>
            <a:pPr eaLnBrk="0" hangingPunct="0">
              <a:buFont typeface="Arial" panose="020B0604020202020204" pitchFamily="34" charset="0"/>
            </a:pPr>
            <a:r>
              <a:rPr lang="en-US" altLang="zh-CN" sz="2400" b="1" dirty="0">
                <a:solidFill>
                  <a:schemeClr val="bg1"/>
                </a:solidFill>
                <a:latin typeface="微软雅黑" panose="020B0503020204020204" charset="-122"/>
                <a:ea typeface="微软雅黑" panose="020B0503020204020204" charset="-122"/>
              </a:rPr>
              <a:t>Pre-reading</a:t>
            </a:r>
            <a:endParaRPr lang="en-US" altLang="zh-CN" sz="2400" b="1" dirty="0">
              <a:solidFill>
                <a:schemeClr val="bg1"/>
              </a:solidFill>
              <a:latin typeface="微软雅黑" panose="020B0503020204020204" charset="-122"/>
              <a:ea typeface="微软雅黑" panose="020B0503020204020204" charset="-122"/>
            </a:endParaRPr>
          </a:p>
        </p:txBody>
      </p:sp>
      <p:pic>
        <p:nvPicPr>
          <p:cNvPr id="2" name="图片 1" descr="2"/>
          <p:cNvPicPr>
            <a:picLocks noChangeAspect="1"/>
          </p:cNvPicPr>
          <p:nvPr/>
        </p:nvPicPr>
        <p:blipFill>
          <a:blip r:embed="rId1"/>
          <a:stretch>
            <a:fillRect/>
          </a:stretch>
        </p:blipFill>
        <p:spPr>
          <a:xfrm>
            <a:off x="0" y="1169670"/>
            <a:ext cx="5345430" cy="4179570"/>
          </a:xfrm>
          <a:prstGeom prst="rect">
            <a:avLst/>
          </a:prstGeom>
        </p:spPr>
      </p:pic>
      <p:sp>
        <p:nvSpPr>
          <p:cNvPr id="5" name="文本框 4"/>
          <p:cNvSpPr txBox="1"/>
          <p:nvPr/>
        </p:nvSpPr>
        <p:spPr>
          <a:xfrm>
            <a:off x="5344795" y="1169670"/>
            <a:ext cx="6779260" cy="3969385"/>
          </a:xfrm>
          <a:prstGeom prst="rect">
            <a:avLst/>
          </a:prstGeom>
          <a:noFill/>
        </p:spPr>
        <p:txBody>
          <a:bodyPr wrap="square" rtlCol="0">
            <a:spAutoFit/>
          </a:bodyPr>
          <a:p>
            <a:r>
              <a:rPr lang="en-US" altLang="zh-CN" sz="3600" b="1">
                <a:solidFill>
                  <a:schemeClr val="tx1"/>
                </a:solidFill>
                <a:latin typeface="Times New Roman" panose="02020603050405020304" pitchFamily="18" charset="0"/>
                <a:cs typeface="Times New Roman" panose="02020603050405020304" pitchFamily="18" charset="0"/>
              </a:rPr>
              <a:t>1.What is the graph about?</a:t>
            </a:r>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endParaRPr lang="en-US" altLang="zh-CN" sz="3600" b="1">
              <a:solidFill>
                <a:schemeClr val="tx1"/>
              </a:solidFill>
              <a:latin typeface="Times New Roman" panose="02020603050405020304" pitchFamily="18" charset="0"/>
              <a:cs typeface="Times New Roman" panose="02020603050405020304" pitchFamily="18" charset="0"/>
            </a:endParaRPr>
          </a:p>
          <a:p>
            <a:r>
              <a:rPr lang="en-US" altLang="zh-CN" sz="3600" b="1">
                <a:solidFill>
                  <a:schemeClr val="tx1"/>
                </a:solidFill>
                <a:latin typeface="Times New Roman" panose="02020603050405020304" pitchFamily="18" charset="0"/>
                <a:cs typeface="Times New Roman" panose="02020603050405020304" pitchFamily="18" charset="0"/>
              </a:rPr>
              <a:t>2.What information can you get from?</a:t>
            </a:r>
            <a:endParaRPr lang="en-US" altLang="zh-CN" sz="3600" b="1">
              <a:solidFill>
                <a:schemeClr val="tx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386705" y="1944370"/>
            <a:ext cx="6695440" cy="1753235"/>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rPr>
              <a:t>The graph shows the change in the Global Surface Temperature between 1920 and 2016. </a:t>
            </a:r>
            <a:endParaRPr lang="en-US" altLang="zh-CN" sz="36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461010" y="5112385"/>
            <a:ext cx="11549380" cy="1753235"/>
          </a:xfrm>
          <a:prstGeom prst="rect">
            <a:avLst/>
          </a:prstGeom>
          <a:noFill/>
        </p:spPr>
        <p:txBody>
          <a:bodyPr wrap="square" rtlCol="0">
            <a:spAutoFit/>
          </a:bodyPr>
          <a:p>
            <a:r>
              <a:rPr lang="en-US" altLang="zh-CN" sz="3600" b="1">
                <a:solidFill>
                  <a:srgbClr val="FF0000"/>
                </a:solidFill>
                <a:latin typeface="Times New Roman" panose="02020603050405020304" pitchFamily="18" charset="0"/>
                <a:cs typeface="Times New Roman" panose="02020603050405020304" pitchFamily="18" charset="0"/>
              </a:rPr>
              <a:t>   It shows the temperature anomaly, which shows how much the temperature has risen above what it would usually be at a base level.</a:t>
            </a:r>
            <a:endParaRPr lang="en-US" altLang="zh-CN"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P spid="5" grpId="0"/>
      <p:bldP spid="6" grpId="0"/>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FULL_TEXT_BEAUTIFY_COPY_ID" val="5124"/>
</p:tagLst>
</file>

<file path=ppt/tags/tag64.xml><?xml version="1.0" encoding="utf-8"?>
<p:tagLst xmlns:p="http://schemas.openxmlformats.org/presentationml/2006/main">
  <p:tag name="KSO_WM_FULL_TEXT_BEAUTIFY_COPY_ID" val="8"/>
</p:tagLst>
</file>

<file path=ppt/tags/tag65.xml><?xml version="1.0" encoding="utf-8"?>
<p:tagLst xmlns:p="http://schemas.openxmlformats.org/presentationml/2006/main">
  <p:tag name="KSO_WM_UNIT_TABLE_BEAUTIFY" val="smartTable{5fbb1fe5-ffba-4b62-9a7b-b20be2dd0dea}"/>
  <p:tag name="TABLE_ENDDRAG_ORIGIN_RECT" val="943*491"/>
  <p:tag name="TABLE_ENDDRAG_RECT" val="9*91*943*491"/>
</p:tagLst>
</file>

<file path=ppt/tags/tag67.xml><?xml version="1.0" encoding="utf-8"?>
<p:tagLst xmlns:p="http://schemas.openxmlformats.org/presentationml/2006/main">
  <p:tag name="KSO_WPP_MARK_KEY" val="bce3fcba-7922-485c-b512-f3619ad66688"/>
  <p:tag name="COMMONDATA" val="eyJoZGlkIjoiOTAxZTgxNGVlMDk5ODQ5MGQ2MTFkZjA5MDI0NzYxYjI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spAutoFit/>
      </a:bodyPr>
      <a:lstStyle>
        <a:defPPr eaLnBrk="0" hangingPunct="0">
          <a:defRPr lang="en-US" altLang="zh-CN" sz="4800" b="1" dirty="0">
            <a:solidFill>
              <a:srgbClr val="FF0000"/>
            </a:solidFill>
            <a:latin typeface="Times New Roman" panose="02020603050405020304" pitchFamily="18" charset="0"/>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Q3Nzk4NDk4NjY2IiwKCSJHcm91cElkIiA6ICI3MjY3MDgwODUiLAoJIkltYWdlIiA6ICJpVkJPUncwS0dnb0FBQUFOU1VoRVVnQUFCSDBBQUFJS0NBWUFBQUMrNFRQM0FBQUFDWEJJV1hNQUFBc1RBQUFMRXdFQW1wd1lBQUFnQUVsRVFWUjRuT3pkZDNnYzlZSC84YzlzMVdwVkxLdFpjcTl5eHphWWdBc0dEQmhmQ0FRSWtGd2d5WVhrUWpxWFFBZ2hoWEtCTzBoeXVZUzd5eThKT1JKeUNYRVNlc2NPeFRZUTI3Z2JXKzZXWlZteXJDN3RhdXY4L3BCc0xCdXJlWGRITzNxL25rZlB6c3grWi9aalAxcVZqMmJtYTVpbWFRb0FBQUFBQUFCcHh6QU00M1RQT1ZJWkJBQUFBQUFBQUtsQjZRTUFBQUFBQUdCRGxENEFBQUFBQUFBMlJPa0RBQUFBQUFCZ1E1UStBQUFBQUFBQU5rVHBBd0FBQUFBQVlFT1VQZ0FBQUFBQUFEWkU2UU1BQUFBQUFHQkRsRDRBQUFBQUFBQTJST2tEQUFBQUFBQmdRNVErQUFBQUFBQUFOa1RwQXdBQUFBQUFZRU9VUGdBQUFBQUFBRFpFNlFNQUFBQUFBR0JEbEQ0QUFBQUFBQUEyUk9rREFBQUFBQUJnUTVRK0FBQUFBQUFBTmtUcEF3QUFBQUFBWUVPVVBnQUFBQUFBQURaRTZRTUFBQUFBQUdCRGxENEFBQUFBQUFBMlJPa0RBQUFBQUFCZ1E1UStBQUFBQUFBQU5rVHBBd0FBQUFBQVlFT1VQZ0FBQUFBQUFEWkU2UU1BQUFBQUFHQkRsRDRBQUFBQUFBQTJST2tEQUFBQUFBQmdRNVErQUFBQUFBQUFOa1RwQXdBQUFBQUFZRU9VUGdBQUFBQUFBRFpFNlFNQUFBQUFBR0JEbEQ0QUFBQUFBQUEyUk9rREFBQUFBQUJnUTVRK0FBQUFBQUFBTmtUcEF3QUFBQUFBWUVPVVBnQUFBQUFBQURaRTZRTUFBQUFBQUdCRGxENEFBQUFBQUFBMlJPa0RBQUFBQUFCZ1E1UStBQUFBQUFBQU5rVHBBd0FBQUFBQVlFT1VQZ0FBQUFBQUFEWkU2UU1BQUFBQUFHQkRsRDRBQUFBQUFBQTI1TEk2QUFBQUFBQWdmWVdpQWIxVnNVemx0YXRWSDZ4U0pOWnVkU1NnVzI1bmhvYjZTbFZXT0YvelJsMHZyeXZUNmtoSlk1aW1hVm9kQWdBQUFBQ1FmdmJXcjljejJ4OVNVL3NScTZNQS9aS2JVYVFycDl5dWNVUG5XQjJsM3d6RE1FNzdIS1VQQUFBQUFLQ3Y5dGF2MTJNYmJyYzZCcEFRbjVyOWtNYW1hZkhUWGVuRFBYMEFBQUFBQUgwU2lnYjB6UGFIckk0QkpNelQyeDlTS0Jxd09rYkNjVThmQUFBQUFFQ2Z2Rld4ck1zbFhVNkhTeGVOKzZ6T0duYUpzcno1RmlZRGV0WWFxdE9tNnVWNmJlOXZGSXRISlVsTjdVZjBWc1V5WFRUdU05YUdTekRPOUFFQUFBQUE5RWw1N2VvdTZ4ZU4rNnptajc2QndnZHBJY3Vici9tamI5QkY0ejdiWlh0NTdWc1dKVW9lU2g4QUFBQUFRSi9VQjZ1NnJKODE3QktMa2dEOU4vT2t6OXVHa3o2djdZRFNCd0FBQUFEUUp5ZFB5ODRaUGtoSDJTZDkzb1pqUVl1U0pBK2xEd0FBQUFBQWdBMVIrZ0FBQUFBQUFOZ1FwUThBQUFBQUFJQU5VZm9BQUFBQUFBRFlFS1VQQUFBQUFBQ0FEVkg2QUFBQUFBQUEyQkNsRHdBQUFBQUFnQTFSK2dBQUFBQUFBTmdRcFE4QUFBQUFBSUFOVWZvQUFBQUFBQURZRUtVUEFBQUFBQUNBRFZINkFBQUFBQUFBMkJDbER3QUFBQUFBZ0ExUitnQUFBQUFBQU5nUXBROEFBQUFBQUlBTlVmb0FBQUFBQUFEWUVLVVBBQUFBQUFDQURWSDZBQUFBQUFBQTJCQ2xEd0FBQUFBQWdBMVIrZ0FBQUFBQUFOZ1FwUThBQUFBQUFJQU5VZm9BQUFBQUFBRFlFS1VQQUFBQUFBQ0FEVkg2QUFBQUFBQUEySkRMNmdBQUFBQUFnRE5ubXFaaVpsalJlRVRSZUZpeGVPU2s1WTduWXZIdys4dG1SS1pwS203R1pNcVVhY2JmZit4Y2pwK3diSGFPQTVBZUtIMEFBQUFBd0RLbXdyRjJCU010Q2thYTFSNXRWVERTckZBc29GQTBvSENzWGVGWVFPRm9VS0ZZUU9GWThKVGxjS3hqUFJhUFdQMlBBVERBVVBvQUFBQUFRSUtFWTBHMWhSdlVHcXBYYTdoQmJlRUd0VVVhTzB1ZEZnV2pMV3J2ZkF4R21oV010Q2h1eHF5T0RjQ21LSDBBQUFBQW9GdW1BdUVtTllWcTFSeXFWVXVvN3BSaXB6WGNzUnlKdFZzZEZnQ09vL1FCQUFBQU1JaVpDa1NhMWR6ZVVlZzB0UjlSYytpb210dVBkSlE4bmR1NWRBcEFPcUwwQVFBQUFHQnJzWGhVVGFFYU5RU3FWQitzVWtPd1NnM0J3NTNMaHprN0I0QnRVZm9BQUFBQVNIdHhNNnFHNEdFZGJhdlEwVUNsNm9PSDFCQThySVpBbFpwQ05USk5acHdDTVBoUStnQUFBQUJJRzZGb200NEdEbmFXTzhjZUsxUWZPTVFOa1FIZ0pKUStBQUFBQUFhY2FEeWtJNjM3VmRPNlZ6V3RlM1drZFo5cUF4VnFEZFZaSFMzbG5BNlhQRTZmUE03TXprZWZ2QzdmKzl0Y1BubWRQcm1kR1hJNVBISTYzSElaYnJtY0hqa050MXdPdDV3T2oxd09UK2R5NXpiRExaZkRJNGZobEdFWU1tVElPTDdza01Od0hGODJERWZub3lHSDRkQTlLeTZ4K3I4RlFDOVErZ0FBQUFDd2tLbm05cU9xYnQzVFdmQjBQTllGRHRyb2tpeERHYTRzK2R4WjhybHpPcGV6NVhObEs4T2RMWityNi9ZTVY1WXkzRm55T3YzeU9IMXlPdmkxRFVELzhOVURBQUFBUUlxWWFnaFdxNnE1WEllYWQ2aXFaYWRxV3Zhb1BkcHFkYkErTXd5SC9KNDhaWG55M245MEQ1SGZlOUkyVDU0eTNibHlHRTZySXdNWWhDaDlBQUFBQUNSRlM2aE9WYzA3ZEtpNVhGWE41YXBxS1ZjdzBtSjFyQjQ1SFc3bGVBdVZrMUdvM003SG5CTWZ2WVhLZE9mS01BeXJvd0pBdHloOUFBQUFBSnl4YUR5c3F1YWRxbWpjb3NybTdhcHEzcUdXQVhyL0hiZlRxenhmcWZJeVNwVG42L2pJOVJVcjExdWtIRytCTWoyNWtpaDBBS1EvU2g4QUFBQUFmUllJTjZxaWFac09ObTVWUmROV0hXN1pxVmc4YW5XczQ3SzkrUnFhT2FKTHNYUHN3KzhaSWtvZEFJTUJwUThBQUFDQUhwaXFEMWJwUU1ObVZUUnUxY0dtcmFvTFZGb2RTazZIUy9tWkkxV1FPVklGL2xFbkxJK1V4NWxwZFR3QXNCeWxEd0FBQUlCVHRJU09hbC9EQnUycjM2QjlEUnZVMUg3RXNpd3VoMWRGV1dOVW5EVk9oZjdSeDB1ZUlSbkRaQmdPeTNJQndFQkg2UU1BQUFCQWdVaVQ5amRzUEY3eVdIVW1UNTZ2Uk1WWjQxU2NOVTVGblk5RGZhV1VPd0RRRDVRK0FBQUF3Q0FVaTBkMXNHbXJkdGV0MGU2NmRhcHAzWlBTMTNjWVRoVm5qVk5wVHBsS3NpZDJsanhqdUN3TEFCS0kwZ2NBQUFBWUpKcmFhN1M3YnExMjFhM1J2dnIxQ3NlQ0tYbGR3M0NveUQ5R3BUbGxLczJlcE5LY01oVmxqWlhMNFVuSjZ3UEFZRVhwQXdBQUFOaFVMQjdSZ2NiTjJsVzNScnZyMXVob1cwVktYamMzbzFpamhrelg4SnpKR3A0eldjVlo0K1YyZWxQeTJnQ0E5MUg2QUFBQUFEWVNpclpwVjkzZnRhTjJ0WFlkL1h2U3orWXhESWRLc2lkcVpPNDBqUm95WFNOenB5bmJXNURVMXdRQTlBNmxEd0FBQUpEbVdrSkhWVjc3bG5iVXJ0YStobzJLbTlHa3ZaYkhtYWxSUTZacFpPNzA0MmZ6dUowWlNYczlBRUQvVWZvQUFBQUFhYWd1Y0ZEYmo2elVqdHJWT3RTOEkybXY0M1o2TlNwM2hzYmt6ZExZb2JOVWtqMUpEc09adE5jREFDUU9wUThBQUFDUUpocUQxZHAyNUhWdHJYbE4xUzI3ay9JYUxvZEhJM09uZFpROGViTlVtak5aVGdlL05nQkFPdUtyTndBQUFEQ0F0WVNPYWx2TjY5cGE4N29PTlc5UHltc1VaNDNUaFB4ek5TRi9ya2JrVG1WV0xRQ3dDVW9mQUFBQVlJQUpSSnIwWHMwYjJscnptZzQwYnBGa0p2VDRHYTRzalJ0NnRpYmt6OVdFL0hPVjdjMVA2UEVCQUFNRHBROEFBQUF3QU1UaVVlMnErN3MySFg1Wk80LytQZUUzWXk3Sm5xaUpCUi9TaEtGek5UeDNDdmZsQVlCQmdOSUhBQUFBc0l5cHd5Mjd0UEh3SzlwU3ZVTEJTSFBDanV3d1hCcWJOMHRsaGZOVVZqaFBPZDdDaEIwYkFKQWViRjM2TkFjait0R0xPL1gwK2tQYWM2Uk5iYUhrVFYwSjRGUityMHZqaS95NmFzNXczYlowa25KOGJxc2pBUUF3SUxTRzZyU3BlcmsySFg1RnRXMzdFM1pjcnl0VEUvTS9wTW1GQ3pRaGY2NjhMbi9DamcwQVNEKzJMWDJXYjZ2UnpZK3NVMFZkd09vb3dLRFZGb3BxODhFbWJUN1lwTit1MnE5SGJqNUhsMHdydGpvV0FBQVdNWFdnY1l2V1ZqNnQ3VWRXS203R0VuSlVuenRIMDRvV2FVclJRbzBlY2hZemJRRUFqclBsZDRUbDIycDA2WU52V2gwRHdBa3E2Z0s2OU1FM3RmeU9SVm84dGNqcU9BQUFwRXc0RnRTVzZoVmFVL21VanJUdVM4Z3gzVTZ2eWdybWErYXd4UnFmZjQ0Y2hpMS9yQWNBbkNIYmZYZG9Ea1owOHlQcnJJNEI0RFErKyt1MTJ2TER5N2pVQ3dCZ2UzV0JnMXBiK1l3MkhuNUpvZWlabjMxdUdBNk5IM3FPWmc2N1JHV0Y4K1J4K2hLUUVnQmdaN1lyZlg3MDRzNHVsM1I1WEE3ZGQ4MTAzVFIvdEVxR1pGaVlEQmg4RGplMjY3SFZCL1M5SjdZcUhJMUw2ampqNTBjdjd0UzkxMHl6T0IwQUFJa1hOMlBhZWZRZHJhMThTbnZyMXlma21DTnlwMnJtc0VzMHJXaVJNajFERW5KTUFNRGdZTHZTNStuMWg3cXMzM2ZOZEgzcncyVVdwUUVHdDVJaEdjZmZmM2NzMjN4OCt6TWJxaWg5QUFDMkVnZzNhbjNWQzFwMzZGazF0Ujg1NCtNVitFZHA1ckJMTkwzNFl1WDVTaEtRRUFBd0dObXU5Tmx6cEszTCtrM3pSMXVVQk1BeE44NGYxYVgwMlhPazFjSTBBQUFraXFuS3B1MWFXL20wdGgxNVhiSDRtYzBVbSswdDBJemlpelZqMkdJTnl4NHZ5VWhNVENBSjNNNE1SV0x0eDlkYlEzWEs4dVpibUFqb3U1WlFYWmQxTzE0MmE3dlM1K1JwMmJta0M3QmU2WkN1WHp4YjI4L3NoMklBQUt3VU4yUGFWdk82M3E3NHN3NjM3RHFqWXprZExrMHJ1bEN6UzVkcTlKQ1pNZ3hIZ2xJQ3lUWFVWNnFhMXIzSDF6ZFZMOWY4MFRkWW1Bam91ODNWeTd1czUvbEtMVXFTUExZcmZRQUFBSUJraU1XajJsejlxbGJ0LzZQcWc0ZDYzcUVidVJuRm1qdmlTczB1dVp6NzlDQXRsUlhPNzFMNnZMYjNONUtrbWNNdVVUWm4vR0NBYXduVmFYUDE4dU9mdDhlVUZjNnpLRkh5VVBvQUFBQUEzWWpHdzlwUTlhSldIM2o4RE8vWFkyaEMvbHpOSFhHVkp1YWZ5MWs5U0d2elJsMnZUWWRmUHY2ZWlNV2pXcjc3bDFxKys1Y1dKd1A2SnplaldQTkhYMjkxaklTajlBRUFBQUErUUNUV3JuV0hudE5iQi82azFuQjl2NC9qYzJkcmRzbFNuVFBpSTdhOGRBQ0RrOWVWcVN1bjNLN0hOdHh1ZFJRZ0lhNmFjcHM4emt5cll5UWNwUThBQUFCd2dsQzBUV3NxbjliYkZYOVdNTkxjNytPVTVwUnA3b2lyTkwzNFFya2MzZ1FtQkFhR2NVUG42S2JaRCttWjdROGxaTlk2d0FxNUdVVzZhc3J0R2p0MGp0VlJrb0xTQndBQUFKQVVqRFRybllOUDZPOEhuMUFvMnRiekRoL0E1ZkJvZXZGRm1qdmlLcFhtbENVNElURHdqQnM2UjEvODBDTjZxMktaeW12ZlVrT3dTdUZZME9wWVFMYzhUcC95ZktVcUs1eW5lYU91bDlkbHZ6TjhqcUgwQVFBQXdLRFdHcTdYMnhWLzBkcktwN3RNUWQwWFEzekROSGZFVlpwZGNybDg3cHdFSndRR05xOHJVeGVOKzR3dUd2Y1pxNk1BT0FtbER3QUFBQWFsdG5DalZ1Ny9QNzE3NkRsRjQrRitIYVBRUDBZWGpQMmtwaFl0a3NOd0pqZ2hBQUJuaHRJSEFBQUFnMG8wSHRJN0ZYL1Z5djEvVkRnVzZOY3hTckluNm9LeE42cXNZTDRNdzBod1FnQUFFb1BTQndBQUFJT0NhWnJhV3ZNM3Jkano2MzdmZEhaRTdsUXRHbnVUSnVUUGxVVFpBd0FZMkNoOUFBQUFZSHNIR2pmcmxWMi9VRlZ6ZWIvMkg1czNXeGVNdlZGajhzNFNaUThBSUYxUStnQUFBTUMyNmdLVldyNzdsOXBSdTdwZiswL00vNUFXanYya1J1Wk9TM0F5QUFDU2o5SUhBQUFBdGhPTU5PdU5mWTlwYmVYVGlwdXhQdTgvcGVnQ0xSenpqeXJKbnBpRWRBQUFwQWFsRHdBQUFHd2pGby9vNzVWUDZzMTl2MWNvMnRiSHZRMU5MNzVJRjR6OXBBcjlZNUlSRHdDQWxLTDBBUUFBZ0EyWTJsYnpocGJ2K1pVYWc5VjkzbnRzM214ZE52RVdEY3Vla0lSc0FBQllnOUlIQUFBQWFhMHVVS25uZHZ4RSt4czI5WG5mUXY5b1hUcnhDNXFZZjY2NFFUTUF3RzRvZlFBQUFKQ1dZdkdvVmg5NFhHL3UvNzFpOFVpZjl2Vjc4blRSdU05b2R1bFNPUXhua2hJQ0FHQXRTaDhBQUFDa25jcW05L1RNOWgrcnRtMS9uL1p6T2J5YU4vcDZ6Ujk5dlR6T3pPU0VBd0JnZ0tEMEFRQUFRTm9JUlFOYXNlZlhXbHY1akNTekQzc2FtbFd5UkJlUC95ZGxld3VTRlE4QWdBR0YwZ2NBQUFCcFlVZnRhcjFRL2pPMWhJNzJhYjl4UStmb3NvbTNxRGhyZkpLU0FRQXdNRkg2QUFBQVlFQnJDUjNWQytVLzE0N2FWWDNhcjlBL1JwZE52RVVUOHM4Uk4ya0dBQXhHbEQ0QUFBQVlrRXpUMUx1SG50WHlQYjlTS0JybzlYNXVwMWNYamZ1c1BqVHlhbTdTREFBWTFDaDlBQUFBTU9EVXRoM1FzOXQvcklOTjIvcTAzL2o4dWJxaTdGWU44UTFMVWpJQUFOSUhwUThBQUFBR0VGTnJLNS9SSzd0K29XZzgzT3U5TXQyNXVuelNselZqMk1YaVVpNEFBRHBRK2dBQUFHQkFDRVNhOVBSN0Qybm4wYmY3dE45WkpaZHB5Y1F2eXVmT1NWSXlBQURTRTZVUEFFczh1bksvRHRZSDVIUVljamtjY2pxTUxoOHVweUduY2RMNnNlZU5ZOXU2N3VjNitSaU85OGY1M0U1bGVwM0s5RGpsOHpqbE1QZ3JNQUFNSkh2cjErdko5LzVOcmFHNlh1K1Q1eXZSRlpPL29YRkQ1eVF4R1FBQTZZdlNCNEFsSGwyMVgyL3NxTFhzOVRQY0hRVlFSeEhrNm5iWjUra2M2M0VkTDQ0K2FEbkw2MUtlMzZNaG1XNDVIWlJLQU5BYnNYaFVyKzM5alZZZldDYko3TlUraHVIUXZGSFhhOUhZVDhudDlDWTNJQUFBYVl6U0I4Q2cxQjZKcVQwU1UzMWJjbzZmNDNOcnFOK2pQTDliZVg2UDhqSTlHcHJWdVo3cFVaN2YwL1Y1djBkNW1XN2xacm81Q3duQW9GRVhxTlJmdC81UWgxdDI5bnFmMHB3eWZXVHlOelFzZTBJU2t3RUFZQStVUGdDUUJNM0JpSnFERWUwLzJyZjlERU1ha3RsUkFPWDVPNHVpekk1eUtEL0xxMkc1R1NvWjB2SFJzZXhUcG9mcGlBR2tHMU1iRDcrc0Y4cC9ya2lzdlZkN3VCd2VYVHorWnAwMzhob1poaVBKK1FBQXNBZEtId0FZUUV4VGFtZ0xxNkV0TE5YMjdqU2tISi83aEJJb1F5VzV2cTdyUXpyVzh6STk0aVFpQUZacmo3YnF1UjMvb1cwMXIvZDZuNktzc2JwMjJsMHF5aHFidkdBQUFOZ1FwUThBcExsalp4V1ZIMjdwZHB6SDVlaFNCQTNMelZCSjUvckkvRXlOS2ZCclRFR21NdHljT1FRZ09RNDJidFZmdC8xUVRlMUhlcjNQdVNPdjFxVVRQaStYZzN2M0FBRFFWNVErQURCSWhLTnhWZFFGVkZFWDZIWmN5WkFNalMzMGEyeUJ2K1B4aEk4UmVabHlPVGxkQ0VCZm1WcGIrWXhlM1Btd1REUGVxejB5M2JtNmF1cTNOS25ndkNSbkF3REF2aWg5QUFCZEhHNXMxK0hHZHIyMTY5UnBrNTBPUXlPSFpwNVNCaDByaUlibFpuQUpHWUF1WXZHSVhpai9tZFpYdmREcmZjWU5QVnRYVDcxRFdkNzhKQ1lEQU1EK0tIMEFXT0sxYjErb1dOeFV6RFE3SGsvNmlNYmpIN2k5NjVqVFBIZkNNYU14VTVGWVhNRndUSUZ3clBNeHFrQTRwa0RvaE9Wd1RJSFFCeThmMjhmczNVekN0aGFMbTlwL3RFMzdqN2JwdGUyblBwL2hkbXBNUVVjcE5LRTRTMU5LY3pTMU5FZFRTbk5VbU8ybEVBSUdtZFp3dlpadHZsc0htN2IxYXJ6RGNPbVNDWi9UZVNNL0pvTXZHQUFBbkRGS0h3Q1dNQXpKNVRUa1VucjhVRythVWlnYU83VXM2bHh1QzhYVUZJd2N2d2x6UTF0RURZR3dHZ09uYmd1R1kxYi9jNUttUFJMVGpzTXQydkVCOXhjYTZ2ZG82dkNjRTRxZ2JFMGRucU1SZVptVVFZQU5WVFdYNi9ITjMxZExxSGZUR09abmp0QzEwNytya3V5SlNVNEdBTURnUWVrREFMMWdHQjFuc1dTNG5ScnFQN05qaGFMeFU0cWc0OHR0NGM3MTk1Y2IyeUtxYnd1cnBybGQwVmo2bm01VTN4YldxcDFIdFdwbjExOEFzekpjbWxMeWZnbDByQlFhVytpWDAwRWJCS1NqemRYTDllejJIeXNhRC9kcS9PelNwYnA4MHBmbGNmcVNuQXdBZ01HRjBnY0FVc3piT1l2V3NOeU1QdTBYTjAzVnQ0WlYzZFN1NnFhTysrNmMrTml4SEZSMVU3c2FBNUVrcFUrODF2YW8xdTZyMTlwOTlWMjJlMTBPbFpWa0h5K0JabzdNMWRsajh6Z3pDQmpBVERPdTVidC9wYmNxbHZWcXZOdVpvYXVtM0s1cHhSY21OeGdBQUlNVXBROEFwQW1IWWFnZzI2dUNiSyttajhqdGRtd3dIRk5OOHdlVlFsM0xvZXFtZ1h2MlVDZ2ExK2FEVGRwOHNLbkw5c0pzcjg0ZWs2YzVZL0owZHVmSHFIeUtJTUJxN2RFVy9XWHJEN1duYm0ydnh1ZjVTdlR4bWZlcEtHdHNrcE1CQURCNFVmb0FnQTM1UEU2TktmQnJURUgzMTZMRlRWTTFUU0h0cSsyNE9mTysyamJ0TzlxbS9iVWR5eFgxZ1FGWEN0VzJoUFRTbG1xOXRLWDYrTGI4TEUrWEVtak9tRHlOTGZCVEJBRXBjclN0UW4vYzlGM1ZCdy8xYXZ5NG9YUDBzZW5mbDgrZG5lUmtBQUFNYnBRK0FEQ0lPUXhESlVNeVZESWtRL01tbmpvMWNqUm1xcW94MktVVTJuODAwRkVPMWJhcHNpRXdJR1kxcTJzTjY5V3ROWHAxYTgzeGJYbCtqK2FNSHFLengrWnB6dWlPTW1oOFVSWkZFSkJnK3hzMjZmSE4zMVVvR3VqVitQTkdYcXRMSjM1QkRzT1o1R1FBQUlEU0J3QndXaTZub1ZINW1ScVZuNmxGS2p6bCtYQTByb1AxZ1M1RjBMN2FOcFZYdDJoSFZiTUNGczVVMXRBVzFvcjNqbWpGZTBlT2I4djF1WFhPMkR3dG1GU2doV1dGT20vOFVQbTlmQ3NFK212N2taWDY2N1ovVlN3ZTdYR3MwK0hTRlpPL29Wa2xTMUtRREFBQVNKUStBSUF6NEhFNU5MNG9TK09Mc2s1NUxtNmFPbGdYMVBiRHpkcFIxYUx0VmMzYWZyaFoyNnRhZExRbFpFRmFxU2tZNlZJRU9SMkc1b3pPMDhLeUFpMmNWS0FGa3dwVWtPMjFKQnVRYnQ0OTlKeWVMLytwekY2YzdwZmx6ZGZIWjk2ajRUbFRVcEFNQUFBY1Era0RBRWdLaDJGb2RFR21SaGRrNnZJWnc3bzhkN1FscE8xVkxaMGxVRWNSdEwycVdSVjF2YnM4SkZGaWNmUDR6R0UvZVdtbkpHbHlTYllXbGhWcTRhUUNMU3dyME9oODdnMEVkR1hxelgzL3A5ZjIvbSt2UmcvUG1hSWJadDZqYk8rcGw1QUNBSURrb3ZRQkFLUmNRYlpYQzh1OFdsaFcwR1Y3YTN0VTVkVXRYWXFnTFpWTjJsM1RtckpzT3c2M2FNZmhGdjNxOWIyU3BPRjV2czR6Z1FxMVlGS0Jwby9Ja1lNV0NJT1VhWnA2YWRkL2FjM0JKM3MxL3F5U3kzVEY1SCtSeStGSmNqSUFBUEJCS0gwQUFBTkdWb2JyK0F4Y0oyb0tSclR4UUtQZTNkK2c5ZnNiOU83K0JwVlh0NlRrSnRLSEdvSjYvSjJEZXZ5ZGc1S2tJWmx1TFN3cjFHWFRpN1ZreGpCTjRPYlFHQ1JpOGFpZWV1L2Z0YlhtYjcwWWJXakp4RnQwM3FockpmRUdBUURBS3BRK0FJQUJMOWZuMXFMSmhWbzArZjJiU2JlMlI3V3hvbEhyRHpSby9mNk9RdWk5UTgyS0o3a0phZ3hFOU95R0tqMjdvVXFTTkxiUXJ5VXpobW5KOUdKZFBMVklPVDUzVWw4ZnNFSTRGdFN5elhkclQvMjZIc2M2REpldW52WnRUUysrS0FYSkFBQkFkd3l6TjNmZlN5UEdwLy9jWmQzODdYVVdKUUZ3SXQ2YlNJVkFPS2JOQnh1UGwwRHI5emRvNjZFbVJXT3ArVmJuZEJnNmYwSitSd2swbzFobmo4bmpVakNrdlVDa1NYL1krQjBkYXQ3UjQxaTNNME0zekx4SDQ0ZWVrNEprQUFCQWtnemo5RDl3VXZvQVNBbmVtN0JLZXlTbXJaWE5Xck8zWHF0M0hkV3FuVWRUZHNQby9DeVBMcDFlckNYVGgrbXlHY1VxSGVKTHllc0NpZElTcXRQdk50eW1vMjBWUFk3MXVYUDB5VmtQYUhqTzVCUWtBd0FBeDFENkFMQWM3MDBNSkJWMWdlTUYwS3FkUjdXbHNpa2w5d2VhTVNKWFMyWU0wNGRubFdqQnhBSzVuSndGaElHck5WeXZSOS85aHVvQ0Izc2NtNU5ScUp0bVBhZ0MvNmdVSkFNQUFDZnFydlRobmo0QWdFRm5WSDZtUnVXUDBpZk82L2dGdFRFUTBkdTc2NDRYUVgvZlU2LzJTQ3pocjd1bHNrbGJLcHYwb3hmTFZaRHQxVWZubE9yYXVTTjA4WlFpZVZ5T2hMOGUwRitCY0tOK3QvNzJYaFUrQmY1UnVtbjJnOHJ4RnZZNEZnQUFwQlpuK2dCSUNkNmJTQ2ZoYUZ6ckR6UWNQeE5vMWM2anFtc05KKzMxY24xdWZXUjJxYTQ1WjdpV3pCaW1USTh6YWE4RjlDUVlhZFp2MTM5VE5hMTdleHc3UEdlS1BqbnJmdm5jT1NsSUJnQUFQZ2lYZHdHd0hPOU5wRFBUbE1xclcvUzM5NDdvbGEzVld2SGVFYlcyUjVQeVdwa2VwNWJPTE5HMWM0ZnJ3MmVWTUJzWVVxbzkycXJmcmI5TmgxdDI5VGgyZlA1YzNURGpicm1kR1NsSUJtQWdhd21GOWZDcVRYcHh4Mzd0cTI5U0lKeWM3NUZBb21SNlhCbzdORmRMSjQvUlZ4YWNwV3l2eCtwSVo0VFNCNERsZUcvQ1RpS3h1TjdlWGFlWHQ5VG81UzNWV24rZ0lTbjNCUEs0SExwMFdyR3VuVHRDVjg0dVZYNVdldjlBZ29FdEZBM29zUTIzOTJxV3J1bkZGK3VqVSsrUTA4R2RBb0RCN28wOWxmcmFrNityc3FuVjZpaEF2NHpJemRMUHJyNVFpOGFQc0RwS3YxSDZBTEFjNzAzWVdXMUxTTXUzMWVqbExUVjZaV3UxRGplMkovdzFuQTVERjA0dTFJM3pSdXZhdVNPVW5jRXYyMGljY0N5bzMyKzRRd2VidHZVNGRucnh4YnBtMnAweURPNURCUXgyYit5cDFEV1BQbWQxRENBaG52eW5qK2lDY2NPdGp0RXZsRDRBTE1kN0U0T0ZhWGJjc1BtVnJkVjZlVXVOVnBiWEtoU05KL1ExTWoxT1hYUE9DSDE2d1doZE5LVklUZ2V6Z0tIL0lyR1EvbS9UblRyUXNLbkhzVk9LTHRESHBuOVhEb1A3VGdHRFhVc29yQVUvWDhZWlByQ05FYmxaV3ZYVjY5UHlVaTltN3dJQUlFVU1RNW81TWxjelIrYnF0cVZsQ29SamVyTzhWaTl1cXRaVDZ3K3BvaTV3eHE4UkNNZjArN2NPNlBkdkhkQ0lvVDdkT0crMFByMWdqQ2FYWkNmZ1g0REJKQm9QNmZITjMrMVY0VE9wNEh4ZE8rMHVDaDhBa3FTSFYyM3FVdmg0bkE3ZHVmaGMzVEJya29xek15MU1CdlNzcGlXZ1AyM2NxUWRXckZFNDF2SEh1Y3FtVmoyOGFwUHVYRHpYNG5TSnhaaytBRktDOXliUWNSYlF1L3NiOU1TNlN2MTEzU0h0ckc1SjZQSFBIVGRVbjVvL1doOC9ieFQzLzBHUFROUFVuN2ZlbysxSFZ2WTRkbnorWEgxaTVuMXlPcml4T0lBT0YvelhuN1d0dXU3NCtnOHVPMDlmV3pqTHdrUkEzLzFzNVViZDg4bzd4OWVuRDh2WEcxOU92OTlUdWp2VGg0dXhBUUJJRWNPUXpobWJwL3V2bTZFZC8zYTV0dDIvUlBkZE8xMnpSdzlKeVBIWDdLM1hWeDdib0pLdlBhdHJmLzZXbmw1ZnBVZ3NzWmVXd1Q1ZTNmMkxYaFUrWS9ObTYrTXo3Nkh3QWRERnZ2cW1MdXMzekpwa1VSS2cvNjZmTmJITCtyNzZab3VTSkErWGR3RUFZQUhEa0tZT3o5SFU0VG42N3BWVHRLKzJUVSsrZTBoUHJEdWt0M1lmUGFQWndDS3h1SjVZMTNHc2dteXZQcjFndEw2MGVJTEdGZm9UOXc5QVdsdFQrWlRlcnZoTGorTkdEWm11VDV6MXIzSTV2Q2xJQlNDZG5Ed3RPNWQwSVIwTnkrNzZzMUZiT0dKUmt1U3gzWmsrZm0vWEhpc1pNNmdBNkp1cXhtQ1g5U3htSFFKT01iYlFyMjljUGttcnZudVJEdjMwSS9xZlQ4L1JwZE9Mei9nbXpVZGJRdnJ4aXpzMTRmWVhkTVZQVnVtbExkV0syK3ZLYnZUUnpxTnY2NldkRC9jNGJuak9GUDNqV1EvSTdjeElRU29BQUpBTXRpdDl4aGQxYmVvZVczM0FvaVFBanZuOTZvb3U2K09Mc2l4S0FxU0hraUVadXVYaThYcmw5Z3RVOC9NcjlUK2ZucVB6eHVlZjBURk5VM3ArMDJFdC9kRktsZDN4a243NjhpNDFCdXozMXl4MDczRExUdjFsNjMzcTZaYU9KZG1UZE9Qc2Y1UFh4Vi91QVFCSVo3WXJmYTZhTTd6TCt2ZWUyS29Ibnk4LzVVd0RBTWxYMVJqVWc4K1g2M3RQYk8yeS9jclpwUllsQXRKUGZwWkh0MXc4WG05Ly8yS1YvL3ZsdXV2S0tScVZmMmEvaU8rdWFkVy8vR0dqaG4vOVdkM3k2THZhVXRuVTgwNUllMDN0TmZyRHhyc1VpWVc2SFRmVU4xdzN6djQzWmJnbzZBRUFTSGUybTcyck9SalJqQ09YS1I0QUFDQUFTVVJCVkx0ZVNjaVV1QUFTYjNSQnByYjhjSW15dWNRTDZMZTRhZXFOSGJYNjdhb0Qrc3ZhU3JXRm9qM3YxSU5Ga3d2MWxVc202S281cFhJN2JmYzNvVUd2UGRxcTM2ejdtbXJidWo4RDJ1Zk8wZWZtUHF5aHZ1SGRqZ09BL08vOW9zdDYzWDIzV0pRRU9ETjIrRndlVkxOMzVmamNldVRtYzZ5T0FlQTBIcmw1TG9VUGNJWWNocUdMcGhUcDBjL1BWZlhQUHFMZi9mTzVXankxU0tmL2R0K3pOM2JVNnJxSDM5YVliN3lnKzUvZHpxVmZOaEtMUjdWczg5MDlGajR1aDBmL2VOWVBLWHdBQUxBUjI1VStrblRKdEdLOStxMEx6dmowZHdDSk15by9VOHZ2V0tURlU0dXNqZ0xZU2xhR1N6Zk5INjNsZHl6U2daOThXUGRmTjBObEpkbjlQbDVWWTFCMy9XV3JSbi9qZVgzbnoxdDBwTG43UzRFdzBKbDZic2QvYUYvRGhoN0dHYnBtMnAwYWtUczFKYWtBQUVCcTJPN3lyaE0xQnlQNjBZczc5Y3lHS3UwNTBxclc5ak0vL1IxQTcyVmx1RFMrS0V0WHppN1ZiVXNuS2NmbnRqb1NNQ2lZcHJSeVo2MGVYcjViVDZ3N3BGaTgvOS9xTTl4T2ZmN0NzYnB0YVJsL1RFbEQ2dzQ5cStkMy9MVEhjWmROL0tMT0gvV3hGQ1FDWUJkMnVDUUdrT3p4dWR6ZDVWMjJMbjBBQUJqc0RqVUU5ZjllMjZ0ZnZyNVhOVTN0L1Q2T3kybm9VL1BINkk0UGwyblNzUDZmU1lUVU9kUzhRLy83N3RjVmkzZi9SNjl6UjN4VVM4dStJdWtNcmc4RU1Palk0UmRsUUxMSDUvS2d1cWNQQUFCNDMvQThuKzY5WnBvcWZ2SmgvZUdMSDlMOGlRWDlPazQwWnVvM2IrN1Q1RysvcEJ2KzZ4MXRxbWhNY0ZJa1VpRFNwR1ZiN3U2eDhDa3JtS2ZMSjMxWkZENEFBTmdUcFE4QUFJT0F4K1hRSjg0YnBWWGZ2VWpyNzcxVU55OGFxd3kzczgvSE1VMXAyWnFEbXZXOVYzWEZUMWJwN2QxMVNVaUxNMkdhY2YxMTZ3L1YzRjdiN2JqU25ESmRPLzB1R1FZL0RnSUFZRmQ4bHdjQVlKQ1pQWHFJZnYzWmMzVG9QNi9Rano1K2xzWVYrdnQxbk9jM0hkYTgrLzZtcTM2Nld1OGRhazV3U3ZUWDYvdCtxNzMxNzNZN0p0dWJyMCtjOWE5eU96TlNsQW9BQUZpQjBnY0FnRUZxcU4ramJ5NmRwSjBQTHRXZnYzSytabzBhMHEvalBMT2hTalB1ZWtXZis4MDZWZFlIRTV3U2ZiSHo2RHQ2YzkvdnV4M2pNSnk2YnNZUGxPVVptcUpVQUFEQUtwUStBQUFNY2s2SG9ZL05IYUgxOTE2cUY3NjVzRi8zL1ltYnBoNTVZNThtZnV0RmZYdlpGalcwaFpPUUZOMXBDQjdXazlzZTZISGNaUk52MGNqY2FTbElCQUFBckVicEF3QUFKRW1HSVMyZE9Vd3I3N3BJYjN6blFsMDJ2YmpQeDJpUHhQVHZ6Ky9RK050ZjFJOWVMRmQ3SkphRXBEaFpOQjdTc2kxM3F6M2EydTI0NmNVWDYwTWpyMDVSS2dBQVlEVktId0FBMElWaFNCZVVGZXJsMnkvUTJyc3YwZFZuRCsvek1ScmF3cnI5OGMyYTlLMlg5TnRWK3hXTG0wbElpbU5lM2ZWTFZiZnM3blpNb1grTXJwenlUVEZURndBQWd3ZWxEd0FBT0sxenh1YnBpYS9OMDliN2wrakdlYVBsZFBTdE1EaFlIOUJuZnJWV3M3LzNxdDRzNzM0MktmVFBudnAxV2xQNVZMZGpQTTVNM1REekhtN2NEQURBSUVQcEF3QUFlalJ0ZUk0ZSs4SzVLdi8zeTNYanZORXkrbml5eUpiS0ppMjYvM1Y5NnBkclZOUFVucFNNZzFFdzBxS24zM3V3eDNFZm5mb3Q1V2VPU0VFaUFBQXdrRkQ2QUFDQVhodGZsS1hIdm5DdTF0OTdxUzZmTWF6UCt6KzIrb0RLN25oSkR5L2Z6U1ZmQ2ZCOCtVL1ZFcXJyZHN5ODBUZG9TdEhDRkNVQ0FBQURDYVVQQUFEb3MxbWpodWpGMnhacXhSMkxkTTdZdkQ3dDJ4U002S3VQYmREY3U1ZnJuVDNkRnhZNHZhMDFmOU8ybXRlN0hUTXlkN29Xajc4NU5ZRUFBTUNBUStrREFBRDY3ZUtwUlZyemcwdTA3TXZuYTBKeFZwLzIzWENnVWVmZit6Zjk4LysrcTdwV3BuanZpK1pRclo3ZjhaL2RqdkU0ZmJwNjJyZmxNSndwU2dVQUFBWWFTaDhBQUhCR0RFTzY3dHdSZXUrQkpmcnZUODlSY1c3ZmJoYjhxOWYzcXV5T0YvWHJOL1lwYm5MSlYwOU0wOVJUN3ozWTQvVHNsMC82c3ZKOEpTbEtCUUFBQmlKS0h3QUFrQkJ1cDBOZnZIaThkais0VkhkZlBVMCtUKy9QTUtsckRldnp2MW1ueXg1OFV4VjFnU1NtVEg5cktwL1V2dnIxM1k0cEs1aW4yYVdYcHlnUkFBQVlxQ2g5QUFCQVFtVmx1UFNEajA3VmV3OHMwWld6Uy91MDc0cjNqbWpHWGEvb2YxZnVGeWY5bktvK2VFakxkLytxMnpHWm5pSDZ5SlJ2U3VyakZHc0FBTUIyS0gwQUFFQlNqQ253NitsYjUrdlpmMW1nTVFYK1h1L1hISXpvczc5ZXE2ditjN1dxbWQ3OUJLYWUzL0dmaXNhN3YvL1JsVk8rS2I5blNJb3lBUUNBZ1l6U0J3QUFKTlVWczByMDNnTkw5TDJycHNyajZ2MlBIczl1cU5LME8xL1dzalVIazVndWZXeXRlVTE3NjkvdGRzeWMwbjlRV2NHOEZDVUNBQUFEbmN2cUFBQUF3UDU4SHFmdXZXYWFicG8vV2wvNTNYcTlzcldtVi92VnQ0VjF3Mys5b3lmZlBhU0hiNXFqL0N4UGtwTU9UTzNSVnIyMDg3KzdIWlBuSzlHU1NWOU1VU0lBa21TYVVqZ1dVeWdhVTNzMHFtQWtwdlpJVk8zUnFOcWpIY3ZCU0V5aGFGVGhXRnpSZUZ5UldGeVJlRnpSV01meXNXM1IrQWMvZjN3NTNuVjh4M0tzeTVpWWFTcmUrV0dhSFRkK1A3WWNOMDJaVXBmbmo5MDgvK1J0SFdOTnhUdVAwWEVjZFc0enVmd1dTQ09VUGdBQUlHVW1GbWZwcGRzdTBGL1hWZXJXLzl1b1F3M0JYdTMzK0RzSDlmcjJXdjN1bjgvVnBkT0xrNXh5NEZteDV4RzFoUnU2SFhQVjFHL0o0OHhNVVNJZ1BZU2lNYldGSTJvTlI5UVdpblJaYmoxcCsrbEttL1pJVE1Gb3RFdUIweDZOS2RnNWpnSUV3RUJtbUNaZnBnQUF5ZE1XaWVtUDVVZTBzcXBKbGEwaHRVZmpWa2NDQUNSSWhzdWhFVmxlTFN6TjFTZktpdVIzOTM3V3Z0T0ptNmFhMjhOcWJBK3BPZGp4MkJnTXFhazlwSmIyWThWTnVMT3NpYXFsYzdrMTNQbGNaNG5URm80b0V1TjdUcXJVM1hlTDFSR0Fmc24vM2krNnJLZmo1N0poR0tlZHZZRXpmUUFBU2JPMnBrVVBySzFRVGFEN0c4OENBTkpUZXpTdTNZMUI3VzRNNm9YOTlicHo3aWpOTGM1V09CWlhVMmRSMHhnOFZ0cDBGRGduYjI4TWh0VjhiTDA5cEpaUW1MTm5BQ0JCS0gwQUFFbXh0cVpGdDc2eDIrb1lBSUFVcVFtRWRlc2J1MVZYdVZ1MURYVld4d0VBaU5tN0FBQkowQmFKNllHMUZWYkhBQUJZSUtkNGxCeU9NNy9NQ3dCdzVpaDlBQUFKOThmeUkxelNCUUNEbE52dFVYNWhpZFV4QUFEaThpNEFRQktzckdxeU9nSUF3RUwrbkR6VjFsUmFIU1B0dUJ3T3Vad091UjBPdVowT3VUb2YzUTZIM0s2T3g2N1BPenVlN3h6cmRCaHlHSVljaHVRd0RCbnFXRGNNeVRBNmw2WE9NUjNiT3g0N3R6cysrSGxINXoxaWo0MTFHTkpEcjcxcjVYOFZnRjZpOUFFQUpGeGxhOGpxQ0FBQUMzazhYcXNqOUluVFljam5kaW5ENVZLR3k2a005NG1QTG1XNG5SM3JuY3RlbDB1K1k0K3Vqc2ZqWTA3ZTErV1UxK1dVeCtuc0tHeWNIMVRlZEh5Y2Z2NmRnWWZTQjBnUGxENEFnSVJqV25ZQUdOeVNmVThmbjlzbHY4ZXRiSzliZm85YldjY2ZQVjNYTzVlelBLY2ZsK1Z4eStOMHBsWGhBZ0M5UmVrREFBQUFJS1V5UFM3bFpuZzF4T2RWYm9aSFEzeGU1Wnl3ZnVKenVUN3Y4ZldjenJMRzZhQ2hBWURlb1BRQkFGaGk5Zld6clk0QUFPaW4rY3MyOURqbVIxZGVvQ0VaWGczeHZWL2k1R1I0bEpQaGxjZkpmRElBa0FxVVBnQUFBQUFTN3AvbVRyVTZBZ0FNZWxUc0FBQUFBQUFBTmtUcEF3QUFBQUFBWUVPVVBnQUFBQUFBQURaRTZRTUFBQUFBQUdCRGxENEFBQUFBQUFBMlJPa0RBQUFBQUFCZ1E1UStBQUFBQUFBQU5rVHBBd0FBQUFBQVlFT1VQZ0FBQUFBQUFEWkU2UU1BQUFBQUFHQkRsRDRBQUFBQUFBQTJST2tEQUFBQUFBQmdRNVErQUFBQUFBQUFOa1RwQXdBQUFBQUFZRU11cXdNa2dobHFWZHVxUnhUYXNWeXgrZ3FaNGFEVmtRQklNancrT1llT2tuZnlKZkl2dUZtR044dnFTQUFBQUFBd2FLUjk2UlBlODVhYW4veU9ZazFWVmtjQmNCSXpIRlMwdWx6UjZuSzFiM2hTT1ZmZkw4LzRlVmJIQWdBQUFJQkJJYTB2N3dydmVVc05qMzZHd2dkSUE3R21LalU4K2htRjk3NXRkUlFBQUFBQUdCVFN0dlF4UTYxcWZ2STdWc2NBMEVmTlQ5d3BNOVJxZFF3QUFBQUFzTDIwdmJ5cmJkVWpYYzd3TVp4dStSZmZLdCtzajhxUlhXaGhNZ0RIeEZ0cUZkejRsTnBXL0ZSbUxDS3A0NHlmdGxXUEtHdngxeTFPQndBQUFBRDJsclpuK29SMkxPK3k3bDk4cS93TFAwL2hBd3dnanV4QytSZCtYdjdGdDNiWkh0cXh3cUpFQUFBQUFEQjRwRzNwRTZ1djZMTHVtL1ZSaTVJQTZJbHYxbFZkMWs5Ky93SUFBQ0M5WkhxNlhqUlMweEt3S0FuUWY5VXRiVjNXL1I2M1JVbVNKMjFMbjVPblplY01IMkRnY21RWGRWazN3L3hRQUFBQWtNN0dEczN0c3Y2bmpUc3RTZ0wwMzdLTnU3cXNqeDJhWTFHUzVFbmJlL29BQUFBQUFLeXhkUElZYmF1dU83Nyt3SW8xa3FUclowM1VzR3kvVmJHQVhxbHVhZE95amJ1T2Y5NGVjL25rTWRZRVNpSktId0FBQUFCQW4zeGx3Vmw2ZkVPNUtwczZabVVOeCtLNjU1VjNkTThyNzFpY0RPaWZrVU95OWRVRnM2eU9rWEJwZTNrWEFBQUFBTUFhMlY2UGZuYjFoVmJIQUJMbVoxZGZxQ3d2OS9RQkFBQUFBRUNMeG8vUUU1KzVRaU55czZ5T0F2VGJpTndzUGZsUEg5RUY0NFpiSFNVcHVMd0xBQUFBQU5Bdmk4YVAwS3F2WHErSFYyM1NTenYyYTE5OXM5ckNFYXRqQWQzeWU5d2FPelJIbDA4ZW82OHNPRXZaWG8vVmtaS0cwZ2NBQUFBQTBHL1pYby91WER4WGR5NmVhM1VVQUNmaDhpNEFBQUFBQUFBYm92UUJBQUFBQUFDd0lVb2ZBQUFBQUFBQUc2TDBBUUFBQUFBQXNDRktId0FBQUFBQUFCdWk5QUVBQUFBQUFMQWhTaDhBQUFBQUFBQWJvdlFCQUFBQUFBQ3dJVW9mQUFBQUFBQUFHNkwwQVFBQUFBQUFzQ0ZLSHdBQUFBQUFBQnVpOUFFQUFBQUFBTEFoU2g4QUFBQUFBQUFib3ZRQkFBQUFBQUN3SVVvZkFBQUFBQUFBRzZMMEFRQUFBQUFBc0NGS0h3QUFBQUFBQUJ1aTlBRUFBQUFBQUxBaFNoOEFBQUFBQUFBYmNsa2RBTURnMVBESWpRcnZYMk4xRENUTGpEOVpuUUFBQUFBWTlEalRCd0FBQUFBQXdJWW9mUUFBQUFBQUFHeUkwZ2NBQUFBQUFNQ0dLSDBBQUFBQUFBQnNpTklIQUFBQUFBREFoaWg5QUFBQUFBQUFiSWdwMndGWUltUE9OWEtQL1pEVk1aQXNSNjBPQUFBQUFJRFNCNEFsZkxPdnNUb0NrbW5aQnFzVEFBQUFBSU1lbDNjQkFBQUFBQURZRUtVUEFBQUFBQUNBRFZINkFBQUFBQUFBMkJDbER3QUFBQUFBZ0ExUitnQUFBQUFBQU5nUXBROEFBQUFBQUlBTlVmb0FBQUFBQUFEWUVLVVBBQUFBQUFDQURWSDZBQUFBQUFBQTJCQ2xEd0FBQUFBQWdBMVIrZ0FBQUFBQUFOZ1FwUThBQUFBQUFJQU5VZm9BQUFBQUFBRFlFS1VQQUFBQUFBQ0FEVkg2QUFBQUFBQUEyQkNsRHdBQUFBQUFnQTFSK2dBQUFBQUFBTmlReStvQUFBQUFBSUQwMVJhSjZMRXQ1WHJqd0NGVk5yY3FHSTFhSFFub0ZaL0xwUkU1V1ZvMGVyaHVtbEVtdjl0dGRhU0VvL1FCQUFBQUFQVExtcW9hM2J0eWphcGJBMVpIQWZvc0dJMXFWMzJqZHRVMzZybGQrL1Q5aGVmcTNOSmlxMk1sRkpkM0FRQUFBQUQ2YkUxVmpiNzA0dXNVUHJDRjZ0YUF2dlRpNjFwVFZXTjFsSVNpOUFFQUFBQUE5RWxiSktKN1Y2NnhPZ2FRY1BldVhLTzJTTVRxR0FuRDVWMEFBQUFBZ0Q1NWJFdDVsek44M0E2SHZuajJEUDNEaE5FcXlQUlptQXpvdmFPQm9GN1lmVUQvOCs0V1JlSnhTUjFuL0R5MnBWeTN6Smx1Y2JyRTRFd2ZBQUFBQUVDZnZISGdVSmYxTDU0OVE1K2FPWm5DQjJtbElOT25UODJjckMrZVBhUEw5amRQK3Z4T1o1UStBQUFBQUlBK3FXeHU3YkwrRHhOR1c1UUVPSE5MVC9yOHJXeHBQYzNJOUpPMnBZL2g2ZG9neDF0cUxVb0NvQ2Z4bGlOZDFnMVBwa1ZKQUFBQWtBZ25UOHZPR1Q1SVo0VW5mZjRHSXRIVGpFdy9hVnY2T0llTzZySWUzUGlVUlVrQTlDUzQ4ZWt1NnllL2Z3RUFBQUFBaVplMk4zTDJUcjVFMGVyeTQrdHRLMzRxU2ZMTnVrcU83Q0tyWWdFNFFiemxpSUlibno3Ky9qekdPM214UllrQUFBQUFZUEJJMjlMSHYrQm10Vzk0VXJHbUtrbVNHWXVvOVpXSDFQcktReFluQTlBZDU1RGg4aS80bk5VeEFBQUFBTUQyMHZieUxzT2JwWnlyNzdjNkJvQSt5cm42ZmhsZXY5VXhBQUFBQU1EMjByYjBrU1RQK0huSys4eWpjdWFXV2gwRlFBK2N1YVhLKzZmZnlqUHVmS3VqQUFBQUFNQ2drTGFYZHgzakdUOVArVjk5VG0yckhsRm94d3JGNml0a2hnTld4d0tnamxtNm5FTkh5VHQ1c2Z3TGJwYmh6Ykk2RWdBQUFBQU1HbWxmK2tnZGwzcGxMZjY2c2haLzNlb29BQUFBQUFBQUEwSmFYOTRGQUFBQUFBQ0FEMGJwQXdBQUFBQUFZRU9VUGdBQUFBQUFBRFpFNlFNQUFBQUFBR0JEbEQ0QUFBQUFBQUEyUk9rREFBQUFBQUJnUTVRK0FBQUFBQUFBTmtUcEF3QUFBQUFBWUVPVVBnQUFBQUFBQURaRTZRTUFBQUFBQUdCRGxENEFBQUFBQUFBMlJPa0RBQUFBQUFCZ1E1UStBQUFBQUFBQU51U3lPZ0FBQUFBQSszbnRRS1Z5UEI1bGV6eks4cnFWN2ZISTczYkpZUmhXUndPQVFZUFNCd0FBQUVEQzNiNTg5U25iREVsWkhuZVhJaWpiOC81amxyZnJlcmJYMHptK1kxc21wUkVBOUFtbER3REFFdk9YYmJBNkFnQWd4VXhKTGVHSVdzSVJxYlh2K3h1U2ZHNlhmQzZYTXQwdVpicmR5dXl5M3Zmbk1seE9paVFBdGtYcEF3QUFBQ0F0bUpJQ2thZ0NrYWpxZ29rN3JzL2xrdGZsbE5mWitlRnl5dU4wbkxEOC9uT25iSGNkMjM1c2pPUFU3UzZuWEE1RExvZWo0OE00WWJsek84VVRnR1NnOUFFQUpGeUd5NkgyYU56cUdBQUFpNWhtZW4wUENFYWpDa2FqbG1Zd3BDNUZrUE9rVXVqa3NzanBPTFU0Y2hxR0RNT1FRNUpoR0RJTXlhR09iWVlrUitjMlE0WWNoazdhM3JGODJ2MDdsMldJZ2dwSUk1UStBSUNFRzVIbDFlN0dCUDRKRmdDUVZrd3pZbldFdEdOS2lzVGppc1RUcXpBRE1MQXhaVHNBSU9FV2x1WmFIUUVBWUNFejBvOGI5Z0FBRW83U0J3Q1FjSjhvSzFKeHBzZnFHQUFBQzVqeGlLS1JCcXRqQUFERTVWMEFnQ1R3dTUyNmMrNG8zZnJHYnF1akFBQlM3TWVMeWpRdVozckhMRjJoc0ZyQzRlUEx6ZUdJV2tNZDY4M2hzRnBDWWJWMnp1YlZIQXFyTGNKbFlRQ1FTSlErQUlDa21GdWNyWjh1bXFBSDFsYW9KaEMyT2c0QUlNbUtNejM2enR4Uk9xYzR1MlBkMy9kanhFMnpzd1FLbjFBYWRhdzNoOElLUnFKcWkzVGNkUG5ZTEY2QlNFU0JhRlRCRTliYklsSEZUVFBCLzBJQVNEK1VQZ0NBcEpsYm5LM0hsa3pXSDh1UGFHVlZrdzYxaGhSa1ZpOEFzQTJmeTZIaFdWNHRMTTNWSjhxSzVIYzd6K2g0RHNOUWp0ZWpITytaWFNKc1NvckU0Z3BHbzJxTFJJNFhRaWV2bjFnV2hXSXhoV014dFVjN0hrT3htRUxSV09mMitBbkxuYy9GWW9yRktaWUFER3lVUGdDQXBQSzduZnJjOUJKOWJucUoxVkV3a01SaUNyejZ2RnIvOHBqTWNPL1BCUE5NbWE3Y0w5MG1SMjVlRXNNTlBBKyt2VjdMM3R2VjdaaGYvTU5GT3Fla0tFV0pnSUhOa09SeE91UnhlcFI3aGdWU2QySng4M2dCRkQ2aEpEcFdGTFZIb3dySDRnckhZb3JHNDRyR3pjN0h6Zy9UL0lEdEhjdXhFN2ViSjI0LzZSakh0cHVtWXZHNFRIV2NNV1ZLTWsxVGNWTXlaY3JzZkl5YkhkdVBqVlBuNCttV3UreDM3RGlkK3dNWStDaDlBQUJBU2tWMmJWZnpvNzlROU9EKzN1L2tkQ3JyMmsvS3YvU2prdlBNemlSSVIxODZlNFplMjErcDJrRHd0R1B1ZnZQdmV2enF5NVhsY2Fjd0dUQzRPUjJHTWgwdVpib0gzNjlWNXp6eUo2c2pBT2dGWnU4Q0FBQXBFVzlwVXZPdmZxYjYrNzdkcDhMSE5XcXM4dS85aWZ4WFhEc29DeDlKeXZLNGRmdjVjN29kVTkwYTBJTnZ2NXVpUkFBQUlCME12a29hQUFDa1ZqeXU0T3V2cVBYUGp5bmUxdHI3L1J3TytUL3lNZm12dWtHR2l4OVpMaG96UWd0SGxXcGxSZFZweDd5dys0QVdqQ3pWWmVOR3BUQVpBQUFZcVBnSkNnQUFKRTFrMzI2MVBQby9pdXpiM2FmOVhDVWpsUE9GVytVZU56Rkp5ZEtQSWVsYjU4L1J1cW9qQ2thanB4MzN3T3AxbWxWY29DSi9adXJDQVFDQUFZbkx1d0FBUU1MRjIxclYvTnRmcVA3dTIvcFcrQmlHTWkrL1VrUHYrdzhLbnc5UWt1WFhiZWZQN25aTVN6aWlIN3k1aHVtcUFRQUFaL29BQUlERU1TTmhCVjk5WG0zUC9xVnZsM0pKY2hZTlU4N252aXJQNU9sSlNtY1BWMDRhcHpjT1ZPbk5pa09uSGJPMnFrYVBiOXVwZjV4ZWxzSmtBQUJnb0tIMEFRQUFaeTRlVjNEMWEycjc2eDhVcXovYXAxME5sMXYrSzY5VDVvZXZsdUZPM3RUS2RtRkkrdTZDYy9UeEordFVIMncvN2JpZnI5MnNjNGNQMDRTODNOU0ZBd0FBQXdxWGR3RUFnUDR6VFlVMnJsWGRYVjlYODY5KzF1ZkN4M3ZXMmNyL3Q0ZmwvK2dORkQ1OU1OU1hvZTh2bk52dG1FZzhydSsrOXJiYW83RVVwUUlBQUFNTlovb0FBSUIraWV6ZW9aWS8vVmFSOHZmNnZLOHp2MURaTjM1TzNqa2ZrZ3dqQ2Vuc2I4SElVbDB6ZWJ5ZTJMSG50R04yTnpUcGdkWHJkUGVpRDRuL1pRQUFCaDlLSHdBQTBDZlJ3NVZxWGZhWVF1KyswL2VkblU3NS8rRnErYSs4VG9ZM0kvSGhCcGxiejUybHRWVTFPdGg4K3ZzblBiOTd2NllYNWV1NktSTlNtQXdBQUF3RWxENEFBS0JYb29jUEtmRGNYeFZjOVRlcEh6TkRlYWJPVlBhbnZ5Qlh5WWdrcEJ1Y010MHUzWGZoZWZyc3N5dTZuYTNyeCs5c1VGbCtubVlXNWFjd0hRQUFzQnFsRHdBQTZGYTBZcC9hbnZtejJ0ZSsxYSt5eHptc1ZGblgzYVNNYzg3blVxNGttRjZZcjgvTm1xcGZidGgyMmpIUmVGeDNyRml0MzMvME11WDdPTU1LQUlEQmd0SUhBQUI4b01pdUhXcDdacGxDbTk3dDEvNk8zQ0hLdXZvVDhpMjZWSEk2RTV3T0o3cDUxalN0cjY3VnVzTkhUanVtTmhEVW5YOTdTLys5OUVLNUhNemxBUURBWUVEcEF3QUEzbWVhQ20vYnBMWm4vcXp3anEzOU9vU1JrU0gvaDY5UjVwS3JaR1J3VmtrcU9CMkc3ci9vZk4zNDlLczYwaFk0N2JqMTFiWDYyWnBOK3NaNXMxT1lEZ0FBV0lYU0J3QUFkRXk5dnY3dmFudjJMNHJzM2RXL1l6aWR5bHk4VlA0cnI1Y2pKemV4K2RDam9iNE1QYlI0dmo3MzNBcEY0dkhUanZ2RHRwMmFWcGl2SmVOSHBUQWRBQUN3QXFVUEFBQ0RtQmtPcS8zdkt4VjQ0U2xGRDFYMCt6Z1o1MStnckdzL0tXZlJzQVNtUTE5Tkt4eXEyOCtmby90WHIrdDIzSDJyMW1oc1hvNG1EUjJTb21RQUFNQUtsRDRBQUF4Q3NhTkhGUHpiU3dxKy9vcmlyUzM5UG81bnhteGxYWGVUM0dQR0p6QWR6c1RWazhkcmEyMmRudG01NzdSajJxTXgzZnJ5bTNyMHlrdFU1TTlNWVRvQUFKQktsRDRBQUF3V3Bxbnd0bzBLTEg5Qm9RMXIrelVUMXpIZWM4NlgveU1mazN2c2hBUUdSQ0lZa3U2WWQ3WjIxalZxUjEzRGFjY2RDUVQxdFpmZjFLK3ZXS3dzanp0MUFRRUFRTXBRK2dBQVlITm1JS0RncXI4cHNQeDV4YXFyK244Z2gwTVo1eStTLzRwcjVSbytNbkVCa1hCZXAxTVBYakpmTno3MWlwcEQ0ZE9PMjkzUXBHK3RXSzMvWEhLQjNNem9CUUNBN1ZENkFBQmdVOUhLQXdvc2YwSHRxMStYR1dydjkzRU1sMHNaRjF3aS80ZXYwZjl2Nzg2ajQ2enZlNDkvbm1jV2FiVHZ1eTB2OG83d2luZThBVjR3RFFSQ2NwcVdkTWxDeUMzdGJkT0dRbHFhUzV1Y3B2ZmUzQnhvU2NoQ1QwdlNoaVFrSkFFN0FXSWJiR05zWTd6SWxoZDVrMjNKMm5mTmFHWTA4OXcvSk11V2c3WFlJNDNtMGZ0MXpweG5tZC96UEYrZk03WTBILzhXUjNadUJDdkVTQ3BJU3RUWDFpN1Q0NzkrV3dQMTZkcFhYYXV2N3RxdmYxaTFSTWFvVlFjQUFFYUQ3VUlmeStkVjU1Wlg1ZjlncjBKMU5iZjBTeTZBVzJQRXhjdVJrNmU0QlV1VWVPOERNanpNR3dHTU5Dc1FrUCtEdmZKdC83VUN4Mjl1eWZVcmpMaDRlZTdhcE1TTjk4dE1TNDlRaFJoTlN3dno5UGppdVhwMjMrRUIyNzFXY1Y3NVNZbDZkTUZ0bzFRWkFBQVlEYllLZlFMSERxdnRlODhwMUZnZjdWSUFTTEw4WGVxK2VGN2RGOCtyYTljMnBYem1jYm5uekkxMldZRDlXSllDcDQ2cmEvYzJkZTNkTGN2bnZhWGJtWWxKOHF5L1R3bjMzQ2N6S1RsQ1JTSmFIaW1kcWVyMlR2MzArT2tCMjMzMzRESGxKeVhxSTlNbmoxSmxBQUJncE5rbTlBa2NPNnptcno4ZDdUSUEzRUNvc1Y3TlgzOWE2VTg4US9BRFJFaW9ya1pkdTNmSXQzdTdRblUxdDN3L1oxR3hFdTYrVi9ITDE4aUlqNDlBaFJnTERFbC9zM1NCNmpxOWV1ZkN3SE02L2RPdS9jcE84R2haVWQ3b0ZBY0FBRWFVTFVJZnkrZFYyL2VlaTNZWkFJYWc3WHZQS2ZOcnp6TFVDN2hKbHRlcnJuMjc1ZHU5VGNHVDViZCtROU5VL01LbDh0eXpXZTRaY3lTRFdWM3N5R0VhK3VyYVpYcjA5ZTBxYjJpNllidXdaZW1KYmJ2MW5jM3JORE9USVgwQUFNUTZXNFErblZ0ZTdUZWt5M0E2bGZqUUg4aXpZaTF6RUFCUkZHNXBsbS8zZG5XKzhrTlozZDJTZW5yOGRHNTVWVWtQZlRMSzFRRXhKQlJTNE5oaCtYWnRrLy9BWGxuQkc2L0dORlJtU3FvOGF6ZklzM2FqSEJtWkVTZ1NZNTNINmRRMzE5K3BQLzdWVzZwdTc3eGhPMit3Vy85ajZ3NjlzSG1kU3RKVFI3RkNBQUFRYWJZSWZmd2Y3TzEzblBqUUh5aHg4NE5ScWdiQUZXWmFldC9meFk2WC82UHZ2UC9nUGtJZllEQ1dwZURwRStyYS82NjYzdHVwY0V0elJHN3JLcG1oaExzM0syN3hjaGxPVjBUdWlkaVI0WW5YY3h0VzYwOSs5ZGFBUzdtMytnTjZiTXQydmJCNW5hYWtwWXhpaFFBQUlKSnNFZnBjUDQrQlo4WGFLRlVDNE1ONGxxL3BGL3FFNmk1SHNScGdEQXVGRkRoZXBxNzM5OGgvWUsvQ3JaRUplZ3luUy9ITFZzbHo5NzF5VFM2SnlEMFJ1NHBUay9XTmUrN1VGN1p1VnlBVXZtRzc1aTYvUHI5bHU3NXo3MXBOSXZnQmNCMlAweWxmYjA5dVNXcncrcFNWNElsaVJjRE5xL2Y2K2gwbnVHd1JsVWl5U2Voei9iTHNET2tDeGhZelBhUGZzZFhWZFlPV3dQaGpCUUlLSEQzWUUvUjhzRStXOThiRGJvYkxXVHhGbnBYckZMOTh0Y3hrdnJUanFubTVXZnBmcTVmcXlXM3ZEdGl1eWRlbHoyL2RvZS9jdTFZVFUxbkpEY0JWUlNsSnFtaHE2VHZlY3JwU243cDlaaFFyQW03ZTF0T1YvWTZMa3BPaVZFbmsyU0wwQVFBZ2xsZytyL3lIM3BmLy9UM3lIejRnSytDUDJMM04xSFRGcjFnano0cTFjazRvanRoOVlULzNUSjZnMnNYejlNMTlod1pzMStEMTlmVDQyYnhPUlNuMitTVVl3SzFaWFZ6WUwvVDUxb0V5U2RLbWttSmwwK01ITWFMZTY5UFcwNVY5bjk4clZoVVhScW1peUNQMEFRQmdGSVRiMitRL3VFLysvZThxY094dzMrVG1rV0M0M0lwYnVFU2VsZXZrbmpOWGNqZ2lkbS9ZMngrV3pwQTNHTlIzRGg0YnNGMmQxNmRIdDJ6WGR6ZXZVMEZ5NGloVkIyQXNlNlIwaGw2ck9LZWFEcThrS1JnTzY5bjloL1hzL3NOUnJneTROZmxKaWZwVXFYMTZyUkg2QUFBd0VrSWhCYytjbEwvc29BSmxCeFU4ZDFxeXJJZyt3alY5ZHMvd3JjVXJaQ1FrUlBUZUdEOCt1K0EyZFZ1V1hqeFVQbUM3Mms2dkh0MnlYZC9adkZiNVNRUS93SGlYNkhMcDZUc1g2d3RiZDBTN0ZDQ2kvdjdPTzVqVEJ3QUEvSzVRZmEwQ1pRZDdncDd5STdKODNvZy93NUdWby9pVmRUaStEZ0FBSGlkSlJFRlVhK1ZadVU2T25MeUkzeC9qanlIcHNZV2xDb1V0L2NlUjR3TzJ2ZHpSMmRmakp6ZVJvQkVZN3hZWDVPcjVUV3Ywek01OWZUMStnRmlWbDVTZ3ArOWNyTVVGdWRFdUphSUlmUUFBdUVsV1Y1Y0N4OHNVT05vVDlJUnFxa2ZrT1k2c0hNVXRXcXI0TzViTFZUSlRNb3dSZVE3R0wwUFNuOTF4dTdyRFlmM3c2TWtCMjFhM2QrclRyLzFXLzdwaE5hdDZBZERpZ2x5OS9PQkd2VlIyVXU5VVZ1bFNlNGU4d2NnTllRWkdVb0xMcWFMa0pLMHFMdFFqcFRPVTZISkZ1NlNJSS9RQkFHQ29MRXZkRjg3MUR0bjZRSUZUeDZWUWFFUWU1Y3d2Vk53ZHl4VzNhSmxjeFZNSWVqRGlERW4vYzhrOGhTeExQenAyYXNDMk5SMWVmZnExMytyWkRhczFKenRqd0xZQTdDL1I1ZExuRjl5bXp5KzRMZHFsQUxnT29ROEFBRGNTRHF2NzRua0ZUcFVyZU9xNEFzZkxGRzVySGJISE9TZE9WdndkeXhTM2FMbWNCVVVFUFJoMWhxUXZMcDJ2VURpc254dy9QV0RiVm45QWoyN1pwbis1YTRXV0YrV1BUb0VBQUdCWUNIMEFBT2hsK2JzVVBGdWg0S2x5QlU0ZVYvRDBDVmxkdmhGOXBxdGtodUlXTFZQOG9tWE0wWU14d1pEME44c1dLR1JaK3RtSk13TzI3ZW9PNlMvZjNLbXZyRnFpVFZPTFI2ZEFBQUF3WklRK0FJQnhLOXphb21ERjhiNmVQTUhLc3lNMlhLdVBhY285ZmJiaTdsaW11SVhMNU1qSUhObm5BVGZCTkF6OTdmS0ZDb1V0L2VMVTJRSGJoc0tXL243SGUycjJkZW1UdDgwWXBRb0JBTUJRRVBvQUFNWUh5MUtvOW5KdndGT3V3S25qSXpieDh2VWNXVGx5bDg1WDNPMEw1SjUxTzh1ckl5YVlocUV2cjF3a2w4UFVUd2NaNmlWSjM5aDdTQTIrTGoxK3gxd3hNQkVBZ0xHQjBBY0FZRCtXcFZCVGc3clBuMUh3L0ptZTdkblRDcmVQM0h3ODF6TGNjWExQTHUwSmVrb1h5Skdiei93OGlFbW1ZZWlKNVF1VjVZblh0ejg0T21qNy96eHlRazIrTHYzZHlqdmtOTTFScUJBQUFBeUUwQWNBRU5zc1M2R0d1cXZoenJrejZxNDhvM0I3MjZpVzRadzR1YWNuejIzejVKbytTNGJUZmt0K1lud3lKSDFtL2h4bGVPTDF6KzhlVU5peUJtei9Xc1Y1TlhmNTljL3Jsc3ZqNUZkTkFBQ2lpWi9FQUlEWTBUdEVxeS9nNlgxWjNzNVJMOFZNVHBXN2RKN2lTdWZMZmRzOG1hbnBvMTRETUpvZW5EbFY2WjQ0ZlhuN0hnVkM0UUhiN3I1NFdaOTliWnYrejkwcmxaZkVjRVlBQUtLRjBBY0FNQ1paZ1lCQ05WWHF2blRoYXNoVGVWYVd6eHVWZXN5VVZMbW16NVo3eG15NVpzeVJxM2dLUTdZdzdxd3RMdEsvYmx5anYzcHpwem9Dd1FIYm5taHMxaU8vZUVOZnYydUZGdVJsajFLRkFBRGdXb1ErQUlDb3NyeWQ2cTYrcU83cVMrcXV2cVJRNzM2b3ZsWWFaQmpKU0hMazVNazlmYlpjTTJiTFBXTU84L0lBdlJia1pldTdtOWZwOGQrOG93YXZiOEMyelYxK1BiWjF1LzU2NlFKOWJGWUpFendEQURES0NIMEFBQ1BQc2hSdWFlNExkMExWbC9yMnc2M04wYTVPTWd3NUoweVNlOFljdWFiUGtudjZiSm5wR2RHdUNoaXpwbVdrNmNYZnUwdC85dXUzZGFHMWZjQzJvYkNscjc5N1FDY2JtL1dsWlF2bGRqREJNd0FBbzRYUUJ3QVFNVll3b0ZCRHZVS1hxOVJkZmJFbjNMbmMwNE1uV3NPeVBvemhkTWs1ZFpyY00rYjA5T1lwbWNreTZzQXdGU1FsNnZ2MzNhVy9lT01kbGRjM0RkcisxWk5uZGJhNVZmOXkxd3BsSlhoR29VSUFBRURvQXdBWXVsQklvYVlHaGVwcmUxNE5kYjM3ZFFvMTFDcmNQUGdYdjFGbkdITG1GOG81cVVTdXlWUGxtbHdpNTVScHJLNEZSRUI2Zkp5K3ZXbXRudHErUjdzdVZnL2Eva2hkby83d0YyL3FmOSsxUXFVNW1hTlFJUUFBNHh1aER3RGdxbkJZb1pZbWhlcnJGTzRYNnZUdU56Vkk0WUZYN1lrcXc1Q3pjS0tjazZiSTFSdnlPQ2RNbGhFZkgrM0tBTnRLY0RuMWpYdFc2dHNmSE5XTGg4b0hiZC9nOWVsenIyL1RreXNXNlNQVEo0OUNoUUFBakYrRVBnQXdYb1JDQ3JlMUtOVGFvbkJMazhJdExRcTNOaW5VMkhBMTFHbW9rMEtoYUZjNk5LWXBaK0hFbm1CblVvbGNrNmJJT1hHeURIZGN0Q3NEeGgzVE1QU0ZoYVdha1pHbXI3eXpUNzd1N2dIYkI4TmhQYk56bjA0ME51dXZsc3lUMDJTZUh3QUFSZ0toRHdERU1zdVM1Zk1wMU5xc2NHdXp3aTI5MjlZV2hhNEpkc0l0TFFwM3RFVjFOYXhiNG5EMEJqd2xjazJhS3Vma0VqbUxpbVc0M2RHdURNQTE3cG84UWNWcEtmcmltN3RVMWQ0eGFQc2ZsMWZvZUVPVC9tbk5VaFVtSjQxQ2hRQUFqQytFUGdBd2xsaVdMSjlYNGM0T2hUczdaSFYyeVBKMjloeTN0aWpjMHZ3N0FZOFZDRVM3Nm9neDNIRnlGaFRKVVRCQnpvSWlPUXNuOU96bjVFa09SN1RMQXpBRUplbXBldW4rZS9UazlqM2FXMVV6YVB1eXVrYjkvczkvbzc5ZHZsQ2JTaWF4ckRzQUFCRkU2QU1Ba1JZT0srenp5dXJzVU5qYjJiUHREWERDMTRRNC9jNWZhZWZ0ak4zZU9NTmdKQ1RLV1RCQnpzS2VjTWRST0VIT2dnbHlaR1pMQmwvNWdGaVhFdWZXcyt0WDZkL2VQNkwvTERzeGFIdHZzRnRQdjcxWHV5NWUxcE1yRmluWnpVVHJBQUJFQXFFUGdQSEhzbVIxQjJVRkFyTDhmaW5nbHhYd3kvSmZ0NzJ5SHd4STE1LzdzR3U4blFwN08yVDVmT01pdUJrS016V3RKOXdwbUNCSGI4OGRaOEVFbWFscGhEdUF6VGxNUTMrK2VLNW1aS2JybVozNzVCL0NmR0Z2bkwyZ3NycEcvZU9hcFpxWG16VUtWUUlBWUcrRVBnQ2l3dmZPV3dyVjFVamhzS3h3V0FxSGVsYUZ1dTdZNmozWC83MHIrNkVidkhmZHRhSFExWkFtRUpBVjhCUEtSSWpoZE1yTXlwRWpLMWVPN0J3NXNuT3Z2bkx6WlNZeVJ3Y3czbTJZT2xHVDBwTDF4YmQycWFiRE8yajd5eDJkK3R6cjIvU244MmJycy9QbXlHRVNFQU1BY0xNSWZRQkVSZGV1N1FxY09CcnRNakFZdzVBakk2dC9tSk9WSS9QS2Zub0dQWFlBREdwR1pycGV1bis5bnRxK1IvdXJhd2R0SDdZc2ZlL2dNZTJ0cXRFL3JsNnFvaFFDWkFBQWJnYWhEd0NNWjZZcE16VmRqb3pNL3NGTzc4dk15SkxoNUVjRmdGdVhIaCtuZjl1NFdpK1ZuZER6QjhvVUNnL2U0N0tzcmxHZmZQVTNlbUw1UXQzTEpNOEFBQXdidjhrRGdBMFo3amlaYWVreTB6TGtTRXZ2MlUvdDJUclNNcTRlSjZmUVV3ZkFxREVOUTM5MCt5emRVWkNydjl2K25pNjB0UTk2alRmWXJYOTRlNjkyWDd5c3YxMitVQ2x4N2xHb0ZBQUFleUQwQVlBWVlpWWx5N3dtdE9rTGROSXlaS2FtOVFVNlJyd24ycVVDd0EzTnpzclFEeDVZcjIvc1BhaFhUNTRkMGpWdm5MMmc5eS9YNmErWHp0YzlVeWJTNndjQWdDRWc5QUdBVVdhNDNESVNFMlVtSnN0SVRKS1ptTmk3VGVvOWx5Z3pNVWxHUXBMTXBLU2U5eEo2dGd5MUFtQVhDUzZuL203bEhWcGVsSzkvMnJWZmJmN0FvTmMwK2JyMDFQWTlldjMwZVQyeGZLRUtraEpIb1ZJQUFHSVgzeDRBWUlnTWQ1eU11TGllYmUrK3J0azM0dUo3d3ByZTBPWjNRNTJlUU1kd01UUUJBSzVZTjZsSXQyVm42T20zOStyOXkzVkR1bWIzeGN2NitDdGI5ZmtGcGZyOU9kTlo0UXNBZ0JzZzlBRVFIWVlrMDVSaG1wTHBrRXp6bW1OVGNqaGtHT2JWODQ2cmJXVDB0bk5jZjUyai96MU1SOS8rdFdHTnJndHVmbWUvZDZzcit5NjNESmVMdVc4QVlJVGtKQ2JvK1UxcmhqWEpjMWQzU04vY2QwaGJ6MVRxeXlzWGFYWld4aWhVQ2dCQWJDSDBBUkFWNlU5K05kb2xBQURHa0N1VFBDOHV5Tk9YZCt6UmhkYkJKM21XcEpPTnpmcmpYNzZsVDh5ZXBzY1dsaXJCeGErM0FBQmNZVWE3QUFBQUFPQ0tXVm5wK3VFRDYvWGd6S2xEdmlac1dmcnZZNmYwc1ZlMjZwMExWU05ZSFFBQXNZWFFCd0FBQUdPS3grblVVeXNXNllWNzEycGlhdktRcjZ2cjlPcXYzdHlsTC8xMnQrcTh2aEdzRUFDQTJFRG9Bd0FBZ0RGcFlYNk9mdlRSRGZycy9EbHlta1AvdFhYYitVdjYyRSszNklkSFR5b1FDbzlnaFFBQWpHMkVQZ0FBQUJpejNBNkhIbDF3bS83N294czBQeTk3eU5kNWc5MzZmM3NQNldPdmJORWJaeTlvOEttaEFRQ3dIMElmQUFBQWpIbVQwMUwwd3IxcjllV1ZkeWpaN1JyeWRkWHRuWHBxK3g3OTBTL2YxQWMxOVNOWUlRQUFZdytoRHdBQUFHS0NhUmo2Nkl3cCt1bkg3dFg2S1JPSGRXMTVmWk0rOS9vMmZmR3RYYW9jNHNwZ0FBREVPa0lmQUFBQXhKUk1UN3krdG5hWm50MndTZ1ZKaWNPNjl1M0tLajM4eWxiOTg3c0gxT1RyR3FFS0FRQVlHd2g5QUFBQUVKT1dGK1hyNVljMjZwSFNtVElOWThqWGhTMUxQejErV2cvODVIVjkvMUM1dXJwREkxZ2xBQURSUStnREFBQ0FtT1Z4T3ZVWGkrZnFCL2V2MTRKaFRQUXM5VXoyL0swRFpmcm9UMTdYTDArZFU5aGl1bWNBZ0wwUStnQUFBQ0RtVGM5TTB3dWIxK2tiOTZ6VXBMU1VZVjFiNy9YcG1aMzc5TW1mLzBZN0wxU3owaGNBd0RZSWZRQUFBR0FMaHFSVkV3djE4a2MzNnNrVmk1VGhpUi9XOWFlYlcvV1hiKzdVSjMvK0c3MXg5Z0k5ZndBQU1ZL1FCd0FBQUxiaU1BMDlOSE9xWG4xNHN6NDliN2JpSEk1aFhWL1IxS0tudHUvUngxN1pxbCtlT3FmdWNIaUVLZ1VBWUdRUitnQUFBTUNXRWx4T1BiYXdWRC8vK0daOVpQcGtEWDJxNXg0WFd0djF6TTU5ZXVBbnIrdkg1Ulh5aDVqd0dRQVFXd2g5QUFBQVlHczVDUjQ5ZmVkaS9kZEhOMmhaVWQ2d3I2L3A4T3BmOW55ZzMzdjVOZjNIa2VQcURBWkhvRW9BQUNLUDBBY0FBQURqd3JTTU5EMjNZYlgrYmVOcVRjOUlHL2IxVGI0dVBiZi9pTzc3MGEvMHdnZEgxZW9QakVDVkFBQkVEcUVQQUFBQXhwVWxoWG42d1FQcjlaVlZTNVNUbUREczY5c0RRWDMzNERIZDk2TmY2WnY3RHFuQjZ4dUJLZ0VBdUhYT2FCY0FBQUFBakRiVE1IVGZ0RWxhUDJXaXRwdytyMzgvZkZ4VjdSM0R1b2V2dTFzL0tEdXBINWRYNkw1cGsvWHdyQkpOdTRrZVJBQUFqQlJDSHdBQUFJeGJib2VwQjJaTTBlOU5tNnczemwzUXZ4OHExOW1XdG1IZEl4QUs2MmNuenVobko4NW9ibTZXSHA1Vm9uV1RKc2p0b0ZNOXhvZk9ZRkF2bFozVTI1VlZ1dFRXSVY5M2Q3UkxBb2JFNDNTcUtDVkpxNHNMOVVqcERDVzZYTkV1S2VJSWZRQUFBRER1T1V4RG02WVdhOE9VaVhyN1FwVmVQRlN1NHczTnc3N1A0ZG9HSGE1dFVIcjhRZDAvWTRvZW5EbFZCVW1KSTFBeE1EYnNxNjdWTXp2M3FhYkRHKzFTZ0dIemRYZXJvcWxGRlUwdGVxM2luSjYrYzdFV0YrUkd1NnlJTWl6THNxSmR4SzJxL2RUOS9ZNXovL01YVWFvRXdJM3c5eFFBRUVzc1NYc3VYZGFMaDhwMXFMYmhwdTlqU0ZveG9VQVB6eXJSc3FJOG1jWndGNDRIeHE1OTFiWDZ3dFlkMFM0RGlLam5ONjJKdWVESE1HNzh3NFdlUGdBQUFNQjFERW5MaS9LMXZDaGZIOVRVNjhWRDVYcXZxbWJZOTdFazdicFlyVjBYcTFXUW5LaUhaazdWUjZaUFVYcDhYTVJyQmtaVFp6Q29aM2J1aTNZWlFNUTlzM09mWG41d28yMkdlaEg2QUFBQUFBTllrSmV0QlJ0WHE3eStTZDgvWEs2M0s2dHU2ajdWN1oxNmJ2OFJmZnZBVWQwOWVZSWVubFdpMHR3czBmY0hzZWlsc3BQOWhuUzVURk9QTFN6VnZTWEZ5a3J3UkxFeVlPZ2F2RDV0T1YycGJ4MG9VekFjbGlUVmRIajFVdGxKZlg3QmJWR3VMaktZWFE0QUFBQVlndG5aR2ZxL2Q2L1VqeDdjcUExVEo5NzBVSzFnT0t5dFp5cjFwNi85Vm4vdzg5L29aeWZPcUNNUWpIQzF3TWk2UHZ4OGJHR3BQblg3VEFJZnhKU3NCSTgrZGZ0TVBiYXd0Ti81ZDI0eTNCK0xDSDBBQUFDQVlTaEpUOVZYMXl6VGE1KzRUNStkUDBlWm52aWJ2dGVwcGhaOWJmZjdXdjlmcitwTHY5MnRiZWN2S1JBS1JiQmFZR1JjYXV2b2QzeHZTWEdVS2dGdTNhYnJQcitYMmp0dTBETDJNTHdMQUFBQXVBazVpUWw2ZE1GdCt2UzgyZHBSV2FXZkhEK3RBNWZyYnVwZWdWQlkyODVmMHJiemw1VG9jbW5kcENKdG5EcFJpL0p6NVRBWkFJYXg1L3BsMmVuaGcxaVdmZDNuMXh2c3ZrSEwyR09MME1lSWk1Zmw3K283RHJjMHkweExqMkpGQUs0VmJtN3FkMnpFMy96L2lBSUFNTlk0VFZOM1Q1Nmd1eWRQME5ubVZ2MzB4Qm05Vm5IdXByODBkQWFEK2xYRk9mMnE0cHd5UFBGYVAyV2lOazZkcURuWm1jei9Bd0FZRmxzTTczTGs1UFU3OXUzZUhxVktBSHdZMzdzNytoMDdjdktqVWdjQUFDTnRTbnFxdnJSc2dYNzkrL2ZyeVJXTFZKS2Vla3YzYS9KMTZVZkhUdW1QZi9tV0h2ang2M3IrUUpuT3RyUkZxRm9BZ04zWm9xZFAzSUlsNnI1NHZ1KzQ4NVVmU3BJOHk5ZklUTStJVWxVQXdzMU44cjI3bysvdjVCVng4eGRIcHlBQUFFWkpnc3VwaDJaTzFZTXpwK3B3YllOK2NyeEN2ejEzU2QyOXE4UGNqS3IyRHIxNHFGd3ZIaXJYOUl3MGJaeGFyUFZUSmlvdktTR0NsUU1BN01Td0xNdUtkaEczeXZKNTFmalVueXZVV0IvdFVnQU13cEdWbzh5dlBTc2pubkhmQUlEeHBkSFhwVitjUEt0WFRweFJiYWQzOEF1R2FGNXVsalpNTGRhYTRzTGZtWmNDR0NtTHZ2OXl2K1AzUC8ySktGVUNSRVlzZjZZTjQ4YkxTZHFpcDQvaFNWREtaeDVYODllZmpuWXBBQWFSOHVrL0kvQUJBSXhMbVo1NC9lbTgyZnFqMjJkcDE4VnEvYkxpbkhaZHJGWW9mR3YvQjN1b3RrR0hhaHYwOVhjUGFIWjJobFpQTE5UcTRrSk5UVTlsRGlBQUdPZHNFZnBJa252T1hLVS84WXphdnZjY1BYNkFNY2lSbWEyVXp6d3U5NXk1MFM0RkFJQ29jcGlHVmhmM0JEUE5YWDY5Y2ZhQ1hxODRyL0tHcHNFdkhrUjVmWlBLNjV2MHJRTmxLa2hPN0F1QTV1ZG1zd29ZQUl4RHRoamVkUzNMNTFYbmxsZmxQN2hQb2JyTHNycTZCcjhJd0lndzR1UGx5TWxYM1B6RlNyejNBUmtlNWh3QUFPQkd6amEzNnZYVGxkcHkrcnpxdmI2STNqc2x6cTBWUmZsYVZwU3ZwWVc1eXZDd2tpWnVUU3dQaFFFK1RDeC9wZ2NhM21XNzBBY0FBQUNJWldITDB2N3FXbTA1WGFrZGxWWHFEQVlqL294WldlbGFWcFN2NVVYNUtzM09wQmNRaGkyV3Z5QURIeWFXUDlPMm45TUhBQUFBc0F2VE1MU2tNRTlMQ3ZNVUNJWDFYdFZsdlhIMm90NjVVQ1Z2c0RzaXp6amUwS3pqRGMxNjhWQzVrdHd1TFM3STFiS2lmQzByekdNMU1BQ3dFVUlmQUFBQVlJeHlPMHl0bWxpb1ZSTUw1UStGdFB2aVpiMTU5b0oyWHF4V1YzY29Jcy9vQ0FTMTdmd2xiVHQvU1pJMElTVkppL0p6dERBL1I0dnljNVRGaW1BQUVMTUlmUUFBQUlBWUVPZHdhTjJrSXEyYlZDUmZkN2QyWGJ5czdlY3ZhZGZGNm9qMUFKS2tpMjBkdXRqV29aK2ZQQ3RKS2s1TjdoY0NNUjhRQU1RT1FoOEFBQUFneG5pY1R0MHplWUx1bVR4QndYQllCeTdYYVVkbGxkNnByRkpkaENlQnJteHRWMlZydTE0NWNVYVNOQ1V0UmZQenNqVTNOMXR6Y3pOVmtKekUwdkFBTUVZUitnQUFBQUF4ekdXYVdscVlwNldGZVhwaStVSWRiMmpTMjVWVmVydXlTcWViV3lQK3ZMTXRiVHJiMHRZWEFtVjQ0blY3VHFadXo4M1MzSndzemNwS2w5dmhpUGh6QVFERFIrZ0RBQUFBMklRaGFYWldobVpuWmVpeGhhV3FhdS9RN291WDllNmxHdTJ2cnBVL0ZKbDVnSzdWNU92U2pzb3E3YWlza2lRNVRWT3pzdEoxZTA2V2JzdkoxT3lzZEhvREFVQ1VFUG9BQUFBQU5sV1luS1NQejU2bWo4K2Vwa0FvcElNMTlkcDlxVVo3TGwzV3VaYTJFWGxtZHppc3NycEdsZFUxOXAxTGlYTnJabWE2Wm1kbmFGWm11bVpsWnlnL0taRWdDQUJHR0tFUEFBQUFNQTY0SFk2K3BlQzFaSjR1ZDNScXo2VWF2WHZwc3ZaVjEwWjBNdWpydGZrRDJsZGRxMzNWdFgzblV1UGNtdFhiSzJsbVZycEswbE5WbEpJazB5QUtBb0JJSWZRQkFBQUF4cUg4cEVROU9IT3FIcHc1VmQzaHNJNDNOT3Y5eTNYYVgxMnJ3N1VOSXpJVTdGcXQvb0RlcTZyUmUxVTFmZWZpSEE1TlRVOVZTVWFxU2pMU1ZKS2VxbWtaYVVxUGp4dlJXZ0RBcmdoOUFBQUFnSEhPYVpvcXpjbFVhVTZtL21UdUxBVkNZUjJyYjlUK3kzVjZ2N3BXWlhXTkNvYkRJMTZIUHhSU2VVT1R5aHVhK3AzUDhNUnJXbThJTkNVOVJjV3BLWnFVbXF3MHdpQUFHQkNoRHdBQUFJQiszQTVUOC9PeU5UOHZXNStiUDBkZDNTRWRxV3ZRd1pwNkhhNXQwTkg2eGhFZERuYTlKbCtYOWxiVmFPODF2WUtrbnJtQ0pxVW1hMUphaW9wVGt6VXB0V2RibEpJa3AybU9XbjBBTUZZUitnQUFBQUFZVUx6VG9jVUZ1VnBja0N0SkNvVXRuV2x1MWVHNkJoMnViZENSMmdaVmQzU09lbDF0L29DTzFEWHF5RFdUUmt1U3d6UlVtSnlrQ1NsSktreE9VbEZ5b2dxVGsxVFF1MDF3OFRVSXdQakF2M1lBQUFBQWhzVmhHcHFlbWFicG1XbDZlRmFKSktuZTY5T1IyZ1lkcm12VTBib0duV2hzVVdDRTV3VzZrVkRZMG9YV2RsMW9iZi9ROTlQajQxU1luS1RDbE1UZVVDaEplVWtKeWt0TVVIYWlSeDRuWDVNQTJBUC9tZ0VBQUFDNFpka0pIdDAxZVlMdW1qeEJVcy9TN1dkYjJsUmUzek5IVDNsOWt5cWFXeFFLVzFHdVZHcnU4cXU1eTYrajlZMGYrbjVLbkZzNUNSN2xKQ1lvTi9IS05rRTVpVmZQSmJoY0xEa1BZTXdqOUFFQUFBQVFjVTdUMVBTTU5FM1BTTk1ETTZaSWtnS2hrQ3FhV25Xc3ZsSEhHNXBWM3RDa2N5MXRDbHZSRDRLdTFlWVBxTTBmME9ubTFodTJpWE00bE9tSlY3b25ybWNiSDMvZGNlL1dFNi9VT0RkTDBRT0lDa0lmQUFBQUFLUEM3WEJvVG5hRzVtUm45SjBMaE1JNjM5S21pdVlXVlRTMXFLS3BWUlZOTFdyeWRVV3gwc0g1UXlGVmQzUU9hUzRqMHpDVUV1ZFdpdHZkczQxekt6bk9wZFM0T0NXN1hYM25VdHh1SmZmdHU1VGdjc25qZE1waEVoZ0J1RG1FUGdBQUFBQ2l4dTB3KytZSHVsYVRyMHVubTF0N2c2QVduVzVxVldWcnUzemRvN2RxV0tTRUxVc3RYWDYxZFBsdjZucTN3NkVFbDFNSlRxYzhMbWZQdnN2Vi85anBWTHpMS2JkcHl1MHc1WEk0Rk9kd3lPVXc1VGF2SFBkczNRNVRiclAzUFljcGgySEtOQ1RETU9Rd0RCbUdJYlB2SlJreTVEQU5HZW81cHRjU0VEc0lmUUFBQUFDTU9SbWVlQzMyeFBldEdDYjFoQ2YxWHAvT3Q3VHBmR3Q3My9aY1M1c2F2TDRvVmp1eUFxR1FBcUdRV25Sem9SR0E4WXZRQndBQUFFQk1NQTFEdWIyVEtpOHB6T3YzWGtjZ3FNcldkcDF2YmRQNWxqWlZ0WGZxVW51SHF0bzYxT29QUktsaUFJZ3VRaDhBQUFBQU1TL0o3ZnFkK1lLdTZBZ0VWWDBsQkdydlVGVjdaOCsycldkT251NXdPQW9WQThESUkvUUJBQUFBWUd0SmJ0ZUh6aHNrOVF3WmEvQjFxYmJEcTdwT3Iybzd2YXJ0OUttMnMrZTRwdE9uQnE5dnpLMHdCZ0JEUWVnREFBQUFZTnd5RFVNNUNSN2xKSGdrWlg1b20xRFlVcVBQcDVyZU1LalI2MU9qcjB1TnZpNDErZnhxNnR2dlVwQmVRd0RHRUVJZkFBQUFBQmlBd3pTVWs1aWduTVFFM1NnWWtpUkxQVVBKcm9SQVY0S2c1aTYvMnZ5QnZsZDdJS0JXZjBEdC9vRGFBZ0dGd3ZRaUFqQXlDSDBBQUFBQUlBSU1TY2x1bDVMZExoV25KZy9wR2t1U0w5amRFd2dGcmdaRG5jR2d2TUh1M3RjMSs5MDl4NTNCYnZtQzNlb01CbnUzM1FxRVFpUDY1d01RZXdoOUFBQUFBQ0JLREVrSkxxY1NYRTdsS2VHVzdoVzJMSFdId3dxRXdyM0x2SWNWQ0lmNkg0ZENDb2JDOHZkdUErR1FMRXNLV1pZc3kxTDQycGNreTdLdWVVOTk3NzN3d2RHSS9Qa0JqQ3hDSHdBQUFBQ3dBZE13NUhZNDVIWTRKTGxHOUZtRVBrQnNNS05kQUFBQUFBQUFBQ0tQMEFjQUFBQUFBTUNHQ0gwQUFBQUFBQUJzaU5BSEFBQUFBQURBaGdoOUFBQUFBQUFBYklqUUJ3QUFBQUFBd0lZSWZRQUFBQUFBQUd5STBBY0FBQUFBQU1DR0NIMEFBQUFBQUFCc2lOQUhBQUFBQUFEQWhnaDlBQUFBQUFBQWJJalFCd0FBQUFBQXdJWUlmUUFBQUFBQUFHeUkwQWNBQUFBQUFNQ0dDSDBBQUFBQUFBQnNpTkFIQUFBQUFBREFoZ2g5QUFBQUFBQUFiSWpRQndBQUFBQUF3SVlJZlFBQUFBQUFBR3lJMEFjQUFBQUFBTUNHQ0gwQUFBQUFBQUJzaU5BSEFBQUFBQURBaGdoOUFBQUFBQUFBYklqUUJ3QUFBQUFBd0lZSWZRQUFBQUFBdytKeE92c2ROM2g5VWFvRXVIWDExMzErRTF6T0c3U01QWVErQUFBQUFJQmhLVXBKNm5lODVYUmxsQ29CYnQzVzZ6Ni9SY2xKTjJnWmUrd1RYd0VBQUFBQVJzWHE0a0pWTkxYMEhYL3JRSmtrYVZOSnNiSVRQTkVxQ3hpV2VxOVBXMDlYOW4xK3IxaFZYQmlsaWlMUHNDekxpbllSQUFBQUFJRFkwUmtNNmhNLys3VnFPcnpSTGdXSXFQeWtSTDM4NE1hWUd1SmxHSVp4by9jWTNnVUFBQUFBR0paRWwwdFAzN2s0Mm1VQUVmZjNkOTRSVTRIUFlBaDlBQUFBQUFERHRyZ2dWODl2V3FPOHBJUm9sd0xjc3J5a0JEMi9hWTBXRitSR3U1U0lZbmdYQUFBQUFPQ21kUWFEZXFuc3BONnByTktsOWc1NWc5M1JMZ2tZa2dTWFUwWEpTVnBWWEtoSFNtY28wZVdLZGtrM1phRGhYWVErQUFBQUFBQUFNWW81ZlFBQUFBQUFBTVlaUWg4QUFBQUFBQUFiSXZRQkFBQUFBQUN3SVVJZkFBQUFBQUFBR3lMMEFRQUFBQUFBc0NGQ0h3QUFBQUFBQUJzaTlBRUFBQUFBQUxBaFFoOEFBQUFBQUFBYkl2UUJBQUFBQUFDd0lVSWZBQUFBQUFBQUd5TDBBUUFBQUFBQXNDRkNId0FBQUFBQUFCc2k5QUVBQUFBQUFMQWhRaDhBQUFBQUFBQWJJdlFCQUFBQUFBQ3dJVUlmQUFBQUFBQUFHeUwwQVFBQUFBQUFzQ0ZDSHdBQUFBQUFBQnNpOUFFQUFBQUFBTEFoUWg4QUFBQUFBQUFiSXZRQkFBQUFBQUN3SVVJZkFBQUFBQUFBR3lMMEFRQUFBQUFBc0NGQ0h3QUFBQUFBQUJzaTlBRUFBQUFBQUxBaFFoOEFBQUFBQUFBYkl2UUJBQUFBQUFDd0lVSWZBQUFBQUFBQUd5TDBBUUFBQUFBQXNDRkNId0FBQUFBQUFCc2k5QUVBQUFBQUFMQWhRaDhBQUFBQUFBQWJJdlFCQUFBQUFBQ3dJVUlmQUFBQUFBQUFHeUwwQVFBQUFBQUFzQ0ZDSHdBQUFBQUFBQnNpOUFFQUFBQUFBTEFoUWg4QUFBQUFBQUFiSXZRQkFBQUFBQUN3SVVJZkFBQUFBQUFBR3lMMEFRQUFBQUFBc0NGQ0h3QUFBQUFBQUJzaTlBRUFBQUFBQUxBaFFoOEFBQUFBQUFBQUFBQUFBQUFBQUFBQUFBQUFBQUFBQUFBQUFDTGovd09NT0VTdFBuejJCUUFBQUFCSlJVNUVya0pnZ2c9PSIsCgkiVGhlbWUiIDogIiIsCgkiVHlwZSIgOiAibWluZCIsCgkiVmVyc2lvbiIgOiAiNiIKfQo="/>
    </extobj>
    <extobj name="C9F754DE-2CAD-44b6-B708-469DEB6407EB-2">
      <extobjdata type="C9F754DE-2CAD-44b6-B708-469DEB6407EB" data="ewoJIkZpbGVJZCIgOiAiMTU4NDQyODQ1MDEyIiwKCSJHcm91cElkIiA6ICI3MjY3MDgwODUiLAoJIkltYWdlIiA6ICJpVkJPUncwS0dnb0FBQUFOU1VoRVVnQUFCUDBBQUFFYkNBWUFBQUNoaHZGVkFBQUFDWEJJV1hNQUFBc1RBQUFMRXdFQW1wd1lBQUFVNUVsRVFWUjRuTzNkWFd4ZWQzM0E4ZC96YmorMjQ4UnBteGZTOUEzNklqSGFkWVNocHFWVXFVU1pSaGxjdEdJM2c4TEZOS0JDYUwzSWJpWTBpVTVVUXh1cXRwc05zZlVDeUFWbzFRWU1VWldPdG1KMGF4dW1xUVJLa29ZMlRkTEdpV1A3OGZQcVp4ZDJuRGkwYVpvNFBqNS9mejZTZGM3L25PZnArYmtYajlSdnozbGM2UGY3L1FBQUFBQUFjcU5RS0JUT2RyNjRYSU1BQUFBQUFNdEQ5QU1BQUFDQXhJaCtBQUFBQUpBWTBROEFBQUFBRWlQNkFRQUFBRUJpUkQ4QUFBQUFTSXpvQndBQUFBQ0pFZjBBQUFBQUlER2lId0FBQUFBa1J2UURBQUFBZ01TSWZnQUFBQUNRR05FUEFBQUFBQklqK2dFQUFBQkFZa1EvQUFBQUFFaU02QWNBQUFBQWlSSDlBQUFBQUNBeG9oOEFBQUFBSkViMEF3QUFBSURFaUg0QUFBQUFrQmpSRHdBQUFBQVNJL29CQUFBQVFHSkVQd0FBQUFCSWpPZ0hBQUFBQUlrUi9RQUFBQUFnTWFJZkFBQUFBQ1JHOUFNQUFBQ0F4SWgrQUFBQUFKQVkwUThBQUFBQUVpUDZBUUFBQUVCaVJEOEFBQUFBU0l6b0J3QUFBQUNKRWYwQUFBQUFJREdpSHdBQUFBQWtSdlFEQUFBQWdNU0lmZ0FBQUFDUUdORVBBQUFBQUJJaitnRUFBQUJBWWtRL0FBQUFBRWlNNkFjQUFBQUFpUkg5QUFBQUFDQXhvaDhBQUFBQUpFYjBBd0FBQUlERWlINEFBQUFBa0JqUkR3QUFBQUFTVTg1NkFBQjR1eVpiN1hqNHlkM3gvVi9zajMzakU5Rm9kN01lQ1NEWDZ0VnlYRFUyR2grKy9zcjQzSzAzeGtpdG12VklBTUFGS3ZUNy9YN1dRd0RBdVhyaTF5L0gvZC85Y2J3OE1aWDFLQUJKMmpJNkhGLzcyQWZqOW11MlpEMEtBSEFXaFVLaGNOYnpvaDhBZWZIRXIxK09qMy9qMzdJZUEyQlYrTzZuUGhJZnVQb2RXWThCQUx5SnQ0cCt2dE1QZ0Z5WWJMWGovdS8rT09zeEFGYU56My9uOFpoc3RiTWVBd0E0VDc3VEQ0QmNlUGpKM1lzZTZhMldpckZ6eC92aTNwdXVqUTBqOVF3bkE4aS93NU9OK1BienY0d0hIL3RadEh1ekVSSHg4c1JVUFB6azd0aTVZMXZHMHdFQTU4T2RmZ0Rrd3ZkL3NYL1JldWVPOThYOXQ5MGsrQUVzZ1Ewajliai90cHRpNTQ3M0xUcitnek0rZXdHQS9CRDlBTWlGZmVNVGk5YjMzblJ0UnBNQXBPdWVtOTYxYUwxdi9FUkdrd0FBRjByMEF5QVhHdTN1b3JVNy9BQ1czc2FSb1VYcjZYWW5vMGtBZ0FzbCtnRUFBQUJBWWtRL0FBQUFBRWlNNkFjQUFBQUFpUkg5QUFBQUFDQXhvaDhBQUFBQUpFYjBBd0FBQUlERWlINEFBQUFBa0JqUkR3QUFBQUFTSS9vQkFBQUFRR0pFUHdBQUFBQklqT2dIQUFBQUFJa1IvUUFBQUFBZ01hSWZBQUFBQUNSRzlBTUFBQUNBeEloK0FBQUFBSkFZMFE4QUFBQUFFaVA2QVFBQUFFQmlSRDhBQUFBQVNJem9Cd0FBQUFDSkVmMEFBQUFBSURHaUh3QUFBQUFrUnZRREFBQUFnTVNJZmdBQUFBQ1FHTkVQQUFBQUFCSWorZ0VBQUFCQVlzcFpEd0RBeGRmdlJ6UzczV2gwdXRGb2Q2TFI3a2FqTTdlZGJuZWkyZTFGdTllTGRyY1g3ZDdzcVcxdjduaW5OeHV0UmVkTy9zeWU4WjVUNzV2dDkrZCtaaVA2Si9jWGZtSmh2LzhHeHhhZm16c09BQURBdVJQOUFGYWdmajlpcHRPTmlXWXJKcHF0T05Gc3gwU3pQYjl1eDRtWlZreTFPekY5UnNCYmlIcnoyK241Y3pPZGJ1aG1BQUFBcTBjUzBXKzYwNHR2N2prU1B6azRFUzlQdGFMWm5jMTZKT0FpR1NnWFk4dHdMVzdiUEJxZnVPNnlHS3FVc2g3cHJGcmRYaHh0Tk9QMTZaazRPajBUUnh2Tk9EN1Rpb21aMXFLSWQzSjlvdG1PRS9QSHVyTSt5d0RJM3QzLzlPaXlYL1BkbTliSGwvOWcrN0pmRndCU2t2dm85OHpoeVhqd21RTnh1TkhPZWhSZ0dUUzdzL0hpOFpsNDhmaE1mRy8vZU96Y3RqVzJiUmhadHVzMzJ0MTR2VEVYOEY2ZmJwN2FOazVmejhUUjZXYTgzcGlKcVZabjJXWURnSXZocWYwSHN4NEJBRGdQdVk1K3p4eWVqQzg4OFdMV1l3QVpPZHhveHhlZWVESCs3dlozeG5zdk1QeTFlN054ZUhJNkRrMDI0dFVUMDNIb3hIUzhPamtkaDA0MDR1Q0o2VGcwT1Iydm5waU82YmFJQndBQXdNcVgyK2czM2VuRmc4OGN5SG9NWUFYNDhqTUg0cEVQWGYrbWovcTJ1cjE0WldJcURoeWZqTjhjbjR5REU2Y2kzc25JOS9yMHpESlBEUUQ1OE9oOWR5L0xkWjdjZHpDKzh2aC9MOHUxQUdBMXlHMzArK2FlSXg3cEJTSmk3bzYvdjMvK043RnRyQndIamszT3hiMzU3WUZqazNGb2NqcnJFUUVndDdaZnRYblpydldWeDVmdFVnQ1F2TnhHdjU4Y25NaDZCR0FGK2RZTHI4UmYvK3Avc3g0aldiVnlLU3FsWWxSTHBmbWZZbFRLeGFpVlNsR1pYMWZMcDUwckZhTlVMRWF4RUZFc0ZLSlVLRVpoZm4veHo5eXhRcUVReGVMaVl5ZC9DdlBidi9ueC8yVDlyd0VBQUNBM2NodjlYcDVxWlQwQ3NJSlVxN1dzUjFoMjFWSXhocXFWcUZjck1WZ3BSNzFhanFGS0plclY4c0t4b2NyY2ZyMWFubHRYSzFFL2VXeitQZlhLM0d0cjVkSjh1Q3RHcFZTYUQzckZLQmZuZ2wzV1JEOEFBSUJ6bDl2bzErek9aajBDc0lJVWkyLzhmWDRyMlpxQmFxeXBWV04wc0RhL3JjYWFXbTN1K0VBMVJnZHE4OXZUWGpOdzZueXRuTC9mR1FBQWdPV1IyK2dIc0pJTVZzcHh5ZEJnak5VSDRwS2hnVmcvTkRpM3JRL0crcUdCdUdSK3U3NCtHR05EQTdHbVZvMVNjUVhjUGdjQUFFQ1NrbzUrVDkzenUxbVBBQ3lSN2J1ZVcvWnIxc3FsMkRReUZCdlgxR1BqeUZCc1hETVVHMGZxc1dHNHZoRDE1aUxmWUF4V2t2NDRCUUFBSUdmOFZ5cXc2cFNLaGJtSU4xS2ZEM2xEc1dsaHZ4NmI1bytORHRSV3hIZlpBUUFBd05zbCtnSEpLUmVMc1dWME9DNWZOeEpiMTQ3RTF2bnR5ZlhHa1NHUDFnSUFBSkEwMFE5SXhyOS81by9pOHJYRG9oNEFBQUNybnVnSEpPUDlWMnpNZWdRQUFBQllFWXBaRHdBQUFBQUFMQzNSRHdBQUFBQVM0L0ZlQUFCZ1JYbHEvOEY0YXQvQnJNY0FJRUhicjlxYzlRakxSdlFEQUFCV25MdS8vbWpXSXdDUW9LTi85YWRaajdCc1BONExBQUFBQUlseHB4OEFBSkM1TlFQVjJIN2w2bm5rQ2dBdU50RVBBQURJM085c3VpUWUvZlRkV1k4QkFNbndlQzhBQUFBQUpFYjBBd0FBQUlERWlINEFBQUFBa0JqUkR3QUFBQUFTSS9vQkFBQUFRR0pFUHdBQUFBQklqT2dIQUFBQUFJa1IvUUFBQUFBZ01hSWZBQUFBQUNSRzlBTUFBQUNBeEloK0FPUkN2VnBldEQ0ODJjaG9Fb0IwSFpxY1hyUWVxbFl5bWdRQXVGQ2lId0M1Y05YWTZLTDF0NS8vWlVhVEFLUnIxL08vV3JTK2FteE5ScE1BQUJlcS9OWXZBWURzZmZqNksrUC9EaDFkV0QvNDJNOGlJdUtlbTk0VkcwZUdzaG9MSUFtSEpxZGoxL08vV3Zoc1BlbXU2Ni9NWmlBQTRJS0pmZ0Rrd3VkdXZURys5ZHllZUhsaUtpSWkycjNaK05JUGZ4cGYrdUZQTTU0TUlFMlhyeDJKejk5NlU5WmpBQURueWVPOUFPVENTSzBhWC92WUI3TWVBMkRWK05ySFBoakROZC9wQndCNUpmb0JrQnUzWDdNbHZ2UEpQNHd0bzhOWmp3S1FyQzJqdy9IZFQzMGtQbkQxTzdJZUJRQzRBQjd2QlNCWGJyOW1Teno1K1h2aTRTZDN4dzkrc1QvMmpaK0k2WFluNjdFQWNtMm9Xb21yeHRiRVhkZGZHWis3OWNZWXFWV3pIZ2tBdUVDaUh3QzVNMUtyeHM0ZDIyTG5qbTFaandJQUFMQWllYndYQUFBQUFCSWorZ0VBQUFCQVlrUS9BQUFBQUVpTTZBY0FBQUFBaVJIOUFBQUFBQ0F4b2g4QUFBQUFKRWIwQXdBQUFJREVpSDRBQUFBQWtCalJEd0FBQUFBU0kvb0JBQUFBUUdKRVB3QUFBQUJJak9nSEFBQUFBSWtSL1FBQUFBQWdNYUlmQUFBQUFDUkc5QU1BQUFDQXhJaCtBQUFBQUpBWTBROEFBQUFBRWlQNkFRQUFBRUJpUkQ4QUFBQUFTSXpvQndBQUFBQ0pFZjBBQUFBQUlER2lId0FBQUFBa1J2UURBQUFBZ01TSWZnQUFBQUNRR05FUEFBQUFBQklqK2dFQUFBQkFZa1EvQUFBQUFFaU02QWNBQUFBQWlSSDlBQUFBQUNBeG9oOEFBQUFBSkViMEF3QUFBSURFaUg0QUFBQUFrQmpSRHdBQUFBQVNJL29CQUFBQVFHSkVQd0FBQUFCSWpPZ0hBQUFBQUlrUi9RQUFBQUFnTWFJZkFBQUFBQ1JHOUFNQUFBQ0F4SWgrQUFBQUFKQVkwUThBQUFBQUVpUDZBUUFBQUVCaVJEOEFBQUFBU0l6b0J3QUFBQUNKRWYwQUFBQUFJREhsckFjQWdMZXIxVzNFMHdkMnhaN1hub3J4bVlQUjZUV3pIZ2tnZHlxbGdSZ2IzQnpYWGJvOWJ0bDZUOVRLOWF4SEFnQ1drT2dIUUs3c0hYODJIbjNob1pob0hzbDZGSUJjNi9TYWNYaHFieHllMmh1N1gvMlB1UHVHQitMcXNadXpIZ3NBV0NJZTd3VWdOL2FPUHh1UFBQZUE0QWV3eENhYVIrS1I1eDZJZmVQUFpqMEtBTEJFUkQ4QWNxSFZiY1NqTHp5VTlSZ0FTZnZYRng2S1ZyZVI5UmdBd0JMd2VDOEF1ZkQwZ1YyTDd2QXJGY3R4eDlYM3hZMGI3NHpoMnZvTUp3UElwNm5XMGRoOTZFZngrTjZ2UjIrMkd4RnpkL3c5ZldCWDNISDFKN01kRGdDNFlPNzBBeUFYOXJ6MjFLTDFIVmZmRjl1dnVGZndBemhQdzdYMXNmMktlK09PcSs5YmRIelBhMDluTkJFQXNKUkVQd0J5WVh6bTRLTDFqUnZ2ekdnU2dMUzg1NHpQMDJObmZONENBUGtrK2dHUUM1MWVjOUhhSFg0QVMyUGtqTS9UZG04bW8wa0FnS1VrK2dFQUFBQkFZa1EvQUFBQUFFaU02QWNBQUFBQWlSSDlBQUFBQUNBeG9oOEFBQUFBSkViMEF3QUFBSURFaUg0QUFBQUFrQmpSRHdBQUFBQVNJL29CQUFBQVFHSkVQd0FBQUFCSWpPZ0hBQUFBQUlrUi9RQUFBQUFnTWFJZkFBQUFBQ1JHOUFNQUFBQ0F4SWgrQUFBQUFKQVkwUThBQUFBQUVpUDZBUUFBQUVCaVJEOGdHWTNPUkVUMHN4NERBQUFBTWxmT2VnQ0FwZkxRZjM0OEtxV0JXRHV3SVVZSE5zVGF3WTJuOXVkL2hxcGpVU2dVc2g0VkFBQUFMaXJSRDBoS3A5ZU0xNlpmaXRlbVgzckQ4NlZpSlVacmw4WEl3Q1V4VWgyTGtkcjZHSzZ0ajVIcStybjkrV08xY2owaXhFRUFBQUR5U2ZRRFZwWGViQ2ZHWjE2SjhabFh6dnE2U3FrV3c5WDFNVkliaTVIYUpRc3hjS1MyUG9hcTYyS29zamJxbGRHb1Y5ZEV1VmhicHVrQkFBRGczSWgrQUcrZzAydkZzWm1EY1d6bTRGdSt0bEtxUlgwaEFvNUd2YkptTGdwV1IrZU9WZFpFdlRwL3ZqSWFnNVdSS0JaS3kvQmJBQUFBc0ZvbEhmMjI3M291NnhHQVZhRFRhOFZFNzNCTU5BK2Y4M3RxNVhyVXlrTXhVQjZPZ2ZKUTFPYTNBK1hoK2VObjM2K1VhdUh4WXdBQUFONU0wdEVQWUtWcWRSdlI2amJpUkx4Mlh1OHZGSW94VUI2S1Nta2dLc1dCcUpZR29sS3FSYVU0TUhlc1ZJdEthU0NxeFZQN2M2K2RQMzdhL3NuanBXSWxTc1Z5bEFxVktKKzJYeWo0USs4QUFBQjVrOXZvTjFBdVJyTTdtL1VZd0FwUktyU3lIbUZaOWZ1ek1kT1pqSm5PNUVXL1ZxRlFpRkxoVkFROFBRNHUyaFlyVVo3Zkx4YktVU3dVbzFBb1JpRUs4OXRpRkFxRlU5dEY1OTU2Q3dBQXdMbkxiZlRiTWx5TEY0L1BaRDBHc0VKc0hxckVYZGQrTm83UEhJcmp6YmxIYlk4M0Q4ZE01MFRXbytWZXY5K1BicjhkM2RsMjFxTUFBQUJ3am5JYi9XN2JQQ3I2QVF2dTNMbzVmdi95My91dDQrM2VURXcwajhUeDVxR1ltRGtjRTYwak1kazZHcE90MStlM1I2UFpuY3BnWWdBQUFMaDRjaHY5UG5IZFpmRzkvZU54dU9IT0UxanROdGFyOGNmWGIzakRjOVhTWUZ3NmRFVmNPblRGbTc2L085dUt5ZFo0VExhT3hsVDc2T0lvMkI1ZjJHOTFweS9XcndBQUs4bzNudjNpc2w5ejQvQTFjZGUxbjEzMjZ3SkFxbkliL1lZcXBkaTViV3Q4NFlrWHN4NEZ5TmpPYlZ1alhqNy9QelpSTHRaaTNlQ21XRGU0NmF5djYvUmFNZFVlajBabklocnQ0OUhvbklqcHp2Rm90Q2ZtajAzTXJlZjMzVUVJUUY2OWRHeDMxaU1BQUJjb3Q5RXZJbUxiaHBINDI5dmZHUTgrYzhBZGY3QUtiYWhYNHkrMmJZMzNiaGhabHV0VlN1Y1dCMCthN1hlajBUbHhLZ3AySm1LNmZUeG1PcFBSNms1SHN6Y2R6YzdVM0g1M09wcmRrL3RUdmo4UEFBQ0FDNUxyNkJjeEYvNGUrZEQxOGMwOVIrSW5CeWZpbGFsV3pQaXJ2cENzd1hJeDNqRmNpOXMyajhZbnJyc3NoaXFsckVkNlU4VkNPWWFyWXpGY0hYdmI3KzNOZHFQVm5mcXRHTmpzVGkvc3Qzb3owZWsxbzlOclJydlhqTTVzS3pxOW1ibjlYdXUwNDgzb3pYWXV3bThJUUtyKzVPYXZMc3QxOWg5N1BwN1k5eS9MY2kwQVdHMXlILzBpNWg3MS9jeTdOOFZuM24xdWQ5OEFySFNsWWpucTFiVlJyNjVka24vZWJMODNGd0puVDR1RUo0UGhiRE82dlhiMCtwM296WGFqTjl1Sjdtbjd2WDQzZXJQdHVYVy9HOTJGL2ROZk03ZmZQVzIvSDdQUjcvZlBzdTFIdno5N2FudlcxODVHdis5LzZBQXNseXZYM2JoczF4TDlBT0RpU0NMNkFYQjJ4VUlwYXVWNjFLS2U5U2puN1V1UDdjaDZCQUFBZ053NC8yKytCd0FBQUFCV0pORVBBQUFBQUJJaitnRUFBQUJBWWtRL0FBQUFBRWlNNkFjQUFBQUFpUkg5QUFBQUFDQXhvaDhBQUFBQUpFYjBBd0FBQUlERWlINEFBQUFBa0JqUkR3QUFBQUFTVTg1NkFBQUFnSmVPN1k3OXgzWm5QUVlBcTlTVjYyN01lb1FsSi9vQkFBQXJ3ajgvKzhXc1J3QmdsZnJMSFk5bFBjS1M4M2d2QUFBQUFDVEduWDRBQUVBbUJzcERjVVdDajFNQndFb2crZ0VBQUpuWU9QTE8rT1ROWDgxNkRBQklrc2Q3QVFBQUFDQXhvaDhBQUFBQUpFYjBBd0FBQUlERWlINEFBQUFBa0JqUkR3QUFBQUFTSS9vQkFBQUFRR0pFUHdBQUFBQklqT2dIQUFBQUFJa1IvUUFBQUFBZ01hSWZBQUFBQUNSRzlBTWdGeXFsZ1VYcnFkYlJqQ1lCU012a0daK24xZEpnUnBNQUFFdEo5QU1nRjhZR055OWE3ejcwbzR3bUFVakx6OC80UEYxM3h1Y3RBSkJQNWF3SEFJQnpjZDJsMitQdzFONkY5ZU43dng0UkVlL1plR2VNMU5abk5SWkFiazIyanNiUEQvMW80ZlAwcE9zdXZTV2ppUUNBcFZUbzkvdjlySWNBZ0xmUzZqYmlILzdyMHpIUlBKTDFLQURKR2gzWUVILzIvbitNYXFtZTlTZ0F3RnNvRkFxRnM1MzNlQzhBdVZBcjErUHVHeDdJZWd5QXBIMzBoajhYL0FBZ0VlNzBBeUJYOW80L0c0Kys4SkE3L2dDVzBPakFaZkhSR3g2SXE4WnV6bm9VQU9BY3ZkV2RmcUlmQUxuVDZqYmk2UU83WXM5clQ4ZXhtWVBSN3Mxa1BSSkE3bFJMZzdGdWNITmNkK2t0Y2N2V2U2Sldkb2NmQU9TSjZBY0FBQUFBaWZHZGZnQUFBQUN3eW9oK0FBQUFBSkFZMFE4QUFBQUFFaVA2QVFBQUFFQmlSRDhBQUFBQVNJem9Cd0FBQUFDSkVmMEFBQUFBSURHaUh3QUFBQUFrUnZRREFBQUFnTVNJZmdBQUFBQ1FHTkVQQUFBQUFCSWorZ0VBQUFCQVlrUS9BQUFBQUVpTTZBY0FBQUFBaVJIOUFBQUFBQ0F4b2g4QUFBQUFKRWIwQXdBQUFJREVpSDRBQUFBQWtCalJEd0FBQUFBU0kvb0JBQUFBUUdKRVB3QUFBQUJJak9nSEFBQUFBSWtSL1FBQUFBQWdNYUlmQUFBQUFDUkc5QU1BQUFDQXhJaCtBQUFBQUpBWTBROEFBQUFBRWlQNkFRQUFBRUJpUkQ4QUFBQUFTSXpvQndBQUFBQ0pFZjBBQUFBQUlER2lId0FBQUFBa1J2UURBQUFBZ01TSWZnQUFBQUNRR05FUEFBQUFBQklqK2dFQUFBQkFZa1EvQUFBQUFFaU02QWNBQUFBQWlSSDlBQUFBQUNBeG9oOEFBQUFBSkViMEF3QUFBSURFaUg0QUFBQUFrQmpSRHdBQUFBQVNJL29CQUFBQUFBQUFBQURBU3ZiL3FKczJrUzZ2MjNJQUFBQUFTVVZPUks1Q1lJST0iLAoJIlRoZW1lIiA6ICIiLAoJIlR5cGUiIDogIm1pbmQiLAoJIlZlcnNpb24iIDogIjYiCn0K"/>
    </extobj>
    <extobj name="C9F754DE-2CAD-44b6-B708-469DEB6407EB-3">
      <extobjdata type="C9F754DE-2CAD-44b6-B708-469DEB6407EB" data="ewoJIkZpbGVJZCIgOiAiMTU4NDQyODQ1MDEyIiwKCSJHcm91cElkIiA6ICI3MjY3MDgwODUiLAoJIkltYWdlIiA6ICJpVkJPUncwS0dnb0FBQUFOU1VoRVVnQUFCUDBBQUFEV0NBWUFBQUNxaC9lTEFBQUFDWEJJV1hNQUFBc1RBQUFMRXdFQW1wd1lBQUFMbVVsRVFWUjRuTzNkUzRpZGR4M0g0ZC9Kbk13dEUyT21aREpNeTlST1c4ZTRhRTFvVUJKcURSYXNteFpjcEZTd0RkMTVXWWcwaTdvUTNGZ2hVQkJjRlN4cUY1RnN4SzVhaVpaYUdwQkEwcWxJR1FsVE96YVhtZERFYVNaenY3aVFUcDBndlo0NS8vUCs1bmxXNTJRVzczZjFoL25rZmQrcHJhNnVyZ1lBQUFBQVVCbTFXcTMyUVQvZjBxd2hBQUFBQUVCemlINEFBQUFBa0l6b0J3QUFBQURKaUg0QUFBQUFrSXpvQndBQUFBREppSDRBQUFBQWtJem9Cd0FBQUFESmlINEFBQUFBa0l6b0J3QUFBQURKaUg0QUFBQUFrSXpvQndBQUFBREppSDRBQUFBQWtJem9Cd0FBQUFESmlINEFBQUFBa0l6b0J3QUFBQURKaUg0QUFBQUFrSXpvQndBQUFBREppSDRBQUFBQWtJem9Cd0FBQUFESmlINEFBQUFBa0l6b0J3QUFBQURKaUg0QUFBQUFrSXpvQndBQUFBREppSDRBQUFBQWtJem9Cd0FBQUFESmlINEFBQUFBa0l6b0J3QUFBQURKaUg0QUFBQUFrSXpvQndBQUFBREppSDRBQUFBQWtJem9Cd0FBQUFESmlINEFBQUFBa0l6b0J3QUFBQURKaUg0QUFBQUFrSXpvQndBQUFBREppSDRBQUFBQWtJem9Cd0FBQUFESmlINEFBQUFBa0l6b0J3QUFBQURKaUg0QUFBQUFrSXpvQndBQUFBREppSDRBQUFBQWtJem9Cd0FBQUFESmlINEFBQUFBa0l6b0J3QUFBQURKMUVzUGFJVHJpOHR4ZkhReVhya3dGVzlQejhmYzBrcnBTY0FHNmF4dmlWdDZPdUxlZ1IzeHlIQmZiTnZhVm5vU0FBQUF0SnphNnVycWF1a1JuOGJwaVd2eDFPbnhtSmhaS0QwRmFMTGQzZTN4NVA3QjJMOTdlK2twQUFBQTBGUzFXcTMyZ1QrdmN2UTdQWEV0ZnZqeXVkSXpnTUorY2Q4ZGNZL3dCd0FBd0NieVlkR3ZzdS8wdTc2NEhFK2RIaTg5QTJnQlB6czlIdGNYbDB2UEFBQUFnSlpSMmVoM2ZIVFNJNzFBUkVSTXpDekU4ZEhKMGpNQUFBQ2daVlEyK3IxeVlhcjBCS0NGT0JNQUFBRGdmWldOZm05UHo1ZWVBTFNRODg0RUFBQUFXRlBaNkRlM3RGSjZBdEJDWnAwSkFBQUFzS2F5MFE4QUFBQUErUC9xcFFkc3BGY1A3eTA5QVdpUWd5Zk9scDRBQUFBQWxlRk9Qd0FBQUFCSVJ2UURBQUFBZ0dSRVB3QUFBQUJJUnZRREFBQUFnR1JFUHdBQUFBQklSdlFEQUFBQWdHUkVQd0FBQUFCSVJ2UURBQUFBZ0dSRVB3QUFBQUJJUnZRREFBQUFnR1JFUHdBQUFBQklSdlFEQUFBQWdHUkVQd0FBQUFCSVJ2UURBQUFBZ0dSRVB3QUFBQUJJcGw1NkFBQjhYUE5MTTNGcS9FU01YbjQxcnN4ZWlNWGx1ZEtUQUNwbmExdG45SFlOeFBDdWczRmc4SEIwMUx0TFR3SUFHa2owQTZCU3hxNmNpZWZmT0JaVGM1T2xwd0JVMnVMeVhFeE1qOFhFOUZpTVhId3hIdHh6TklaNjk1V2VCUUEwaU1kN0FhaU1zU3RuNHJtelJ3VS9nQWFibXB1TTU4NGVqVGV2bkNrOUJRQm9FTkVQZ0VxWVg1cUo1OTg0Vm5vR1FHcC9lT05ZekMvTmxKNEJBRFNBeDNzQnFJUlQ0eWZXM2VIWHRxVWVoNFllajd2Nzc0K2VqcHNLTGdPb3B1bjVkMkxrMHNsNGFlelpXRjVaaW9qLzN2RjNhdnhFSEJvNlVuWWNBUENwdWRNUGdFb1l2ZnpxdXUrSGhoNlBnN2MrTFBnQmZFSTlIVGZGd1ZzZmprTkRqNi83OTlITHB3b3RBZ0FhU2ZRRG9CS3V6RjVZOS8zdS92c0xMUUhJNWE0Ynp0T3JONXkzQUVBMWlYNEFWTUxpOHR5NjcrN3dBMmlNN1RlY3B3dkxzNFdXQUFDTkpQb0JBQUFBUURLaUh3QUFBQUFrSS9vQkFBQUFRREtpSHdBQUFBQWtJL29CQUFBQVFES2lId0FBQUFBa0kvb0JBQUFBUURLaUh3QUFBQUFrSS9vQkFBQUFRREtpSHdBQUFBQWtJL29CQUFBQVFES2lId0FBQUFBa0kvb0JBQUFBUURLaUh3QUFBQUFrSS9vQkFBQUFRREtpSHdBQUFBQWtJL29CQUFBQVFETDEwZ01BQUFEZWMyWG1mUHh0NHM4eE1UMFdNNHRUcGVjQXNFa2MyZmQwNlFrTkovb0JBQURGelMvTnhBdi8rR1c4ZHZHUEViRmFlZzRBVko3b0J3QUFGRFd6OE8vNHpka25Zbkw2emRKVEFDQU4wUThBQUNobVpYVTVmdmY2VDlhQzM1WmFXM3hwNElHNDVUTjc0ck5kL1ZIekduSUErRVJFUHdBQW9KalhMcndRLzVyNmUwUkViR3ZmR1kvdVBSWjlQYmNWWGdVQTFlZS96UUFBZ0dMKyt2YnYxejUvOC9NL0VQd0FvRUZFUHdBQW9JaDM1eSt2UGRaYjM5SVJYK3o3YXVGRkFKQ0g2QWNBQUJUeDd0emx0Yys3dGcxR3JlYlhFd0JvRk8vMEE5TDQ2WisrWG5vQ0FQQXhMSzBzcm4xdXIzY1hYQUlBK1loK0FBREFPai8veTBOTnVjNzg0dlRhNXlzejU1dHlUUURZTEVRL0FBQmduZitOY2MyeXNETFg5R3NDUUdaZW1nRUFBQUFBeWJqVER3QUFXT2NiZDM2L0tkZTVOSDB1Umk2K0dCRVJ2VjBEVGJrbUFHd1dvaDhBQUxET1Z3YS8xWlRyL1BQcXlGcjBhMi9yYXNvMUFXQ3o4SGd2QUFBQUFDVGpUajhnamZ0dWU3VDBCRGJReTIvK3R2UUVBQUNBeWhEOWdEUytOdlJZNlFsc0lORVBBQURnby9ONEx3QUFBQUFrSS9vQkFBQUFRREtpSHdBQUFBQWtJL29CQUFBQVFES2lId0FBQUFBa0kvb0JBQUFBUURLaUh3QUFBQUFrSS9vQkFBQUFRREtpSHdBQUFBQWtJL29CQUFBQVFES2lId0FBQUFBa0kvb0JBQUFBUURLaUh3QUFBQUFrSS9vQkFBQUFRREtpSHdBQUFBQWtJL29CQUFBQVFES2lId0FBQUFBa0kvb0JBQUFBUURLaUh3QUFBQUFrSS9vQkFBQUFRREtpSHdBQUFBQWtJL29CQUFBQVFES2lId0FBQUFBa0kvb0JBQUFBUURLaUh3Q1ZzTFd0YzkzMzZmbDNDaTBCeU9YYURlZHBlMXRYb1NVQVFDT0pmZ0JVUW0vWHdMcnZJNWRPRmxvQ2tNdnJONXluTzI4NGJ3R0FhcXFYSGdBQUg4WHdyb014TVQyMjl2MmxzV2NqSXVLdS92dGplOGROcFdZQlZOYTErWGZpOVVzbjE4N1Q5d3p2T2xCb0VRRFFTS0lmQUpWd1lQQndqRng4TWFibUppTWlZbmxsS1U2ZWV5Wk9ubnVtOERLQVBIWjA3bzZEdHg0dVBRTUFhQUNQOXdKUUNSMzE3bmh3ejlIU013QlNlMmpQRTlIZTFsMTZCZ0RRQUtJZkFKVXgxTHN2dnJQM1dPem83Q3M5QlNDVkhaMTk4ZWplWTNGYjc3N1NVd0NBQnZGNEx3Q1ZNdFM3TDc3NzVWL0ZxZkVUTVhyNVZGeWR2UkFMeTdPbFp3RlVUbnRiVit6c0dvamhYUWZpd09EaDZLaTd3dzhBTWhIOUFLaWNqbnAzSEJvNkVvZUdqcFNlQWdBQTBKSTgzZ3NBQUFBQXlZaCtBQUFBQUpDTTZBY0FBQUFBeVloK0FBQUFBSkNNNkFjQUFBQUF5ZmpydlFBQVFIRnZYUjJKWDUvNVVla1pBR3dpRDl6NXZlamZma2ZwR1J0RzlBTUFBRnJDVzFkSFNrOEFZQk9aVzdwZWVzS0c4bmd2QUFBQUFDVGpUajhBQUtDSS91MjN4MlA3bmk0OUE0Qk5xbi83N2FVbmJDalJEd0FBS0tLejNoT2YyM2wzNlJrQWtKTEhld0VBQUFBZ0dkRVBBQUFBQUpJUi9RQUFBQUFnR2RFUEFBQUFBSklSL1FBQUFBQWdtZFIvdmZmZ2liT2xKd0FBQUFCQTA3blREd0FBQUFDU3FXejA2NnhYZGpxd0FicWNDUUFBQUxDbXNyOGwzOUxUVVhvQzBFSnVkaVlBQUFEQW1zcEd2M3NIZHBTZUFMUVFad0lBQUFDOHI3TFI3NUhodnRqZDNWNTZCdEFDK3J2YjQ5dGYyRjE2QmdBQUFMU015a2EvYlZ2YjRzbjlnNlZuQUMzZ3lmMkQwZTJkZmdBQUFMQ210cnE2dWxwNnhLZHhldUphUEhWNlBDWm1Ga3BQQVpwc2QzZDcvSGovWU55emUzdnBLUUFBQU5CVXRWcXQ5b0UvcjNyMGk0aTR2cmdjeDBjbjQ1VUxVM0YrZWo1bWwxWktUd0kyU0ZkOVM5emMweEgzRHV5SVI0YjdZdHZXdHRLVEFBQUFvT2syUmZRREFBQUFnTTNrdzZLZmwyQUJBQUFBUURLaUh3QUFBQUFrSS9vQkFBQUFRREtpSHdBQUFBQWtJL29CQUFBQVFES2lId0FBQUFBa0kvb0JBQUFBUURLaUh3QUFBQUFrSS9vQkFBQUFRREtpSHdBQUFBQWtJL29CQUFBQVFES2lId0FBQUFBa0kvb0JBQUFBUURLaUh3QUFBQUFrSS9vQkFBQUFRREtpSHdBQUFBQWtJL29CQUFBQVFES2lId0FBQUFBa0kvb0JBQUFBUURLaUh3QUFBQUFrSS9vQkFBQUFRREtpSHdBQUFBQWtJL29CQUFBQVFES2lId0FBQUFBa0kvb0JBQUFBUURLaUh3QUFBQUFrSS9vQkFBQUFRREtpSHdBQUFBQWtJL29CQUFBQVFES2lId0FBQUFBa0kvb0JBQUFBUURLaUh3QUFBQUFrSS9vQkFBQUFRREtpSHdBQUFBQWtJL29CQUFBQVFES2lId0FBQUFBa0kvb0JBQUFBUURLaUh3QUFBQUFrSS9vQkFBQUFRREtpSHdBQUFBQWtJL29CQUFBQVFES2lId0FBQUFBa0kvb0JBQUFBQUFBQUFBQkFLL3NQdlM2TFRvdXRPellBQUFBQVNVVk9SSzVDWUlJPSIsCgkiVGhlbWUiIDogIiIsCgkiVHlwZSIgOiAibWluZCIsCgkiVmVyc2lvbiIgOiAiNyIKfQo="/>
    </extobj>
    <extobj name="C9F754DE-2CAD-44b6-B708-469DEB6407EB-4">
      <extobjdata type="C9F754DE-2CAD-44b6-B708-469DEB6407EB" data="ewoJIkZpbGVJZCIgOiAiMTM1OTcwMzQwMDQzIiwKCSJHcm91cElkIiA6ICI3MjY3MDgwODUiLAoJIkltYWdlIiA6ICJpVkJPUncwS0dnb0FBQUFOU1VoRVVnQUFCWjhBQUFJS0NBWUFBQUJNZURGN0FBQUFDWEJJV1hNQUFBc1RBQUFMRXdFQW1wd1lBQUFnQUVsRVFWUjRuT3pkZVh4Y2QzM3YvL2M1WnphTlJydXN6YkxsZlludGVJMFRzamlMdzVLUXBBbVVyYlMwMEhJTHRQQ0QyL2IyUXZ1RHdtMUw2WG92OUFkdHlpMXRhQU9oWlF2QklTRnA5c1NKbmNTTzk5MnlKVm1TdFMrenp6bS9QMllrVzhhT1IvSVpqV2IwZWo0ZTh6amI5L3M5SHl1ZWVQVFdWOTlqT0k3akNBQUFBQUFBQUFDQUxCbUdZVnl1alRrZGhRQUFBQUFBQUFBQVpoZ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kNad0FBQUFBQUFBQ0E2d2lmQVFBQUFBQUFBQUN1STN3R0FBQUFBQUFBQUxpTzhCa0FBQUFBQUFBQTREcFB2Z3VZRHFPSmhMNjk1NUNlYVcxWDI5Q0lJc2xrdmtzQ1hGUGk4YWk1UEtTYlcrYnExOVlzVjZuWG0rK1NBQUFBQUFCRnlJbUVOYnJ0UjRxOTlySlMzWjF5WXRGOGx3UVVKTU1ma0ZYWElQK0dhMVY2NTcweVNvTDVMaWxuRE1keG5Id1hrVXV2ZEhUcFM4KzlvczZSY0w1TEFYS3VJUlRVNTIvYXJNMU45Zmt1QlFBQUFBQlFST0w3ZG12b20xOVRxdmRzdmtzQmlvcFZNMGZsdi9WSitWYXR6WGNwazJZWWhuSFpOc1VjUHIvUzBhVlBQUHAwdnNzQXB0M1g3N2lGQUJvQUFBQUE0SXI0dnQzcS84cm44MTBHVU5TcS92QkxCUmRBWnhNK0YrMmF6Nk9KaEw3MDNDdjVMZ1BJaXk4OTk0cEdFNGw4bHdFQUFBQUFLSEJPSkt5aGIzNHQzMlVBUlcvb20xK1RFeW0rbFJ1S2RzM25iKzg1TkdHcERhOXA2dU1iMStqT0pTMnFEWmJrc1RMQVhUM2hpTFlkYmRVM1h0MmpoRzFMa2pwSHd2cjJua1A2MkliVmVhNE9BQUFBQUZESVJyZjlhTUpTRzRiSG85SjNmMUFsTjl3cXM3SXFqNVVCaGNzZTZGZmtoYWMwK3YxL2w1TjVObDJxOTZ4R3QvMUlvWGYvU3A2cmMxZlJ6bngrcHJWOXd2SEhONjdSaDY1ZVFmQ01vbE1iTE5HSHJsNmhqMjljTStIOHN4ZThCd0FBQUFBQW1LellheTlQT0M1OTl3ZFYrczUzRVR3RFY4Q3NyRkxwTzkrbDBuZC9jTUw1Mk92RnQ0cEQwWWJQYlVNakU0N3ZYTktTcDBxQTZYSEhCWC9IMjRaSEx0RVNBQUFBQUlEc3BMbzdKeHlYM0hCcm5pb0Jpay9KOWJkTU9FNTFuOGxQSVRsVXRPRnpKRE5sZlF3em5sSHM1bHp3ZHp5Y1NGNmlKUUFBQUFBQTJYRmkwUW5IekhnRzNHTldWVTg0ZHFMUlM3UXNYRVViUGdNQUFBQUFBQUFBOG9md0dRQUFBQUFBQUFEZ09zSm5BQUFBQUFBQUFJRHJDSjhCQUFBQUFBQUFBSzRqZkFZQUFBQUFBQUFBdUk3d0dRQUFBQUFBQUFEZ09zSm5BQUFBQUFBQUFJRHJDSjhCQUFBQUFBQUFBSzRqZkFZQUFBQUFBQUFBdUk3d0dRQUFBQUFBQUFEZ09zSm5BQUFBQUFBQUFJRHJDSjhCQUFBQUFBQUFBSzRqZkFZQUFBQUFBQUFBdUk3d0dRQUFBQUFBQUFEZ09zSm5BQUFBQUFBQUFJRHJDSjhCQUFBQUFBQUFBSzRqZkFZQUFBQUFBQUFBdUk3d0dRQUFBQUFBQUFEZ09zSm5BQUFBQUFBQUFJRHJDSjhCQUFBQUFBQUFBSzRqZkFZQUFBQUFBQUFBdUk3d0dRQUFBQUFBQUFEZ09zSm5BQUFBQUFBQUFJRHJDSjhCQUFBQUFBQUFBSzd6NUxzQUFMblRNVEtxUnc2ZmtHRVlNZzFEaGlRanN6VU5ReklrVTRZTUkzM2VQTy82cGZvWWh1UXh6Y3pMa01jNGIzLzgvSVhIbDc1bTVQTUxCQUFBQUFBemdXM0xTU1dsVkVwT0tpVWxrK250K0xuTU5ubXg0K1I0SDZWU2NteGJjbXpKVVhvN05yN2pTQmUrNUtTdlpkcjg0alVuYjE4U0FNV0I4QmtvWW1lR1IzWC82L3Z5WGNhYnNreERmc3RLdnp5V2ZKYWxnSlhlK2ozVytEV2Z4enkzZitFMXkxVEE0NUhQTWhYMGVsVGk4U2pvOWFyRTYxSFE0MG1mODNya05mbGxEd0FBQUFCWmNCdzVzWmljV0VST05Db25GcFVUVGUvYnNhZ1VpOGxKeE9YRTQrbHRJaTRsRW5MaU1UbUpoSng0WERyLyt0aHhJcDY1SHN1MGo4dEpKakpoTHdBVUg4Sm5BSG1Wc2gyRjdhVENpV1RPNytVeHp3K24wNEgwK0g1bUcvU2t6d2U5SHBYNWZBcjV2SmxYZXI4c2N4endlSmkxRFFBQUFNd2txWlRzYUVUTzZJaWNTRmgyZUZST2VGUjJKQ3huZEZST05Kd09rcU5SMldPaGNqU2FEcGhqc1hTNEhJdU9oODBBZ0N0SCtBeGcxa2phdG9aaWNRM0Y0bGM4bG1VYUNubTlLdlA3RlBKNk04SDB4SUE2NVBlcHpPZFZoZCtuU3I5ZkZRRy9LdncrbGZ0OTZXVlBBQUFBQUV6Z3hHT3lSNGJsREEvSkhobE83NDhNcHdQazhHZzZVTTZFeVhZa0V5NkgwOWNJakFGZzVpRjhCb0FwU05tT0JtTnhEVTRoeURZa2xXVUM2Y3FBYnp5VXJnejRWZUUvdDE4NTRieFBIcFlOQVFBQVFLRndIRG5SaU96eEVIa29IU0lQcC9mSFErWGhzZjBoMmNQRDZlVXJBQUJGZy9BWkFLYVpJNDNQd0Q0MWxIMi9DcjlQTlNVQjFRUkxWRjNpVjAwZ29PcVNnR3FDQWRXVVpQWkxBcW9LK0FtcUFRQUE0RDdIa1JPSnlCNGFVR3B3UVBaZ3YrekJBZGxENSswUERzZ2VHcFE5MEo5ZXl4Z0FNS3NSUGdOQWdSaWJhWDE4NFBLSjljV0M2dHBnaWVhVWxxaStOS2c1d1JMVmxaYkliMW5UVURrQUFBQm1OTWVSUFRTb1ZIK3Y3UDQrMmYyOVN2WDNaUUxsZmdKbEFNQ1VFVDREUUJIS05xZ3U5L3RVRnl4UjNYbUJkRjFwVUhXWm9Mb3VXS0tLZ0orSEt3SUFBQlFvSjVtUTNaY0prL3Q3TThGeWIrWmNPbXhPOWZkS3FWUytTd1VBRkNIQ1o2Q0liV3lzMDQ3ZmZKOGN4NUhqU0xiU1d5ZXp0UjFIVW5wNy9yNGpwZnVNSForM2J6dU9VcmFqcEcwck9iNjFsWFRPMjdjbjdxZWNDOCtkTzA3WXR1S3BsR0xKbEdLcGxPSXArN3o5OVBhaTU1TXBKV3c3YjEvYllqRzIvTWZSL3NGTHR2RlpwdVlFZzZvdkxWRkRLS2lHVUtrYVE2VnFDZ1hWR0NwVlF5Z29Iek9vQVFBQXB0L1lqT1hlczByMWRNdnU2VmFxcDF1cG5yTks5ZldrdytiaFNhenpocWt6REJrK3Z3eXZWL0w2WlBoOE1yeSs5UEY1KzRiUEwzbTk2ZVBNZVhrOE1qeGV5YkprV0I3Sk1qTmJhM3dyajBlR1pVbW1KY05qU1ZibWVMemQrZWNzeVRBa3c1UmhTRExNOUlObkRETnpQdjB5enR1ZitESW5YT3Y2OVh2ei9kVUZVTUFJbjRFaVowaVpEdzZTVldUelYyM0hVY0krRjBwSGt5bEZra2xGRWttRkU4bjBmakt6bjBncVBMNmZVQ1NaR204VFRpUVVTU1F6NXhJS0o1SUUyK2VKcDJ5MUQ0K29mWGpra20ycVN3SnFEQVhWbEFtbUd6TEJkR05acVJwRFFaVjZ2ZE5ZTVFBQVFKR3diYVVHK2pLaDh0bE1zSnpldDN2VFd4N1FOd21HSWNNZmtCRUlwTGYrZ0l4QWlZeEFRT2JZdnQrZjJZNjFLem5YUG5CZUg1OHZIVGFQQmNobUp0Z0ZBRXhBK0F5Z1lKbUdJYjlsNVdUZDRuaksxa2c4cnBGRVFpT3hSSG9iVDJnNEh0ZElmR3cva1c0enZqK3h6ZGhzOHRtZ0x4SlZYeVNxZldmN0xucTkzTzlUWTZoVXplVWh6UnQvbGFtNXJGUzF3UktaZkZBSEFBQ3psQk9MS3RYZHFWUjNwNUpkWjVRYWU1M3RVcXF2aCtVd3ptUDRBektDUVprbFFSbkIwSG43cFRLRHBUSktnakpLUzJXV2xLYXZCVXRsbkw4ZktDRWdCb0JwUnZnTUFCZmhzMHhWbHdSVVhSS1lVbjlIVWlTUjFIQThyb0ZvVElPeDlIWnNmekFXMTJBMHBvRllUSVBSdUFaaTZXdmhSTkxkUDhnTU1iYTh4NkhlL2wrNDVyTXNOWmVIMUZ4MmZqQWRVbk41U0EybHBiSk12a0VBQUFDRnpRbVBwb1BsN3M3eGNEbDlmRWIyd0M5K1BpcDZsaVV6VkpaNWxjc0lsY2tzUysrYm9USVptYTFabHJrV0twTVpMRTB2SndFQUtDaUV6d0NRQTRha29OZWpvTmVqK3RKZzF2MFN0cTJoOFdENlhHRGRGNG1xTHhwVGJ5U3Eva2hVdlptWnhzUHh3bi9hZUR5VjB2SCtRUjIveUxyVGxtbG9iaWdkUkxkVWxHbEJaYmtXWkxiVkpZRWlXMGdHQUFBVU1pY1JUNGZLWjlxVjZtaFQ4a3liVXAwZFNuVjN5aDRaem5kNXVXVlpNc3NyWlZWVXlpeXZsRm1SZVpWWHBGK2g4MExrc25KbUlBUEFMRUw0REFBemlOYzBWVk1TVUUyV002N2pLVnY5MGFqNkl1bUFlaXlVN2hzTHJEUG5laU5SRFVSak9hN2VmU25iMGFtaFlaMGFHdGFMYldjbVhBdjV2RnBRVWE0RmxXV1piVHFZYmk0UHlXT2FlYW9ZQUFBVU5jZVJQVEtrWkVlN1VtZmEwd0h6bVRZbE85cVVPdHNsRmRHeWE0YkhLN095S3YwcXJ6Z1hLcGVmRnl5UEhRZExDWk1CQUJkRitBd0FCY3hubWFvdkRXWTF1enFlU3FrbkhGVjNPS0x1MGJDNlJ5UHFEa2QwZGpTYzJVWjBOaHdwbUljdGpzUVQybnUyVjN2UDlrNDRieHFHbXN0REU0THBKVlVWV2xoVnJoSVAvK3dCQUlBc09JNVN2V2VWYkR1bFpNZnBjek9aTzlwa2oxNzZJY3lGd2d5VnlheXFrVlZWSTdPNit0eCtWWTJzcXZTeEdTb2pVQVlBWERHK0N3ZUFXY0puV1dvcUsxVlRXZWtsMnppU0JxSXhuUjJOcUR1Y0RxalBoaVBxR2cycmN5VHpHaDFWUERWekEycmJjWFJxY0ZpbkJvZjE3S2x6NXcxSmM4dERXbEpWb2NWVkZWcFNYYW5GVlJXYXoweHBBQUJtTlh0NEtCMHl0NTFNYjArM0t0bldLaWNheVhkcFUyS1dWY2lxblNPenRrNVdUZTE0cUh3dVdLNlc0ZlhsdTB3QXdDeEIrQXdBR0dkSXFncjRWUlh3YTFsTjVVWGIySTZqL21oTVowWkdkV1lrckRQRG8rZjJSOUw3TS9IQmlZNmt0cUVSdFEyTjZPblc5dkh6WHRQVWdzcnk4MExwOUxZaFZNcWEwZ0FBRkJFbkZsV3kvYlNTYmVsd09SMHluNUk5V0VBUC9ET01kSmhjV3llcmRvNnMyanBaTmVtdFdUdEhWczBjR1Q1L3Zxc0VBR0FjNFRNQVlGSk13eGhmbDNyMW5KcGZ1TzVJR283RjFYbGVHTjB4UEtxMjRYVHcyelk4cW5ncU5mMkZYMExDdG5Xa2IwQkgrZ1ltbkMvMWVyVzB1a0lyYXF1MXZLWlN5MnVxdEtpeW5GblNBQUFVQUh0b1VNbVR4NVJvUGE1azYzRWxXbzhyMWQxWkVHc3ltNVZWc3VvYTVhbHJrRlhYY0M1WXJxMlRWVlVqV1ZhK1N3UUFJR3VFendBQVZ4bVN5djArbGZ0OUY1MDliVHVPZWlMUjhWbkliVU1qT2owMFBCNU9EOGNUMDEvMFJZd21FdHJWMWFOZFhUM2o1N3ltcVNYVkZWcGVVNlVWTlZWYVhsT2xwZFdWQ25qNEpoQUFnTHdZVzV1NTliZ1NKNDhyMlpvT25PMyt2bnhYZG1tbW1RNlNNK0d5cDY1QlZuMmpyTHBHV1hYMU12elpQWGdhQUlCQ1FQZ01BSmhXcG1Hb0xsaWl1bUNKTmpUTStZWHJRN0c0VG84RjA4TWpPalU0ck5iQllaMGNITkpJbm9QcGhHM3JRRSsvRHZTYysvVmMwekMwb0tKTXl6Tmg5SXJhS3Eyc3JWS3AxNXZIU2dFQUtFS09vMlJueDdrWnpTZVBLZGw2ZkdZK0FOQXdaTTJwbDZlcFdWWkRVM29tYzMzaitFeG1aaThEQUdZTHdtY0F3SXhTN3ZkcDFaeHFyWnBUUGVHOEk2a3ZFdFhKZ1NHZEhCeFdhMlo3Y21CSVowWkdsYTlmb3JVZFI4Y0hoblI4WUVpUEhtdVZsSjc5dmJDeVhLdm0xR1QrTERWYVVsMGhMMHQyQUFDUU5YdXdYNGxqUjVRNGZsaUpZNGVWT0hGRVRqaWM3N0ltTUFJQmVScWJaVFUycDRQbXhybnlOTTZWVmQvSVEvMEFBQkRoTXdDZ1FCalMrRnJUR3h2ckpseUxKbE02TlRSOExwZ2VITktKZ1NHZEhCak95L3JTampRZVNQL2t5QWxKa3M4eXRhS21ha0lnM1Z3ZTRxR0dBQUJJY3FKUkpVNGVWZUw0RVNXUHBjUG1WRi9QNVR0T0U2dTZSbGJUdkV6UW5BNllQVTNOTWl1ckpZTi96UUVBdUJUQ1p3QkF3UXQ0TEMycnJ0U3k2b2xyVE51T283YmhFUjNySDlTeHZzSDB0bjlRSndlSFpVL3pBNGZpS1Z0dmRQZnFqZTdlOFhQbGZwOVdaOExvTlhVMVdsTlhxeklmeTNVQUFJcWM0eWpaY1ZxSkl3ZlRNNXFQSFZheS9kU01lQmlnR1NxVFoxNkxQTTFqci9ueXpKMHZJMWlhNzlJQUFDaEloTThBZ0tKbEdvYm1sNWRwZm5tWmJtMXBIajhmVDlscUhSd2FENk9QOVEvcWFQK2dPb1pIcDdXK29WaGNMN2FkMFl0dFp5U2xaM2N2cnFyUTJ2cGFyYTJmbzNYMXRXb3NLMlYyTkFDZ29EbnhlSHJwak1NSGxEaHlRSW1qaC9LK1RyUGhENlNENWJHQU9iTTF5eXVaeVF3QWdJc0lud0VBczQ3UE1yVzB1bEpMTDVncEhVNGtkWHhnVUlkN0IzU290MStIZWdkMHBHOUFzV2xhdXNPUmREUVRoSC8vNERGSlVtMndSR3ZyYTdXdXZsWnI2MnUxckxwU0h0YU9CZ0RNWVBiZ2dCSkhEaWcrRmphZlBDYmxZUm1zTVZadG5Ud3RpK1J0V1NUUC9JWHl6R3RKUC9TUGtCa0FnSndqZkFZQUlDUG85V2oxbkJxdG5sTXpmczUySEowY0hNNkUwZWxBK2xCdnY0Wmk4V21wcVNjYzBaTW5UdXZKRTZjbHBaY1lXVDJuUnVzYTVtaER3eHl0cmErVjM3S21wUllBQUg2QjR5aDF0a3Z4QTN1VU9MUmY4Y1A3bGVydXpFOHRoaUZQVS9PNW9EbnpNa3REK2FrSEFBQVFQZ01BOEdaTXc5Q2l5bkl0cWl6WEhZdGJKS1ZuS0hlT2pJNEgwWWQ2KzNXd2QwRGRvK0djMXhOTnByVHpUTGQybnVtV0pIbE5VNnZyYXJTcHNVNmJHdXUwcHE1R1BzSm9BRUFPcFhxNkZkKy9SL0dEZTVUWXZ5Y3ZEd1kwUEY1NTVpK1lHRFRQYTVIaDgwOTdMUUFBNE5JSW53RUFtQ1JEVW1Pb1ZJMmhVdDNTTW5mOGZFODRvdjA5ZmRwN3RrLzd6L1pwMzlsZURjY1RPYTBsWWR0NnZmT3NYdTg4cTM5NmZaOThscW1yNjJxMXFiRk9HeHZydExxdVJsNlc2UUFBWElGVVg0OFNCL1lvZm1DUDR2djNLTlhUUGIwRkdJWThUZlBrWGJ4VTNrWEw1Rm0wVko3bUZoa2V2cDBGQUdDbTQxOXJBQUJjVWhzczBaYjVjN1ZsZmpxUXRoMUhiVU1qMnBzSm92ZWQ3ZE9oM240bGJEdG5OY1JUOW9TWjBYN0wwdHI2V20xcXF0UG1wbnBkVlZzdGt6VXVBUUJ2d2g0YVZIemZic1VQdkpFT202ZDVHUTJydWxhZXhjdmtYWlFPbTcwTEY4c0lsRXhyRFFBQXdCMkV6d0FBNUlocEdKcGZVYWI1RldXNmMwbDZ5WTZFYmV0STM0RDJaUUxwTjdwN2RXcHdPR2MxeEZJcHZkTFJwVmM2dXZSMTdWRzUzNmRybXVwMTNkd0dYVHUzWGsyaDBwemRHd0JRR0p4RVhJbkRCeFRmdTB1eHZidVViRDArYmZjMi9BRjVseXlYZC9HeWROQzhhS25NeXFwcHV6OEFBTWd0d21jQUFLYVIxelIxVlcyMXJxcXQxbnRXTHBFazlVV2llcU83Vjd1N2VyUzc2NndPOU9SdWR2UlFMRDdoQVlienk4dDBYWE9EcnB0YnI0Mk5kU3IxZW5OeVh3REFET0k0U3JhZlVuenZic1gydnE3RXdiMXk0dFB6SUYycnVrYmVwU3ZsWGJZeXZaMjNRT0paQlFBQUZDM0Nad0FBOHF5NkpLQmJXdWFPcng4ZFQ2VzB2NmRmdTd2T1pnTHBIZzNHY2hNS25Cb2ExcW45dy9yZS9pT3lURU5yNXRUb3Vya051cTY1Z1NVNkFLQ0lqQytsc2VkMXhmYStMbnVnUC9jM05ReDU1aTJRYnl4b1hyWlNWczJjM044WEFBRE1HSVRQQUFETU1EN0wwcnI2V3EycnI1VWtPWkphQjRhMHU3dEh1enA3OUdwbnR6cUdSMTIvYjhwMnRLdXJSN3U2ZXZRUHIrMVZaY0N2NjVzYmRkUDhKcjFsYm9OQ1BtWkZBMERCY0J3bFQ1OVU3UFVkaXUzYW9jVHhJNUxqNVBTV2h0Y243OUlWOGk2L1NyNmxLK1ZkdkV4R1NUQ245d1FBQURNYjRUTUFBRE9jSVdsQlpia1dWSmJybDVZdGtpUjFqb1QxV21mNndZS3Zuam1yOXVFUjErODdFSTFwMjlHVDJuYjBwQ3pUMFByNk9icHBmcE51bXRlaytSVmxydDhQQUhCbG5IaE04WDF2S0xacmgySzdkc3J1NzgzcC9jYkNadC9LMWZLdVdDUHY0cVV5UFB5Z0VnQUFuRk8wNFhPSng2TklNamwrM0JPT3FEYklFNUpSdk02R0l4T09nOTZpZlhzRGtOUVFDdXJPSlF0MDU1SUZrbklmUnFkc1J6dlBwTWYvdTVkM2FWNTVTRGZOYTlLTjg1dTB2bUdPdkticDZ2MEFBTmxKOVo1VmZOZE94WGJ0VUh6L0hqbUozSzNkVE5nTXpFNkdQeUFuRmgwL3RnZjZlVEFvNEJLN3YyL0NzUkVJNUttUzNDbmFkS3E1UEtRamZRUGp4OXVPdHVwRFY2L0lZMFZBYmoxNnRIWENjWE5aS0UrVkFNaUhOd3VqdDdkM3FYczA3T3I5VGcrTjZNRjloL1hndnNNS2VqMjZ2cmxSdHkxbzFnM3pHbmxvSVFEa1VtWTVqZWpPbHhSN2RidVNwMXN2MzJlcUxFdStwU3ZsVzNVMVlUTXdpMWwxRFVxZVBqbCtISG5oS1pXKzgxMzVLd2dvSXBFWG41NXdiTlUxNXFXT1hDcmE4UG5tbHJrVHd1ZHZ2THBIa25USGtoYk5ZUVkwaXNqWmNFU1BIbTBkL3pzK1prdm13V1VBWnFmencraXhOYU8zdDNmcTVZNHU3ZXpvbnZEYlFWY3FuRWpxaVJPbjljU0owL0thcGpiUHJkZXRMYzNhTXI5SjFTWEY5NU43QUpoMmpxUEUwWU9LN2tnSHpxbXpYVG03bGFlcFdiNDE2K1ZidlY2KzVhdUtjZ1lXZ01ueGI3aDJRdmc4K3YxL2x5U1ZYSCtMektycVBGVUZGRGE3djArUkY1OGVmeitOOGEvZm5KK0Njc2h3bkJ3L2RTSlBSaE1KdmU4SFAxUG5pTHN6dllCQzBCZ3ExVVB2ZWdkTGJ3QzRxSVJ0YTA5M3I3YTNkMnA3ZTZjT25PMVRMajRNbUlhaGRmVzF1blZCczI1dGFWWkRpSWRPQVVDMm5HUlNpUU43MGpPY1gzdFo5dURBNVR0TmdWbFdMdCtxdGVtd2VmVTZXZFUxT2JrUGdNTGxSTUxxL2R5bmxPbzltKzlTZ0tKbTFkYXA1cysvS2lOUU9KTm1EY013THR1bVdNTm5TWHFsbzB1ZmVQVHBmSmNCVEx1djMzR0xOamZWNTdzTUFBVmlNQmJYam80dWJXL3YxSXR0bmE0djBURm1aVzJWYm0xcDF1MEw1L0hBUWdDNENDY2VWM3pQYStrWnpydGVrUlBPd2YrUExVdStaVmRsWmpldms3ZGxrWFQ1N3hzQnpITHhmYnZWLzVYUDU3c01vS2hWL2VHWDVGdTFOdDlsVE1xc0Q1K2xkQUQ5cGVkZVlRWTBab1dHVUZDZnYya3p3VE9BS1hNa0hlMGIwUE9ueitpNTB4M2EyOTByT3djZkZaYlhWT2x0aSticHJZdm1xeWxVNnZyNEFGQW9uR1JTOGIyN0ZOMytuR0t2dlN3bkdybDhwMGt5eXl2a1g3dEovbldiNUZ1OVRrWUp2NGtDWVBMaSszWnI2SnRmWXdZMDRES3JabzdLZit1VEJSYzhTNFRQNDBZVENYMTd6eUU5MjlxdXR1RVJoUlB1clhNSjVGdlE2MUZ6V1VoYld1YnExOVlzNTBGZkFGdzFHSXZyeGJZemV1NVVoMTVxTzZQaGVNTDFlNnlwcTlIYkZzM1g3UXZuOFZ3R0FMTkRLcVg0d2IzcHdIbm5TN0pIUjF5L2hYZkJZdm5XYlpKLzNUWHlMbHpDN0dZQXJuQWlZWTF1KzVGaXI3K2lWUGNaT2RGb3Zrc0NDcElSQ01pcWE1Ui8vV2FWM25sdndmNWdtUEFaQUFDNEptVTcydDNkbytkUGQrajVVeDA2UGpEazZ2aUdwUFVOYy9UMnhTMjZiVUd6cWdKK1Y4Y0hnTHh5SENXT0hGQjArM09LdnZLQzdLRkJWNGMzL0FINVZxK1RmOTBtK2EvZXlFUEFBQUJBemhFK0F3Q0FuR2tmSHRIVHJlMTY2bVNiZG5mMXVQclFRdE13ZE4zY0J0MjFkSUZ1YVprcm4yVzVPRG9BVEova21YWkZuM3RTMFJlZlZxcXYxOVd4emJJSytUZHVsbi9UVytTNzZtb1pIbjRERGdBQVRCL0Nad0FBTUMzNklsRTkzZHF1cDF2YjlVcEhsNUsyN2RyWTVYNmYzcjVvdnU1WnRrZ3JhcXZFTDQ0RG1PbWNTRmpSbDE5UTVOa25sRGg2ME5XeHJkbzYrVGRkSi8vR3Q4aTNkSVZrbXE2T0R3QUFrQzNDWndBQU1PMUc0Z2s5ZjdwRFQ3VzI2OFhUWnhSSnV2ZXNoU1ZWRmJwbjJVTGRzV1FCeTNJQW1Ga2NSL0dEK3hSNTlnbkZkcndnSng1M2JXaFBjNHY4RzY5VFlOTjE4c3hmeVByTkFBQmdSaUI4QmdBQWVSVkxwZlJ5ZTVlZVBIRmFUN2UyYXpUaHpnTUxMZFBRbG5semRmZXloYnFodVZHV1NSQURJRDlTUGQyS1B2K1VJczg5cWRUWkx0Zkc5UzVZTFAvbUd4VFk5QlpaRFUydWpRc0FBT0FXd21jQUFEQmp4Rk1wdmRqV3FjZVBuOUt6cDlvVlRhWmNHYmU2SktDN2xpelEzY3NXYW1GbHVTdGpBc0NiY2VKeHhWN2Ryc2l6VHlpKy93M0pwVytwUE0wdENseDNrd0xYM2lpcnZ0R1ZNUUVBQUhLRjhCa0FBTXhJa1dSU3o1M3EwTStQbjlZTGJSMktwOXhaSTNwTlhZM3VYcnBRYjFzMFh5RWZEOTRDNENMSFVlTEVVVVdlZlVMUjdjL0tDWWRkR2RacWFGTGcycHNVdU81R2VlYk9kMlZNQUFDQTZVRDREQUFBWnJ6UlJFTFB0TGJyc2VPbnRMMjlVeW43eWorYStDMUxXeGMyNis2bEM3V3hzVTRtNjZNQ21DSjdjRURSRjU5VzVOa25sV3cvNWNxWVZtM2QrQXhuMW5BR0FBQ0ZpdkFaQUFBVWxJRm9URDg3MXFxSEQ1L1E0YjRCVjhac0NwWHFycVVMZE8veVJhb3JEYm95Sm9BaVo5dUs3WDVWa1dkK3J0anVuVkxxeXBjSk12d0JCVGJmb01DV3JmSXR1NHJBR1FBQUZEekNad0FBVUxBTzlmYnI0Y01uOU9peFZnM0Y0bGM4bm1rWTJycWdXUjlZdlZ4cjZtcEU3QVBnUWs0NHJNaXpUeWo4ODBkY2UzaWdkL2xWS3JucGRnVTIzeUFqRUhCbFRBQUFnSm1BOEJrQUFCUzhlTXJXYzZmYTlmQ1JFM3FwclZPMkN4OWRycHBUclErc1dxYmJGODZUMXpSZHFCSkFJVXQxZGlqODgwY1VlZTVKT2RIb0ZZOW5WdFdvNUtiYlZITFRWaDRjQ0FBQWloYmhNd0FBS0NyZDRZaTJIVG1waDQrYzBLbkI0U3NlcnpaWW92ZXNYS0ozclZpc3FvRGZoUW9CRkF6SFVYemZib1VmLzRsaXUzWmU4WENHeHl2L3htdFZzdVYyK1ZhdGxmakJGZ0FBS0hLRXp3QUFvQ2c1a3ZaMDllamhJeWYwK1BGVENpZVNWelNlenpMMWpzVXQrc0NxWlZwYVhlbE9rUUJtSkNjZVUvU0ZweFYrL0JGWEhpRG9YYmhFZ1MxYkZiaHVpOHpTa0FzVkFnQUFGQWJDWndBQVVQUWl5YVQrNjJTYkhqNThRcStlNmI3aThUWTIxdWtEcTVacHkvd21tVHdRRENnYXFiNGVSWjdZcHNoVGo4a2VIYm1pc2N5eUNnVnV1RmtsTjkwdXo3d1dseW9FQUFBb0xJVFBBQUJnVm1rZkh0RWpSMDdxSjBkT3FITWtmRVZqTlpXVjZ2MVhMZFU5eXhZcDVQTzZWQ0dBYWVVNFNodzlwUERqUDFGMHg0dVNiVTk5TE5PVWY5MG1sZHkwVmI2MW0yUjRQTzdWQ1FBQVVJQUlud0VBd0t4a080NTJudW5XUS91UDZObldkbDNKaDUyZzE2TzdseTdVKzFZdDFmenlNdGRxQkpBN1RqS3AyQ3N2S1B6NFQ1UTRmdVNLeHJLcWExU3k5VTZWYk5rcXM2TEtwUW9CQUFBS0grRXpBQUNZOWRxSFIvVFEvcVA2OGFIakdrMGtwanlPSWVtR2VVMzZqYlVydGE2KzFyMENBYmpHQ1ljVmZ1S25Dai94VTlrRC9WYzBsbmZKQ2dYZmZyY0NtOTRpV1paTEZRSUFBQlFQd21jQUFJQ01jQ0twbnh3NW9lL3VPNnpUUTFlMjN1czFUZlg2NlBwVjJ0QXd4NlhxQUZ3Skp6eXE4T09QYVBSblA1WVRIcDM2UUphbHdMVTNLdmkydStWZHROUzlBZ0VBQUlvUTRUTUFBTUFGYk1mUmkyMW45SXNCRGEwQUFDQUFTVVJCVkoxOVIvUnllK2NWamJXaFlZNCt1bjZWTmpYVmkwY1RBdFBQSGgxUitMR0hGWDc4SjNMQ1UxL24zU3lyVU1sdDcxQnc2eDB5SzFsYUF3QUFJQnVFendBQUFHL2llUCtndnJ2L2lINTY1S1JpcWRTVXgxbFhYNnVQcmwrbHpYTWJDS0dCYVdDUERDdjhzeDhyL1BnamNxS1JLWS9qbWI5UXdiZmRyY0JiYnBMaDlibFlJUUFBUVBFamZBWUFBTWpDWUN5dUh4MDZwb2YySDFYMzZOUm5UMTVkVjZQZldyOUtiMmx1SklRR2NzQWVIbFQ0MFI4ci9NUlA1VVNqVXh2RU1PVGZjSzJDYjc5YnZ1V3JwTXQvendRQUFJQ0xJSHdHQUFDWWhKVHQ2S25XTmoyNDc3RGU2T3FaOGppcjVsVHJvK3RYNllaNVRZVFFnQXZzd1FHTlB2b2pSWjdZSmljZW05SVlSakNva2kxdlZmQ3Q3NVExcDk3bENnRUFBR1lmd21jQUFJQXAydC9UcCsvdU82ekhqNTlXMHJhbk5NYUttaXA5ZFAwcWJXbVpTd2dOVElFOTBLL1JiVDlRNUw5K0ppY2VuOUlZVmtPVGdtKzdXeVUzM2lZakVIQzVRZ0FBZ05tTDhCa0FBT0FLZFkyRzlhOXZITlFQRHg1VFlvb2g5TExxU3YzVytsVzZwV1d1VEg3Rkg3Z3N1NzlYbzQvOFFKR25IcE9UVEV4cERNKzhGcFhlKzM0Rk5yMkZwVFVBQUFCeWdQQVpBQURBSmQzaGlCNTQ0NkIrY1BDWTRsTjhPT0dTcWdwOWJPTWEzY3hNYU9DaTdNRUJqZjc0SVVXZWZseE9Nam1sTVR6ekZ5cDAzL3ZsMzNBdG9UTUFBRUFPRVQ0REFBQzRyQ2NjMFFON0R1bjdCNDRxTnNVUWVrUERISDNtMnZWYVdWdmxjblZBWVhMaWNZVi85bU9OUHZKOU9kSElsTWJ3TGxpczBudmZMLy82YXdpZEFRQUFwZ0hoTXdBQVFJNzBSYUw2OXA1RCtvOERSeFJOVGkyRXZuUEpBdjNPcGpXcUx3MjZYQjFRSUJ4SDBaZWUwY2ozdnExVTM5UWU4dWxkdERRZE9xL2RTT2dNQUFBd2pRaWZBUUFBY3F3dkV0Vy83ejJzNyswL29zZ1VsZ253V1paK2RjMXkvY2JWS3hYMGVuSlFJVEF6eFEvdDE4aUQvMWVKRTBlbjFOKzdaTGxDOTc1ZnZqWHJDWjBCQUFEeWdQQVpBQUJnbWd4RVkzcHc3MkY5ZC85aGhST1RENkdyU3dMNjJJYlYrcVZsaTJTWkJHa29YcW5PRGcwLzlLK0t2YnA5U3YyOVMxY3FkTi83NVZ1MWx0QVpBQUFnandpZkFRQUFwdGxRTEs0SDl4M1dkL1llMW1naU1lbitpNm9xOU9uTmEzVjljMk1PcWdQeXh4NGQwZWlQdnF2d0U5dWtLYXlYN2x1K1NxWDN2VisrbFdzSW5RRUFBR1lBd21jQUFJQThHWXJGOWQzOVIvVGcza01haVU4K2hMNXVib00rZmUwNkxhbXF5RUYxd1BSeGtnbEZudGlta1I4OUpDYzhPdW4rdnBXclZYcnZCK1JidVRvSDFRRUFBR0NxQ0o4QkFBRHliREFXMXorOXZrLy9jZUNJVXZia1BuYVpocUY3bGkzVXh6ZXVVVTFKSUVjVkFqbmlPSXJ1ZkVrakQvMnJVdDJkays3dW1UdFBvUTk4V1A0MUc1anBEQUFBTUFNUlBnTUFBTXdRcHdhSDliVWRiK2lwMXJaSjl5M3hlUFRyVjYvUWg2NWVJWjlsNWFBNndGMkpFMGMxL0cvZlZPTElnVW4zTmNzckZIcjNCMVd5NVhhSnYrOEFBQUF6RnVFekFBREFEUE5hNTFuOTc1ZDNhWDlQMzZUN3ppOHYwK2R1M0tSTmpYVTVxQXk0Y2s0MG9wSC8rRGVGbi9pcE5NbHZNd3l2VDhFN2ZrbWxkNzFiUnFBa1J4VUNBQURBTFlUUEFBQUFNNUR0T0hycytDbjkvWTQzMURVYW5uVC91NWN1MUtldlhhY0t2eThIMVFGVEUzdnRaUTAvOEk5SzlmVk91bS9naGxzVmVzK3Z5cXF1elVGbEFBQUF5QVhDWndBQWdCa3Nsa3Jwd2IySDlhM2QreFZPSkNmVnR6TGcxMysvZHIzdVdOSWlWc05GUHRuOXZScDY0SDdGWHQwKzZiNitGYXNWK3BXUHlMdGdjUTRxQXdBQVFDNFJQZ01BQUJTQXZraFU5NysrVHo4NGVFejJKRCthWFR1M1FaKzlmcU9heTBNNXFnNjRCTWRSK0w4ZTFjaEREOGlKUmliVjFXcG9VdG43ZjBQKzladDVtQ0FBQUVDQklud0dBQUFvSU1jSGh2VFZWM2JyK2RNZGsrcm5zeXo5OW9aVit1RHE1ZktZWm82cUE4NUpubTdWMExmK1B5V09IcHBVUHpOVXB0TDdQcURnYmUvZ1lZSUFBQUFGanZBWkFBQ2dBTDNTMGFYLy9mSXVIZTRibUZTL3BkV1YrcU1iTjJuMW5Kb2NWWWJaem9uSE5mcmpoelM2N1lkU0twVjFQOFBqVWNuYjdsYm9udmZJQ0pibXNFSUFBQUJNRjhKbkFBQ0FBbVU3amg3YWYwUmYzN2xIa1dUMjYwRWJrdDV6MVZMOXpxWTFLdlY2YzFjZ1pwMzR2dDBhK3RiWGxlcnVuRlEvMzhyVkt2L3c3OGhxYU1wUlpRQUFBTWdId21jQUFJQUMxemtTMWxkZWVsWFBuWnJjVWh4MXdSTDlqK3MzNnBhV3VUbXFETE9GUFR5azRlLzhzNkxQUHpXcGZtWnBTS0ZmK1loS2JyeU5kWjBCQUFDS0VPRXpBQUJBRVhBay9kZUowL3FyN2Erckp6eTVCN3U5YmRGOGZmYUdUU3J6TVFzYWt4ZDdmWWVHdnZrMTJjT0RrK29YdVA1bWxmM0tiOG9zcjhoUlpRQUFBTWczd21jQUFJQWlNaEpQNk85M3ZxSC9QSEIwVXYzcVM0UDZYN2RjcHcwTmMzSlVHWXFORTR0cStNRi9WdVNweHliVno1cFRyL0lQZjF5KzFldHpWQmtBQUFCbUNzSm5BQUNBSXJTN3EwZC85dndPSFI4WXlycVBJZW5YMTY3VWIyOVlMYTlwNXE0NEZMekV5V01hK3NiZktIbW1QZnRPcHFuU08rOVQ2YjN2aytIejU2NDRBQUFBekJpRXp3QUFBRVVxWWR2Njloc0g5YzFkK3hSUDJWbjNXMWxicFQrOTVTMXFxU2pMWVhVb1NMYXQwVzAvMU1qMy8xMUtwYkx1NWwyMFZPVWYrUjE1NWkvTVlYRUFBQUNZYVFpZk00WmpjZjM5ODd2MTZNR1RPdEUzcUhBOCt5ZkdBek5kME9mUnd1b0szYkZpZ1g3M3hyVXE4L3Z5WFJJQVlCcWRHaHpXbjcrd1V6dlBkR2ZkSitDeDlOK3ZYYS83Vml3V2o0R0RKS1g2ZWpUMEQzK24rTUc5V2ZjeEFnR0Yzdk5yQ202OVUySTJQUURNQ3ZHVTlFYVhkSEpBR29wSnlleC8vZzNNZWg1VEt2ZExDeXFscStzbG41WHZpcTRjNGJPa1o0NjE2Vk0vZkZwdGd5UDVMZ1hJdWVhS2tMNTYzeTI2ZVhGenZrc0JBRXdqUjlJalIwN283MTdlcGFGWVBPdCtON2ZNMVIvZmVJMnFBaXlUTUp0RlgzNWVROS82dXB6d2FOWjkvQnMycSt4RHZ5MnJ1amFIbFFFQVpwTDJJZW1aVm1rays0OGFBQzRoNUpOdWJwSG1sdWU3a2lzejY4UG5aNDYxNlYzLzhraSt5d0NtM1E4L2ZMZTJMSnFiN3pJQUFOT3NMeExWbno2L1U4K2V5bjZ0M3BxU2dMNndaYk91YjI3TVlXV1lpWnhJV0VNUDNLL29DMDlsM2NjSWxxcjh3NTlRWVBNTjB1Vy8xd0FBRkluMkllbW5SL0pkQlZCODNybE1tbHZBcStITjZ2QjVPQmJYalYvN0hqT2VNU3MxVjRUMC9DZmZ5eEljQURBTE9aSitlUENZL21iNzY0cE5ZdDNlOTY5YXBrOWRjN1Y4VmhIOC9oOHVLM0hrb0FiLzRXK1ZPdHVWZFIvZml0VXEvOWhubU8wTUFMTk1QQ1g5NTM1bVBBTzVFUEpKdjN4VjRTN0JNYXZENXk4L3VVTi8vZlNyNDhjK3k5Um50MjdXKzlZdFUzMVpNSStWQWU3cUdnN3JvVjJIOWVVblg1bnd3S25mdjJXalBydjFtanhXQmdESXA1TURRL3JqcDdmcllHOS8xbjBXVjFYb0s3ZGRyd1dWQmY3N2Y3ZzB4OUhvajcrbmtSOStSOHIyMndETFV1amRIMVRwbmZleHRqTUF6RUk3TzZUWHpwdzdOZzNwbWlacGFZMFU5T2F2THFEUWhCUFNrVjVwUjRka24vY3hiRU9qdEtrcGYzVmRpV3pDNTZMOTlQam93Wk1UamorN2RiTStkZE02Z21jVW5mcXlvRDUxMHpwOWR1dm1DZWQvZHNGN0FBQXd1eXlvTE5lMzdybGR2MzcxeXF3ZktuaXNmMUFmZXZqbmVxWTErMlU3VURpY2NGZ0RmL2RuR3ZuQmcxa0h6NTdHdWFyK3dsK3A5SzUzRXp3RHdDeDFjbURpOFRWTjB0b0dnbWRnc29MZTlIdm5tZ3VDNXRhQmk3Y3ZGa1g3Q2ZKRTMrQ0U0L2V0VzVhblNvRHA4ZDUxU3ljY24rZ2J5bE1sQUlDWndtdWErdVExVitzZjdyeFZkYVhaL1FBK25FanE5NTU0WHYvNDJsN1p4ZmtMY3JOU3N2MjBldi9rOXhUYnRTUHJQaVczdmwzVlgvcGJlUmNzem1GbEFJQ1piaWcyOFhocFRYN3FBSXJGaGUraEM5OWp4YVpvdytkd1BEbmhtQm5QS0hZTlphVVRqa2ZqaVR4VkFnQ1lhVFkyMXVtNzk3MWR0eStjbDNXZmYzcDluMzd2aWVjMXdyOG5CUy8yNm5iMWZmSDNsZXJzeUtxOVdWYXV5azkvVHVVZi9vUU1meURIMVFFQVpycWtQZkdZR2MvQWxibndQWlN3TDk2dVdCUnQrQXdBQUlCenl2MCtmZm0yNi9Vblc2NVYwT3ZKcXM5enB6cjBvWWQvcnVNRC9EWk5RWEljalh6LzN6WHdmNzRzSnhyTnFvdHZ6WHJWL05sWDVkOXdiWTZMQXdBQXdHeEErQXdBQURCTEdKTHVXcnBBRDk3N2RxMnB5KzUzWms4TkR1czNIdjY1bm1ZZDZJTGloRWMxOExmL1M2TS8vbDVXN1EyUFYyVy8rbEZWL2Y0WFpGWlc1Ymc2QUFBQXpCYUV6d0FBQUxOTWMzbEkzM3puVnYzbXVxdXlhaDlPSlBYN1R6eXZiN3k2aDNXZ0MwQjZmZWZmVjJ6M3ExbTE5elRPVmZVWC8wYkJ0OTBsWGY2QjVRQUFBRURXQ0o4QkFBQm1JY3MwOVBHTmEvUzNiNzB4NjJVNC91K3UvZnJNejUvVE1PdEF6MWl4blM5TmFuMW4vNGJOcXY2VHY1Wm5Ya3VPS3dNQUFNQnNSUGdNQUFBd2kyMlpQMWNQM1BOV0xhZ3N6NnI5QzZmUDZOZC96RHJRTTQ1dGErUS8vMDBEWC8yTDdOWjNOZ3lGM3YwcnF2eC9QaWVqaEFkekF3QUFJRGNJbndFQUFHYTVCWlhsK3RkN2J0Y3RMWE96YW45cUtMME85Q3NkWFRtdURObHdFbkVOL1AxZmF2VGgvOGlxdlZFU1ZPVm4va2lsdi9RK2x0a0FBQUJBVGhFK0F3QUFRS1Zlci81eTZ3MzYrTVkxeWlhT0RDZVMrdFJqeityeDQ2ZHlYaHN1elI0ZFVmOWZma0d4blM5bDFkNHpkNTVxdnZnMzhxKzdKc2VWQVFBQUFJVFBBQUFBeURBTlE3KzU3aXI5M2R0dVVzam52V3o3cEczcmMwKzlwQWYzSFo2RzZuQ2hWRit2K3YvMHMwb2MycDlWZS8rbXQ2ajZDMzhscTZFcHg1VUJBQUFBYVlUUEFBQUFtT0RHZVUxNjRKZmVxa1ZacmdQOXQ5dGYxMWRmMlMzYmNYSmNHY1lrMjArci8wdC9vR1I3RmpQUERVT2hYLzVWVlg3eUQyVUVTbkpmSEFBQUFKQkIrQXdBQUlCZk1MKzhUUDl5ejF0MTI0TG1yTm8vc09lZy91VFpsNVcwN1J4WGhzU1JBK3IvMC8rcFZGL3ZaZHNhd1ZKVi90Ny9xOUo3M3NQNnpnQUFBSmgyaE04QUFBQzRxS0RYbzY5c3ZVR2YyTFFtcS9iYmpyYnFNejkvVHVGRU1zZVZ6VjZ4MTE1Vy8xOThYdmJveUdYYmpxL3ZmUFhHYWFnTUFBQUErRVdFendBQUFMZ2tROUpIMWw2bFA3M2xPbm5NeTM5MGZLbXRVeC9iOXBUNkl0SGNGemZMUko1NlRBUC81OHR5RXZITHR2VXV2MHBWZi93WHN1b2JwNkV5QUFBQTRPSUlud0VBQUhCWjcxamNvcSsrZll1Q1hzOWwyKzd2NmROSEhubFNiVU9YbjUyTExEaU9Sbi80WFExOTYrdFNGdXRxKzYrNVhsWC80NHN5UzBQVFVCd0FBQUJ3YVlUUEFBQUF5TXJtcG5wOTg1MWJWVk1TdUd6YnRxRVJmZVNSSjNXNGIyQWFLaXRpanFPaEIvNVJJei84VGxiTmc3ZmZxY3JmK1FNWlhsK09Dd01BQUFBdWovQVpBQUFBV1Z0V1U2bHYzWDI3NWxlVVhiWnRYeVNxajI5N1NrY0lvS2ZHY1RUMEw5OVE1TWxIczJvZWV1K0hWUFpyLzAzS1lua1VBQUFBWURyd3lSUUFBQUNUMGxSV3FuKythNnZXMU5WY3R1MWdMSzZQUC9xMGp2VVBUa05sUmNSeE5QU3YvNkRJVTQ5ZHZxMWxxZUsvZlZxbGQ3MWJNb3pjMXdZQUFBQmtpZkFaQUFBQWsxWVo4T3NiZDl5cW0rWTNYYmJ0UURTbWoyMTdTc2NKb0xQak9CcCs0SDVGL3V0bmwyMXErQU9xK3N3ZkszRGpyZE5RR0FBQUFEQTVoTThBQUFDWWtvREgwbDl2dlZIM0xsOTAyYmI5MFpnKzl1alRPakV3TkEyVkZUREgwZkMvZlZQaEo3ZGR0cWxaVnFHcXovMlpmRmR2bUliQ0FBQUFnTWtqZkFZQUFNQ1VXYWFoUDdyeEduMTAvYXJMdHUyTFJQV3hiVStwZFhCNEdpb3JRSTZqNFFmL1dlR2ZQM0xacGxaZGc2by8veFY1Rnk2WmhzSUFBQUNBcVNGOEJnQUF3QlV4SlAzMmh0WDZ4S1kxbDIzYkc0bnF0N2M5cFZNRTBCTTVqb2EvK3k4S1AvYndaWnRhZFEycSt0eWZ5YXB2bkliQ0FBQUFnS256NUxzQUFNQ1ZHMDJrOUoxRDNYcXVZMUJ0SXpGRmszYStTd0l3Uy9uTGxsMjJ6YkNrRHp4Mk5QZkZGQnByblhUWHV1emFQbkZhMHVtY2xnTUE1d3Q0VERXSC9McXBxVUlmV0Y2blVxK1Y3NUlBQUFXQThCa0FDdHlPcm1GOWVjY3BkWVhqK1M0RkFBQUFSU3FhdEhWMElLS2pBeEZ0TzltbnoxNHpYOWZVbCtXN0xBREFETWV5R3dCUXdIWjBEZXZUenh3bGVBWUFBTUMwNlFySDllbG5qbXBuRjBzb0FRRGVIT0V6QUJTbzBVUktYOTV4S3Q5bEFBQUFZSmI2OHgybk5KcEk1YnNNQU1BTVJ2Z01BQVhxTzRlNm1mRU1BQUNBdk9rS3gvV2RROTM1TGdNQU1JT3g1ak5ReEY0NDBhRjcvdmxoU1pKaFNJYU1DN2FTWVJqcDF5WGJuR3RyWnRwZWRyenh0dWV1YWF6TkJmMU13NURITkdTYWhpekRsTWMwWkptR0xOT1VaYVMzWStmTTg2OGI1bmc3ajJuSU1neVo1cHRmdDB4endyWDBmZFAzOFpnVHIzdE1RMTdMa3M5anltZVo2WDNMbE1jMDVjdWNIenZudFN4NVRWTmVLLzB5TTEralhIdXVZM0JhN2dNQUFBQmN5bk1kZy9xdDFZM1Rlay9ibWZoS09aSnRaN1pabkhja09aUFp6eHk3c1c5bnhyMXczem52enpkMjcvT1BkWkUyNTUvTHBvMTA4WHRsMHc4QXBvcndHWmdsMGg4eW5IT2ZKSkF6bmt3UTdiT3M4VUQ2L0FEYm16bC80VG1mTlJaZ245c2ZHOFB2c1JUd2VCVHdXQXA0MDl2V29XaSsvNmdBQUFDWTVkcUdZem81SUNVeklXL0t6dXlQSFY4a0FCN2ZuK0o1QUVEaElId0dBSmNsYlZ0SjIxWWtrY3pwZlZhc3VUYW40d01BQUFDWEUwM1pldnhZdnFzQUFNeFVyUGtNQUFBQUFBQUFBSEFkTTU4Qm9JaTk4TjcxK1M0QkFBQUFCZXlHNzcyZTd4SUFBQVdNbWM4QUFBQUFBQUFBQU5jUlBnTUFBQUFBQUFBQVhNZXlHMEFSbTFkVnBqKzRkYU1jUjNJa09ZNHp2cFVreDVGc3g1RWpKOVBHdVdqYkNlZkd6K3ROKzltWkU3L1labUxibE9Nb1pUdXlIVWNwMjFiU1RoK25iRHR6TFgxdXduWEhWaXJsdlBuMXpEaEoyODdQRng4QUFBQkFVVEFrR1laa0d1bXRvYW52bTVteEx0dzNMbksvODQ5MWtUYm5uOHVtalhUeGUxMnUzMnRuc3ZveUFjQkZFVDREUld4K1pabis1MjNYNUx1TXZMUFBDN2lUdGowZVNvK2RUNDRIM1dNQmRqckVUcVJTU3FSc0pWSzI0cW1VNHVmdEp5N1l2M0E3OFp5dHhIbjl6KzJudCtmM1NWeHduM2pLVmp5WlNvZjVBQUFBUUlFeERja3lKTlBNYk05N1hlejgrUDdGenBzWHRKbmsyR092eVFiRnN4M2hNNEFyUWZnTW9PaVpoaUhUU245cTlNdktjelZUazdSdHhaSXBSUkpKeFpJcHhaSXAvZHFUeC9OZEZnQUFBS0IzclpROG1hRFhNcy90bStiRUdiVUFnTm1IOEJrQUNvREhOT1h4bVNyMWVmTmRDZ0FBQURCQmJURGZGUUFBWmlvZU9BZ0FBQUFBQUFBQWNCM2hNd0FBQUFBQUFBREFkWVRQQUFBQUFBQUFBQURYRVQ0REFBQUFBQUFBQUZ4SCtBd0FBQUFBQUFBQWNCM2hNd0FBQUFBQUFBREFkWVRQQUFBQUFBQUFBQURYRVQ0REFBQUFBQUFBQUZ4SCtBd0FBQUFBQUFBQWNCM2hNd0FBQUFBQUFBREFkWVRQQUFBQUFBQUFBQURYRVQ0REFBQUFBQUFBQUZ4SCtBd0FBQUFBQUFBQWNCM2hNd0FBQUFBQUFBREFkWVRQQUFBQUFBQUFBQURYRVQ0REFBQUFBQUFBQUZ4SCtBd0FBQUFBQUFBQWNCM2hNd0FBQUFBQUFBREFkWVRQQUFBQUFBQUFBQURYRVQ0REFBQUFBQUFBQUZ4SCtBd0FBQUFBQUFBQWNCM2hNd0FBQUFBQUFBREFkVVViUGdkOW5nbkhYY1BoUEZVQ1RJL080ZEVKeDZVK2I1NHFBUUFBQUFBVUM4OEZ5VkU0a1o4NmdHSng0WHZJVzdUcGJGclIvdkVXVmxkTU9INW8xK0U4VlFKTWorL3RPakxoZUdGMWVaNHFBUUFBQUFBVWkzTC94T01qdmZtcEF5Z1dGNzZITG55UEZSdlA1WnNVcGp0V0xOQyt6blAvTmIvODVDdVNwUGV1VzZxR3N0SjhsUVc0cm5ONFZOL2JkV1Q4Ny9pWWQ2eFlrSitDQUFBQUFBQkZZMEdsMUJjNWQ3eWpJNzFkV2lNRitZVmJJR3ZoUkRwNEhuc1BqV21wekU4OTA2Vm93K2ZmdlhHdHZ2djZJYlVOamtpUzRpbGJYM3g4dTc3NCtQWThWd2JrM3J6S01uM3l4blg1TGdNQUFBQUFVT0N1cnBjTzkwb2o4ZlN4N1VndnQ2ZGZBSzVNeUNldHJjOTNGYmxWdE10dWxQbDkrdXA5dCtTN0RDQXZ2bnJmTFFyNStSRTBBQUFBQU9ESytDenA1cFo4VndFVXA1c1hTRjRyMzFYa1Z0R0d6NUowOCtKbS9lQTM3bEp6UlNqZnBRRFRvcmtpcEI5KytHNXRXVFEzMzZVQUFBQUFBSXJFM0hMcG5VdlRzelFCWExtUVQzcm5NbWx1V2I0cnliMmlYWFpqek0yTG0vWDhKOStydjM5K3QzNTI4S1JPOUExcE5NNmpXVkU4U24xZUxhd3UxenRXTE5EdjNyaFdaWDQrRFFBQUFBQUEzRFczWFBybHE2UTN1cVRXQVdrb0ppWHNmRmNGRkE2dm1YNjRZRXRsZWprYlg1SFBlQjVUOU9HemxGNkM0N05icjlGbnQxNlQ3MUlBQUFBQUFBQUtrcytTTmpXbFh3Q1FqYUplZGdNQUFBQUFBQUFBa0IrRXp3QUFBQUFBQUFBQTF4RStBd0FBQUFBQUFBQmNSL2dNQUFBQUFBQUFBSEFkNFRNQUFBQUFBQUFBd0hXZWZCY0FBQUNBbVdQVHBrMlh2UGJnZ3c5cTJiSmwwMWdOTURYOFBTNGUvTGNFQUtDd01mTVpBQUFBQUFBQUFPQTZ3bWNBQUFBQUFBQUFnT3NJbndFQUFBQUFBQUFBcmlOOEJnQUFLR0tPNCtqZ3dZTWFHaHJLZHlrekdsOG56SGE4QndBQVFDN3d3RUVBQUlBaU16ZzRxTzNidCt2RkYxL1VTeSs5cEw2K1BqMzQ0SU1xTHkvUGQya3pDbDhuekhhOEJ3QUFRSzRSUGdNQUFCU0orKysvWHkrKytLTDI3OTh2MjdielhjNk14ZGNKc3gzdkFRQUFNRjBJbndFQUFJckUvZmZmbis4U0NnSmZKOHgydkFjQUFNQjBZYzFuQUFBQUFBQUFBSURyQ0o4QkFBQUFBQUFBQUs0amZBWUFBQUFBQUFBQXVJNDFud0VBT2RYZjM2OWR1M2FwdmIxZDhYaGNGUlVWV3JKa2lkYXNXU1BUZlBPZmdVYWpVYjN4eGhzNmVmS2tSa1pHVkZKU29wcWFHcTFidDA1MWRYV3UxR2ZidHZidTNhdU9qZzcxOWZXTjExaGRYYTAxYTlhb3VycjZpdS9oT0k0Nk9qcDA5T2hSOWZiMmFuQndVRDZmVDJWbFpXcHNiTlNxVmFzVURBWmQrTk5JZlgxOU9uVG9rTTZjT2FPUmtSRWxFZ21WbEpTb3RyWldMUzB0V3JKa2lTekxjdVZlK1hEOCtISHQyclZMQXdNRENvVkMyckpsaXhvYUdyTHFPeDMvcmFYaS8yOXdQc2R4ZE9EQUFSMDhlRkFEQXdNS0JBS3FxYW5SbWpWcjFOVFVkTVZqVDlmN1pxYUlSQ0xhdDIrZmVucDZOREF3b05IUlVYbTlYb1ZDSVRVMU5XbjU4dVdxcXFyS2VyeVo4RFZzYlczVnZuMzdkUGJzV1JtR29jcktTaTFkdWxRclZxeVFZZnovN04xNWVCWGwzZi94ejV3OUszdUFBQUhDSWt0WUJGR1Vpb0JyMWJwV1VMVHVXbXZWWXRXbmFsM3IwcFlXZjJvZlcvY0Z0VDVXeGJxaUFpNkFzaWdncTRqSXZvU1FCYktjNUt6eit5TVFFOGc1T1VuT2x1VDl1aTZ1WkdidXVlZWJtVE1uekNkejdqRml1dTNHMkxsenA5YXNXYU05ZS9Zb0dBeXFZOGVPNnRHamgwYU1HQ0diTFRxWFRQRjZEMHFrWkhqTnhVS2lqMTFMT1k4QUFLZ1A0VE1Bb0ZHT091cW9rTXYrL2U5L2ErREFnWktrOWV2WDY2bW5udEtYWDM2cFlEQjRXTnRPblRycHFxdXUwZ1VYWEhEWWhkUHUzYnYxekRQUDZPT1BQNWJINDZsM1c2TkdqZEpOTjkya3ZMeThKdjBjbXpkdjFnc3Z2S0NGQ3hlcXRMUTBaTHZjM0Z6OThwZS8xTmxubnkybjB4bHgvd1VGQlpvM2I1NFdMVnFrbFN0WHFxS2lJbVJiaThXaUk0ODhVbE9uVHRYNDhlTWJmU0ZaV1ZtcE45OThVN05uejlhR0RSdkN0blc1WEJvelpveXV1T0lLRFI4Ky9MRGxrUjdmVUpxeWZpVHI3Tnk1VXc4ODhJQysrZWFiT3N2MzdkdW5hNis5Tm14TnNUN1dVblNQUVdPRTIzZUhtanAxYXIzekQ5Mm5rVEJOVSsrODg0NmVmLzU1N2RxMXE5NDJnd2NQMW8wMzNxaWpqejQ2NG41amRkNGthajlGd3VQeDZKMTMzdEZISDMya2Rldld5ZS8zaDJ4ckdJYUdEQm1pbTIrK1dTTkhqcXkzVGF6ZmV5STl4ei85OUZNOTg4d3ordUdISCtwdG01V1ZwYXV2dmxybm5ITk9nMytJaktYNTgrZnIyV2VmMWJwMTYrcGRucDZlcmxOUFBWVy8rYzF2MUw1OSt5WnRJeDd2UVEySjVUa1F6OTkzamZIODg4L3JuLy84WjhqbE9UazVtamx6cHRMVDAwTzJpZFd4YTIzbkVRQUE0UkErQXdDaUtoZ002cVdYWHRKVFR6MFZOa1FwS2lyUzlPblR0V0xGQ2ozMDBFTTFGMDF6NXN6UkF3ODhJTGZiSFhZN3k1Y3YxMVZYWGFWNzc3MVhwNTkrZXNUMWVUd2V6Wmd4US8vOTczL3JEY1VQdFduVEprMmZQbDB2dnZpaS92em5QMnZFaUJGaDJ4Y1VGT2pSUngvVjNMbHpJK3BmcXQ1bnk1WXQwN0pseXpSKy9IamRkOTk5eXN6TWpHamRCUXNXNktHSEhsSmhZV0ZFN2F1cXFyUmd3UUxsNWVVMU8vaU1seDA3ZHVqS0s2OVVjWEZ4bzlhTDliRStxQzBjZzlyY2JyZnV1T01PZmZubGwySGJmZmZkZDdyKyt1djF1OS85VHIvNjFhL0N0bzMzZVpNc1pzMmFwU2VmZkRMaTE3WnBtbHE3ZHEyV0xsMTZXUGljTFB2UTcvZnJnUWNlMEFjZmZCQzJYVUZCZ1I1KytHRXRXN1pNZi9yVG4rTCthUUNmejZlSEhucEk3Ny8vZnRoMjVlWGxldXV0dHpSbnpoejk1UzkvYWRRZlUrTDFIcFFveWZLYXE4K0dEUnYwOU5OUGgxeWVtcHFxdi8vOTd5R0Q1MFFmdTVaeUhnRUFFQW4rUEFvQWlLcnAwNmZyaVNlZUNCczgxelpuemh6OTYxLy9raVI5K09HSHV2UE9PeHNNbmc4S0JBSzYvLzc3Rzd6VDlLQ2lvaUpkYzgwMW1qVnJWc1FYeWdjVkZCVG8xNy8rdFQ3NTVKT3c3WllzV2FKUFB2bWswZjBmTkgvK2ZOMXd3dzN5ZXIwTnRuM3Z2ZmQweXkyM1JCeDZ0a1NtYWVyT08rOXNkUEFjajJNdHRZMWpVSnZmNzlmdmYvLzdCb1BuMmg1NzdERXRXTEFnYkp0NG5qZkpvTEt5VW4vODR4LzE4TU1QTi9xMUhVb3k3RVBUTkhYUFBmYzBHSmpWOXZISEgrdTU1NTVyOGphYkloZ002bzQ3N21nd2VLNnR0TFJVMDZaTjA5S2xTeU5xSDYvM29FUktodGRjZlh3K24rNjU1NTZ3L3crNTk5NTdsWnViVysreVJCKzdsbkllQVFBUUtjSm5BRURVdlBYV1czcnp6VGNidmQ3TW1UUDE2YWVmNm9FSEhwQnBtbzFhTnhBSWFNYU1HUTIyYzd2ZHV1NjY2MEordERvU2ZyOWY5OTEzWDdQNmlNUzZkZXYwajMvOEkyeWJMVnUyNk05Ly9uT1RML3BiaW5uejVqVjZmOGZyV0xlVlkxRGJFMDg4MGFUaEo2WlBueDd6L1JUSmVaTU0vSDYvYnI3NVpuMzg4Y2VKTHVVd3pkMkhiNzc1WnBOQ3R4ZGVlRUVGQlFWTjNtNWpQZi84OC9yODg4OGJ2WjdYNjlVOTk5d1RkdmdGcVdYOXZrbTBXSnkzVHo3NXBEWnUzQmh5K2VXWFg2NFRUenl4M21YSmNPeGF5bmtFQUVDa0NKOEJBRkh6MWx0djFabU9kUHpCUUNDZ1AvemhEL0w1ZkUxYWY5bXlaZHErZlh2WU52ZmRkNTgyYjk0Y3RrMGsyL042dlhyd3dRY2JIWkkzWmh0UzliNE1kMGZrNjYrL0h0SGRZaTE5RE1oRFgxT1JpTmV4Yml2SG9MWWxTNWJVbVk3MFo5dTllN2NXTDE3YzVPMUc2N3hKQnRPblQyOVVnQit0MTA4ODl1SGJiNy9kcEczNmZMNUczZVhaWEo5Kyt1bGg4eUt0dGJDd1VFOCsrV1RZTnNueSt5YlJFbkhlcmxxMVNpKy8vSExJNVdQSGp0WDExMThmY25reUhMdVdjaDRCQUJBcFBGaWpUUUFBSUFCSlJFRlV4bndHQUVUZGVlZWRwNHN2dmxpOWV2VlNWVldWRmk1Y3FFY2ZmVFRzSFRrSEw5QXNGb3VtVHAycUtWT21xRnUzYmlvcEtkR0hIMzZvZi83em4yR0R2c1dMRjZ0WHIxNzFMdnZzczgvcURSc2t5V3ExYXVyVXFUcjMzSFBWcTFjditmMStiZGl3UVRObnp0UzhlZlBxWFdmRGhnMmFQMysrVGpqaGhKRDFTRktIRGgxMDhza242OGdqajlTUUlVUFVzV05IcGFTa3FMS3lVcXRYcjlZenp6eWpGU3RXMUx1dTErdlZSeDk5RlBMQlQ0c1dMUXE1M2RUVVZOMXd3dzJhTkdtU09uWHFwRUFnb0tLaUluMy8vZmRhc0dDQjVzNmRHN2J1WkxKLy8vNmE3N096c3pWMjdGaGxabWFxc0xCUXExYXRPcXg5UEk5MU1oeURHMjY0b2M3MC8vN3YvNFpzZStHRkY2cHo1ODVSMmU1cHA1Mm15eTY3VFAzNjlaUFg2OVZYWDMybEdUTm1hTStlUFNIWFdiaHdvWTQ3N3JnRys0N0ZlWk9vL1hTbzVjdVhhOWFzV1dIYjlPelpVeGRkZEpHT09lWVlaV2RueTI2M3E3UzBWR3ZYcnRYY3VYTWp1bU02bHU4OWtaZzBhWkt1dXVvcURSZ3dRRDZmVDB1V0xOR2pqejZxYmR1MmhWem55eSsvMUJWWFhOSGtiVFpGeDQ0ZGRmWFZWMnZpeElucTNMbXpLaXNydFh6NWNqMzk5Tk5oNzFwOS8vMzNkY01OTnlnMU5mV3daWW42ZmRPUVdKOERpWDdOU2RYajZkOTc3NzBoUDJXUm5aMnRoeDkrT0dTWW0yekhycVdjUndBQU5JVHdHUUFRVmRkZWU2MnV2ZmJhbXVuVTFGU2Rjc29wR2pSb2tDNjY2Q0o1UEo2dzY5OTY2NjJhUEhseXpYVEhqaDExeVNXWHFHdlhycnJqamp0Q3J2Zjk5OStIWFBic3M4L1dPOTltcytueHh4K3Y4d0FwdTkydW9VT0g2cTkvL2F2KzhJYy9oTHlvbkR0M2JzZ0x5cHljSEYxMzNYV2FOR21TYkxiRGY5V21wS1RvNktPUDFxaFJvM1RsbFZlR0REbSsvZmJia0JmajRZTDgyMisvdmM1REdHMDJtN3AyN2FxdVhidHEvUGp4bWpadFd0aVFNTmtZaHFFYmI3eFJsMXh5eVdHaFFlMXdXb3J2c1U2R1kzRDU1WmZYbVE0WEtKMTExbGthT0hCZ1ZMWlpPOGh5dVZ5YU5HbVMrdmZ2cndzdnZERGtING5XcjE4ZnR0OVluamVKMkUvMU9UaStmU2dYWG5paGJyNzU1c01lR3RhdVhUc2RkOXh4T3U2NDQzVE5OZGVFL0tSSFBONTdHbkxoaFJmcTFsdHZyWmwyT3AwYVAzNjhoZ3dab3NtVEo0Y2NzbUxEaGcweVRWT0dZVFJwdTQzVnAwOGYvZXRmLzFLWExsMXE1cVdtcHVwblAvdVp4bzRkcTF0dnZWVUxGeTZzZDEyMzI2M1BQLys4M29mZHh2djNUYVJpZFE0a3cydnVvTWNlZXl6a3VlRjBPdlgzdi84OTdNTU5rK25ZdFpUekNBQ0FTTFNlejRFQ0FCS3VkKy9ldXZycXErdGRscE9UVSsrRmVtMUhIWFZVbmVDNXRwTlBQbG45K3ZVTHVXNm9JSERWcWxVaGcrbExMNzIwenNYa29TNjc3TEtReTc3Kyt1dDY1eDkzM0hINnozLytvMU5PT2FYZUMvSGFiRGFiTHJ6d3dwRExmL2poaDdEcmhwS2VuaDUydTJscGFTRWZ0SlNNcnJubUdsMTY2YVgxM3EzV3JsMjdtdS9qZmF6YjBqRTRxRy9mdmlFL3NwNlRrNk5UVHowMTVMcTdkKzhPdVN4ZTUwMGliZHk0TWVTZG41SjA3cm5uNnRaYmJ6MHNlRDVVOSs3ZDYzMHRKOE0rek1uSjBiUnAwK3BkMXJselowMlpNaVhrdW02M1cvdjI3V3ZTZGh2TFpyTnArdlRwZFlMblE1ZmZlKys5OWQ3WmZORHExYXNQbXhmdjk2QkVTNGJYM0VGTGxpd0orOHlKdSsrK08yeWdua3pIcnFXY1J3QUFSSXJ3R1FBUU5XZWNjVWJZc1FtUE91cW9zT3RmY01FRllaY2ZjOHd4SVplVmw1ZlhPLy9RTVdwck8rKzg4OEp1TDF6WVhWaFlLTGZiZmRqOFRwMDZOWGdSZnBEUDU1UEw1UXE1L05DN2VtdnIwNmRQeUdVelpzelFsaTFiSXFvaDJYWHUzRG5panhESCsxaTNsV05RMnk5KzhZdXc1L2lZTVdOQ0xndDFqa3J4TzI4U0tkeVkxNW1abWJyNTVwdWIxWDh5N01Penp6NDdiQTBORGJ0U1VWSFJwTzAyMW9rbm50amdIMzhPRGlNUlNuMTM4TWI3UFNqUmt1RTFKMVcvdC96cFQzOEtPYjd5MUtsVGRkcHBwNFh0STVtT1hVczVqd0FBaUJURGJnQUFvbWJ3NE1GaGwzZnYzajNzOGhFalJvUmQzck5uejVETHFxcXE2cDIvZlBueWtPdWNlZWFaWWJmWGtIMzc5b1c5TTA2cXZ1RGV2SG16Tm03Y3FKMDdkMnJYcmwzYXVYT25kdTdjcWIxNzk0WWNtMUlLSDlaTm1EQWg1TWVYZCs3Y3FhbFRwK3JVVTAvVk9lZWNvK0hEaDdmWWorQ2Vjc29wc3R2dEViV045N0Z1SzhlZ3RvYk84ZXpzN0pETEtpc3JJOTVPck02YlJGcTZkR25JWmFlZGRscUQ3eVdObFloOTJORHJvM2Z2M21HWE4rWTEwaHpqeG8yTHFOMm9VYVAwemp2djFMdXNzTER3c0htSi9uMlRhSWs2Yi8vMnQ3K0ZITVpvOU9qUit0M3ZmdGRnSDhsMDdGcktlUVFBUUtRSW53RUFVVk43Q0lUNmhMdnJTYW9lMzdrNTY5Y25QeisvMGV0RUt0VEZjakFZMU55NWMvWGhoeDlxNmRLbFlSK1VHRTY0Qy9VTExyaEFzMmJOQ3ZuemViMWV2ZmZlZTNydnZmZlV2WHQzblhIR0dUcnZ2UE9VbFpYVnBGb1NKUzh2TCtLMjhUN1diZVVZMUJadXZGU3BlbnpYcG9ySGVaTkk0WVlkR1RWcVZGUzJrZWg5Mk5EdmdJYUdvd2wxNTJxMGhmdERabTNoL21CYVZsWjIyTHhFL0w1SnRFUy81ajcvL0hOOThNRUg5UzdyMnJXci92S1h2elE0bEkyVVhNZXVwWnhIQUFCRWl2QVpBQkExa1g3OE5wUndIK2VYMUtRN1IrTTk5dUg2OWV0MTk5MTNhL1BtelRIZFRrWkdoaDUvL0hGTm16Wk51M2J0Q3R0MjkrN2RldmJaWi9YQ0N5L29qRFBPMExScDB4b01FWk5GWTRMYWVCL3J0bklNYW12b0hHenEzZDN4T204U3FhU2tKT1N5VUdNUE4wWXk3TU9Ham45RDcvSHhFdWtmTXNPMXF5OWtiV3RqN1NiRGF5N1VRd0lsNmZUVFQxZUhEaDBpNmllWmpsMUxPWThBQUlnVXY3a0FBSzFhUE1mSlhMRmloYTY4OHNvR0w4UXRGb3V5c3JJMGN1VElCc2R1RENjM04xZXZ2ZmFhTHJua0VqbWR6Z2JiQndJQnZmdnV1NW95WllvMmJOalE1TzNHVTJNK3FweUlNVkhid2pHSXRYaWZONGtTN3U3SFNPN01ES2V0N01ONEN6ZDhRWDEzbnlianVNeXhraXl2dVpOT09pbmtzcGRmZmxtclZxMktxSisyZE93QUFJZzM3bndHQUxScW1abVpJZTg0ZlA3NTV6VjgrUENvYk1mdGR1dC8vdWQvUW43a3VGZXZYcG82ZGFwR2p4NnRYcjE2MVl4anZHSERCbjMxMVZkTjNtNWFXcHFtVFp1bXl5Ky9YTE5temRMczJiTWJEQVAyN3QyclcyNjVSYSsrK21wVTc3NU45RWQ5NDNXc0Q1Vk14NkNsU2RSNWt3aHBhV2toSDZwV1hGemM1SDdiMGo2TWxramZxK29iMS9tZytzN2JSTDBIeFZzeXZlWis5YXRmS1Q4L3Y5NlEyZS8zNi9iYmI5ZS8vLzF2dFcvZlBtdy9iZVhZQVFDUUNOejVEQUJvMWNJRmUrR0NoY1o2NDQwM1FsNjREaGt5UksrLy9yb3V1T0FDNWVibTFubUFYbFBIeHp4VSsvYnRkZVdWVitxTk45N1FxNisrcWlsVHBvVDl5UGp1M2J2MTFsdHZIVFkvM01kNVF6M1U4YUJFajBrYXIyTWRTclNPUVZ1UzZQTW1uc0o5L0gvTm1qVk43cmN0N2NOb0NmVkhnRU45Ly8zM0laZDE2OWJ0c0htSmZnK0tsMlI2elZtdFZ0MTMzMzBoMzJzTENncDA5OTEzTi9nSGg3Wnk3QUFBU0FUQ1p3QkFxOWFuVDUrUXk1WXRXeGExN2N5ZlB6L2tzc3N1dTB3T2g2UGVaZHUyYll0YURRY2RjY1FSdXUyMjIvVG1tMjhxTnpjM1pMczVjK1ljTmkvY0ErUENQVEJOa2padTNCaDVrVEVRcjJNZGllWWNnMWhKeHJBeG1jNmJnMksxbjhLOURtYlBucTFBSU5Da2ZwTnhIeWE3bFN0WFJ0VHVzODgrQzdsczJMQmhoODFMcHZlZzVtam9IRWkyMTF4T1RvNXV2UEhHa01zWExWcWs1NTU3TG13ZnJlWFlBUUNRakFpZkFRQ3QydWpSbzBNdWUrKzk5eHI5Y2ZkUWQwK0ZHMmFoWThlT0laZDk5TkZIamRwK1kzVHIxazNUcGswTHVieStoK1RWTjQ3cFFVdVdMQW03dlE4Ly9ERHk0bUlnWHNlNk1acHlESm9qM0lPcTh2UHpvN3F0YUVqVWVaT0kvVFIyN05pUXkzYnYzcTBYWDN5eFNmMG00M3RQc252NzdiZkRqdWNzU1o5ODhvbTJiOThlY3ZtSUVTTU9tNWVNNzBHaE5PY2NTTWJYM09USmt6Vm16SmlReTU5Kytta3RYYm8wNVBLV2RPd0FBR2hwQ0o4QkFLM2F1SEhqUWw1a3U5MXUzWExMTFNFL1BueW94WXNYNjdycnJxdDNXVVZGUmNqMVFvVzI3Nzc3YnBQSHYvejk3MzhmMFFQclNrdExReTZyNytLNGQrL2VJZHQvOU5GSElVT0hyNy8rV3UrODgwNkQ5Y1JTdkk3MVFiRTZCczBSN2dHTkgzLzhjVlMzRlEzeFBtOE9Tc1IrR2o5K2ZNZzdRaVhwcWFlZTBtdXZ2ZFpnUDF1M2J0V2lSWXRxcGhPMUQxdXlnb0lDM1gvLy9TSHZOdCt5Wll1bVQ1OGVjdjB1WGJyb21HT09PV3grdk4rRG1xTTU1MEF5dnVZTXc5QTk5OXlqdExTMGVwY0hnMEhkZGRkZDJydDNiNzNMVzlLeEF3Q2dwU0Y4QmdDMGFyMTc5OWJ4eHg4ZmN2bnExYXMxWmNvVVBmUE1NMXEzYmwzTjNYQit2MS9GeGNWYXVuU3Bubjc2YVoxMzNubTY0WVliUWc0dGtaR1JFWEliTDc3NG9sNTU1UldWbEpUSU5FM3QyTEZELysvLy9UODk4TUFEVGY2NTVzK2ZyNmxUcCtxeXl5N1RxNisrcXJWcjE5WUVBcVpwS2o4L1gyKzg4VWJZQUNVN08vdXdlWU1HRFFyWjN1djE2amUvK1kxbXo1NWRNNzV6UVVHQlhuenhSVTJiTmszQllMREpQMDgweE90WUh4U3JZOUFjblRwMUNybnNzODgrMDZPUFBxcjgvSHdGZzBIdDNyMWJyNzc2YWxTMzMxanhQbThPU3NSKzZ0eTVzODQ3Nzd5UXk0UEJvR2JNbUtFcnI3eFNzMmZQVmtGQmdZTEJvSUxCb0FvS0NqUjM3bHpkZHR0dG1qeDVzbGF2WGwyelhxTDJZVXMzZCs1Y1hYUE5OVnEwYUpHcXFxb1VEQWExYTljdXpadzVVNWRlZXFuMjdkc1hjdDF6enoxWFZxdjFzUG54Zmc5cWp1YWNBOG42bXV2ZXZidHV1ZVdXa011TGk0dDE1NTEzMXZ0SGg1WjA3QUFBYUdsc2lTNEFBSUJZKy9XdmY2MnZ2dnBLZnIrLzN1WEZ4Y1Y2NnFtbjlOUlRUMG1xZnVoZVk0UFVBUU1HNk91dnY2NTNtZC92MTZPUFBxcEhIMzIwU1gySHMzYnRXcTFkdTdabTJtS3h5RFROaU82b25UQmh3bUh6Sms2Y3FKa3paNFpjcDdDd1VIZmZmWGZOdGhJZE9COHFIc2Y2VU5FK0JzMlJsNWNYZGx6VlYxNTVSYSs4OG9vTXc2aXA3K0tMTDQ1cURZMlJxUE1tVWZ2cHFxdXUwcHc1YzFSVVZCU3l6YXBWcTdScTFTcEpQdzJORU82MWxLaDkyQnFzV3JXcVpxemdTUGRQMTY1ZHc3NFdFdkVlMUJUTk9RZVMrVFYzMWxsbjZiUFBQdE9DQlF2cVhiNWl4UW85OGNRVHV1bW1tdzViMWxLT0hRQUFMUTEzUGdNQVdyMGpqamhDdi8vOTd5TnUzNVNMeVpOT09xbEpmVSthTktuUjIycW8vMGhDei9idDIrdVh2L3psWWZPSERSdW1nUU1IUnJ5dDJxTDlzelJGUEk1MUpIMDI1eGcwUjZTdncyUVpqelJSNTAyaTlsT0hEaDMweUNPUGhCMSs0OUR0TjFSRHNyejN0SFNSdkJjWWhxRzc3cm9yNU5BT1VuSzhCMFdpT2VkQXNyL203cnJyTG1WbVpvWmMvdkxMTDlmNzBNU1djdXdBQUdocENKOEJBRzNDNU1tVGRmWFZWNGQ5eUZKem5IWFdXZXJUcDArajFoa3hZb1F1di96eW1OUVRqc3ZsMGtNUFBSVHlZOWQvL09NZlpiRTA3cjhJZmZyMDBWMTMzUldOOHBvdDFzYzZHaG82QmsxMS9QSEhLeTh2TDZwOXhsS2l6cHRFN3FlaFE0ZnFrVWNlQ1J1T05VWkxldTlKRnRkZWUyMmozK01NdzlDZGQ5NnBZNDg5dHNHMkxlRTlxRG5uUUxLLzVqcDE2cVRiYjc4OTVITFROSFhmZmZmVis4RFhsbkRzQUFCb2FRaWZBUUJ0eG5YWFhhZnAwNmVyWThlT1RlN2pxS09PcW5lKzNXN1hZNDg5cHU3ZHUwZlV6NUFoUS9USUk0L0lab3Z2Q0ZnREJnelFjODg5VisvRHNnNGFPblNvSG56d3dZaHJHemh3b1A3NXozOUdMVXlMaGxnZTYrYUs1QmcwbFdFWW1qNTl1bnIxNmhYMXZtTWhVZWROb3ZmVDJMRmo5ZkxMTDJ2RWlCSE43cXVsdlBja2t3a1RKdWkyMjI2cmQ5em0rbVJtWnVyQkJ4L1V1ZWVlRy9FMmt2azlTR3JlT2RBU1huT25uSEpLMkR1MFMwdExkZnZ0dDh2bjh4MjJMTm1QSFFBQUxRM2hNd0NnVFprNGNhTGVlKzg5M1hiYmJSbzBhRkJFZDc5bFoyZHJ5cFFwZXVXVlYvVFh2LzQxWkxzZVBYcm8xVmRmMWZubm54L3lZL1hwNmVtNjl0cHI5ZHh6ejZsZHUzWk4vamtlZSt3eG5YYmFhV3Jmdm4yRGJlMTJ1OGFORzZlSEgzNVlyNzc2cW80NDRvZ0cxem5sbEZQMDBrc3ZhZXpZc1NIdkFNdk16TlMxMTE2ckYxOThVVmxaV1kzK0dXSXRsc2RhaXYweGFLcXNyQ3k5L1BMTHV1aWlpNVNhbWhxMmJXNXVic3pxaUZROHo1dmFFcjJmZXZUb29lZWVlMDVQUFBHRXhvMGJKNWZMMWVBNi9mcjEwNDAzM3FpcFU2Y2UxbGNpOW1GTGRzRUZGK2lGRjE3UXFGR2pRcjdIdFcvZlhwTW5UOVpiYjcybFUwODl0ZEhiaVBWN1VITTE1eHhvQ2ErNU8rNjRJK3luUzlhdFc2Y1pNMmJVdXl6Wmp4MEFBQzJKWVNiTG9IOEFnRVlaOTU4VkRiYjVjdktSY2Fpa1pTc3JLOU9hTld0VVdGaW8vZnYzeStQeEtDVWxSZW5wNmVyZXZidjY5dTJyenAwN043cGZ0OXV0YjcvOVZ0dTNiMWQ1ZWJsU1VsS1VtNXVyVWFOR1JUemVheVJNMDlTMmJkdTBkZXRXNWVmbnE2S2lRcVpwS2pVMVZabVptZXJUcDQvNjllc25wOVBaNUcyVWxKUm94WW9WMnJ0M3I4ckx5NVdXbHFiYzNGd2RlZVNSc3R2dFVmdFpZaTFXeHpvZXg2Q3B2RjZ2MXE1ZHE4MmJONnUwdEZUQllGQXVsMHRaV1ZrYU9IQ2djbkp5NGw1VE9QRTZidzZWRFB2SjUvTnA3ZHExMnJWcmwvYnQyNmZLeWtvNW5VNmxwNmNyT3p0Yi9mcjFpMmlZbGtUdHc1WXNQejlmcTFldjF0NjllK1gzKzlXcFV5ZjE2TkZEdzRjUGIvVHdIT0hFNmowb0dwcHpEclNGMTF3eUg3dDQ0UCtjQUlCUWpBakdxaUo4Qm9BV2lnc0JBQUFBeEJyLzV3UUFoQkpKK015d0d3QUFBQUFBQUFDQXFDTjhCZ0FBQUFBQUFBQkVYZHQ2ekxXL1RPYVdKMlFXekpiY202V0FPOUVWQWMxblRaVlMrOHJJK3JtTVByK1ZiQm1KcmdnQUFBQUEwQW9GZmFZS3Y2dFUyWGF2dk9VQkJmMk01QW8waGNWbXlKRnVWVVl2aHpvUFRwSEYzdURvRlMxV213bWZ6YUl2Wks3NW5WUzFJOUdsQU5FVmNFdGxhMldXclpXNTgvOWs1RDBtbzlNSmlhNEtBQUFBQU5DS1ZPVDd0SE54bVh3VndVU1hBclI0UWIrcHFuMStWZTN6YTkrbUt2VVltNkcwYmkzblllNk4wU2FHM1RDTHZwRDV6ZmtFejJqOXFuYkkvT1o4bVVYekUxMEpBQUFBQUtDVnFNajNhY3U4L1FUUFFBejRLb0xhTW0rL0t2SjlpUzRsSmxwLytPd3ZxNzdqR1doRHpEVTNTZjZ5UkpjQkFBQUFBR2poZ2o1VE94ZHpmUW5FMnM3RlpRcjZXdDlRTnExKzJBMXp5eE4xNzNpMk9HVDB2ME5HOW1USjJUVnhoUUhSNHRramM5ZC9aRzc4c3hUMFZzK3IyaUZ6eXhNeSt0K2UyTm9BQUFBQUFDMWE0WGVWZGU1NE5peFMxb2cwdGUvcmxDMmw5ZC9UQ01TQ3Z6S29mWnM5S2xoWklmUEE2ZVdyQ0tyd3UwcGxEVTlOYkhGUjF1cmZKY3lDMlhXbWpmNTN5T2g3SThFeldnOW5WeGw5YjVUUi80NDZzdzk5N1FNQUFBQUEwRmhsMjcxMXByTkdwS256a0JTQ1o2QVpiQ2tXZFI2U29xd1JhWFhtbCszd2hsaWo1V3I5N3hUdXpYVW1qZXpKQ1NvRWlDMGorNEs2TTl4YkVsSUhBQUFBQUtEMThKWUg2a3kzNyt0TVVDVkE2M1BvK2VRdEM0Um8yWEsxL3ZBNTRLNDd6UjNQYUsyYzNlcE9CeW9TVXdjQUFBQUFvTlVJK3V1T1Fjc2R6MEQwSEhvK0hYcSt0UWE4WXdBQUFBQUFBQUFBb283d0dRQUFBQUFBQUFBUWRZVFBBQUFBQUFBQUFJQ29JM3dHQUFBQUFBQUFBRVFkNFRNQUFBQUFBQUFBSU9vSW53RUFBQUFBQUFBQVVVZjREQUFBQUFBQUFBQ0lPc0puQUFBQUFBQUFBRURVRVQ0REFBQUFBQUFBQUtLTzhCa0FBQUFBQUFBQUVIV0V6d0FBQUFBQUFBQ0FxQ044QmdBQUFBQUFBQUJFSGVFekFBQUFBQUFBQUNEcUNKOEJBQUFBQUFBQUFGRkgrQXdBQUFBQUFBQUFpRHJDWndBQUFBQUFBQUJBMUJFK0F3QUFBQUFBQUFDaWp2QVpBQUFBQUFBQUFCQjFoTThBQUFBQUFBQUFnS2dqZkFZQUFBQUFBQUFBUkIzaE13QUFBQUFBQUFBZzZnaWZBUUFBQUFBQUFBQlJaMHQwQVFDQUNKbEJLZWlWZ2xYVi93QUFBSUFrNEMwTnlMQWFNbXlTeFdKVWY4K3RiZ0FBRVQ0RGFCUE02dURXRFB6MFR3RXA2SmQwY0w3L3dOZUQwNzdxNWFaWEN2cGttcjdxNE5mMEh3aUFmUWZhMVA2Kzl0ZEQydFMzM29GNVpwMTVoL1p6Y0J1ZTZxOTF6RW5BdmdRQUFBRHErdUc5a3NObkdwTGxRQWh0V0VKOWxSUnkyVTl0UWk4N3ZCK0x4WkFPTHJOS2hsSDdlME9Hb2VybGhpRVpxbmZhTUNRZGJHdkVjMDhDUU90RCtBeTBacFZiWmU1OFRkWGhxMW45OWJEdmd3ZStWOTM1aDdhcjNiWm12c0wwSGF4bmZkWGZMdWlYOUZQd2F4NFdCQitZcnRQMjRQS0RiUStaVmtBS0JuN3FGd0FBQUVEOG1GTFFYK3Vhb1FXckNhTXQraW13UGhCTy96U3ZWcGg5Y05wU2QvcW5vRnQxd3UyRDB6OXQ4RURtYlJ4U1E1MTVScjN0YXViVm5uK2drWEhZdlByWHI5NmVVV2NhQUpxSzhCbG94Y3pLSFRKLy9IdWl5d0FBQUFDQUZxdjZ2aG56a0h0YVduYWdEZ0R4d2loTUFBQUFBQUFBQUlDb0kzd0dBQUFBQUFBQUFFUWR3MjRBUUNzMjdqOHJFbDBDQUFBQUFBQm9vN2p6R1FBQUFBQUFBQUFRZGR6NURBQ3hZTmdsaS8ybnJ4WkgvZDhiZGhrV1I2MjJqa1BXUFRCdGRVb1dwMlJKT2ZDOVM2NGxRVlVGK0JzaUFBQUFFc2RsdGFqbk1Sa3kvYWFDUWNrTW1BcjZxeC9PWi9wTm1XYjFQRE1vbWFZcE15Q1p3UVBUd2RyZk4vUzF1aDhBUU10QytBeTBDWVprR05WZkQvNHpqQU9MTFBYTUR6RWR5ZmMxMHdkQzBVamFHUmJKc0VtR3RjNC93N0JLc2txV0ExOXJsdGtPckZQUHRBNWRmckRmZXFZVmJybjFRUERya0N3MkdZYWpWbkJzcS81YSszdWo5akw3Z1o4eHRucXVXNitOK3lwanZoMEFBQUFnbEo0WlRyWHI3WXpiOWt4VFVuM0JkSDJoZGVCQTRCMnNIWUJMTXF2blYzK1ZGRHhrMnZ4cHZjUGFIcHl1cjYrYWVXYXRaUWVtUTdTdm1hNzVBV3Y5bkxXbWY1cG5ocGhmYTU1NThGdXpUcnVheVpEejZ2WmR1eXdBYUNyQ1o2QVZNenFPazNGcVlhTExRSXdjbjkyTzhCa0FBQUFKZFh4MnU3aHV6ekFrV1kzcSswN2ljTU1IcExXdmNrMEpvT240dkRZQXRGQVhIWkdscnFtT1JKY0JBQUNBTnFwYnFrTlRCM1ZOZEJrQWdDUkcrQXdBTFZTYTNhbzd4dVFrdWd3QUFBQzBVWGVNeVZHcWpWZ0JBQkFhdnlVQW9BVWIwelZEajU3UW56dWdBUUFBRURkZFV4MTY3SVQrT3FwclJxSkxBUUFrT2NaOEJvQVdia3pYREwxODZpQzk5bjJCRnV6YXI1M2xIbFg2ZzRrdUN3QUFBSzFJaXMyaUh1bE9IWi9kVGhjZGthVTB1elhSSlFFQVdnRENad0JvQmRMc1ZsMmQxMTFYNTNWUGRDa0EyakxUVk9uTXAxUTViM2FEVGExZHVxckRIUS9LMmprckRvVWx2NHJQL2xmbG56N2VZRHRMV2tkMXVHS21iRjBIeHFFcUFBQUFvSGtZZGdNQUFBRE5aNW9xZmVuSnlJTG56bGtFejRkSW0zaUQwaWZkMUdDN1lFV3hTcDcvbGZ4N05zU2hLZ0FBQUtCNUNKOEJBQURRUElHQVNwOTVYSldmZnRSZ1Uydm5MSFc0OHlHQzUzcFVCOUEzTnRndTZDNVJ5Zk9YeUxmOTJ6aFVCUUFBQURRZDRUTUFBQUNhekt5cVZNbU1CMVM1OE5NRzJ4SThOeXh0NG8wUkJ0RDdWUExDcGZLc254ZUhxZ0FBQUlDbUlYd0dBQUJBa3dUM2w2ajRvVHZsWGJPaXdiWUV6NUZMbTNpajBpWTJIRUNidmlydCsvZHZWZm4xYTNHb0NnQUFBR2c4d21jQUFBQTBtbi8zVGhYZi96L3liOTNVWUZ1QzU4WkxueFJaQUMwenFOSjM3MVg1M0VjazA0eDlZUUFBQUVBakVENERBQUNnVVh3L3JGZkpuLzVIZ2NLQ0J0c1NQRGRkeEFHMHBJb3ZudFQrV1grUUF2NFlWd1VBQUFCRWp2QVpBQUFBRWZNc1c2eVN2OXl0WUVWNWcyMnQzYklKbnBzcGZkS05Tai9wNW9qYVZuMzdYNVc4ZkkxTVQwV01xd0lBQUFBaVEvZ01BQUNBaUxqbmZxaDlqLzlGcHMvYllGdDd2NEhxZVBkZkNaNmpJTzJFM3lqejNEOUxGbXVEYmIwL2Zxbmk1eTVXc0d4dkhDb0RBQUFBd2lOOEJnQUFRSGltcWZML3pGVFp6S2NpR2xmWWVlUVlkYmpqUVZreU11TlFYTnVRTXVwOHRiLzRLUm4ybEFiYituZXZVL0hUaytYZjIvQjQzQUFBQUVBc0VUNERBQUFnSkxPcVN2di8rWGRWdlA5V1JPMVRKcHlpOWpmZEljUGhqSEZsYlk5ejRIaDF1T29WV2RJNk50ZzJzRytuU3A2Wkl1L0dCWEdvREFBQUFLZ2Y0VE1BQUFEcUZjamZwZUw3YjFQVmtvVVJ0VTgvZjZveXI3aGVzalk4UEFTYXh0NWptRHBlK3g5Wk8rWTAyRFpZdVY4bE02OVd4ZnpJN2xnSEFBQUFvbzN3R1FBQUFJZnhmUHUxaXU2N1JmNmQyeHB1YkxFbzg2b2JsSGIyRk1rd1lsOWNHMmZ0bUtPTzE3NHVlNDloRFRjMlRaWFBtYUY5LzNlRFRFL0RENGtFQUFBQW9vbndHUUFBQUQ4eFRaVy8vWnIyUGZLZ1RMZTd3ZWFHdzZuMk45K2xsQk5PamtOeE9NaVMxa2tkcm54RnpvRW5STlRlczI2T2lwLzZKZU5BQXdBQUlLNElud0VBQUNCSk10MFYydmYvSGxURjIvOFhVWHRMUnFZNjNQbVFuQ05HeDdneTFNZHdwS2o5eFU4cVpmUUZFYlgzNzkyazRxZk9sK2U3dVRHdURBQUFBS2hHK0F3QUFBRDVkMnhWMGIyM3lQUHROeEcxdDJaMVU4ZDdwc3VlT3lER2xTRXNpMVdaWnorb3RJazNSdFRjOUZSbzM3K3ZWL25jUjZSZ0lNYkZBUUFBb0swamZBWUFBR2pqcXBZc1ZQRjl0eW13WjNkRTdaM0RSNnZqL1ROazdkbzl4cFVoSW9haDlFazNxdDJGajh0d3BFUzBTc1VYVDZyazVXc1ZyTndmNCtJQUFBRFFsaEUrQXdBQXRGV0JnTXBlZTBIN24vaWJUSzhub2xYU3pwNnM5cisvUzVhMDlCZ1hoOFp5RFQxTkhYLzlwcXlkK2tUVTNydHhnWXIvZGE3OHU3K0xiV0VBQUFCb3N3aWZBUUFBMnFCQTBWNlYvUFVldVdmL042TDJoaXRGN1g5M2g5TFB2MWl5OEYvSVpHWExHcUJPMTcwcDV4RVRJMm9mS05taDRtZW1xUEtiMXlYVGpIRjFBQUFBYUd1NGNnQUFBR2hqcWhiTlY5RWZiNUozL1pxSTJ0dTY5MVRIKy84dTUraXhNYTRNMFdDNE10WCs0bjhwZlZLRTQwRDdxbFQ2enQzYTkrL2ZLRmhSRk9QcUFBQUEwSllRUGdNQUFMUVJwcnRDKy84MVEvdi9OVU9tMngzUk9zNmpqbFhIKy84dVcvZWVNYTRPVVdWWWxEYnhSclcvNUNrWnJveUlWdkdzLzFSRi96aFRudTgvajIxdEFBQUFhRE5hZi9oc1RhMDc3ZG1UbURxQVdQUGsxNTIycGlXbURnQkFVdkordDBaRmQ5Nmtxa1h6STF2Qk1KUit3YS9VL3NZL3lIQkY5aEE3SkIvbkVSUFY2YnEzWk1zYUVGSDdZRVdSOXIxeXJVcmZ1MCttcnpMRzFRRUFXZ0tMemFnejdhOE1KcWdTb1BVNTlIdzY5SHhyRFZwLytKemF0ODZrdWVzL0NTb0VpQzF6MXh0MVo2VDJTVWdkQUlEa1l2cDlLbi85SlpYODVTNEZpZ3NqV3NlU2xxNE90OTZydEYvOFVqSmEzMytBMnhwcnB6N3ErT3MzNU1yN2VjVHJWQzc5dDRyL2VZNThPeU1ibWdVQTBIbzUwcTExcHZkdGp1d2h4UUFhZHVqNTVNaXdobWpaY3JYNjhObklxdnVmYkhQam4yVnUvc2ZoZDRrQ0xaVW5YK2JtZjhqYytPYzZzdzk5N1FNQTJoNy96dTBxdnU4MlZYd3dLK0tIeWRseStxcmovVFBrR0haa2pLdERQQmt1U2hwZEFBQWdBRWxFUVZTT1ZMV2IvS2pTVC8wZnlZanNFc0JmdUZuRlQxK2dpaStlbElLQkdGY0lBRWhXR2IwY2RhWUxWbGFvY0YwbGQwQUR6ZUN2REtwd1hhVUtWbGJVbVovUjB4RmlqWmJMTU0xVy9saHJmNW1DWHg0dlZlMUlkQ1ZBL0tUMGt1VzRCWkl0UGRHVkFBQVN3VFRsbnZ1Qnl2L3ZKWmsrYjhTcnBVdzRSUm1YWEMzRDRZeGhjVWcwNytiRjJ2L21iUXFXUmo0Y25UMW5sTnI5OHUreWRtRHNid0JvYTRJK1V4cy9LSkd2Z3JBWmlDVjdta1g5eitnZ2k3M2xmUExRTUJyK21HVHJENThsbVVWZnlQem0vRVNYQWNTTmNkUXNHWjNHSjdvTUFFQUNCUGVWYVA4emo4bTdla1hFNjFneU1wVjUxUTF5ampvbWhwVWhtUVFyOTZ2czNYdFZ0ZWJEaU5jeG5HbktQUE5ldVVhY3pYQXNBTkRHVk9UN3RHWGUva1NYQWJScWZVNXNwN1J1OWtTWDBTaUV6N1dZUlYvSVhQTTc3b0JHNiticUtTUHZjWUpuQUdpTFRGTlZTNzlVMlV0UEtsaGVGdkZxenVHamxYbk5qYkswNnhERDRwQ1VURk5WcTk1VjZYdjN5L1NVUjd5YWEraHB5amp6YmxuU3U4U3dPQUJBc3FuSTkybm40akx1Z0FhaXpKNW1VWSt4R1MwdWVKWUludy9uTDVPNTVRbVpCYk1sOXhZcFVOSGdLa0RTczZaSnFYMWtaUDFjUnAvZlNyYU1SRmNFQUlpendONDlLbjNwU1hsWExZOTRIY1B1VVByVUs1UTY2ZWZjeGRyR0JmYnQxUDQzYjVOdjZ6Y1JyMk80TXBWeDZtMUtHWDFCeEdOSUF3QmF2cURQVk9GM2xTcmI0WlczTEtDZ3YrMUVTa0EwV1d5R0hCbFdaZlIwcVBQZ2xCWTExRVp0aE04QUFBQ3RXU0NnaXRuL1ZjVi8vMCttTi9LeG5lMTkraW56dXQvTGxzMzR2VGdnR0ZERndtZFZQdS9SUmoxYzBKNHpTcGxuL1VtMnJnTmpXQndBQUFDU0VlRXpBQUJBSytYYnVGNmxML3hUL3UxYkkxL0pNSlIyNXZsS08vY2lHVFpiN0lwRGkrWGJ0VWFsYjl3aWYrSG15RmV5V0pYMnM2dVZOdUY2R2ZhVTJCVUhBQUNBcEVMNERBQUEwTXFZN2dxVi9XZW1Lai83V0dyRWYrT3NuYk9VK2V1YjVUaGlTQXlyUTJ0ZytpcFYvdEYwdVplKzJxajFyQjE2S2ZPcysrVG9mM3lNS2dNQUFFQXlJWHdHQUFCb0xRNCtVUENWWnhYY1g5S29WVjNIVFZEbXBiK1drWm9hbytMUUduazJmS0hTV2JjcldGSFVxUFZjdzg5VXhzL3Y0SUdFQUFBQXJSemhNd0FBUUN2UWxBY0tTcElsUFVNWmwvNWFyckhjaVlxbUNWWVVxZlRkZStWWjkwbWoxdU9CaEFBQUFLMGY0VE1BQUVCTDFzUUhDa3BTeXZnVGxUN2xjbGt5TW1OVUhOb1N6M2R6VmZiK254UW96Vy9VZWp5UUVBQUFvUFVpZkFZQUFHaWhmQnZXcWZTbEp4djNRRUZKdHU0OWxISDU5WElNem90UlpXaXJURStGeWo5OVhPNUZMMGxtTVBJVkR6NlFjUHgxTXB4cHNTc1FBQUFBY1VYNERBQUEwTUlFOG5lcDdEOHo1ZmxtVWFQV00ydzJwWjAxV2Fsbm5pZkRabzlSZFlEazI3VldaZS9jTGQrdU5ZMWF6NUxlV2Vrbi9rNHBvMzRwV2F3eHFnNEFBQUR4UXZnTUFBRFFRZ1RMU2xYeHp1dHl6NXN0QlFLTld0Y3hlSmd5cjdoZTFtN1pNYW9PT0VRd0lQZVNWMVUrOXhHWlhuZWpWclZsOVZmNnFYK1FjOEI0cWVIckZRQUFBQ1Fwd21jQUFJQWtaL3E4Y3MvNVFCWHYva2VtdTNFaG5pVTlReGxUcjVKcjNBUkNQQ1JFb0RSZlpSODhJTSs2T1kxZTE1RjdyREpPdTEyMjdvTmpVQmtBQUFCaWpmQVpBQUFnV1ptbXFoWXZVUGtiTHl0UVdORG8xWG1nSUpKSlV4OUlLTU5ReXNoemxIYlN6YkptZG90TmNRQUFBSWdKd21jQUFJQWs1UDErcmNwZmUwRytUVDgwZWwwZUtJaGsxZVFIRWtveTdDNmxIbmVGMG82L2xvY1NBZ0FBdEJDRXp3QUFBRW5FdjN1bnlsOS9TWjdsU3hxOXJtR3pLKzJzQzNpZ0lKSmVVeDlJS0VtV3RFNUtQL0VtcFl5ZXpFTUpBUUFBa2h6aE13QUFRQklJbHUxWHhkdi9KL2VuSDBuQnh0MFJLa211WThjci9ZSmZ5ZG81S3diVkFURmdCbFcxOGwyVnpabWhZT21lUnE5dTY1SmIvVkRDZ1JNWXp4d0FBQ0JKRVQ0REFBQWtrRmxWSmZlYzkxWHgzcHN5cXlvYnZiN2ppS0ZLbjNxbDdIMzd4NkE2SVBaTVg2WGNYNzJraXZsUHl2UTI3b0dha3VUb2U0elNUN2xOOXA3RFkxQWRBQUFBbW9Qd0dRQUFJQUhNU3JmY2N6K1VlL1ovRlN3dmEvVDZ0dTQ5bEQ3bGNqbVBITU5kbjJnVmd1V0ZLdi9zZjFYNXpldFNNTkRvOVIzOWoxZjZ4Ti9LbmpNcUJ0VUJBQUNnS1FpZkFRQUE0c2gwVjhqOXlmdHlmL3l1Z2hYbGpWN2ZrcEdwdFBNdVV1cUVVeVVyNDkyaTlmSHYzYVR5VC80bXovcDVUVnJma1R0V2FSTnZrS1BQMFZHdURBQUFBSTFGK0F3QUFCQUh3Zkl5dVQ5NlIrNDVIOGlzYlB6UUFvYmRvZFRUemxMYUdlZkxTRTJOUVlWQWN2RnVYcUx5ai83YXBJY1NTcEs5OTFGS24zaURITG5IOHVrQUFBQ0FCQ0Y4QmdBQWlLRmc2WDY1Wi85WDdua2Z5cXlxYWxJZnJwOU5WUG92TDVHMVkrY29Wd2NrT1RPb3FsWHZxM3pPSXdyczM5V2tMdXk5UmlwdHdnMXlEamllRUJvQUFDRE9DSjhCQUFCaUlMaXZSQlVmdnEzS1QyZkw5SHFiMUlkajhEQ2xYM1NGN0gzNlJiazZvR1V4ZlZWeUw1NnBpaStlbE9scC9IQTFrbVR2a2FlMENiK1Y4NGhKaE5BQUFBQnhRdmdNQUFBUVJZSGlJcmsvbUtYS3p6Nlc2ZmMxcVE5YmRrK2xYM2lGbkNOR0U1SUJ0UVFyaWxYeCtSTnlMLzEza3g1S0tFbTJib09VUHVHM2NnNDVXVElzVWE0UUFBQUF0UkUrQXdBQVJFR2dzRUFWNzcrbHF2bHpaZnI5VGVyRDFyMkgwczZlTE5jeHgvTXdRU0NNUU1sMlZYenhwQ3BYekdwNkNKMDFRR2tUcnBkcjZHbVNoZk1OQUFBZ0ZnaWZBUUFBbXNHL1k2dmNINzJyeWk4L2t3Sk5ETUY2NUNqdG5DbHlqVGxPc25BbkpoQ3B3TDZkcWxqd2pLcVd2U0V6ME1SUEduVHVxOVRqcjVGcitDOWsySnhScmhBQUFLQnRJM3dHQUFCb3JHQlFubSsvbHZ1VDkrVmR0NnJKM2RoeStpcjluQ2x5amg3TDhCcEFNd1JLOCtWZStLd3F2MzVkcHQvVHBENHNxUjJVTW1hS1VvNmVLbXRtdHloWENBQUEwRFlSUGdNQUFFVElkRmVvOG9zNWNzLzVRSUhDZ2liM1krL2JYMm5uWENqbnlLTUluWUVvQ3BidlZjWEM1MVM1OURXWnZzcW1kV0t4eWpYa1ZLVWVlNm5zdlk3a0hBVUFBR2dHd21jQUFJQUcrSGR1bDN2dUI2cGE4S2xNYjlQdXFwUWtlLzlCU2o5bmloekRDTFNBV0FwV0ZNbjk1UXR5TDNsRnB0ZmQ1SDdzMlVPVk12WlN1WWFkenBBY0FBQUFUVUQ0REFBQVVKOWdVSjZWeStUKzVEMTUxNjVzVmxlT0k0WXE3WndwY2d3WlR1Z014RkhRdlUvdVJTL0t2V2ltVEU5NWsvdXhwSFZVeXBnTGxUcm1JbGt5dTBheFFnQUFnTmFOOEJrQUFLQVcwKzFXNVlLNTFVTnJGT1EzcXkvSDBCRktPM3V5SElQeW9sUWRnS1l3cTBybFhqUlQ3a1V2S1ZpNXYra2RXYXh5RFQydGVraU9uaVA1WXhJQUFFQURDSjhCQUFBaytYZnZVT1djRDFTNTRGT1pucXBtOWVVWVBrcnBaMCtSZmNDZ0tGVUhJQnBNVDduY1MxNlYrOHZuRlhTWE5Lc3ZlNDg4cFk2OVZNNjgwMlhZSEZHcUVBQUFvSFVoZkFZQUFHMlhhY3F6YW5uMTBCcXJWelNySzhQdWtPdTRFNVI2OGhteTVmU05Vb0VBWXNIMFZhcHE1WHR5TDNwSi9vSWZtdFdYSmEyVFVvNitxSHBJam93dVVhb1FBQUNnZFNCOEJnQUFiVTZnc0VCVkN6OVQ1WUo1Q3V6ZDA2eStMQjA2S2ZXazA1VXk0UlJaTWpLalZDR0F1REJOZVRjdmtYdnhUSG5XejVPYWM5bGpzY281YUpKU2pqeFB6Z0VuU0ZaYjlPb0VBQUJvb1FpZkFRQkFtMkI2UGZKOC9aVXFGM3dxNzdwVnplN1BQbUN3VWsvOWhWeWp4MHBXYXhRcUJKQklnWkx0Y2k5NVJaWEwzcFJaVmRhc3ZpeHBuZVFhZVpaU2pqeGZ0cTREbzFRaEFBQkF5MFA0REFBQVdpL1RsRy9qZWxYT242ZXFKUXRsVmxVMnF6dkRacE5yN0hpbG5IS203SDM2UmFsSUFNbkU5THBWK2UzYnFsdzBVLzdDemMzdXo1NmRKOWVvOCtVYWZxWXNLZTJpVUNFQUFFRExRZmdNQUFCYW5VQnhrYW9XZnFyS2haOHFrTCtyMmYxWjJuVlE2a2svVjhxRVUyVnAxejRLRlFKSWVtWlEzaCsva252UlMvSnMrS0xaM1JsV3U1eURUNUxyeVBQbDdEOU9zdkNKQ1FBQTBQb1JQZ01BZ0ZiQjlIcmxXYjVFbGZQbnlidjIyK2FOM1hxQXZkOUFwWjd5Q3puSEhDZkR4dml0UUZzVktOcFNQU1RIOHJka2VpcWEzWjhsSTBzcEk4K1I2OGp6Wk91U0c0VUtBUUFBa2hQaE13QUFhTGxNVTc1TlA2aHl3VHhWTFo0djArMXVmcDlXcTF4SGoxUHFLYitRdlI5anRRTDRpZWtwVitYeVdYSXZmbG1CNHExUjZkUGVhNlJTamp4UHJtRm55SEJsUktWUEFBQ0FaRUg0REFBQVdwemd2aEpWZnZtWnFoYk1rMy9YanFqMGFXbmZRU2tubktMVVNhZkowcUZqVlBvRTBFcVpRWGsyekpkN3lTdnlibHdRbFU5YUdEYW5uRU5PVnNxbzgrWG9PNVpoT1FBQVFLdEErQXdBQUZvRXM5SXR6L0lscWxxOFFKN1ZLNlJnc05sOUdqYWJuS1BIeW5YOEpEbUhqcFNzaEQwQUdpZFFtcStxRmY5VjVZcFpDaFJ0aVVxZjFuYmQ1UnIrQ3puemZpNTc5eUZTdzlkc0FBQUFTWW53R1FBQUpDMnpxa3FlRlV0VnRXU2h2S3VXeS9UN290S3Z2VzkvdWNhZktOZlk4YktrcFVlbFR3QnRuR25LdDMyRktwZS9wYW8xSDBabGJHaEpzbmJzTGRldzArWEtPMTIycmdNSm9nRUFRSXRDK0F3QUFKS0s2YW1TWitXeTZzRDUyMjlrK3J4UjZkZVMyVTZ1Y1JPVmN2d2syWHIyamtxZkFGQWYwMXNwejNlZnFITDVXL0p1V2h5MWZtMWRjdVhNTzBPdXZKL0xsdFUvYXYwQ0FBREVDdUV6QUFCSU9OUHJsWGYxOHVvaE5WWjhMZFByaVU3SFZxdWNJOGNvWmZ4SmNnNGZ4YkFhQU9JdXNHK25xbGE4WFQwc1IwbDB4cWlYSkZ2WGdYTGwvVnpPdk5ObDY5dzNhdjBDQUFCRUUrRXpBQUJJaUdCRnVid3J2bGJWc3NYeXJsNFJ2Y0Jaa2kybnIxS09QMUd1NDhiTGt0RXVhdjBDUUpPWlFYbTNmcU9xNWJOVXRYYTJURzlsMUxxMmRla241NUNUNVJ4OHN1elplUXpOQVFBQWtnYmhNd0FBaUp0QWNhRTh5NWJJczJ5eHZPdlhST1doZ1FkWk1qTGxPdTRFcFJ4L29tdzUzQVVJSUhtWlhyZXExbjZrcXVWdnlidmw2NmoyYmNuc0t0ZmdrK1FjZkxJY2ZZNldyTGFvOWc4QUFOQVloTThBQUNCMlRGUCtYVHZrV2JaWW5tV0w1ZHU4TWJyOVd5eHlqaGl0bFBFbnlUSGlLQmsyUWhZQUxVdWdlSnNxVjd5dHFoVnZLN0IvVjFUN05seVpjaDR4VWE0aEo4dlIvM2daanBTbzlnOEFBTkFRd21jQUFCQlZwdDh2My9kcjVWbjVqVHpmZnFOQWZuVERGQm1HSEVjTWxmT1ljWEtOR1NkTEpzTnFBR2dGektDOFc1ZkpzL3BEVmEzOVNNR0tvcWgyYjlpY2N2UTdWczZCRStRNFlvS3M3YktqMmo4QUFFQjkybFQ0YkZhNlZmSGhmK1ZadmtTQmdueVpucXBFbHdURWhlRjB5WnJWVGM1Unh5anQ5SE5rcEtRbXVpUUFyVXl3cEZpZWxjdmtXZm1Odkd1L2xWa1YvZCt4OXY2RDVCcDd2RnhqanBPbFE4ZW85dzhBU1NNWWtIZkxVbFd0L2tDZXRSOHJXTGsvNnB1d2RSMG81OEFUNUJnNFFZNmNVWktGQjdJQ2lBN1RVNjZLaGMvSnMzNnVBc1hib2pyR1BkQ1dHSTRVV1R2bXlEbm9KS1g5N0NvWnp2UkVsOVFrYlNaODlxNWRxZEpuLzZGQTBkNUVsd0lrbExWVEYyVmVmYU1jUTBja3VoUUFMVmt3S04rbURkV0I4N2ZmeUw5MVUwdzJZODhkSU5jeFA1UHo2SEd5ZHVvU2syMEFRRklMK09YZDlKV3FWbitvcXUvbXlLd3FpL29tREZlbW5BTitWbjFYOUlEeHNxVHhCejRBVGVQOThTdVZ2bjFuMUljUkF0bzZhN3RzWlo3N3NCejlqa3QwS1kzV0pzSm43OXFWS3ZuclBZa3VBMGdxSGY3d0p3Sm9BSTBTM0ZjaTc3cVY4cXhhSWUvcTVRcVdsY1prTy9ZKy9lUWNjNXhjeC94TTFxeHVNZGtHQUxSRXB0OHI3OGFGcWxvelc1N3ZQNDFKRUMzRGtMM0hjRGtIanBlajN6alplNDdncm1nQUVmSCsrSlZLWHJ3ODBXVUFyVnFISzE2U0kvZllSSmZSS0swK2ZEWXIzU3E2OHlidWVBWU9ZZTNVUlowZWZwd2hPQUNFWkhxcTVQMStyYnhydnBWM3pVcjVkMnlOellZTVE0NUJRK1VjZmF5Y280L2hEbWNBaUlBWjhNbTNlWW1xMXMyUlovMWNCY3RpYzcxak9OUGx5QjByUjc5eGN2WWJKMnVuM2xMRDE1QUEyaGpUVTY2aWY1ekpIYzlBakZuYlphdlRqZSszcUNFNFduMzRYUDdXdjFYeHp1czEwNGJOcHJUekwxYkt1SW15dE8rUXdNcUErQW51SzFIbGw1K3A0cTFYWmZyOU5mUFR6cDZpOVBPbkpyQXlBRWtsR0pSdnk0L1ZZZlBhYitYN1lYMmQ5NHhvTW14Mk9ZYU5yQTZjanh3alMwWm1UTFlEQUcyQ0daUnZ4MHA1dnB1cnFuVnpGQ2phRXJOTldkdGx5OUYvbkJ6OXhzblI3MWhaVXJtbUFpQ1Z6M3RNRlo4L1VUTnRXTzFLTzNHYVVrYWVJMHNHTnhZQVRSRXMyNnZLYi8rcmlubVB5Z3o0YXVhblRmaXQway84WFFJcmE1eFdIejRYL2ZGMzhtL2ZVak9kUHVVeXBaMXhYdUlLQWhLbzRvTlpLbi85cFpwcFcwNWZkWHJ3MFFSV0JDQ2hURk9CUGJ2bC9XNTFkZUM4YnBXQ0ZlVXgyNXlSbWlybnlERnlqUjRyeDdCUk1seXVtRzBMQU5vczA1Ui83MFo1MXMyUjU3czU4dTFhRzd0dEdZYnMzWWZVQk5IMlhxTmtPRkppdHowQVNhdm9pVi9Jbi85OXpYVDZLYmNwN2ZockVsZ1IwSHBVTEhoRzVaLzhyV2JhMW0yUU92MzIzUVJXMURpUmhNKzJlQlFTSzRHQy9EclRLZU1tSnFnU0lQRlNqcHRRSjN3T0ZPeE9ZRFVBNHU1ZzJMeCtUWFhndkg2TmdpWEZNZDJrclhzUE9VWWNKZWZJbzJRZk9FU0dyVVgvdHdJQWtwOWh5SlkxUUxhc0FVcWJjTDBDKzNmSnUrRUxlYjcvWE41TmkyVDZxcUszTGRPVWI5ZGErWGF0VmNXQ3B5V0xWZmFlSStUb2U3UWNmWThoakFiYWtFRHh0anJUS1NQUFNWQWxRT3VUTXZMc091SHpvZWRiYTlDaXJ4Sk5UOTMvWERIVUJ0b3lTNGU2VHk0M3E2SjQ4UUVnK1NRZ2JEWnNOdGtINWNsNUlIQzJkdTBlMCswQkFNS3p0c3RXeXBpTGxETG1JcG0rS25rM0w1VjN3MmZ5ZlArNUF2dDJSbmRqd1lCODI1Ykx0MjI1S3I1NGtqQWFhRU5NYjJXZGFZYmFBS0xIa3BGVlo5cjB1aE5VU2V5MDZQQVpBSUEyd3pUbDM3VmR2ZzNmVlFmT2NRaWJwZW8vYkRsSGpKWnp4RkZ5REIzSmNCb0FrS1FNdTB2T2dlUGxIRGhlR1dmY1V6MDh4L2VmeTd2aGMzbTNMWmVDZ2VodU1Gd1kzZnNvMlh1TmxPRml6SDhBQU5vNndtY0FBSktRV1ZVbDM2WU44djJ3WHI0ZjFzdTdjYjFNZDBYc04yeTF5akZnc0J4NUkrVWNNVnEybkw1U3c4TjRBUUNTU2UzaE9ZNi9Sc0hLL2ZKdS9GTGVqUXZsM2JoUWdkTDhodnRvck5waGRLMGE3TDJPbEQxbmxCeTlSOG5hSVlmZktRQUF0REdFendBQUpKcHBLbEJjS04rRzcrVGJXQjAyKzdadGxvTEJ1R3plMXFPWEhIa2o1Umc2VW81QmVkemREQUN0akNXbG5WekRUcGRyMk9uVm42UXAzRndkUlAvNHBieWJsOFRtSTc2bUtmK2VEZkx2MmFES2IxNnZyaU90byt3NW82ckQ2SnhSc21VUGxXRnpSbi9iQUFBZ2FSQStBd0FRWjZiWEkvK1dIK1hidEZHK2pldmwvV0c5Z2lWRmNkdStKYU9kSEhramFnSm5hOGRPY2RzMkFDREJERU8yTHJteWRjbFY2ckdYeWd6NDVOditiWFVRdlhHaGZEdlhTR1pzL3ZnWnJDaVc1N3U1OG53M3QzcUcxU1o3ZHA3c09VZkszbk9FN0QyR3k5cStCM2RIQXdEUWloQStBd0FRUzRHQS9EdTJ5cmZwQi9rMi95RGZqei9JdjNOYjNPNXFsaVRENlpKOTRHQTVCZytUYzlpUkRLVUJBS2hoV08xeTlCa2pSNTh4MG9uVHFvZm8yTFJJM28xZnlyZGxxZnlGbTJPMzhZQmZ2dTNmeXJmOTI1cFpsdFFPc3ZjY0psdVA0YkwzR0M1N3oyR3lwUEZIVWdBQVdpckNad0FBb3NVMEZkaXp1enBvM3JSQnZrMGI1ZCs2U2FiUEc5Y3lES2RMOWlPR3lERW9UNDVCZWJMMzdTOVpyWEd0QVFEUU1sbFMyc2sxOURTNWhwNG1TUXFXN1pWM3kxSjVOeStSYi9PUzJJYlJrb0x1RW5rMnpKZG53L3lhZWRiMlBXVHZNVXkySHNOazd6bGM5dXc4R2M2MG1OWUJBQUNpZy9BWkFJQ21DQVRrejk4bC85Wk44bTNiWFAxMTg4YjRQQlR3RUliTEpjZkFvYklQR2lySDRHR3k5K2xIMkF3QWlBcExSaGU1aHAwaDE3QXpKRW5COHIzeWJ2NjZPb3plc2tUK3ZadGlYa05nMzA0Rjl1MlUxbjVVUGNNd1pPdWNLMXQybnV6ZEI4dldmWWhzM1FmTGt0SXU1clVBQUlER0lYd0dBS0FCcHRjai83WXQ4bS9iTE4vV1RmSnYzU1QvOXExeHY2UDVJQ00xVFk0QmcyUWZsRmNkTnZmT0pXd0dBTVNGSmIzTFR3OHYxSUV3ZXN2WDhtNWVLdC9XYitRditFRXl6ZGdXWVpyeTcvMVIvcjAvcW1ybE96V3pyZTJ5WlRzUVJsZUgwb05sYlpmTlVGTUFBQ1FRNFRNQUFBZVpwb0tsKytYZnZxVTZaTjYyV2Y0dG0rVFAzeG43Qytrd3JGMjd5ekZnc093REI4cytZTEJzMlQyNWtBWUFKQVZMZWhlNThrNlhLNjg2akRhclNxc2ZZTGh0dVh4Ymw4dTNZNlZNWDJWY2FnbnMzNlhBL2wzeXJKLzNVMzBwN1dUclZoMUUyN3NQbHEzYllGbTc1TXF3MnVOU0V3QUFiUjNoTXdDZ1RUTGRidmwzYnBOL3g5WmEvN1lwV0ZhYTJNS3NWdG43RHFoK1FPQ0FRYkwzSHlSTHUvYUpyUWtBZ0FnWnJrdzVCb3lYWThENDZoa0J2M3g3MWxjSDBkdVd5N3R0bVlLbGUrSldUN0J5djd5YkY4dTdlZkZQTXkxVzJUcjNsUzFyb0d4ZEI4alc5UWpadWc2UXRYMVB5Y0luaVFBQWlDYkNad0JBcTJaNnZmTHYycTdBam0wMUFiTi94MVlGaWdzVFhab2t5ZEtoWTNYWTNQOElPUVlPbHExdmZ4bDJSNkxMQWdBZ09xdzIyYlB6Wk0vT2s0Njl0UHJodlB0M3liZHRoWHpibHNtM1k1VjgrZDlKQVgvOGFnb0c1Qy9ZS0gvQlJtbk5UN01OdTB1Mkx2MnJBK2xhd2JRbEk0dFBIQUVBMEVTRXp3Q0FWaUZZWHFiQTdwM3k3OTZwUVA1TytYZnRxQTZkOSt4TzZKQVp0Um1wcWRWQmMrNVAveXdkT2lXNkxBQUE0c2N3WkczZlE5YjJQZVFhZnFZa3lmUjc1ZC96ZlhVUXZXT2wvRHRYeTErNEtlNi92MDFmbFh5NzFzaTNhMDJkK1lZclU3YXMvckoxNlNkcjU3N1ZEenZzbkN0cmg1NlNsVXRxQUFEQzRUY2xBS0RsQ0FUa0w4aXZEcG56ZHlxd2EwZE4ySnp3NFRJT1lkanNzdlh1SzN2dVFObjdEWkN0N3dEWnV2SFFJd0FBRG1YWUhMTDNHQ1o3ajJIU01SZExrc3lxTXZsMnJaVnY1eXI1ZHF5U2Y4Y3FCVXJ6RTFLZldWVXEzN2JxWVVQcXNGaGw2OVJiMXM2NXNuWHVXeE5NV3p2bnlwTEtrRmtBQUVpRXp3Q0FaQk1NS2xCY3FNQ2UzUW9VNUN1d1ozZDEwTHg3cC93RitWSWdrT2dLRDJQWTdMTGw5Skd0ZDY3c3ZYTmx5eDBnVzgvZU1tejhtZ1VBb0NrTVY0WWN1V1BseUIxYk15OVl0bGUrSFN2bDI3MU8vdDNyNU4rMUxtR0JkSFZCQWZuM2JwSi83eVo1RGxsa1NXMS9JSlRPbGJWekgxazc1c2pXTVVmV2pqa3luT2tKS1JjQWdFVGdxaGdBRUhlbTE2dkEzajNWNFhMQjd1cUF1U0MvZW5ydm5xUU1tQTh5VWxObHo4bXREcHI3VkgrMWRlOHBXWGxBRVFBQXNXVEo2Q0xuNEpQa0hIeFN6YnhnUmJIOCtkL0p0K3RBSUwxN25meEZXeEkrNUZiUXZVL0IrdTZXbG1SSjdTRHJnU0Q2NEwrRHdiUWx2VE9ma2dJQXRDcUV6d0NBNkFzR0ZkaFhyR0JoZ1FLRmV4VW9MRGdRTXVmTFg1Q3ZZRWxSb2l1TWlLVjloK283bVEvZTBkdzdWOVl1WGJrb0JBQWdTVmpTT3NyUmI1d2MvY2JWekRPOWJ2bnoxOHUzK3p2NWQ2MnR2bE82WUVOOEgyb1lSdEJkb3FDN1JMNGRLdzliWnRoVFpPM1k2MEFvZmVCcnV4Nnl0cytXdFgwMmQwMERBRm9jd21jQVFLT1pYcThDUlhzVkxEb1FMaGZ0VmFCd2IzWFlYTFJYZ2VKQ0tSaE1kSmtSTTF3cHN2WHNMVnV2M3JMMXpLbit2a2VPTEpudEVsMGFBQUJvSk1PUktudk9LTmx6UnRYTU13TStCWXEyeUwvbkIva0xOc2kvcC9wZm9HUjd3dStTcnMzMFZkYlVWaC9EbFhrZ2lPNGhhN3Z1c3JidkljdkI2ZmJkWlVuanpta0FRSEloZkFZQTFHSDZ2QXFXRkN1NHIxaUJrbUlGUzRvVUtDNnFEcHNQM01rY0xOdWY2REtieExEWlpjM3VXU3Rvcmc2YnJSMjVVQU1Bb0RVenJIYlpzZ2JJbGpWQTB1azE4MDF2cGZ4N2Y1Ui96L2NIUXVrZjVOK3pRY0d5Z3NRVkc0WlpWU3AvZnFuOCtldnJYVzdZSExLMHE3NUwydG91dXpxUXp1d21TMGFXckpsZFpjbnNLa3RLZS83ZkF3Q0lHOEpuQUdnclRGUEJzdExxTVBsZ3FGeFNwR0JKY2MzWFlFbVJndVZsaWE2MDJReUhVOVp1MmJKbDk1UzFlNDhESVhOdjJiSzZNVFl6QUFDb1lUaFNaTytSSjN1UHZEcnpnNVg3NVMvNFFmNDkzeXRROEtQOGhac1UyTHNwc1E4NGpJRHA5eXBRdEVXQm9pMGgyeGhXdXl3WldiSmtkcFUxczl1QnIxMXJ6YXYrM3JDNzRsYzRBS0RWSW53R2dKYk1OQlYwVnloWXVrL0IvUWYrbGU1VHNIVC9UOThmbUI4b0tVcnFCL2sxaGFWRFI5bTY5NVN0ZTA5WnMzdkkxcjJIck4xN2NpY3pBQUJvRmt0S096bDZIeVZINzZQcXpEZTlidmtMTit2L3QzYzN2M0djOXdISGY4L01jdC80SXI1YnNnc2ZraFJ3NFVPYkhsS2tLSW9DNmFrbzBMcW45cHdjay80QjZkMjVGc20xUGZaWU5BR0szdExtMFByUVM5MURnUFJndzFWaU81WXRrU0s1dTF4eVp5YUhXYTVJU3Baa2VhUWxWNThQTUpqbm1YbElQVElzZy81aU5GdDg5bjU5L3ZUOW1IejJYaFNmZlJEVlpEeW4zWDR4VlhFYXhmNkhVZXgvR0tlUFdaZjFidFJQU2k5dlJiYXlGZG5LOW5TOGZXNjhGZG55VnFSVys0WHRINERyUlh3R3VFcXFLcXJSS01xamd5aVBEcU1hSE5WUEsxK0l5L2VqUE5pUFlocVhGeTBvWDViYW5jaGZ1Um10bTYvVnI4eVlCdWJXelZjajlmcnozaDRBOEJKSjdYNHN2ZnBtTEwzNjVzVWJWUm5GL1kraitQUzltSHo2L2l4UUYzZi8vOG8vTGYxNXl0SDlLRWRQOTZxMTFGMkxiR1V6c3VYdHlGZTJMOGJxNWExSS9mWElwa2ZxclVmS2w1N3o3Z0c0S3NSbmdPZWtPajJKNnVnb3lxUERPaVFmSFVRNXVEUS9Pb3p5OERDcVFYMnRIQnd0ZkV4K2xHeDFMZkxkbTlQalZyUmV1Ulg1Sy9VOFcvTmVRZ0RnaWt2WjlFUC9Yb3YyYi8veGhWdlY2WEVVZTcrSzR0N3RCOGZlN1pqY3ZSM0YvcThpaXNtY050MmM2dmdnaXVPREtENzc0TEZQVTU5SjdYNWsvWTFaak03NjY1SDExaTlGNm8zcCtFYTlwcnNha2JMbi9uc0JvRm5pTThDakZFV1VvMkZVdzBHVXcwRlU1OGZEWVZTallaVERvNmlHdzltNmFqaW94NE5CVktOQlZKUHIvejhTalVrcDhzM3RPaTYvVWdmbWZQZG1IWmwzYmticWU0SVpBRmhNYWFrYnJkMnZSV3YzYXcvZkxJc29EbjU5SVV4UDd0MnVuNWplKzJWVTQ4R0wzL0FMVUowTW96Z1pSckgvNFJmNnV0UlppYXk3R21sNlpOM1ZTSjNWeUxwcmtib3IwMnRyOWYzT2FtUzlzL3Vya2JwcjlYdXNQZFFBOEVLSno4RDFWVlgxMDhXbnB4RW40NmhPVHFJYUg5Zkg4WEZVeDZPb3h1TW94L1c1T2g3VjE4K3ZHVithbjEwN3VSN3Y3THNxVXFzVjJkWk81TnU3a1cvdFJMNnpHL25XYm1UYjAyc2JXejdvRHdEZ3NpeWZQVEVkWC9ubVE3ZXI0NE1vOWo2Y3ZxUDVveWp1MStkeWVxMGM3czFoMC9OVGpZK2lHQjlGM1AvNDJiNUJsa2RxTDBkcTl5SnI5eU05NlZqcVJlb3NueHYzSXkyZDNlOUZhblhxb04zcVJNcGF3amJBSTRqUHNNaXE2c0c1cXFLcXl0bjQ4bEhOeG1WRUZTN2JJVVlBQUFoY1NVUkJWQmZPMWZtMVpSbFZVZFIvUGJBb1p1TnFVa1NVUlZURkpHSXl2WFoycnlndnpZdUl5YVQrWHBQVE9ocWZua1JNUS9LRitjazBMcy9HWjJ2R0wrWHJLZVlsOVpjajM5aXNnL0xPTkRCdjcwYSt2Vk5mVzkvd3d6WUFRTU5TZHkxYXQ5YWlkZXQzSG5tL09obEZjZitqS1BmUEJlcnB1YnovY1JTSGR5SktQelBQbEVWVXh3ZFJIUjlFMmZUM1Rsa2RvMXZ0T2tZdmRhZnpUc1JTWnphZXhlcFdlN1ptRnEvelZxUnNxWTdrZVNzaVg0cklXdlU0YTlYdnlqNjdseTFOMTdjZW5NL1ducjFUTzJVUktVVktXVVNrK3VmMTZiV3pWNWlrQy9PTGE1TFhuQUFORUo5aGdaMzg0dWV4OTRPL20vYzJ1TXJ5UFBLTnJjaldOeVBmMkl4c2N5dXlqYTNJMXpmcjg4Wm1aQnVia1RyZGVlOFVBSUJMVXJzWHJaMnZSdXg4OWRFTHFqTEt3ZDBvRHU1RWVmQkpsSWVmUkhId1NaUUhuOVRYRHV2eDAzNndJSTlSbFZHZGpxSTZIYzE3SndCWGl2Z01zSUJTdXgzWjJucGtONmJIMm5wazZ4dDFhSjVGNWEzSVZ0YzhzUXdBc0toU0Z0bktUbVFyT3hHdnZ2bTV5NnJUVVpTSG44N0NkSG53U1JTSGQ2STgrcXcrQm5mcjgzRHZ3ZCt1QklDbklENERYQk9wMjMwUWxNK0Y1Znh5Wkw2eFhqK3BMQ29EQVBBVTBsSXY4czNYSTk5OC9mRUx5eUxLNGIwb2orN093blJ4RnFqUHJnMm00OEc5K2xWK0FMelV4R2VBT1VpOWZtUXJxNUd0ckVhYW5yT1Z0UWZ6MWJXTDkxYlh2UG9DQUlENXl2SUhUMUkvU1ZsRU9kcVBjcmdmMVhBL3l1SGV3L1BoWGoyZlhpK0hlOTVSRGJCZ3hHZUFaNVI2L2NqNnk1SDZ5NUg2WitPVnlQcjlTUDNseUhyOWVyNTZQakN2UmxwZWpkVHluMThBQUJaWWxrZTJ2QlhaOHRiVGYwMVZSWFV5bUliby9haUc5K3J4OFVGVXg0ZjFlWFFRMWZnb3l0SDBnd1BIaDFHTkR1c1BFaXhPbjkvdkI0Qm5vbjRBTDVYVTdVYnFUSTl1Nzl5NFBySk9MMUtuVTkvckwwK0Rjdi9jZUhydTlpSXluLzRNQUFDTlNTbFNaeVh5emtya0c3LzFoYis4bW96cklIMThWTWZvNDRNb2p3L3JjRDA2aUdwOEdOWEpLS3FUNFpNUElSdWdFZUl6TUY5NUhxbmRpYlMwRkdtcEhiRzA5UGg1dXowYlB6eGZlamdvbngrM085NkREQUFBQ3lxMU9wR2U5clVnVDFBVnAzV0VQaDFGTlQ2TDBvTnB2QjVFZFhvY01Sblh3WHR5Y25GK2VoelY1T1RTZkJ3eE9iazBmL0QxM284TkxDcnhHUlpZdnJNYksyLzlUVVNXSXRMMEtkM3N3VG5ONXFtT3NsbXF4MW1LRk9uQjJwUkZwT2s1UzVIeVZoMk44endpYjBWcVRjL1RlWDJ2RmRIS3o2MTl4UFVzRTRNQkFJQXJKK1ZMa1hvM0lubzNYc3d2V0pWUkZaT0ljbEkvZFYxT0lvcEpWT1Vrb2pnOWQyOFNVWjZiVDA0anl0T0xhOHNpSXFxSWFucEVWWC8vcW95bzZsK3J2bGRlV0ZmZkwyZjdPVnR6OU84L2ZESC9ESUNGSkQ3REFzdTNkMlA1cmIrZTl6WUFBQUI0bkpSRmFyVWpvaDFYN2ZFYzhSbjRNcnl3RkFBQUFBQ0F4b25QQUFBQUFBQTBUbndHQUFBQUFLQng0ak1BQUFBQUFJMFRud0VBQUFBQWFKejREQUFBQUFCQTQ4Um5BQUFBQUFBYUp6NERBQUFBQU5BNDhSa0FBQUFBZ01hSnp3QUFBQUFBTkU1OEJnQUFBQUNnY2VJekFBQUFBQUNORTU4QkFBQUFBR2ljK0F3QUFBQUFRT1BFWndBQUFBQUFHaWMrQXdBQUFBRFFPUEVaQUFBQUFJREdpYzhBQUFBQUFEUk9mQVlBQUFBQW9ISGlNd0FBQUFBQWpST2ZBUUFBQUFCb25QZ01BQUFBQUVEanhHY0FBQUFBQUJvblBnTUFBQUFBMExockhaOVRwM3RoWHU3dnpXa25NSC9sM3IwTDg5VHRmczVLQUFBQWVEcXAzYnN3THc4L25kTk9ZUEdVaDNjdXpGTzdQNmVkUEQvWE9qN251emN2ekVmLzlSOXoyZ25NMytpZG4xMlk1N3UzNXJJUEFBQUFGa2UrK2ZxRitlamRIODlwSjdCNFJ1Lys1TUw4OHArM1JkQ2E5d2Erak03di8wRk1mdm5CYkQ3NDUzK0tpSWplSC81SlpCdWJjOW9WdkZqbDNyMFl2Zk96MmIvL1p6cGYvOFo4TmdRQUFNREM2THp4cHpINTlmL041b09mL24xRVJQUis3eThpVzkyZDE3YmdXaXNQNzhUbzNaL00vanlkNmJ6eHJUbnQ2UGxKVlZWVjg5N0VzNnBHdzdqNy9iK040cTYvOGdIbjVkdTdzZlgyRHlOMWUwOWVEQUFBQUorakdoL0YzUi85ZVJUM1A1cjNWbUNoNWV1dnhkWjMvelZTWjNuZVczbHFLYVgwcERYWCtyVWJxZGVQdGU5OGI5N2JnQ3RuN2R2ZkZaNEJBQUQ0MGxKbkpkYmVlbnZlMjRDRnQvYlcyOWNxUEQrdGEvM2s4NW1Ubi85dkhQekRqendCelVzdjM5cUp0ZTk4TDlwdi91Njh0d0lBQU1BQ09YbnZuVGo0bCs5N0Fob2FsdDk0TmRiKzZnZlIvc28zNTcyVkwreHBubnhlaVBnY1ViK0NZL0J2UDQ3eC8veDNGSGMranVyNGVONWJnaGNpZGJ1Ujc5Nkt6dGUvRWN0LzlwZVJlb3YzeWFnQUFBRE1YelUraXNGLy9tT01mL0hUS083ZGp1cGtPTzh0d2JXVTJ2M0lOMStQemh2Zml1VS8rbmFrenNxOHQvUk1YcXI0REFBQUFBREFpN0h3NzN3R0FBQUFBT0JxRXA4QkFBQUFBR2ljK0F3QUFBQUFRT1BFWndBQUFBQUFHaWMrQXdBQUFBRFFPUEVaQUFBQUFJREdpYzhBQUFBQUFEUk9mQVlBQUFBQW9ISGlNd0FBQUFBQWpST2ZBUUFBQUFCb25QZ01BQUFBQUVEanhHY0FBQUFBQUJvblBnTUFBQUFBMERqeEdRQUFBQUNBeG9uUEFBQUFBQUEwVG53R0FBQUFBS0J4NGpNQUFBQUFBSTBUbndFQUFBQUFhSno0REFBQUFBQkE0OFJuQUFBQUFBQWFKejREQUFBQUFOQTQ4UmtBQUFBQWdNYUp6d0FBQUFBQU5FNThCZ0FBQUFDZ2NlSXpBQUFBQUFDTkU1OEJBQUFBQUdpYytBd0FBQUFBUU9QRVp3QUFBQUFBR2ljK0F3QUFBQURRT1BFWkFBQUFBSURHaWM4QUFBQUFBRFJPZkFZQUFBQUFvSEhpTXdBQUFBQUFqUk9mQVFBQUFBQm9uUGdNQUFBQUFFRGp4R2NBQUFBQUFCb25QZ01BQUFBQTBEanhHUUFBQUFDQXhvblBBQUFBQUFBMFRud0dBQUFBQUtCeDRqTUFBQUFBQUkwVG53RUFBQUFBYUp6NERBQUFBQUJBNDhSbkFBQUFBQUFBQUFBQUFBQUFBQUFBQUFBQUFBQUFnQy92TjlMY296T3o4Z2h0QUFBQUFFbEZUa1N1UW1DQyIsCgkiVGhlbWUiIDogIiIsCgkiVHlwZSIgOiAibWluZCIsCgkiVmVyc2lvbiIgOiAiMTEiCn0K"/>
    </extobj>
  </extobjs>
</s:customData>
</file>

<file path=customXml/itemProps6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21172</Words>
  <Application>WPS 演示</Application>
  <PresentationFormat>自定义</PresentationFormat>
  <Paragraphs>882</Paragraphs>
  <Slides>56</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56</vt:i4>
      </vt:variant>
    </vt:vector>
  </HeadingPairs>
  <TitlesOfParts>
    <vt:vector size="70" baseType="lpstr">
      <vt:lpstr>Arial</vt:lpstr>
      <vt:lpstr>宋体</vt:lpstr>
      <vt:lpstr>Wingdings</vt:lpstr>
      <vt:lpstr>Calibri</vt:lpstr>
      <vt:lpstr>Times New Roman</vt:lpstr>
      <vt:lpstr>Calibri Light</vt:lpstr>
      <vt:lpstr>微软雅黑</vt:lpstr>
      <vt:lpstr>Wingdings</vt:lpstr>
      <vt:lpstr>思源黑体 CN Heavy</vt:lpstr>
      <vt:lpstr>黑体</vt:lpstr>
      <vt:lpstr>华文彩云</vt:lpstr>
      <vt:lpstr>Arial Unicode MS</vt:lpstr>
      <vt:lpstr>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447</cp:revision>
  <dcterms:created xsi:type="dcterms:W3CDTF">2017-11-13T08:28:00Z</dcterms:created>
  <dcterms:modified xsi:type="dcterms:W3CDTF">2023-09-26T15:17:28Z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648829950_btnclosed</vt:lpwstr>
  </property>
  <property fmtid="{D5CDD505-2E9C-101B-9397-08002B2CF9AE}" pid="4" name="ICV">
    <vt:lpwstr>7157598FF1624F87B349A3F35A4DA0F6</vt:lpwstr>
  </property>
</Properties>
</file>