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5" r:id="rId20"/>
    <p:sldId id="316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7468" y="5357153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775" y="1522806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2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This is my sister.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0286" y="3543300"/>
            <a:ext cx="316293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(1a-1d)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56678" name="文本框 3"/>
          <p:cNvSpPr txBox="1"/>
          <p:nvPr/>
        </p:nvSpPr>
        <p:spPr>
          <a:xfrm>
            <a:off x="1076325" y="1325245"/>
            <a:ext cx="4762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Listen again and fill in the blanks.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9747" name="文本框 1"/>
          <p:cNvSpPr txBox="1"/>
          <p:nvPr/>
        </p:nvSpPr>
        <p:spPr>
          <a:xfrm>
            <a:off x="1774825" y="2067560"/>
            <a:ext cx="8515350" cy="388175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A: This is a  _____ of my family. This is my 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B: __________ he?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A: __________ my uncle.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B: And is _________ your cousin?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A: Yes, she's my cousin Jiang Shan. And _____ _____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her friends.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B: _________ they?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A: They're my ___________ and ___________.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B1c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034020" y="1448435"/>
            <a:ext cx="619125" cy="619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30625" y="2135505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photo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59470" y="2067560"/>
            <a:ext cx="10217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aunt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2383" y="2589530"/>
            <a:ext cx="14176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Who's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61920" y="3047048"/>
            <a:ext cx="13081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He's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0020" y="3472498"/>
            <a:ext cx="8445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1305" y="3994468"/>
            <a:ext cx="12255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32875" y="3994468"/>
            <a:ext cx="7445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4735" y="4906010"/>
            <a:ext cx="1873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Who're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4350" y="5427345"/>
            <a:ext cx="1514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grandpa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11975" y="5427663"/>
            <a:ext cx="18938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grandma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33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9747" grpId="0"/>
      <p:bldP spid="3" grpId="0"/>
      <p:bldP spid="4" grpId="0"/>
      <p:bldP spid="8" grpId="0"/>
      <p:bldP spid="10" grpId="0"/>
      <p:bldP spid="11" grpId="0"/>
      <p:bldP spid="5" grpId="0"/>
      <p:bldP spid="13" grpId="0"/>
      <p:bldP spid="14" grpId="0"/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57345" name="矩形 4"/>
          <p:cNvSpPr>
            <a:spLocks noChangeArrowheads="1"/>
          </p:cNvSpPr>
          <p:nvPr/>
        </p:nvSpPr>
        <p:spPr bwMode="auto">
          <a:xfrm>
            <a:off x="1210733" y="1468967"/>
            <a:ext cx="9465733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1d Draw a picture of your family and friends. Tell your partner about your picture.    </a:t>
            </a:r>
            <a:r>
              <a:rPr lang="en-US" altLang="zh-CN" sz="3735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                </a:t>
            </a:r>
            <a:endParaRPr lang="zh-CN" altLang="en-US" sz="3735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7" t="4549" r="7565" b="5290"/>
          <a:stretch>
            <a:fillRect/>
          </a:stretch>
        </p:blipFill>
        <p:spPr>
          <a:xfrm>
            <a:off x="3683635" y="2061845"/>
            <a:ext cx="3715385" cy="2543175"/>
          </a:xfrm>
          <a:prstGeom prst="rect">
            <a:avLst/>
          </a:prstGeom>
        </p:spPr>
      </p:pic>
      <p:sp>
        <p:nvSpPr>
          <p:cNvPr id="100354" name="文本占位符 100353"/>
          <p:cNvSpPr>
            <a:spLocks noGrp="1"/>
          </p:cNvSpPr>
          <p:nvPr/>
        </p:nvSpPr>
        <p:spPr bwMode="auto">
          <a:xfrm>
            <a:off x="1588135" y="4795520"/>
            <a:ext cx="9803130" cy="1623060"/>
          </a:xfrm>
          <a:prstGeom prst="rect">
            <a:avLst/>
          </a:prstGeom>
          <a:solidFill>
            <a:srgbClr val="92D050"/>
          </a:solidFill>
          <a:ln>
            <a:miter lim="800000"/>
          </a:ln>
        </p:spPr>
        <p:txBody>
          <a:bodyPr/>
          <a:lstStyle>
            <a:lvl1pPr marL="255905" indent="-255905" algn="l" defTabSz="6845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625" indent="-212725" algn="l" defTabSz="6845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980" indent="-170180" algn="l" defTabSz="6845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880" indent="-170180" algn="l" defTabSz="6845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780" indent="-170180" algn="l" defTabSz="6845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1355" eaLnBrk="1" hangingPunct="1">
              <a:lnSpc>
                <a:spcPct val="14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Look! This a p___________ of  my brothers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This is my a_______, Mary. She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’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my father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’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s________.</a:t>
            </a:r>
            <a:endParaRPr lang="zh-CN" altLang="en-US" sz="2800" b="1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0355" name="Rectangle 7"/>
          <p:cNvSpPr>
            <a:spLocks noChangeArrowheads="1"/>
          </p:cNvSpPr>
          <p:nvPr/>
        </p:nvSpPr>
        <p:spPr bwMode="auto">
          <a:xfrm>
            <a:off x="4762500" y="4990465"/>
            <a:ext cx="18751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icture/hoto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 rot="10800000" flipH="1" flipV="1">
            <a:off x="7399020" y="5569585"/>
            <a:ext cx="864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ister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2206625" y="5512435"/>
            <a:ext cx="7943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7" grpId="0"/>
      <p:bldP spid="1003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62818" name="文本框 5"/>
          <p:cNvSpPr txBox="1"/>
          <p:nvPr/>
        </p:nvSpPr>
        <p:spPr>
          <a:xfrm>
            <a:off x="930275" y="1218565"/>
            <a:ext cx="2576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aunt/uncle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1127125" y="1802130"/>
            <a:ext cx="9938385" cy="2675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aunt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父母那一辈除母亲之外的所有女性长辈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，相当于汉语中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姑母；姨母；伯母；婶母；舅母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。前面有不定冠词修饰时，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应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a+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读音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以辅音音素开头的词；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an+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读音以元音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音素开头的词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7025" y="3764598"/>
            <a:ext cx="8737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aunt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7" name="直接连接符 6"/>
          <p:cNvCxnSpPr>
            <a:stCxn id="4" idx="2"/>
          </p:cNvCxnSpPr>
          <p:nvPr/>
        </p:nvCxnSpPr>
        <p:spPr>
          <a:xfrm flipH="1">
            <a:off x="3652838" y="4286568"/>
            <a:ext cx="2190750" cy="484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4" idx="2"/>
          </p:cNvCxnSpPr>
          <p:nvPr/>
        </p:nvCxnSpPr>
        <p:spPr>
          <a:xfrm flipH="1">
            <a:off x="4806950" y="4286568"/>
            <a:ext cx="1036638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4" idx="2"/>
          </p:cNvCxnSpPr>
          <p:nvPr/>
        </p:nvCxnSpPr>
        <p:spPr>
          <a:xfrm flipH="1">
            <a:off x="5813425" y="4286568"/>
            <a:ext cx="30163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4" idx="2"/>
          </p:cNvCxnSpPr>
          <p:nvPr/>
        </p:nvCxnSpPr>
        <p:spPr>
          <a:xfrm>
            <a:off x="5843588" y="4286568"/>
            <a:ext cx="1092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4" idx="2"/>
          </p:cNvCxnSpPr>
          <p:nvPr/>
        </p:nvCxnSpPr>
        <p:spPr>
          <a:xfrm>
            <a:off x="5843588" y="4286568"/>
            <a:ext cx="21907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341688" y="564261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姑母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65625" y="564261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姨母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30825" y="5631498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伯母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39828" y="5631498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婶母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22808" y="559816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舅母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0" y="4698048"/>
            <a:ext cx="4714875" cy="885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2" name="文本框 6"/>
          <p:cNvSpPr txBox="1"/>
          <p:nvPr/>
        </p:nvSpPr>
        <p:spPr>
          <a:xfrm>
            <a:off x="950595" y="1816100"/>
            <a:ext cx="102908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uncle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父母那一辈除父亲之外的所有男性长辈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，相当于汉语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中的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舅父；叔父；伯父；姑父；姨父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前面有不定冠词修饰时，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应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63842" name="组合 2"/>
          <p:cNvGrpSpPr/>
          <p:nvPr/>
        </p:nvGrpSpPr>
        <p:grpSpPr>
          <a:xfrm>
            <a:off x="2973388" y="3541853"/>
            <a:ext cx="4327525" cy="966647"/>
            <a:chOff x="5472" y="6255"/>
            <a:chExt cx="6816" cy="1524"/>
          </a:xfrm>
        </p:grpSpPr>
        <p:sp>
          <p:nvSpPr>
            <p:cNvPr id="163843" name="文本框 3"/>
            <p:cNvSpPr txBox="1"/>
            <p:nvPr/>
          </p:nvSpPr>
          <p:spPr>
            <a:xfrm>
              <a:off x="8504" y="6255"/>
              <a:ext cx="1581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uncle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5472" y="7078"/>
              <a:ext cx="3668" cy="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7393" y="7078"/>
              <a:ext cx="1747" cy="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endCxn id="8" idx="0"/>
            </p:cNvCxnSpPr>
            <p:nvPr/>
          </p:nvCxnSpPr>
          <p:spPr>
            <a:xfrm flipH="1">
              <a:off x="8984" y="7079"/>
              <a:ext cx="188" cy="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8" idx="0"/>
            </p:cNvCxnSpPr>
            <p:nvPr/>
          </p:nvCxnSpPr>
          <p:spPr>
            <a:xfrm>
              <a:off x="9141" y="7078"/>
              <a:ext cx="1472" cy="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8" idx="0"/>
            </p:cNvCxnSpPr>
            <p:nvPr/>
          </p:nvCxnSpPr>
          <p:spPr>
            <a:xfrm>
              <a:off x="9141" y="7078"/>
              <a:ext cx="3147" cy="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2841625" y="541655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舅父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51275" y="541655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叔父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05363" y="543242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伯父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91200" y="5418138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姑父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67525" y="543242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姨父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4788" y="4508500"/>
            <a:ext cx="4914900" cy="92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9505" y="1325245"/>
            <a:ext cx="98285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aunt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uncle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与人名连用的时候， 书写与汉语习惯相反，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要将称呼写在人名前， 且首字母要大写。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866" name="文本框 6"/>
          <p:cNvSpPr txBox="1"/>
          <p:nvPr/>
        </p:nvSpPr>
        <p:spPr>
          <a:xfrm>
            <a:off x="768350" y="3003550"/>
            <a:ext cx="6861175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 like Uncle Sam.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我喜欢萨姆叔叔。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867" name="文本框 6"/>
          <p:cNvSpPr txBox="1"/>
          <p:nvPr/>
        </p:nvSpPr>
        <p:spPr>
          <a:xfrm>
            <a:off x="768350" y="3792855"/>
            <a:ext cx="9702165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Aunt Amy is  my mother’s sister.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埃米姨妈是我妈妈的姐姐。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4866" grpId="0"/>
      <p:bldP spid="1648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11530" y="537210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993140" y="1946275"/>
            <a:ext cx="10205085" cy="3569335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/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This is Mrs. Brown’s _________.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这是布朗夫人的儿子。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________ are my _______ and _______.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这是我的姨母和姨父。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3. Is ______ your ________? 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他是你的表哥吗？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264" y="1325228"/>
            <a:ext cx="395525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字魂105号-简雅黑" panose="00000500000000000000" pitchFamily="2" charset="-122"/>
              </a:rPr>
              <a:t>一、完成句子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3"/>
          <p:cNvSpPr txBox="1"/>
          <p:nvPr/>
        </p:nvSpPr>
        <p:spPr>
          <a:xfrm>
            <a:off x="4966970" y="2044700"/>
            <a:ext cx="8966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13"/>
          <p:cNvSpPr txBox="1"/>
          <p:nvPr/>
        </p:nvSpPr>
        <p:spPr>
          <a:xfrm>
            <a:off x="1637665" y="3439160"/>
            <a:ext cx="1267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These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2070100" y="4815205"/>
            <a:ext cx="718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4303395" y="3439160"/>
            <a:ext cx="10941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aunt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3"/>
          <p:cNvSpPr txBox="1"/>
          <p:nvPr/>
        </p:nvSpPr>
        <p:spPr>
          <a:xfrm>
            <a:off x="6436360" y="3439160"/>
            <a:ext cx="1217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uncle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3365" y="4815205"/>
            <a:ext cx="13341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cousin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823384" y="1424517"/>
            <a:ext cx="10697633" cy="44850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This isn’t my brother and he is my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sister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mother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 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C. cousin 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parent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— Is that your friend Tom?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 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Yes, that is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            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No, he’s my brother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Yes, she is	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             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No, she’s my brother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3330" y="2402840"/>
            <a:ext cx="5886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75045" y="4632960"/>
            <a:ext cx="475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03789" y="1097898"/>
            <a:ext cx="395525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单项选择：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545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804334" y="1195917"/>
            <a:ext cx="10697633" cy="44850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— I’m Tom and my father is Mike. 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 Oh, you’re Mike’s </a:t>
            </a:r>
            <a:r>
              <a:rPr 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__________</a:t>
            </a: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brother            B. uncle             C. cousin 　           D. son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Look at </a:t>
            </a:r>
            <a:r>
              <a:rPr 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___________</a:t>
            </a: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These are my parents and this is my sister. 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picture 1　               B. Picture 1   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Picture two	　　　D. picture two</a:t>
            </a:r>
            <a:endParaRPr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42705" y="2869565"/>
            <a:ext cx="5886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2945" y="4284345"/>
            <a:ext cx="665480" cy="6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Cope the key words in 1a for three times.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Preview 2b and complete 2c.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names of family members</a:t>
            </a:r>
            <a:r>
              <a:rPr 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：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son; cousin; grandpa; mom; aunt; grandma; dad; uncle; daughter; a photo of my family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listen and understand the conversation about family members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know your family members better, and to love your family.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1181100" y="1277620"/>
            <a:ext cx="83508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Let's talk about the picture with your partners.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36865" name="文本框 99"/>
          <p:cNvSpPr txBox="1">
            <a:spLocks noChangeArrowheads="1"/>
          </p:cNvSpPr>
          <p:nvPr/>
        </p:nvSpPr>
        <p:spPr bwMode="auto">
          <a:xfrm>
            <a:off x="1180783" y="2062480"/>
            <a:ext cx="3794125" cy="3322955"/>
          </a:xfrm>
          <a:prstGeom prst="rect">
            <a:avLst/>
          </a:prstGeom>
          <a:solidFill>
            <a:srgbClr val="FEF4E8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These/Those are…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This/that is …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is/are …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He/She is …   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…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8691" r="9461" b="1011"/>
          <a:stretch>
            <a:fillRect/>
          </a:stretch>
        </p:blipFill>
        <p:spPr bwMode="auto">
          <a:xfrm>
            <a:off x="5525770" y="1786890"/>
            <a:ext cx="4854575" cy="41960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8200" name="文本框 47"/>
          <p:cNvSpPr txBox="1">
            <a:spLocks noChangeArrowheads="1"/>
          </p:cNvSpPr>
          <p:nvPr/>
        </p:nvSpPr>
        <p:spPr bwMode="auto">
          <a:xfrm rot="-4150866">
            <a:off x="10207625" y="3332692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文本框 51"/>
          <p:cNvSpPr txBox="1">
            <a:spLocks noChangeArrowheads="1"/>
          </p:cNvSpPr>
          <p:nvPr/>
        </p:nvSpPr>
        <p:spPr bwMode="auto">
          <a:xfrm rot="-5350866">
            <a:off x="11155892" y="3620559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文本框 47"/>
          <p:cNvSpPr txBox="1">
            <a:spLocks noChangeArrowheads="1"/>
          </p:cNvSpPr>
          <p:nvPr/>
        </p:nvSpPr>
        <p:spPr bwMode="auto">
          <a:xfrm rot="-180000">
            <a:off x="6752167" y="29802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文本框 49"/>
          <p:cNvSpPr txBox="1">
            <a:spLocks noChangeArrowheads="1"/>
          </p:cNvSpPr>
          <p:nvPr/>
        </p:nvSpPr>
        <p:spPr bwMode="auto">
          <a:xfrm rot="-5350866">
            <a:off x="8414809" y="28141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文本框 50"/>
          <p:cNvSpPr txBox="1">
            <a:spLocks noChangeArrowheads="1"/>
          </p:cNvSpPr>
          <p:nvPr/>
        </p:nvSpPr>
        <p:spPr bwMode="auto">
          <a:xfrm rot="-170103">
            <a:off x="7452784" y="34544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8" name="文本框 45"/>
          <p:cNvSpPr txBox="1">
            <a:spLocks noChangeArrowheads="1"/>
          </p:cNvSpPr>
          <p:nvPr/>
        </p:nvSpPr>
        <p:spPr bwMode="auto">
          <a:xfrm rot="-1380000">
            <a:off x="2823633" y="15282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30" name="文本框 47"/>
          <p:cNvSpPr txBox="1">
            <a:spLocks noChangeArrowheads="1"/>
          </p:cNvSpPr>
          <p:nvPr/>
        </p:nvSpPr>
        <p:spPr bwMode="auto">
          <a:xfrm rot="-180000">
            <a:off x="3221567" y="25061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33" name="文本框 51"/>
          <p:cNvSpPr txBox="1">
            <a:spLocks noChangeArrowheads="1"/>
          </p:cNvSpPr>
          <p:nvPr/>
        </p:nvSpPr>
        <p:spPr bwMode="auto">
          <a:xfrm rot="-1380000">
            <a:off x="4646084" y="3007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38" name="文本框 45"/>
          <p:cNvSpPr txBox="1">
            <a:spLocks noChangeArrowheads="1"/>
          </p:cNvSpPr>
          <p:nvPr/>
        </p:nvSpPr>
        <p:spPr bwMode="auto">
          <a:xfrm rot="-4502722">
            <a:off x="9039227" y="33348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44" name="文本框 32"/>
          <p:cNvSpPr txBox="1">
            <a:spLocks noChangeArrowheads="1"/>
          </p:cNvSpPr>
          <p:nvPr/>
        </p:nvSpPr>
        <p:spPr bwMode="auto">
          <a:xfrm rot="4190103">
            <a:off x="5718176" y="33432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47" name="文本框 37"/>
          <p:cNvSpPr txBox="1">
            <a:spLocks noChangeArrowheads="1"/>
          </p:cNvSpPr>
          <p:nvPr/>
        </p:nvSpPr>
        <p:spPr bwMode="auto">
          <a:xfrm rot="39237">
            <a:off x="7533217" y="30310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50" name="文本框 47"/>
          <p:cNvSpPr txBox="1">
            <a:spLocks noChangeArrowheads="1"/>
          </p:cNvSpPr>
          <p:nvPr/>
        </p:nvSpPr>
        <p:spPr bwMode="auto">
          <a:xfrm rot="39237">
            <a:off x="9580033" y="32766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51" name="文本框 49"/>
          <p:cNvSpPr txBox="1">
            <a:spLocks noChangeArrowheads="1"/>
          </p:cNvSpPr>
          <p:nvPr/>
        </p:nvSpPr>
        <p:spPr bwMode="auto">
          <a:xfrm rot="-1160763">
            <a:off x="10695517" y="27559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53" name="文本框 51"/>
          <p:cNvSpPr txBox="1">
            <a:spLocks noChangeArrowheads="1"/>
          </p:cNvSpPr>
          <p:nvPr/>
        </p:nvSpPr>
        <p:spPr bwMode="auto">
          <a:xfrm rot="-1160763">
            <a:off x="10619317" y="37253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55" name="文本框 34"/>
          <p:cNvSpPr txBox="1">
            <a:spLocks noChangeArrowheads="1"/>
          </p:cNvSpPr>
          <p:nvPr/>
        </p:nvSpPr>
        <p:spPr bwMode="auto">
          <a:xfrm rot="8340000">
            <a:off x="5232400" y="37549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57" name="文本框 37"/>
          <p:cNvSpPr txBox="1">
            <a:spLocks noChangeArrowheads="1"/>
          </p:cNvSpPr>
          <p:nvPr/>
        </p:nvSpPr>
        <p:spPr bwMode="auto">
          <a:xfrm rot="4010103">
            <a:off x="5085293" y="30384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60" name="文本框 47"/>
          <p:cNvSpPr txBox="1">
            <a:spLocks noChangeArrowheads="1"/>
          </p:cNvSpPr>
          <p:nvPr/>
        </p:nvSpPr>
        <p:spPr bwMode="auto">
          <a:xfrm rot="4010103">
            <a:off x="6325659" y="3353859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61" name="文本框 49"/>
          <p:cNvSpPr txBox="1">
            <a:spLocks noChangeArrowheads="1"/>
          </p:cNvSpPr>
          <p:nvPr/>
        </p:nvSpPr>
        <p:spPr bwMode="auto">
          <a:xfrm rot="-1160763">
            <a:off x="8299451" y="33930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62" name="文本框 50"/>
          <p:cNvSpPr txBox="1">
            <a:spLocks noChangeArrowheads="1"/>
          </p:cNvSpPr>
          <p:nvPr/>
        </p:nvSpPr>
        <p:spPr bwMode="auto">
          <a:xfrm rot="4020000">
            <a:off x="6958543" y="35083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78" name="文本框 45"/>
          <p:cNvSpPr txBox="1">
            <a:spLocks noChangeArrowheads="1"/>
          </p:cNvSpPr>
          <p:nvPr/>
        </p:nvSpPr>
        <p:spPr bwMode="auto">
          <a:xfrm rot="2810103">
            <a:off x="2974975" y="2045759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83" name="文本框 51"/>
          <p:cNvSpPr txBox="1">
            <a:spLocks noChangeArrowheads="1"/>
          </p:cNvSpPr>
          <p:nvPr/>
        </p:nvSpPr>
        <p:spPr bwMode="auto">
          <a:xfrm rot="2810103">
            <a:off x="4594227" y="34956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5" b="1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710566" y="4149302"/>
            <a:ext cx="20193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grandfather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1174751" y="1737149"/>
            <a:ext cx="21971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grandmother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160732" y="1737572"/>
            <a:ext cx="87376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aunt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6517006" y="2259542"/>
            <a:ext cx="108204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 uncle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9073938" y="2660015"/>
            <a:ext cx="124015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 cousin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670589" y="2649855"/>
            <a:ext cx="115125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cousin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853815" y="3603837"/>
            <a:ext cx="111061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father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5280237" y="3662681"/>
            <a:ext cx="128841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mother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8619279" y="5669281"/>
            <a:ext cx="134112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brother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 rot="20122032">
            <a:off x="2980478" y="2454487"/>
            <a:ext cx="1325033" cy="48048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/>
          </a:p>
        </p:txBody>
      </p:sp>
      <p:sp>
        <p:nvSpPr>
          <p:cNvPr id="22" name="右箭头 21"/>
          <p:cNvSpPr/>
          <p:nvPr/>
        </p:nvSpPr>
        <p:spPr>
          <a:xfrm>
            <a:off x="6707294" y="1722121"/>
            <a:ext cx="833967" cy="4783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/>
          </a:p>
        </p:txBody>
      </p:sp>
      <p:sp>
        <p:nvSpPr>
          <p:cNvPr id="23" name="右箭头 22"/>
          <p:cNvSpPr/>
          <p:nvPr/>
        </p:nvSpPr>
        <p:spPr>
          <a:xfrm rot="1142652">
            <a:off x="2993179" y="4015317"/>
            <a:ext cx="1371600" cy="4783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/>
          </a:p>
        </p:txBody>
      </p:sp>
      <p:sp>
        <p:nvSpPr>
          <p:cNvPr id="24" name="右箭头 23"/>
          <p:cNvSpPr/>
          <p:nvPr/>
        </p:nvSpPr>
        <p:spPr>
          <a:xfrm>
            <a:off x="6215168" y="4561841"/>
            <a:ext cx="831851" cy="48048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/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77" y="2259119"/>
            <a:ext cx="2290233" cy="18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8298" y="3769572"/>
            <a:ext cx="248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430" y="1416685"/>
            <a:ext cx="149288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30" y="4094480"/>
            <a:ext cx="1681480" cy="192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115" y="1318895"/>
            <a:ext cx="1807210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668308" y="607907"/>
            <a:ext cx="2078990" cy="5835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>
                <a:solidFill>
                  <a:srgbClr val="FF3300"/>
                </a:solidFill>
                <a:cs typeface="Times New Roman" panose="02020603050405020304" pitchFamily="18" charset="0"/>
              </a:rPr>
              <a:t>My family</a:t>
            </a:r>
            <a:r>
              <a:rPr lang="en-US" altLang="zh-CN" sz="3200">
                <a:cs typeface="Times New Roman" panose="02020603050405020304" pitchFamily="18" charset="0"/>
              </a:rPr>
              <a:t> 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520623" y="5585460"/>
            <a:ext cx="63690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cs typeface="Times New Roman" panose="02020603050405020304" pitchFamily="18" charset="0"/>
              </a:rPr>
              <a:t>me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747510" y="3439160"/>
            <a:ext cx="170815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endParaRPr lang="en-US" altLang="zh-CN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926195" y="3357880"/>
            <a:ext cx="1075690" cy="523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en-US" altLang="zh-CN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9658985" y="994410"/>
            <a:ext cx="170815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endParaRPr lang="en-US" altLang="zh-CN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599045" y="862965"/>
            <a:ext cx="1075690" cy="523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en-US" altLang="zh-CN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1" grpId="0"/>
      <p:bldP spid="12" grpId="0"/>
      <p:bldP spid="14" grpId="0"/>
      <p:bldP spid="15" grpId="0"/>
      <p:bldP spid="18" grpId="0"/>
      <p:bldP spid="2" grpId="0"/>
      <p:bldP spid="22" grpId="0"/>
      <p:bldP spid="23" grpId="0"/>
      <p:bldP spid="24" grpId="0"/>
      <p:bldP spid="20" grpId="0"/>
      <p:bldP spid="13" grpId="0"/>
      <p:bldP spid="19" grpId="0"/>
      <p:bldP spid="16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8913" name="Text Box 38"/>
          <p:cNvSpPr txBox="1">
            <a:spLocks noChangeArrowheads="1"/>
          </p:cNvSpPr>
          <p:nvPr/>
        </p:nvSpPr>
        <p:spPr bwMode="auto">
          <a:xfrm>
            <a:off x="3983990" y="3435350"/>
            <a:ext cx="853440" cy="666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3735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914" name="Text Box 36"/>
          <p:cNvSpPr txBox="1">
            <a:spLocks noChangeArrowheads="1"/>
          </p:cNvSpPr>
          <p:nvPr/>
        </p:nvSpPr>
        <p:spPr bwMode="auto">
          <a:xfrm>
            <a:off x="1436370" y="3435350"/>
            <a:ext cx="1026160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dad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5" name="Text Box 40"/>
          <p:cNvSpPr txBox="1">
            <a:spLocks noChangeArrowheads="1"/>
          </p:cNvSpPr>
          <p:nvPr/>
        </p:nvSpPr>
        <p:spPr bwMode="auto">
          <a:xfrm>
            <a:off x="8077200" y="3507740"/>
            <a:ext cx="1075055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uncle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6" name="Text Box 48"/>
          <p:cNvSpPr txBox="1">
            <a:spLocks noChangeArrowheads="1"/>
          </p:cNvSpPr>
          <p:nvPr/>
        </p:nvSpPr>
        <p:spPr bwMode="auto">
          <a:xfrm>
            <a:off x="1160145" y="4703445"/>
            <a:ext cx="1578610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daughter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7" name="Text Box 50"/>
          <p:cNvSpPr txBox="1">
            <a:spLocks noChangeArrowheads="1"/>
          </p:cNvSpPr>
          <p:nvPr/>
        </p:nvSpPr>
        <p:spPr bwMode="auto">
          <a:xfrm>
            <a:off x="8545195" y="4370070"/>
            <a:ext cx="1694815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daughter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82" name="Text Box 51"/>
          <p:cNvSpPr txBox="1">
            <a:spLocks noChangeArrowheads="1"/>
          </p:cNvSpPr>
          <p:nvPr/>
        </p:nvSpPr>
        <p:spPr bwMode="auto">
          <a:xfrm>
            <a:off x="3983990" y="5225415"/>
            <a:ext cx="15227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latin typeface="Times New Roman" panose="02020603050405020304" pitchFamily="18" charset="0"/>
              </a:rPr>
              <a:t>brother</a:t>
            </a:r>
            <a:endParaRPr lang="en-US" altLang="zh-CN" sz="2800" b="1" u="sng">
              <a:latin typeface="Times New Roman" panose="02020603050405020304" pitchFamily="18" charset="0"/>
            </a:endParaRP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3945255" y="3483610"/>
            <a:ext cx="996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9661525" y="3482975"/>
            <a:ext cx="996315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238885" y="5225415"/>
            <a:ext cx="12655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sister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4333240" y="4703445"/>
            <a:ext cx="784225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8801100" y="4892040"/>
            <a:ext cx="12890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cousin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Text Box 29"/>
          <p:cNvSpPr txBox="1">
            <a:spLocks noChangeArrowheads="1"/>
          </p:cNvSpPr>
          <p:nvPr/>
        </p:nvSpPr>
        <p:spPr bwMode="auto">
          <a:xfrm>
            <a:off x="6635115" y="2425700"/>
            <a:ext cx="1991360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grandma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25" name="Text Box 28"/>
          <p:cNvSpPr txBox="1">
            <a:spLocks noChangeArrowheads="1"/>
          </p:cNvSpPr>
          <p:nvPr/>
        </p:nvSpPr>
        <p:spPr bwMode="auto">
          <a:xfrm>
            <a:off x="3162935" y="2425700"/>
            <a:ext cx="2117090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grandpa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90" name="矩形 4"/>
          <p:cNvSpPr>
            <a:spLocks noChangeArrowheads="1"/>
          </p:cNvSpPr>
          <p:nvPr/>
        </p:nvSpPr>
        <p:spPr bwMode="auto">
          <a:xfrm>
            <a:off x="861695" y="1299210"/>
            <a:ext cx="62966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1a Add the words in the box to the family tree.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91" name="Line 44"/>
          <p:cNvSpPr>
            <a:spLocks noChangeShapeType="1"/>
          </p:cNvSpPr>
          <p:nvPr/>
        </p:nvSpPr>
        <p:spPr bwMode="auto">
          <a:xfrm flipV="1">
            <a:off x="1908598" y="4321387"/>
            <a:ext cx="2880784" cy="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2" name="Line 45"/>
          <p:cNvSpPr>
            <a:spLocks noChangeShapeType="1"/>
          </p:cNvSpPr>
          <p:nvPr/>
        </p:nvSpPr>
        <p:spPr bwMode="auto">
          <a:xfrm flipH="1">
            <a:off x="1949451" y="4320963"/>
            <a:ext cx="0" cy="361951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3" name="Line 30"/>
          <p:cNvSpPr>
            <a:spLocks noChangeShapeType="1"/>
          </p:cNvSpPr>
          <p:nvPr/>
        </p:nvSpPr>
        <p:spPr bwMode="auto">
          <a:xfrm flipV="1">
            <a:off x="5280025" y="2679065"/>
            <a:ext cx="1355090" cy="508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4" name="Line 31"/>
          <p:cNvSpPr>
            <a:spLocks noChangeShapeType="1"/>
          </p:cNvSpPr>
          <p:nvPr/>
        </p:nvSpPr>
        <p:spPr bwMode="auto">
          <a:xfrm flipH="1">
            <a:off x="5955030" y="2710815"/>
            <a:ext cx="5715" cy="44958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5" name="Line 32"/>
          <p:cNvSpPr>
            <a:spLocks noChangeShapeType="1"/>
          </p:cNvSpPr>
          <p:nvPr/>
        </p:nvSpPr>
        <p:spPr bwMode="auto">
          <a:xfrm>
            <a:off x="1871133" y="3191933"/>
            <a:ext cx="7573433" cy="4233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6" name="Line 42"/>
          <p:cNvSpPr>
            <a:spLocks noChangeShapeType="1"/>
          </p:cNvSpPr>
          <p:nvPr/>
        </p:nvSpPr>
        <p:spPr bwMode="auto">
          <a:xfrm flipH="1">
            <a:off x="3219239" y="3743537"/>
            <a:ext cx="0" cy="577851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7" name="Line 47"/>
          <p:cNvSpPr>
            <a:spLocks noChangeShapeType="1"/>
          </p:cNvSpPr>
          <p:nvPr/>
        </p:nvSpPr>
        <p:spPr bwMode="auto">
          <a:xfrm flipH="1">
            <a:off x="4790017" y="4323292"/>
            <a:ext cx="0" cy="359833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8" name="Line 41"/>
          <p:cNvSpPr>
            <a:spLocks noChangeShapeType="1"/>
          </p:cNvSpPr>
          <p:nvPr/>
        </p:nvSpPr>
        <p:spPr bwMode="auto">
          <a:xfrm flipV="1">
            <a:off x="9179984" y="3839633"/>
            <a:ext cx="480483" cy="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199" name="Line 35"/>
          <p:cNvSpPr>
            <a:spLocks noChangeShapeType="1"/>
          </p:cNvSpPr>
          <p:nvPr/>
        </p:nvSpPr>
        <p:spPr bwMode="auto">
          <a:xfrm flipH="1">
            <a:off x="9444567" y="3202517"/>
            <a:ext cx="2117" cy="637116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200" name="Line 43"/>
          <p:cNvSpPr>
            <a:spLocks noChangeShapeType="1"/>
          </p:cNvSpPr>
          <p:nvPr/>
        </p:nvSpPr>
        <p:spPr bwMode="auto">
          <a:xfrm flipH="1">
            <a:off x="9444990" y="3839845"/>
            <a:ext cx="1270" cy="53022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8937" name="Rectangle 13"/>
          <p:cNvSpPr>
            <a:spLocks noChangeArrowheads="1"/>
          </p:cNvSpPr>
          <p:nvPr/>
        </p:nvSpPr>
        <p:spPr bwMode="auto">
          <a:xfrm>
            <a:off x="2883535" y="1759585"/>
            <a:ext cx="6950710" cy="66611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sister  son  cousin  grandpa  mom  aunt</a:t>
            </a:r>
            <a:r>
              <a:rPr lang="en-US" altLang="zh-CN" sz="3735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735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1871133" y="3191933"/>
            <a:ext cx="0" cy="24341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14391" idx="1"/>
          </p:cNvCxnSpPr>
          <p:nvPr/>
        </p:nvCxnSpPr>
        <p:spPr>
          <a:xfrm>
            <a:off x="2493645" y="3743325"/>
            <a:ext cx="1451610" cy="127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/>
      <p:bldP spid="14392" grpId="0"/>
      <p:bldP spid="14393" grpId="0"/>
      <p:bldP spid="14394" grpId="0"/>
      <p:bldP spid="143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50190" name="矩形 4"/>
          <p:cNvSpPr>
            <a:spLocks noChangeArrowheads="1"/>
          </p:cNvSpPr>
          <p:nvPr/>
        </p:nvSpPr>
        <p:spPr bwMode="auto">
          <a:xfrm>
            <a:off x="842645" y="1451610"/>
            <a:ext cx="44900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Can you fill in the blanks?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1740" y="2028825"/>
            <a:ext cx="9747885" cy="396938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1. Linda is my mother. I’m Linda’s __________.</a:t>
            </a:r>
            <a:endParaRPr lang="en-US" altLang="zh-CN" sz="2800" b="1">
              <a:latin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 Helen is my mother’s sister. She is my __________.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3. Helen is the boy’s mother. The boy is my  __________.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This is my father’s brother. He’s my __________.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5. Jim is his father’s ________.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6. His parents are his _______  and _______.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78851" name="矩形 78850"/>
          <p:cNvSpPr/>
          <p:nvPr/>
        </p:nvSpPr>
        <p:spPr>
          <a:xfrm>
            <a:off x="6647815" y="2176145"/>
            <a:ext cx="1842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daughter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30110" y="2871470"/>
            <a:ext cx="1575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aunt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94320" y="3493770"/>
            <a:ext cx="15474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cousin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0110" y="4116705"/>
            <a:ext cx="1260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uncle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15790" y="4744403"/>
            <a:ext cx="1411288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38663" y="5361623"/>
            <a:ext cx="14192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mother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647815" y="5361623"/>
            <a:ext cx="1246188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father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3" grpId="0"/>
      <p:bldP spid="4" grpId="0"/>
      <p:bldP spid="5" grpId="0"/>
      <p:bldP spid="24581" grpId="0"/>
      <p:bldP spid="24585" grpId="0"/>
      <p:bldP spid="24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56678" name="文本框 3"/>
          <p:cNvSpPr txBox="1"/>
          <p:nvPr/>
        </p:nvSpPr>
        <p:spPr>
          <a:xfrm>
            <a:off x="933450" y="1422400"/>
            <a:ext cx="10258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1b Listen and check (     ) the words you hear.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6679" name="矩形 50183"/>
          <p:cNvSpPr/>
          <p:nvPr/>
        </p:nvSpPr>
        <p:spPr>
          <a:xfrm>
            <a:off x="3704590" y="1488758"/>
            <a:ext cx="663575" cy="67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8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6680" name="文本框 50177"/>
          <p:cNvSpPr txBox="1"/>
          <p:nvPr/>
        </p:nvSpPr>
        <p:spPr>
          <a:xfrm>
            <a:off x="729615" y="2593975"/>
            <a:ext cx="10761345" cy="2016125"/>
          </a:xfrm>
          <a:prstGeom prst="rect">
            <a:avLst/>
          </a:prstGeom>
          <a:solidFill>
            <a:srgbClr val="FEF4E8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t" anchorCtr="0"/>
          <a:lstStyle/>
          <a:p>
            <a:pPr marL="342900" indent="-342900">
              <a:lnSpc>
                <a:spcPct val="170000"/>
              </a:lnSpc>
              <a:spcBef>
                <a:spcPct val="3000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grandpa ____   grandma ____   cousin ____   dad ____      mom ____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70000"/>
              </a:lnSpc>
              <a:spcBef>
                <a:spcPct val="3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uncle ____      aunt ____      brother ____   sister ____   friends ____ </a:t>
            </a:r>
            <a:endParaRPr lang="en-US" altLang="zh-CN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0179" name="矩形 50178"/>
          <p:cNvSpPr/>
          <p:nvPr/>
        </p:nvSpPr>
        <p:spPr>
          <a:xfrm>
            <a:off x="10106025" y="3598863"/>
            <a:ext cx="4057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0180" name="矩形 50179"/>
          <p:cNvSpPr/>
          <p:nvPr/>
        </p:nvSpPr>
        <p:spPr>
          <a:xfrm>
            <a:off x="2209800" y="2816225"/>
            <a:ext cx="868363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0181" name="矩形 50180"/>
          <p:cNvSpPr/>
          <p:nvPr/>
        </p:nvSpPr>
        <p:spPr>
          <a:xfrm>
            <a:off x="2024063" y="3665538"/>
            <a:ext cx="4057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6684" name="矩形 50185"/>
          <p:cNvSpPr/>
          <p:nvPr/>
        </p:nvSpPr>
        <p:spPr>
          <a:xfrm>
            <a:off x="3895725" y="3665538"/>
            <a:ext cx="4057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0187" name="矩形 50186"/>
          <p:cNvSpPr/>
          <p:nvPr/>
        </p:nvSpPr>
        <p:spPr>
          <a:xfrm flipH="1">
            <a:off x="6599238" y="2815908"/>
            <a:ext cx="649287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63758" y="2815908"/>
            <a:ext cx="4057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" name="U2B1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81570" y="1545590"/>
            <a:ext cx="619125" cy="6191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24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179" grpId="0"/>
      <p:bldP spid="50180" grpId="0"/>
      <p:bldP spid="50181" grpId="0"/>
      <p:bldP spid="5018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56678" name="文本框 3"/>
          <p:cNvSpPr txBox="1"/>
          <p:nvPr/>
        </p:nvSpPr>
        <p:spPr>
          <a:xfrm>
            <a:off x="933450" y="1422400"/>
            <a:ext cx="10258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Look at the pictures. Who are they?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57713" name="组合 7"/>
          <p:cNvGrpSpPr/>
          <p:nvPr/>
        </p:nvGrpSpPr>
        <p:grpSpPr>
          <a:xfrm>
            <a:off x="1704975" y="2050415"/>
            <a:ext cx="3368675" cy="1657985"/>
            <a:chOff x="939" y="2886"/>
            <a:chExt cx="5859" cy="3404"/>
          </a:xfrm>
        </p:grpSpPr>
        <p:pic>
          <p:nvPicPr>
            <p:cNvPr id="157714" name="图片 1" descr="p10_1c1"/>
            <p:cNvPicPr>
              <a:picLocks noChangeAspect="1"/>
            </p:cNvPicPr>
            <p:nvPr/>
          </p:nvPicPr>
          <p:blipFill>
            <a:blip r:embed="rId1"/>
            <a:srcRect l="12500" t="7387" r="12910" b="16866"/>
            <a:stretch>
              <a:fillRect/>
            </a:stretch>
          </p:blipFill>
          <p:spPr>
            <a:xfrm>
              <a:off x="2330" y="2886"/>
              <a:ext cx="4469" cy="3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939" y="4198"/>
              <a:ext cx="948" cy="8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716" name="组合 8"/>
          <p:cNvGrpSpPr/>
          <p:nvPr/>
        </p:nvGrpSpPr>
        <p:grpSpPr>
          <a:xfrm>
            <a:off x="7054850" y="2003425"/>
            <a:ext cx="3380105" cy="1704340"/>
            <a:chOff x="939" y="6558"/>
            <a:chExt cx="5882" cy="3504"/>
          </a:xfrm>
        </p:grpSpPr>
        <p:pic>
          <p:nvPicPr>
            <p:cNvPr id="157717" name="图片 4" descr="p10_1c2"/>
            <p:cNvPicPr>
              <a:picLocks noChangeAspect="1"/>
            </p:cNvPicPr>
            <p:nvPr/>
          </p:nvPicPr>
          <p:blipFill>
            <a:blip r:embed="rId2"/>
            <a:srcRect l="11740" t="4166" r="10435" b="14899"/>
            <a:stretch>
              <a:fillRect/>
            </a:stretch>
          </p:blipFill>
          <p:spPr>
            <a:xfrm>
              <a:off x="2329" y="6558"/>
              <a:ext cx="4493" cy="35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939" y="7860"/>
              <a:ext cx="948" cy="8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12365" y="3848100"/>
            <a:ext cx="2867660" cy="2245360"/>
          </a:xfrm>
          <a:prstGeom prst="rect">
            <a:avLst/>
          </a:prstGeom>
          <a:solidFill>
            <a:srgbClr val="FEF4E8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aunt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uncle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cousin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cousin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 friends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0" name="文本框 52239"/>
          <p:cNvSpPr txBox="1"/>
          <p:nvPr/>
        </p:nvSpPr>
        <p:spPr>
          <a:xfrm>
            <a:off x="8107680" y="3973513"/>
            <a:ext cx="2073275" cy="1512570"/>
          </a:xfrm>
          <a:prstGeom prst="rect">
            <a:avLst/>
          </a:prstGeom>
          <a:solidFill>
            <a:srgbClr val="FEF4E8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grandmother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parents 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son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56678" name="文本框 3"/>
          <p:cNvSpPr txBox="1"/>
          <p:nvPr/>
        </p:nvSpPr>
        <p:spPr>
          <a:xfrm>
            <a:off x="933450" y="1422400"/>
            <a:ext cx="10258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1c Listen again. Which picture are Jiang Tao and Tom talking about?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57713" name="组合 7"/>
          <p:cNvGrpSpPr/>
          <p:nvPr/>
        </p:nvGrpSpPr>
        <p:grpSpPr>
          <a:xfrm>
            <a:off x="1363345" y="2612390"/>
            <a:ext cx="3719830" cy="2528570"/>
            <a:chOff x="939" y="2886"/>
            <a:chExt cx="5859" cy="3404"/>
          </a:xfrm>
        </p:grpSpPr>
        <p:pic>
          <p:nvPicPr>
            <p:cNvPr id="157714" name="图片 1" descr="p10_1c1"/>
            <p:cNvPicPr>
              <a:picLocks noChangeAspect="1"/>
            </p:cNvPicPr>
            <p:nvPr/>
          </p:nvPicPr>
          <p:blipFill>
            <a:blip r:embed="rId1"/>
            <a:srcRect l="12500" t="7387" r="12910" b="16866"/>
            <a:stretch>
              <a:fillRect/>
            </a:stretch>
          </p:blipFill>
          <p:spPr>
            <a:xfrm>
              <a:off x="2330" y="2886"/>
              <a:ext cx="4469" cy="3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939" y="4198"/>
              <a:ext cx="948" cy="8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716" name="组合 8"/>
          <p:cNvGrpSpPr/>
          <p:nvPr/>
        </p:nvGrpSpPr>
        <p:grpSpPr>
          <a:xfrm>
            <a:off x="6711950" y="2565400"/>
            <a:ext cx="3732530" cy="2599055"/>
            <a:chOff x="939" y="6558"/>
            <a:chExt cx="5882" cy="3504"/>
          </a:xfrm>
        </p:grpSpPr>
        <p:pic>
          <p:nvPicPr>
            <p:cNvPr id="157717" name="图片 4" descr="p10_1c2"/>
            <p:cNvPicPr>
              <a:picLocks noChangeAspect="1"/>
            </p:cNvPicPr>
            <p:nvPr/>
          </p:nvPicPr>
          <p:blipFill>
            <a:blip r:embed="rId2"/>
            <a:srcRect l="11740" t="4166" r="10435" b="14899"/>
            <a:stretch>
              <a:fillRect/>
            </a:stretch>
          </p:blipFill>
          <p:spPr>
            <a:xfrm>
              <a:off x="2329" y="6558"/>
              <a:ext cx="4493" cy="35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939" y="7860"/>
              <a:ext cx="948" cy="8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B1c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5245" y="1576070"/>
            <a:ext cx="619125" cy="619125"/>
          </a:xfrm>
          <a:prstGeom prst="rect">
            <a:avLst/>
          </a:prstGeom>
        </p:spPr>
      </p:pic>
      <p:pic>
        <p:nvPicPr>
          <p:cNvPr id="4" name="图片 3" descr="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085" y="3531235"/>
            <a:ext cx="953135" cy="95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3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3447</Words>
  <Application>WPS 演示</Application>
  <PresentationFormat/>
  <Paragraphs>343</Paragraphs>
  <Slides>18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Calibri</vt:lpstr>
      <vt:lpstr>Arial Unicode MS</vt:lpstr>
      <vt:lpstr>Arial Unicode MS</vt:lpstr>
      <vt:lpstr>Wingdings</vt:lpstr>
      <vt:lpstr>Office 主题​​</vt:lpstr>
      <vt:lpstr>PowerPoint 演示文稿</vt:lpstr>
      <vt:lpstr>Learning objectives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Language points</vt:lpstr>
      <vt:lpstr>Exercise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