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10" r:id="rId3"/>
    <p:sldId id="266" r:id="rId4"/>
    <p:sldId id="312" r:id="rId5"/>
    <p:sldId id="342" r:id="rId6"/>
    <p:sldId id="400" r:id="rId7"/>
    <p:sldId id="401" r:id="rId8"/>
    <p:sldId id="402" r:id="rId9"/>
    <p:sldId id="411" r:id="rId10"/>
    <p:sldId id="386" r:id="rId11"/>
    <p:sldId id="387" r:id="rId12"/>
    <p:sldId id="409" r:id="rId13"/>
    <p:sldId id="410" r:id="rId14"/>
    <p:sldId id="464" r:id="rId15"/>
    <p:sldId id="465" r:id="rId16"/>
    <p:sldId id="412" r:id="rId17"/>
    <p:sldId id="419" r:id="rId18"/>
    <p:sldId id="421" r:id="rId19"/>
    <p:sldId id="420" r:id="rId20"/>
    <p:sldId id="431" r:id="rId21"/>
    <p:sldId id="430" r:id="rId22"/>
    <p:sldId id="432" r:id="rId23"/>
    <p:sldId id="423" r:id="rId24"/>
    <p:sldId id="462" r:id="rId25"/>
    <p:sldId id="311" r:id="rId2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1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247" y="1279525"/>
            <a:ext cx="6141156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charset="0"/>
                <a:ea typeface="楷体" panose="0201060906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九上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33020" y="-3810"/>
            <a:ext cx="12225655" cy="6886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6" Type="http://schemas.openxmlformats.org/officeDocument/2006/relationships/image" Target="file:///E:\400px_tools/pic_temp/1_pic_quater_left_down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4.xml"/><Relationship Id="rId3" Type="http://schemas.openxmlformats.org/officeDocument/2006/relationships/image" Target="file:///E:\400px_tools/pic_temp/0_pic_quater_left_up.png" TargetMode="External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.xml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8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0.xml"/><Relationship Id="rId2" Type="http://schemas.openxmlformats.org/officeDocument/2006/relationships/image" Target="../media/image6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690" y="-31750"/>
            <a:ext cx="12311380" cy="6921500"/>
          </a:xfrm>
          <a:prstGeom prst="rect">
            <a:avLst/>
          </a:prstGeom>
        </p:spPr>
      </p:pic>
      <p:sp>
        <p:nvSpPr>
          <p:cNvPr id="8" name="标题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536700" y="1083310"/>
            <a:ext cx="9485630" cy="11195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7200" b="0" u="none" strike="noStrike" kern="1200" cap="none" spc="-2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pPr algn="just">
              <a:buFontTx/>
            </a:pP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Unit </a:t>
            </a: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5  What are the shirts made of?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285115" y="224790"/>
            <a:ext cx="29095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R·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九年级全一册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3966210" y="2578100"/>
            <a:ext cx="359092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zh-CN" sz="44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第一课时</a:t>
            </a:r>
            <a:endParaRPr lang="zh-CN" sz="44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295400" y="658284"/>
            <a:ext cx="912283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426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What’s the ________ usually </a:t>
            </a:r>
            <a:r>
              <a:rPr kumimoji="0" lang="en-US" altLang="zh-CN" sz="4265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made of </a:t>
            </a:r>
            <a:r>
              <a:rPr kumimoji="0" lang="en-US" altLang="zh-CN" sz="426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?</a:t>
            </a:r>
            <a:endParaRPr kumimoji="0" lang="en-US" altLang="zh-CN" sz="426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426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It’s made of _________.</a:t>
            </a:r>
            <a:endParaRPr kumimoji="0" lang="en-US" altLang="zh-CN" sz="426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4607984" y="836084"/>
            <a:ext cx="1176655" cy="7480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426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fork</a:t>
            </a:r>
            <a:endParaRPr lang="en-US" altLang="zh-CN" sz="426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8195" y="3194050"/>
            <a:ext cx="4910455" cy="2455545"/>
          </a:xfrm>
          <a:prstGeom prst="rect">
            <a:avLst/>
          </a:prstGeom>
        </p:spPr>
      </p:pic>
      <p:sp>
        <p:nvSpPr>
          <p:cNvPr id="2" name="Rectangle 2"/>
          <p:cNvSpPr/>
          <p:nvPr/>
        </p:nvSpPr>
        <p:spPr>
          <a:xfrm>
            <a:off x="4162425" y="1808481"/>
            <a:ext cx="3215005" cy="7480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426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gold or silver</a:t>
            </a:r>
            <a:endParaRPr lang="en-US" altLang="zh-CN" sz="426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085850" y="1366944"/>
            <a:ext cx="912283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426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What’s the ________ usually </a:t>
            </a:r>
            <a:r>
              <a:rPr kumimoji="0" lang="en-US" altLang="zh-CN" sz="4265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made of </a:t>
            </a:r>
            <a:r>
              <a:rPr kumimoji="0" lang="en-US" altLang="zh-CN" sz="426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?</a:t>
            </a:r>
            <a:endParaRPr kumimoji="0" lang="en-US" altLang="zh-CN" sz="426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426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It’s made of _________.</a:t>
            </a:r>
            <a:endParaRPr kumimoji="0" lang="en-US" altLang="zh-CN" sz="426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4398434" y="1544744"/>
            <a:ext cx="1146810" cy="7480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426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coin</a:t>
            </a:r>
            <a:endParaRPr lang="en-US" altLang="zh-CN" sz="426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4152265" y="2517141"/>
            <a:ext cx="3215005" cy="7480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426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gold or silver</a:t>
            </a:r>
            <a:endParaRPr lang="en-US" altLang="zh-CN" sz="426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452113">
                  <a:alpha val="100000"/>
                </a:srgbClr>
              </a:clrFrom>
              <a:clrTo>
                <a:srgbClr val="452113">
                  <a:alpha val="100000"/>
                  <a:alpha val="0"/>
                </a:srgbClr>
              </a:clrTo>
            </a:clrChange>
          </a:blip>
          <a:srcRect r="32736"/>
          <a:stretch>
            <a:fillRect/>
          </a:stretch>
        </p:blipFill>
        <p:spPr>
          <a:xfrm>
            <a:off x="5886450" y="2625725"/>
            <a:ext cx="4531995" cy="3368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右箭头 1"/>
          <p:cNvSpPr/>
          <p:nvPr/>
        </p:nvSpPr>
        <p:spPr>
          <a:xfrm>
            <a:off x="4845051" y="4123267"/>
            <a:ext cx="2514600" cy="406400"/>
          </a:xfrm>
          <a:prstGeom prst="rightArrow">
            <a:avLst>
              <a:gd name="adj1" fmla="val 50000"/>
              <a:gd name="adj2" fmla="val 9160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295400" y="658284"/>
            <a:ext cx="912283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426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What’s the ________ usually </a:t>
            </a:r>
            <a:r>
              <a:rPr kumimoji="0" lang="en-US" altLang="zh-CN" sz="4265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made of </a:t>
            </a:r>
            <a:r>
              <a:rPr kumimoji="0" lang="en-US" altLang="zh-CN" sz="426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?</a:t>
            </a:r>
            <a:endParaRPr kumimoji="0" lang="en-US" altLang="zh-CN" sz="426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426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It’s made of _________.</a:t>
            </a:r>
            <a:endParaRPr kumimoji="0" lang="en-US" altLang="zh-CN" sz="426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4175549" y="886884"/>
            <a:ext cx="1659255" cy="7480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426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blouse</a:t>
            </a:r>
            <a:endParaRPr lang="en-US" altLang="zh-CN" sz="426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4838700" y="1797051"/>
            <a:ext cx="996315" cy="7480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426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silk</a:t>
            </a:r>
            <a:endParaRPr lang="en-US" altLang="zh-CN" sz="426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450" y="2673350"/>
            <a:ext cx="3420745" cy="31470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575" y="2983865"/>
            <a:ext cx="3291840" cy="222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2"/>
          <p:cNvSpPr txBox="1"/>
          <p:nvPr/>
        </p:nvSpPr>
        <p:spPr>
          <a:xfrm>
            <a:off x="1007533" y="1412241"/>
            <a:ext cx="10560051" cy="40335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426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</a:t>
            </a:r>
            <a:r>
              <a:rPr lang="zh-CN" altLang="en-US" sz="426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 made of  </a:t>
            </a:r>
            <a:r>
              <a:rPr lang="en-US" altLang="zh-CN" sz="426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…</a:t>
            </a:r>
            <a:r>
              <a:rPr lang="zh-CN" altLang="en-US" sz="426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由</a:t>
            </a:r>
            <a:r>
              <a:rPr lang="en-US" altLang="zh-CN" sz="3735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……</a:t>
            </a:r>
            <a:r>
              <a:rPr lang="zh-CN" altLang="en-US" sz="426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制成</a:t>
            </a:r>
            <a:endParaRPr lang="zh-CN" altLang="en-US" sz="426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426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强调从制成品中</a:t>
            </a:r>
            <a:r>
              <a:rPr lang="zh-CN" altLang="en-US" sz="426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仍可以看出它的原材料</a:t>
            </a:r>
            <a:r>
              <a:rPr lang="zh-CN" altLang="en-US" sz="426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  <a:endParaRPr lang="zh-CN" altLang="en-US" sz="426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426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</a:t>
            </a:r>
            <a:r>
              <a:rPr lang="zh-CN" altLang="en-US" sz="426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 made </a:t>
            </a:r>
            <a:r>
              <a:rPr lang="en-US" altLang="zh-CN" sz="426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from</a:t>
            </a:r>
            <a:r>
              <a:rPr lang="zh-CN" altLang="en-US" sz="426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</a:t>
            </a:r>
            <a:r>
              <a:rPr lang="en-US" altLang="zh-CN" sz="426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… </a:t>
            </a:r>
            <a:r>
              <a:rPr lang="zh-CN" altLang="en-US" sz="426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由</a:t>
            </a:r>
            <a:r>
              <a:rPr lang="en-US" altLang="zh-CN" sz="3735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……</a:t>
            </a:r>
            <a:r>
              <a:rPr lang="zh-CN" altLang="en-US" sz="426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制成</a:t>
            </a:r>
            <a:endParaRPr lang="zh-CN" altLang="en-US" sz="426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426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强调从制成品中</a:t>
            </a:r>
            <a:r>
              <a:rPr lang="zh-CN" altLang="en-US" sz="426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看不出它的原材料</a:t>
            </a:r>
            <a:r>
              <a:rPr lang="zh-CN" altLang="en-US" sz="426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  <a:endParaRPr lang="zh-CN" altLang="en-US" sz="426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Rectangle 387"/>
          <p:cNvSpPr>
            <a:spLocks noChangeArrowheads="1"/>
          </p:cNvSpPr>
          <p:nvPr/>
        </p:nvSpPr>
        <p:spPr bwMode="auto">
          <a:xfrm>
            <a:off x="1596390" y="767080"/>
            <a:ext cx="8209915" cy="70675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lang="en-US" altLang="zh-CN" sz="40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be made…</a:t>
            </a:r>
            <a:r>
              <a:rPr kumimoji="1" lang="zh-CN" altLang="en-US" sz="40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的词组</a:t>
            </a:r>
            <a:endParaRPr kumimoji="1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2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charRg st="22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charRg st="22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5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charRg st="45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charRg st="45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74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charRg st="74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charRg st="74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124711" y="1904788"/>
            <a:ext cx="992505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3. </a:t>
            </a: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 made 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in</a:t>
            </a: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… </a:t>
            </a: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在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……</a:t>
            </a: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制造</a:t>
            </a:r>
            <a:endParaRPr kumimoji="0" lang="zh-CN" altLang="en-US" sz="426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介词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in</a:t>
            </a: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后常接</a:t>
            </a:r>
            <a:r>
              <a:rPr kumimoji="0" lang="zh-CN" altLang="en-US" sz="4265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产地</a:t>
            </a:r>
            <a:endParaRPr kumimoji="0" lang="zh-CN" altLang="en-US" sz="426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</a:t>
            </a:r>
            <a:endParaRPr kumimoji="0" lang="zh-CN" altLang="en-US" sz="42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2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charRg st="22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6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charRg st="36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4086014" y="956733"/>
            <a:ext cx="7753350" cy="1863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 salad 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is made of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vegetables.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01184" y="4076700"/>
            <a:ext cx="7240905" cy="1863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 wine 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is made from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grapes.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736417" y="956733"/>
            <a:ext cx="3359151" cy="80856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看得出原材料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3835400" y="4161367"/>
            <a:ext cx="3359151" cy="80856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看不出原材料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7480" y="1069975"/>
            <a:ext cx="3191510" cy="21253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25" y="2242820"/>
            <a:ext cx="3810000" cy="3589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 bldLvl="0" animBg="1"/>
      <p:bldP spid="1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8720" y="1022350"/>
            <a:ext cx="6312535" cy="44659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 flipH="1">
            <a:off x="709930" y="1377950"/>
            <a:ext cx="1851025" cy="41725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r="46417" b="2844"/>
          <a:stretch>
            <a:fillRect/>
          </a:stretch>
        </p:blipFill>
        <p:spPr>
          <a:xfrm>
            <a:off x="9370060" y="1779270"/>
            <a:ext cx="2041525" cy="3709035"/>
          </a:xfrm>
          <a:prstGeom prst="rect">
            <a:avLst/>
          </a:prstGeom>
        </p:spPr>
      </p:pic>
      <p:sp>
        <p:nvSpPr>
          <p:cNvPr id="26640" name="矩形 4"/>
          <p:cNvSpPr/>
          <p:nvPr/>
        </p:nvSpPr>
        <p:spPr>
          <a:xfrm>
            <a:off x="6849533" y="4988984"/>
            <a:ext cx="2056130" cy="78930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45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France</a:t>
            </a:r>
            <a:endParaRPr lang="zh-CN" altLang="en-US" sz="2400" dirty="0"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992717" y="548217"/>
            <a:ext cx="3937000" cy="1631951"/>
          </a:xfrm>
          <a:prstGeom prst="wedgeRoundRectCallout">
            <a:avLst>
              <a:gd name="adj1" fmla="val -25928"/>
              <a:gd name="adj2" fmla="val 68586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Where was the wine made?</a:t>
            </a:r>
            <a:endParaRPr kumimoji="0" lang="zh-CN" altLang="en-US" sz="426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6642100" y="579967"/>
            <a:ext cx="3937000" cy="1631951"/>
          </a:xfrm>
          <a:prstGeom prst="wedgeRoundRectCallout">
            <a:avLst>
              <a:gd name="adj1" fmla="val 29363"/>
              <a:gd name="adj2" fmla="val 6913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It 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was made in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France.</a:t>
            </a:r>
            <a:endParaRPr kumimoji="0" lang="zh-CN" altLang="en-US" sz="426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r="46417" b="2844"/>
          <a:stretch>
            <a:fillRect/>
          </a:stretch>
        </p:blipFill>
        <p:spPr>
          <a:xfrm flipH="1">
            <a:off x="4167505" y="2058035"/>
            <a:ext cx="1896745" cy="37090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>
            <a:off x="6490970" y="1534795"/>
            <a:ext cx="1790700" cy="4172585"/>
          </a:xfrm>
          <a:prstGeom prst="rect">
            <a:avLst/>
          </a:prstGeom>
        </p:spPr>
      </p:pic>
      <p:sp>
        <p:nvSpPr>
          <p:cNvPr id="32" name="圆角矩形标注 10"/>
          <p:cNvSpPr/>
          <p:nvPr/>
        </p:nvSpPr>
        <p:spPr bwMode="auto">
          <a:xfrm>
            <a:off x="365125" y="1179195"/>
            <a:ext cx="4531995" cy="1703705"/>
          </a:xfrm>
          <a:prstGeom prst="wedgeRoundRectCallout">
            <a:avLst>
              <a:gd name="adj1" fmla="val 37361"/>
              <a:gd name="adj2" fmla="val 66379"/>
              <a:gd name="adj3" fmla="val 16667"/>
            </a:avLst>
          </a:prstGeom>
          <a:solidFill>
            <a:srgbClr val="FFFFFF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30" b="1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This picture is very special. What is it made from?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5" name="圆角矩形标注 16"/>
          <p:cNvSpPr/>
          <p:nvPr/>
        </p:nvSpPr>
        <p:spPr bwMode="auto">
          <a:xfrm>
            <a:off x="7530465" y="1301115"/>
            <a:ext cx="3938270" cy="1581785"/>
          </a:xfrm>
          <a:prstGeom prst="wedgeRoundRectCallout">
            <a:avLst>
              <a:gd name="adj1" fmla="val -33977"/>
              <a:gd name="adj2" fmla="val 68866"/>
              <a:gd name="adj3" fmla="val 16667"/>
            </a:avLst>
          </a:prstGeom>
          <a:solidFill>
            <a:srgbClr val="FFFFFF"/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3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It is made from grass and flowers.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Role play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1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 flipH="1">
            <a:off x="4211320" y="1432560"/>
            <a:ext cx="1851025" cy="4172585"/>
          </a:xfrm>
          <a:prstGeom prst="rect">
            <a:avLst/>
          </a:prstGeom>
        </p:spPr>
      </p:pic>
      <p:sp>
        <p:nvSpPr>
          <p:cNvPr id="32" name="圆角矩形标注 10"/>
          <p:cNvSpPr/>
          <p:nvPr/>
        </p:nvSpPr>
        <p:spPr bwMode="auto">
          <a:xfrm>
            <a:off x="365125" y="1432560"/>
            <a:ext cx="4531995" cy="1290955"/>
          </a:xfrm>
          <a:prstGeom prst="wedgeRoundRectCallout">
            <a:avLst>
              <a:gd name="adj1" fmla="val 37361"/>
              <a:gd name="adj2" fmla="val 66379"/>
              <a:gd name="adj3" fmla="val 16667"/>
            </a:avLst>
          </a:prstGeom>
          <a:solidFill>
            <a:srgbClr val="FFFFFF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30" b="1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This ring looks nice. Is it made of silver?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5" name="圆角矩形标注 16"/>
          <p:cNvSpPr/>
          <p:nvPr/>
        </p:nvSpPr>
        <p:spPr bwMode="auto">
          <a:xfrm>
            <a:off x="7530253" y="1301327"/>
            <a:ext cx="3689351" cy="1422400"/>
          </a:xfrm>
          <a:prstGeom prst="wedgeRoundRectCallout">
            <a:avLst>
              <a:gd name="adj1" fmla="val -33977"/>
              <a:gd name="adj2" fmla="val 68866"/>
              <a:gd name="adj3" fmla="val 16667"/>
            </a:avLst>
          </a:prstGeom>
          <a:solidFill>
            <a:srgbClr val="FFFFFF"/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3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Yes, and it was made in Thailand.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0100" y="2573020"/>
            <a:ext cx="3310890" cy="33108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1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694815" y="1285875"/>
            <a:ext cx="8985250" cy="378460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defTabSz="914400" rt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No matter what you buy, you might think those products were made in those countries.</a:t>
            </a:r>
            <a:endParaRPr kumimoji="1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>
            <p:custDataLst>
              <p:tags r:id="rId1"/>
            </p:custDataLst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0202" cy="2478668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4"/>
            </p:custDataLst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4944136"/>
            <a:ext cx="1620202" cy="1913864"/>
          </a:xfrm>
          <a:prstGeom prst="rect">
            <a:avLst/>
          </a:prstGeom>
        </p:spPr>
      </p:pic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Lead in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385273" y="3939752"/>
            <a:ext cx="1569720" cy="74803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1" lang="en-US" altLang="zh-CN" sz="4265" b="1" kern="1200" cap="none" spc="0" normalizeH="0" baseline="0" noProof="0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glass</a:t>
            </a:r>
            <a:endParaRPr kumimoji="1" lang="en-US" altLang="zh-CN" sz="4265" b="1" kern="1200" cap="none" spc="0" normalizeH="0" baseline="0" noProof="0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7173807" y="4039235"/>
            <a:ext cx="1598930" cy="74803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1" lang="en-US" altLang="zh-CN" sz="4265" b="1" kern="1200" cap="none" spc="0" normalizeH="0" baseline="0" noProof="0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wood</a:t>
            </a:r>
            <a:endParaRPr kumimoji="1" lang="en-US" altLang="zh-CN" sz="4265" b="1" kern="1200" cap="none" spc="0" normalizeH="0" baseline="0" noProof="0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6720" y="1303655"/>
            <a:ext cx="3810000" cy="27355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5710" y="1303655"/>
            <a:ext cx="3810000" cy="253746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2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325120" y="2468457"/>
            <a:ext cx="11049000" cy="16440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35000"/>
              </a:lnSpc>
              <a:buClrTx/>
              <a:buSzTx/>
              <a:buFontTx/>
              <a:buNone/>
              <a:defRPr/>
            </a:pPr>
            <a:r>
              <a:rPr kumimoji="0" lang="zh-CN" altLang="en-US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 与“</a:t>
            </a:r>
            <a:r>
              <a:rPr kumimoji="0" lang="en-US" altLang="zh-CN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what, who, which, where, how</a:t>
            </a:r>
            <a:r>
              <a:rPr kumimoji="0" lang="zh-CN" altLang="en-US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”等疑问词连用，引导让步状语从句。</a:t>
            </a:r>
            <a:endParaRPr kumimoji="0" lang="zh-CN" altLang="en-US" sz="373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773430" y="4112472"/>
            <a:ext cx="11049000" cy="867410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 eaLnBrk="1" hangingPunct="1">
              <a:lnSpc>
                <a:spcPct val="135000"/>
              </a:lnSpc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no matter what = whatever </a:t>
            </a:r>
            <a:r>
              <a:rPr kumimoji="0" lang="zh-CN" altLang="en-US" sz="3735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无论什么</a:t>
            </a:r>
            <a:endParaRPr kumimoji="0" lang="zh-CN" altLang="en-US" sz="3735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Rectangle 387"/>
          <p:cNvSpPr>
            <a:spLocks noChangeArrowheads="1"/>
          </p:cNvSpPr>
          <p:nvPr/>
        </p:nvSpPr>
        <p:spPr bwMode="auto">
          <a:xfrm>
            <a:off x="773430" y="1459865"/>
            <a:ext cx="8209915" cy="645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二、</a:t>
            </a: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no matter 无论；不论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Box 2"/>
          <p:cNvSpPr txBox="1"/>
          <p:nvPr/>
        </p:nvSpPr>
        <p:spPr>
          <a:xfrm>
            <a:off x="1132205" y="1099397"/>
            <a:ext cx="11049000" cy="867410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 eaLnBrk="1" hangingPunct="1">
              <a:lnSpc>
                <a:spcPct val="135000"/>
              </a:lnSpc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no matter who = whoever </a:t>
            </a:r>
            <a:r>
              <a:rPr kumimoji="0" lang="zh-CN" altLang="en-US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无论谁</a:t>
            </a:r>
            <a:endParaRPr kumimoji="0" lang="zh-CN" altLang="en-US" sz="373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1132205" y="1966807"/>
            <a:ext cx="11049000" cy="867410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 eaLnBrk="1" hangingPunct="1">
              <a:lnSpc>
                <a:spcPct val="135000"/>
              </a:lnSpc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no matter where = wherever </a:t>
            </a:r>
            <a:r>
              <a:rPr kumimoji="0" lang="zh-CN" altLang="en-US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无论哪里</a:t>
            </a:r>
            <a:endParaRPr kumimoji="0" lang="zh-CN" altLang="en-US" sz="373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1132205" y="2834217"/>
            <a:ext cx="11049000" cy="867410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 eaLnBrk="1" hangingPunct="1">
              <a:lnSpc>
                <a:spcPct val="135000"/>
              </a:lnSpc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no matter when = whenever </a:t>
            </a:r>
            <a:r>
              <a:rPr kumimoji="0" lang="zh-CN" altLang="en-US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无论什么时候</a:t>
            </a:r>
            <a:endParaRPr kumimoji="0" lang="zh-CN" altLang="en-US" sz="373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1132205" y="3810847"/>
            <a:ext cx="11049000" cy="867410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 eaLnBrk="1" hangingPunct="1">
              <a:lnSpc>
                <a:spcPct val="135000"/>
              </a:lnSpc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no matter which = whichever </a:t>
            </a:r>
            <a:r>
              <a:rPr kumimoji="0" lang="zh-CN" altLang="en-US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无论哪一个</a:t>
            </a:r>
            <a:endParaRPr kumimoji="0" lang="zh-CN" altLang="en-US" sz="373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1132205" y="4847802"/>
            <a:ext cx="11049000" cy="867410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 eaLnBrk="1" hangingPunct="1">
              <a:lnSpc>
                <a:spcPct val="135000"/>
              </a:lnSpc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no matter how = however </a:t>
            </a:r>
            <a:r>
              <a:rPr kumimoji="0" lang="zh-CN" altLang="en-US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无论如何</a:t>
            </a:r>
            <a:endParaRPr kumimoji="0" lang="zh-CN" altLang="en-US" sz="373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48572" y="666751"/>
            <a:ext cx="11040533" cy="6995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</a:t>
            </a:r>
            <a:r>
              <a:rPr kumimoji="0" lang="zh-CN" altLang="en-US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他的新手机是中国制造的。</a:t>
            </a:r>
            <a:endParaRPr kumimoji="0" lang="zh-CN" altLang="en-US" sz="373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zh-CN" altLang="en-US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</a:t>
            </a:r>
            <a:r>
              <a:rPr kumimoji="0" lang="en-US" altLang="zh-CN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His new mobile phone __________ China.</a:t>
            </a:r>
            <a:endParaRPr kumimoji="0" lang="en-US" altLang="zh-CN" sz="373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</a:t>
            </a:r>
            <a:r>
              <a:rPr kumimoji="0" lang="zh-CN" altLang="en-US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这台电视机是由工厂的工人们制造的。</a:t>
            </a:r>
            <a:endParaRPr kumimoji="0" lang="zh-CN" altLang="en-US" sz="373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zh-CN" altLang="en-US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</a:t>
            </a:r>
            <a:r>
              <a:rPr kumimoji="0" lang="en-US" altLang="zh-CN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 TV set is ________ the workers in the factory.</a:t>
            </a:r>
            <a:endParaRPr kumimoji="0" lang="en-US" altLang="zh-CN" sz="373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</a:pPr>
            <a:r>
              <a:rPr kumimoji="0" lang="en-US" altLang="zh-CN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3. </a:t>
            </a:r>
            <a:r>
              <a:rPr lang="zh-CN" altLang="en-US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这种沙拉是用香蕉和苹果做的。</a:t>
            </a:r>
            <a:endParaRPr lang="zh-CN" altLang="en-US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   </a:t>
            </a: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The salad is _________ bananas and apples.</a:t>
            </a:r>
            <a:endParaRPr lang="en-US" altLang="zh-CN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endParaRPr kumimoji="0" lang="en-US" altLang="zh-CN" sz="373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Text Box 5"/>
          <p:cNvSpPr txBox="1"/>
          <p:nvPr/>
        </p:nvSpPr>
        <p:spPr>
          <a:xfrm>
            <a:off x="6022764" y="1653117"/>
            <a:ext cx="2681816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is made in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Text Box 6"/>
          <p:cNvSpPr txBox="1"/>
          <p:nvPr/>
        </p:nvSpPr>
        <p:spPr>
          <a:xfrm>
            <a:off x="4156922" y="3344333"/>
            <a:ext cx="2076449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made by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946737" y="5057987"/>
            <a:ext cx="2076449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made of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Practice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Summary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1362710" y="1160780"/>
            <a:ext cx="10260330" cy="52571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en-US" altLang="zh-CN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1. </a:t>
            </a:r>
            <a:r>
              <a:rPr lang="zh-CN" altLang="en-US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be made of  </a:t>
            </a:r>
            <a:r>
              <a:rPr lang="en-US" altLang="zh-CN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…</a:t>
            </a:r>
            <a:r>
              <a:rPr lang="zh-CN" altLang="en-US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由</a:t>
            </a:r>
            <a:r>
              <a:rPr lang="en-US" altLang="zh-CN" sz="373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……</a:t>
            </a:r>
            <a:r>
              <a:rPr lang="zh-CN" altLang="en-US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制成</a:t>
            </a:r>
            <a:endParaRPr lang="zh-CN" altLang="en-US" sz="373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zh-CN" altLang="en-US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   强调从制成品中仍可以看出它的原材料。</a:t>
            </a:r>
            <a:endParaRPr lang="zh-CN" altLang="en-US" sz="373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en-US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2. </a:t>
            </a:r>
            <a:r>
              <a:rPr lang="zh-CN" altLang="en-US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be made </a:t>
            </a:r>
            <a:r>
              <a:rPr lang="en-US" altLang="zh-CN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from</a:t>
            </a:r>
            <a:r>
              <a:rPr lang="zh-CN" altLang="en-US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 </a:t>
            </a:r>
            <a:r>
              <a:rPr lang="en-US" altLang="zh-CN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… </a:t>
            </a:r>
            <a:r>
              <a:rPr lang="zh-CN" altLang="en-US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由</a:t>
            </a:r>
            <a:r>
              <a:rPr lang="en-US" altLang="zh-CN" sz="373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……</a:t>
            </a:r>
            <a:r>
              <a:rPr lang="zh-CN" altLang="en-US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制成</a:t>
            </a:r>
            <a:endParaRPr lang="zh-CN" altLang="en-US" sz="373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zh-CN" altLang="en-US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   强调从制成品中看不出它的原材料。</a:t>
            </a:r>
            <a:endParaRPr lang="zh-CN" altLang="en-US" sz="373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3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3. </a:t>
            </a:r>
            <a:r>
              <a:rPr lang="zh-CN" altLang="en-US" sz="373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be made </a:t>
            </a:r>
            <a:r>
              <a:rPr lang="en-US" altLang="zh-CN" sz="373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in</a:t>
            </a:r>
            <a:r>
              <a:rPr lang="zh-CN" altLang="en-US" sz="373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73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… </a:t>
            </a:r>
            <a:r>
              <a:rPr lang="zh-CN" altLang="en-US" sz="373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在</a:t>
            </a:r>
            <a:r>
              <a:rPr lang="en-US" altLang="zh-CN" sz="373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……</a:t>
            </a:r>
            <a:r>
              <a:rPr lang="zh-CN" altLang="en-US" sz="373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制造</a:t>
            </a:r>
            <a:endParaRPr kumimoji="0" lang="zh-CN" altLang="en-US" sz="373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73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   介词</a:t>
            </a:r>
            <a:r>
              <a:rPr lang="en-US" altLang="zh-CN" sz="373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in</a:t>
            </a:r>
            <a:r>
              <a:rPr lang="zh-CN" altLang="en-US" sz="373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后常接产地</a:t>
            </a:r>
            <a:endParaRPr kumimoji="0" lang="zh-CN" altLang="en-US" sz="373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en-US" sz="3735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4. </a:t>
            </a:r>
            <a:r>
              <a:rPr kumimoji="1" sz="373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No matter what you made buy, you might think those products were made in those countries.</a:t>
            </a:r>
            <a:endParaRPr kumimoji="1" sz="373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1" lang="en-US" sz="373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0960" y="-22860"/>
            <a:ext cx="12276455" cy="69018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201035" y="1548946"/>
            <a:ext cx="5789930" cy="13989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u="none" strike="noStrike" kern="1200" cap="none" spc="10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r>
              <a:rPr lang="en-US" altLang="zh-CN" dirty="0">
                <a:latin typeface="Bahnschrift" panose="020B0502040204020203" charset="0"/>
                <a:cs typeface="Bahnschrift" panose="020B0502040204020203" charset="0"/>
              </a:rPr>
              <a:t>THANKS</a:t>
            </a:r>
            <a:endParaRPr lang="en-US" altLang="zh-CN" dirty="0">
              <a:latin typeface="Bahnschrift" panose="020B0502040204020203" charset="0"/>
              <a:cs typeface="Bahnschrift" panose="020B0502040204020203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818977" y="4351020"/>
            <a:ext cx="1087120" cy="74803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1" lang="en-US" altLang="zh-CN" sz="4265" b="1" kern="1200" cap="none" spc="0" normalizeH="0" baseline="0" noProof="0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silk</a:t>
            </a:r>
            <a:endParaRPr kumimoji="1" lang="en-US" altLang="zh-CN" sz="4265" b="1" kern="1200" cap="none" spc="0" normalizeH="0" baseline="0" noProof="0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7742449" y="4470188"/>
            <a:ext cx="1327785" cy="74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1" lang="en-US" altLang="zh-CN" sz="4265" b="1" kern="1200" cap="none" spc="0" normalizeH="0" baseline="0" noProof="0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gold</a:t>
            </a:r>
            <a:endParaRPr kumimoji="1" lang="en-US" altLang="zh-CN" sz="4265" b="1" kern="1200" cap="none" spc="0" normalizeH="0" baseline="0" noProof="0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7505" y="1585595"/>
            <a:ext cx="3810000" cy="25755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970" y="1586230"/>
            <a:ext cx="4276725" cy="24301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751667" y="4232910"/>
            <a:ext cx="1418590" cy="74803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1" lang="en-US" altLang="zh-CN" sz="4265" b="1" kern="1200" cap="none" spc="0" normalizeH="0" baseline="0" noProof="0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steel</a:t>
            </a:r>
            <a:endParaRPr kumimoji="1" lang="en-US" altLang="zh-CN" sz="4265" b="1" kern="1200" cap="none" spc="0" normalizeH="0" baseline="0" noProof="0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7635875" y="4232910"/>
            <a:ext cx="1864784" cy="74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1" lang="en-US" altLang="zh-CN" sz="4265" b="1" kern="1200" cap="none" spc="0" normalizeH="0" baseline="0" noProof="0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cotton</a:t>
            </a:r>
            <a:endParaRPr kumimoji="1" lang="en-US" altLang="zh-CN" sz="4265" b="1" kern="1200" cap="none" spc="0" normalizeH="0" baseline="0" noProof="0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7" b="7475"/>
          <a:stretch>
            <a:fillRect/>
          </a:stretch>
        </p:blipFill>
        <p:spPr bwMode="auto">
          <a:xfrm>
            <a:off x="1470025" y="1584325"/>
            <a:ext cx="3981450" cy="2723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"/>
          <a:stretch>
            <a:fillRect/>
          </a:stretch>
        </p:blipFill>
        <p:spPr bwMode="auto">
          <a:xfrm>
            <a:off x="6486525" y="1584325"/>
            <a:ext cx="3994150" cy="2738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593763" y="4532630"/>
            <a:ext cx="1733551" cy="74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4265" b="1" kern="1200" cap="none" spc="0" normalizeH="0" baseline="0" noProof="0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silver</a:t>
            </a:r>
            <a:endParaRPr kumimoji="0" lang="en-US" altLang="zh-CN" sz="4265" b="1" kern="1200" cap="none" spc="0" normalizeH="0" baseline="0" noProof="0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7614074" y="4532630"/>
            <a:ext cx="1659890" cy="74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1" lang="en-US" altLang="zh-CN" sz="4265" b="1" kern="1200" cap="none" spc="0" normalizeH="0" baseline="0" noProof="0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paper</a:t>
            </a:r>
            <a:endParaRPr kumimoji="1" lang="en-US" altLang="zh-CN" sz="4265" b="1" kern="1200" cap="none" spc="0" normalizeH="0" baseline="0" noProof="0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6"/>
          <a:stretch>
            <a:fillRect/>
          </a:stretch>
        </p:blipFill>
        <p:spPr bwMode="auto">
          <a:xfrm>
            <a:off x="1388110" y="1456690"/>
            <a:ext cx="4458335" cy="3234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5" y="1398905"/>
            <a:ext cx="4286250" cy="3291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65555" y="1768475"/>
            <a:ext cx="9537065" cy="271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fontAlgn="base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What are these things usually made of? Match them with the materials.</a:t>
            </a:r>
            <a:endParaRPr kumimoji="0" lang="en-US" altLang="zh-CN" sz="42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1181524" y="1440392"/>
            <a:ext cx="10367433" cy="206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4265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What’s the ___________  usually made of ?</a:t>
            </a:r>
            <a:endParaRPr kumimoji="0" lang="en-US" altLang="zh-CN" sz="4265" b="1" kern="1200" cap="none" spc="0" normalizeH="0" baseline="0" noProof="0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4265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It’s made of _________.</a:t>
            </a:r>
            <a:endParaRPr kumimoji="0" lang="en-US" altLang="zh-CN" sz="4265" b="1" kern="1200" cap="none" spc="0" normalizeH="0" baseline="0" noProof="0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4271222" y="1666875"/>
            <a:ext cx="2381885" cy="7480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426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chopstick</a:t>
            </a:r>
            <a:endParaRPr lang="en-US" altLang="zh-CN" sz="426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Rectangle 2"/>
          <p:cNvSpPr/>
          <p:nvPr/>
        </p:nvSpPr>
        <p:spPr>
          <a:xfrm>
            <a:off x="4622588" y="2574926"/>
            <a:ext cx="1418590" cy="7480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426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wood</a:t>
            </a:r>
            <a:endParaRPr lang="en-US" altLang="zh-CN" sz="426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4270798" y="4324773"/>
            <a:ext cx="2514600" cy="3048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Language points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0205" y="3502660"/>
            <a:ext cx="2286000" cy="2286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3652520"/>
            <a:ext cx="2982595" cy="19862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295400" y="658284"/>
            <a:ext cx="9122833" cy="206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426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What’s the ________ usually </a:t>
            </a:r>
            <a:r>
              <a:rPr kumimoji="0" lang="en-US" altLang="zh-CN" sz="4265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made of </a:t>
            </a:r>
            <a:r>
              <a:rPr kumimoji="0" lang="en-US" altLang="zh-CN" sz="426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?</a:t>
            </a:r>
            <a:endParaRPr kumimoji="0" lang="en-US" altLang="zh-CN" sz="426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426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It’s made of _________________.</a:t>
            </a:r>
            <a:endParaRPr kumimoji="0" lang="en-US" altLang="zh-CN" sz="426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4089189" y="916729"/>
            <a:ext cx="1991360" cy="7480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426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window</a:t>
            </a:r>
            <a:endParaRPr lang="zh-CN" altLang="en-US" sz="426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4605655" y="1819276"/>
            <a:ext cx="3829050" cy="7480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426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wood and silver</a:t>
            </a:r>
            <a:endParaRPr lang="en-US" altLang="zh-CN" sz="426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7905" y="2720975"/>
            <a:ext cx="4598670" cy="3053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1275715" y="472017"/>
            <a:ext cx="912283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426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What’s the ________ usually </a:t>
            </a:r>
            <a:r>
              <a:rPr kumimoji="0" lang="en-US" altLang="zh-CN" sz="4265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made of </a:t>
            </a:r>
            <a:r>
              <a:rPr kumimoji="0" lang="en-US" altLang="zh-CN" sz="426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?</a:t>
            </a:r>
            <a:endParaRPr kumimoji="0" lang="en-US" altLang="zh-CN" sz="426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426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It’s made of _________.</a:t>
            </a:r>
            <a:endParaRPr kumimoji="0" lang="en-US" altLang="zh-CN" sz="426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4279266" y="723477"/>
            <a:ext cx="1598295" cy="7480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426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stamp</a:t>
            </a:r>
            <a:endParaRPr lang="en-US" altLang="zh-CN" sz="426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Rectangle 2"/>
          <p:cNvSpPr/>
          <p:nvPr/>
        </p:nvSpPr>
        <p:spPr>
          <a:xfrm>
            <a:off x="4793615" y="1585384"/>
            <a:ext cx="1538605" cy="7480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426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paper</a:t>
            </a:r>
            <a:endParaRPr lang="en-US" altLang="zh-CN" sz="426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4842933" y="4055533"/>
            <a:ext cx="2514600" cy="3048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300" y="2823845"/>
            <a:ext cx="2767965" cy="276796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450" y="2752090"/>
            <a:ext cx="3329305" cy="2557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9"/>
  <p:tag name="KSO_WM_UNIT_HIGHLIGHT" val="0"/>
  <p:tag name="KSO_WM_UNIT_COMPATIBLE" val="0"/>
  <p:tag name="KSO_WM_UNIT_TYPE" val="a"/>
  <p:tag name="KSO_WM_UNIT_INDEX" val="1"/>
  <p:tag name="KSO_WM_UNIT_ID" val="custom20190933_1*a*1"/>
  <p:tag name="KSO_WM_TEMPLATE_CATEGORY" val="custom"/>
  <p:tag name="KSO_WM_TEMPLATE_INDEX" val="20190933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1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12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90933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90933"/>
</p:tagLst>
</file>

<file path=ppt/tags/tag15.xml><?xml version="1.0" encoding="utf-8"?>
<p:tagLst xmlns:p="http://schemas.openxmlformats.org/presentationml/2006/main">
  <p:tag name="KSO_WM_UNIT_ISCONTENTS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THANKS"/>
  <p:tag name="KSO_WM_TEMPLATE_CATEGORY" val="custom"/>
  <p:tag name="KSO_WM_TEMPLATE_INDEX" val="20206112"/>
  <p:tag name="KSO_WM_UNIT_ID" val="custom20206112_23*a*1"/>
  <p:tag name="KSO_WM_UNIT_ISNUMDGMTITLE" val="0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2.xml><?xml version="1.0" encoding="utf-8"?>
<p:tagLst xmlns:p="http://schemas.openxmlformats.org/presentationml/2006/main">
  <p:tag name="KSO_WM_TEMPLATE_CATEGORY" val="custom"/>
  <p:tag name="KSO_WM_TEMPLATE_INDEX" val="20206112"/>
</p:tagLst>
</file>

<file path=ppt/tags/tag3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6112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ID" val="custom20206112_16*i*2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6112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ID" val="custom20206112_16*i*3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,&quot;right&quot;:0.0,&quot;bottom&quot;:0.0,&quot;leftAbs&quot;:false,&quot;topAbs&quot;:false,&quot;rightAbs&quot;:false,&quot;bottomAbs&quot;:false}]}"/>
  <p:tag name="KSO_WM_SLIDE_CAN_ADD_NAVIGATION" val="1"/>
  <p:tag name="KSO_WM_SLIDE_BACKGROUND" val="[&quot;general&quot;,&quot;belt&quot;]"/>
  <p:tag name="KSO_WM_SLIDE_RATIO" val="1.777778"/>
  <p:tag name="KSO_WM_TEMPLATE_SUBCATEGORY" val="0"/>
  <p:tag name="KSO_WM_SLIDE_ITEM_CNT" val="0"/>
  <p:tag name="KSO_WM_SLIDE_INDEX" val="16"/>
  <p:tag name="KSO_WM_TAG_VERSION" val="1.0"/>
  <p:tag name="KSO_WM_BEAUTIFY_FLAG" val="#wm#"/>
  <p:tag name="KSO_WM_SLIDE_LAYOUT" val="d_f_i"/>
  <p:tag name="KSO_WM_SLIDE_LAYOUT_CNT" val="1_1_1"/>
  <p:tag name="KSO_WM_SLIDE_TYPE" val="text"/>
  <p:tag name="KSO_WM_SLIDE_SUBTYPE" val="picTxt"/>
  <p:tag name="KSO_WM_SLIDE_SIZE" val="960*539"/>
  <p:tag name="KSO_WM_SLIDE_POSITION" val="0*0"/>
  <p:tag name="KSO_WM_TEMPLATE_MASTER_TYPE" val="1"/>
  <p:tag name="KSO_WM_TEMPLATE_COLOR_TYPE" val="1"/>
  <p:tag name="KSO_WM_TEMPLATE_CATEGORY" val="custom"/>
  <p:tag name="KSO_WM_TEMPLATE_INDEX" val="20206112"/>
  <p:tag name="KSO_WM_SLIDE_ID" val="custom20206112_16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heme/theme1.xml><?xml version="1.0" encoding="utf-8"?>
<a:theme xmlns:a="http://schemas.openxmlformats.org/drawingml/2006/main" name="1_空白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1862</Words>
  <Application>WPS 演示</Application>
  <PresentationFormat>宽屏</PresentationFormat>
  <Paragraphs>154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Arial</vt:lpstr>
      <vt:lpstr>宋体</vt:lpstr>
      <vt:lpstr>Wingdings</vt:lpstr>
      <vt:lpstr>Times New Roman</vt:lpstr>
      <vt:lpstr>楷体</vt:lpstr>
      <vt:lpstr>汉仪乐喵体W</vt:lpstr>
      <vt:lpstr>微软雅黑</vt:lpstr>
      <vt:lpstr>Arial Unicode MS</vt:lpstr>
      <vt:lpstr>Calibri</vt:lpstr>
      <vt:lpstr>Bahnschrift</vt:lpstr>
      <vt:lpstr>1_空白设计模板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zhubai</dc:creator>
  <cp:lastModifiedBy>caozh</cp:lastModifiedBy>
  <cp:revision>12</cp:revision>
  <dcterms:created xsi:type="dcterms:W3CDTF">2019-09-19T02:01:00Z</dcterms:created>
  <dcterms:modified xsi:type="dcterms:W3CDTF">2020-10-22T12:55:05Z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