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2"/>
  </p:notesMasterIdLst>
  <p:sldIdLst>
    <p:sldId id="258" r:id="rId6"/>
    <p:sldId id="321" r:id="rId7"/>
    <p:sldId id="319" r:id="rId8"/>
    <p:sldId id="320" r:id="rId9"/>
    <p:sldId id="323" r:id="rId10"/>
    <p:sldId id="261" r:id="rId11"/>
    <p:sldId id="262" r:id="rId13"/>
    <p:sldId id="263" r:id="rId14"/>
    <p:sldId id="265" r:id="rId15"/>
    <p:sldId id="266" r:id="rId16"/>
    <p:sldId id="267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4" r:id="rId25"/>
    <p:sldId id="282" r:id="rId26"/>
    <p:sldId id="317" r:id="rId27"/>
    <p:sldId id="284" r:id="rId28"/>
    <p:sldId id="322" r:id="rId29"/>
    <p:sldId id="324" r:id="rId30"/>
    <p:sldId id="318" r:id="rId31"/>
    <p:sldId id="259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/>
            <a:endParaRPr lang="zh-CN" altLang="en-US" sz="1200" dirty="0"/>
          </a:p>
        </p:txBody>
      </p:sp>
      <p:sp>
        <p:nvSpPr>
          <p:cNvPr id="512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BB962C8B-B14F-4D97-AF65-F5344CB8AC3E}" type="datetimeFigureOut">
              <a:rPr lang="zh-CN" altLang="en-US" sz="1200" dirty="0"/>
            </a:fld>
            <a:endParaRPr lang="zh-CN" altLang="en-US" sz="1200" dirty="0"/>
          </a:p>
        </p:txBody>
      </p:sp>
      <p:sp>
        <p:nvSpPr>
          <p:cNvPr id="5124" name="幻灯片图像占位符 3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/>
            <a:endParaRPr lang="zh-CN" altLang="en-US" sz="1200" dirty="0"/>
          </a:p>
        </p:txBody>
      </p:sp>
      <p:sp>
        <p:nvSpPr>
          <p:cNvPr id="512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Rectangle 3"/>
          <p:cNvSpPr>
            <a:spLocks noGrp="1" noRot="1"/>
          </p:cNvSpPr>
          <p:nvPr>
            <p:ph type="body" idx="1"/>
          </p:nvPr>
        </p:nvSpPr>
        <p:spPr>
          <a:ln/>
        </p:spPr>
        <p:txBody>
          <a:bodyPr vert="horz" wrap="square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本资料来自于资源最齐全的２１世纪教育网</a:t>
            </a:r>
            <a:r>
              <a:rPr lang="zh-CN" altLang="en-US" dirty="0"/>
              <a:t>www.21cnjy.com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7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8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684213" y="511175"/>
            <a:ext cx="10795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2000" b="1" dirty="0">
                <a:solidFill>
                  <a:schemeClr val="bg1"/>
                </a:solidFill>
                <a:latin typeface="Verdana" panose="020B0604030504040204" pitchFamily="2" charset="0"/>
              </a:rPr>
              <a:t>LOGO</a:t>
            </a:r>
            <a:endParaRPr lang="en-US" altLang="zh-CN" sz="2000" b="1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/>
  </p:transition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hyperlink" Target="http://image.cn.yahoo.com/searchdtl_v3.html?p=%B5%E7%D3%B0%D4%BA&amp;b=4&amp;sf=&amp;sel=7" TargetMode="Externa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7.jpeg"/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hyperlink" Target="http://image.baidu.com/i?ct=503316480&amp;z=19892200&amp;tn=baiduimagedetail&amp;word=&#30005;&#24433;&#38498;&amp;in=2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3.jpeg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32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media" Target="file:///C:\Users\Administrator\Desktop\&#20843;&#19978;unit4\Section%20A%201b.mp3" TargetMode="External"/><Relationship Id="rId8" Type="http://schemas.openxmlformats.org/officeDocument/2006/relationships/audio" Target="file:///C:\Users\Administrator\Desktop\&#20843;&#19978;unit4\Section%20A%201b.mp3" TargetMode="External"/><Relationship Id="rId7" Type="http://schemas.openxmlformats.org/officeDocument/2006/relationships/image" Target="../media/image42.jpeg"/><Relationship Id="rId6" Type="http://schemas.openxmlformats.org/officeDocument/2006/relationships/hyperlink" Target="&#38142;&#25509;&#36164;&#28304;\Section%20A%201b.mp3" TargetMode="External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2" Type="http://schemas.openxmlformats.org/officeDocument/2006/relationships/slideLayout" Target="../slideLayouts/slideLayout29.xml"/><Relationship Id="rId11" Type="http://schemas.openxmlformats.org/officeDocument/2006/relationships/audio" Target="../media/audio1.wav"/><Relationship Id="rId10" Type="http://schemas.openxmlformats.org/officeDocument/2006/relationships/image" Target="../media/image43.png"/><Relationship Id="rId1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hyperlink" Target="&#20843;&#19978;unit4\good%20better%20best.avi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914400" y="1219200"/>
            <a:ext cx="7416800" cy="2462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Unit 4</a:t>
            </a:r>
            <a:endParaRPr lang="en-US" altLang="zh-CN" sz="44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4400" b="1" dirty="0">
                <a:solidFill>
                  <a:srgbClr val="0000CC"/>
                </a:solidFill>
                <a:latin typeface="Arial" panose="020B0604020202020204" pitchFamily="34" charset="0"/>
              </a:rPr>
              <a:t>What’s the best movie theater?</a:t>
            </a:r>
            <a:endParaRPr lang="en-US" altLang="zh-CN" sz="44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WordArt 6"/>
          <p:cNvSpPr>
            <a:spLocks noTextEdit="1"/>
          </p:cNvSpPr>
          <p:nvPr/>
        </p:nvSpPr>
        <p:spPr>
          <a:xfrm>
            <a:off x="2209800" y="4191000"/>
            <a:ext cx="496887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A  (1a-1c)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钢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685800"/>
            <a:ext cx="1778000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180975" y="2054225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   10 </a:t>
            </a:r>
            <a:r>
              <a:rPr lang="zh-CN" altLang="en-US" sz="2400" i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yuan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388" name="Picture 4" descr="钢笔"/>
          <p:cNvPicPr>
            <a:picLocks noGrp="1" noChangeAspect="1"/>
          </p:cNvPicPr>
          <p:nvPr>
            <p:ph type="body" idx="4294967295"/>
          </p:nvPr>
        </p:nvPicPr>
        <p:blipFill>
          <a:blip r:embed="rId1"/>
          <a:stretch>
            <a:fillRect/>
          </a:stretch>
        </p:blipFill>
        <p:spPr>
          <a:xfrm>
            <a:off x="250825" y="2674938"/>
            <a:ext cx="1778000" cy="1257300"/>
          </a:xfrm>
          <a:ln/>
        </p:spPr>
      </p:pic>
      <p:pic>
        <p:nvPicPr>
          <p:cNvPr id="16389" name="Picture 5" descr="钢笔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4646613"/>
            <a:ext cx="1778000" cy="1257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Text Box 6"/>
          <p:cNvSpPr txBox="1"/>
          <p:nvPr/>
        </p:nvSpPr>
        <p:spPr>
          <a:xfrm>
            <a:off x="539750" y="3997325"/>
            <a:ext cx="12700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20 </a:t>
            </a:r>
            <a:r>
              <a:rPr lang="zh-CN" altLang="en-US" sz="2400" i="1" dirty="0">
                <a:solidFill>
                  <a:srgbClr val="FF0000"/>
                </a:solidFill>
                <a:latin typeface="Arial" panose="020B0604020202020204" pitchFamily="34" charset="0"/>
              </a:rPr>
              <a:t>yuan</a:t>
            </a:r>
            <a:endParaRPr lang="zh-CN" altLang="en-US" sz="2400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39750" y="6086475"/>
            <a:ext cx="1268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50 </a:t>
            </a:r>
            <a:r>
              <a:rPr lang="zh-CN" altLang="en-US" sz="2400" i="1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yuan</a:t>
            </a:r>
            <a:endParaRPr lang="zh-CN" altLang="en-US" sz="2400" i="1" dirty="0">
              <a:solidFill>
                <a:srgbClr val="FF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92" name="Text Box 8"/>
          <p:cNvSpPr txBox="1"/>
          <p:nvPr/>
        </p:nvSpPr>
        <p:spPr>
          <a:xfrm>
            <a:off x="2008188" y="5365750"/>
            <a:ext cx="71691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</a:rPr>
              <a:t>This  pen is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the</a:t>
            </a: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most expensive </a:t>
            </a:r>
            <a:r>
              <a:rPr lang="zh-CN" altLang="en-US" sz="2800" dirty="0">
                <a:solidFill>
                  <a:srgbClr val="FF00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of the three</a:t>
            </a:r>
            <a:r>
              <a:rPr lang="zh-CN" altLang="en-US" sz="2800" dirty="0"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393" name="Rectangle 9"/>
          <p:cNvSpPr/>
          <p:nvPr/>
        </p:nvSpPr>
        <p:spPr>
          <a:xfrm>
            <a:off x="3124200" y="1143000"/>
            <a:ext cx="20113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expensive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4" name="Rectangle 10"/>
          <p:cNvSpPr/>
          <p:nvPr/>
        </p:nvSpPr>
        <p:spPr>
          <a:xfrm>
            <a:off x="3276600" y="31242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more expensive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Rot="1"/>
          </p:cNvSpPr>
          <p:nvPr/>
        </p:nvSpPr>
        <p:spPr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ctr">
              <a:spcBef>
                <a:spcPct val="20000"/>
              </a:spcBef>
            </a:pPr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</a:rPr>
              <a:t>Discuss</a:t>
            </a:r>
            <a:r>
              <a:rPr lang="zh-CN" altLang="en-US" sz="4800" b="1" i="1" dirty="0">
                <a:solidFill>
                  <a:srgbClr val="0070C0"/>
                </a:solidFill>
                <a:latin typeface="Comic Sans MS" panose="030F0702030302020204" pitchFamily="2" charset="0"/>
              </a:rPr>
              <a:t> </a:t>
            </a:r>
            <a:endParaRPr lang="zh-CN" altLang="en-US" sz="4800" b="1" i="1" dirty="0">
              <a:solidFill>
                <a:srgbClr val="0070C0"/>
              </a:solidFill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latin typeface="Comic Sans MS" panose="030F0702030302020204" pitchFamily="2" charset="0"/>
              </a:rPr>
              <a:t>      </a:t>
            </a:r>
            <a:r>
              <a:rPr lang="en-US" altLang="zh-CN" sz="3600" b="1" dirty="0">
                <a:latin typeface="Comic Sans MS" panose="030F0702030302020204" pitchFamily="2" charset="0"/>
              </a:rPr>
              <a:t>1.</a:t>
            </a:r>
            <a:r>
              <a:rPr lang="zh-CN" altLang="en-US" sz="3600" b="1" dirty="0">
                <a:latin typeface="Arial" panose="020B0604020202020204" pitchFamily="34" charset="0"/>
              </a:rPr>
              <a:t>Do you like to go to the movies?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    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    </a:t>
            </a:r>
            <a:r>
              <a:rPr lang="en-US" altLang="zh-CN" sz="3600" b="1" dirty="0">
                <a:latin typeface="Arial" panose="020B0604020202020204" pitchFamily="34" charset="0"/>
              </a:rPr>
              <a:t>2. There are three movie theaters near my home. Could you please help me find out which one I should choose?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    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    </a:t>
            </a:r>
            <a:r>
              <a:rPr lang="en-US" altLang="zh-CN" sz="3600" b="1" dirty="0">
                <a:latin typeface="Arial" panose="020B0604020202020204" pitchFamily="34" charset="0"/>
              </a:rPr>
              <a:t>3.</a:t>
            </a:r>
            <a:r>
              <a:rPr lang="zh-CN" altLang="en-US" sz="3600" b="1" dirty="0">
                <a:latin typeface="Arial" panose="020B0604020202020204" pitchFamily="34" charset="0"/>
              </a:rPr>
              <a:t> Why </a:t>
            </a:r>
            <a:r>
              <a:rPr lang="en-US" altLang="zh-CN" sz="3600" b="1" dirty="0">
                <a:latin typeface="Arial" panose="020B0604020202020204" pitchFamily="34" charset="0"/>
              </a:rPr>
              <a:t>should I choose that</a:t>
            </a:r>
            <a:r>
              <a:rPr lang="zh-CN" altLang="en-US" sz="3600" b="1" dirty="0">
                <a:latin typeface="Arial" panose="020B0604020202020204" pitchFamily="34" charset="0"/>
              </a:rPr>
              <a:t> </a:t>
            </a:r>
            <a:r>
              <a:rPr lang="en-US" altLang="zh-CN" sz="3600" b="1" dirty="0">
                <a:latin typeface="Arial" panose="020B0604020202020204" pitchFamily="34" charset="0"/>
              </a:rPr>
              <a:t>one</a:t>
            </a:r>
            <a:r>
              <a:rPr lang="zh-CN" altLang="en-US" sz="3600" b="1" dirty="0">
                <a:latin typeface="Arial" panose="020B0604020202020204" pitchFamily="34" charset="0"/>
              </a:rPr>
              <a:t>?            </a:t>
            </a: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3600" b="1" dirty="0">
              <a:latin typeface="Arial" panose="020B0604020202020204" pitchFamily="34" charset="0"/>
            </a:endParaRPr>
          </a:p>
          <a:p>
            <a:pPr marL="342900" indent="-342900" eaLnBrk="0" hangingPunct="0"/>
            <a:endParaRPr lang="zh-CN" altLang="en-US" sz="3600" b="1" dirty="0"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3600" b="1" dirty="0">
                <a:latin typeface="Comic Sans MS" panose="030F0702030302020204" pitchFamily="2" charset="0"/>
              </a:rPr>
              <a:t>    </a:t>
            </a:r>
            <a:endParaRPr lang="zh-CN" altLang="en-US" sz="3600" b="1" dirty="0">
              <a:latin typeface="Comic Sans MS" panose="030F0702030302020204" pitchFamily="2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6784975" y="51562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24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2679700" y="24066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18435" name="Picture 3" descr="0e04f24c9c95276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4437063"/>
            <a:ext cx="3024187" cy="199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1743075" y="11112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2824163" y="13271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18438" name="Picture 6" descr="u=804894319,724900960&amp;gp=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1268413"/>
            <a:ext cx="1871662" cy="165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7"/>
          <p:cNvSpPr txBox="1"/>
          <p:nvPr/>
        </p:nvSpPr>
        <p:spPr>
          <a:xfrm>
            <a:off x="5940425" y="1196975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18440" name="Picture 8" descr="u=3670761683,471824327&amp;gp=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260350"/>
            <a:ext cx="1944688" cy="136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1" name="Text Box 9"/>
          <p:cNvSpPr txBox="1"/>
          <p:nvPr/>
        </p:nvSpPr>
        <p:spPr>
          <a:xfrm>
            <a:off x="879475" y="1039813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18442" name="Picture 10" descr="u=1244807122,1413581449&amp;gp=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3213100"/>
            <a:ext cx="1944687" cy="151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Text Box 11"/>
          <p:cNvSpPr txBox="1"/>
          <p:nvPr/>
        </p:nvSpPr>
        <p:spPr>
          <a:xfrm>
            <a:off x="6516688" y="4868863"/>
            <a:ext cx="2330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Blue Moon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5943600" y="1773238"/>
            <a:ext cx="3581400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Super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inema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Text Box 13"/>
          <p:cNvSpPr txBox="1"/>
          <p:nvPr/>
        </p:nvSpPr>
        <p:spPr>
          <a:xfrm>
            <a:off x="900113" y="2997200"/>
            <a:ext cx="1924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Red Star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Line 14"/>
          <p:cNvSpPr/>
          <p:nvPr/>
        </p:nvSpPr>
        <p:spPr>
          <a:xfrm flipH="1" flipV="1">
            <a:off x="2195513" y="3573463"/>
            <a:ext cx="720725" cy="1295400"/>
          </a:xfrm>
          <a:prstGeom prst="line">
            <a:avLst/>
          </a:prstGeom>
          <a:ln w="952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7" name="Line 15"/>
          <p:cNvSpPr/>
          <p:nvPr/>
        </p:nvSpPr>
        <p:spPr>
          <a:xfrm flipV="1">
            <a:off x="4500563" y="1773238"/>
            <a:ext cx="1441450" cy="2951162"/>
          </a:xfrm>
          <a:prstGeom prst="line">
            <a:avLst/>
          </a:prstGeom>
          <a:ln w="952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8" name="Line 16"/>
          <p:cNvSpPr/>
          <p:nvPr/>
        </p:nvSpPr>
        <p:spPr>
          <a:xfrm flipV="1">
            <a:off x="5292725" y="4652963"/>
            <a:ext cx="1079500" cy="1008062"/>
          </a:xfrm>
          <a:prstGeom prst="line">
            <a:avLst/>
          </a:prstGeom>
          <a:ln w="95250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449" name="Text Box 17"/>
          <p:cNvSpPr txBox="1"/>
          <p:nvPr/>
        </p:nvSpPr>
        <p:spPr>
          <a:xfrm>
            <a:off x="2627313" y="6021388"/>
            <a:ext cx="2189162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my home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Text Box 18"/>
          <p:cNvSpPr txBox="1"/>
          <p:nvPr/>
        </p:nvSpPr>
        <p:spPr>
          <a:xfrm>
            <a:off x="5559425" y="5394325"/>
            <a:ext cx="9715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300 m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451" name="Text Box 19"/>
          <p:cNvSpPr txBox="1"/>
          <p:nvPr/>
        </p:nvSpPr>
        <p:spPr>
          <a:xfrm>
            <a:off x="1692275" y="4243388"/>
            <a:ext cx="895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400m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452" name="Text Box 20"/>
          <p:cNvSpPr txBox="1"/>
          <p:nvPr/>
        </p:nvSpPr>
        <p:spPr>
          <a:xfrm>
            <a:off x="4356100" y="2924175"/>
            <a:ext cx="895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500m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3781425" y="1484313"/>
            <a:ext cx="5133975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 is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close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to my home.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684213" y="2420938"/>
            <a:ext cx="25114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Red Star 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611188" y="765175"/>
            <a:ext cx="34020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</a:rPr>
              <a:t>Super Cinema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2819400" y="3429000"/>
            <a:ext cx="54578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is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closer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to my home.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2987675" y="5445125"/>
            <a:ext cx="5899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is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the closest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 to my home.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611188" y="4365625"/>
            <a:ext cx="446405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latin typeface="Arial" panose="020B0604020202020204" pitchFamily="34" charset="0"/>
              </a:rPr>
              <a:t>Blue Moon </a:t>
            </a:r>
            <a:r>
              <a:rPr lang="zh-CN" altLang="en-US" sz="3600" dirty="0">
                <a:solidFill>
                  <a:srgbClr val="FF66FF"/>
                </a:solidFill>
                <a:latin typeface="Arial" panose="020B0604020202020204" pitchFamily="34" charset="0"/>
              </a:rPr>
              <a:t> </a:t>
            </a:r>
            <a:endParaRPr lang="zh-CN" altLang="en-US" sz="3600" dirty="0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1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电影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63" y="563563"/>
            <a:ext cx="2376487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765425"/>
            <a:ext cx="2233613" cy="1560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5026025"/>
            <a:ext cx="2339975" cy="1406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"/>
          <p:cNvSpPr txBox="1"/>
          <p:nvPr/>
        </p:nvSpPr>
        <p:spPr>
          <a:xfrm>
            <a:off x="1000125" y="2166938"/>
            <a:ext cx="7778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sym typeface="Arial" panose="020B0604020202020204" pitchFamily="34" charset="0"/>
              </a:rPr>
              <a:t>¥</a:t>
            </a:r>
            <a:r>
              <a:rPr lang="zh-CN" altLang="en-US" sz="2800" b="1" dirty="0">
                <a:latin typeface="Arial" panose="020B0604020202020204" pitchFamily="34" charset="0"/>
              </a:rPr>
              <a:t>40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1000125" y="4398963"/>
            <a:ext cx="7778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sym typeface="Arial" panose="020B0604020202020204" pitchFamily="34" charset="0"/>
              </a:rPr>
              <a:t>¥</a:t>
            </a:r>
            <a:r>
              <a:rPr lang="zh-CN" altLang="en-US" sz="2800" b="1" dirty="0">
                <a:latin typeface="Arial" panose="020B0604020202020204" pitchFamily="34" charset="0"/>
              </a:rPr>
              <a:t>20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1071563" y="6415088"/>
            <a:ext cx="7778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sym typeface="Arial" panose="020B0604020202020204" pitchFamily="34" charset="0"/>
              </a:rPr>
              <a:t>¥</a:t>
            </a:r>
            <a:r>
              <a:rPr lang="zh-CN" altLang="en-US" sz="2800" b="1" dirty="0">
                <a:latin typeface="Arial" panose="020B0604020202020204" pitchFamily="34" charset="0"/>
              </a:rPr>
              <a:t>10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4648200" y="1570038"/>
            <a:ext cx="2735263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is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cheap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2743200" y="3082925"/>
            <a:ext cx="3108325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Super Cinema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2728913" y="5170488"/>
            <a:ext cx="2238375" cy="6397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</a:rPr>
              <a:t>Red Star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91" name="Text Box 11"/>
          <p:cNvSpPr txBox="1"/>
          <p:nvPr/>
        </p:nvSpPr>
        <p:spPr>
          <a:xfrm>
            <a:off x="5715000" y="3810000"/>
            <a:ext cx="2378075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cheaper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92" name="Text Box 12"/>
          <p:cNvSpPr txBox="1"/>
          <p:nvPr/>
        </p:nvSpPr>
        <p:spPr>
          <a:xfrm>
            <a:off x="4724400" y="5962650"/>
            <a:ext cx="40386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zh-CN" altLang="en-US" sz="32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the cheapest</a:t>
            </a:r>
            <a:r>
              <a:rPr lang="zh-CN" altLang="en-US" sz="3600" b="1" dirty="0">
                <a:solidFill>
                  <a:schemeClr val="accent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3600" b="1" dirty="0">
              <a:solidFill>
                <a:schemeClr val="accent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93" name="Text Box 13"/>
          <p:cNvSpPr txBox="1"/>
          <p:nvPr/>
        </p:nvSpPr>
        <p:spPr>
          <a:xfrm>
            <a:off x="2655888" y="922338"/>
            <a:ext cx="21494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Blue Moon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91" grpId="0"/>
      <p:bldP spid="204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hbwt1"/>
          <p:cNvPicPr>
            <a:picLocks noChangeAspect="1"/>
          </p:cNvPicPr>
          <p:nvPr/>
        </p:nvPicPr>
        <p:blipFill>
          <a:blip r:embed="rId1"/>
          <a:srcRect r="61771" b="82361"/>
          <a:stretch>
            <a:fillRect/>
          </a:stretch>
        </p:blipFill>
        <p:spPr>
          <a:xfrm>
            <a:off x="323850" y="2703513"/>
            <a:ext cx="2592388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 descr="hbwt1"/>
          <p:cNvPicPr>
            <a:picLocks noChangeAspect="1"/>
          </p:cNvPicPr>
          <p:nvPr/>
        </p:nvPicPr>
        <p:blipFill>
          <a:blip r:embed="rId1"/>
          <a:srcRect l="41602" t="70613" r="-63" b="-20"/>
          <a:stretch>
            <a:fillRect/>
          </a:stretch>
        </p:blipFill>
        <p:spPr>
          <a:xfrm>
            <a:off x="323850" y="4635500"/>
            <a:ext cx="2592388" cy="199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4" descr="hbwt1"/>
          <p:cNvPicPr>
            <a:picLocks noChangeAspect="1"/>
          </p:cNvPicPr>
          <p:nvPr/>
        </p:nvPicPr>
        <p:blipFill>
          <a:blip r:embed="rId1"/>
          <a:srcRect t="17670" r="61771" b="64691"/>
          <a:stretch>
            <a:fillRect/>
          </a:stretch>
        </p:blipFill>
        <p:spPr>
          <a:xfrm>
            <a:off x="323850" y="746125"/>
            <a:ext cx="2571750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4876800" y="1828800"/>
            <a:ext cx="2543175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is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popular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3059113" y="2784475"/>
            <a:ext cx="2282825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Blue Moon </a:t>
            </a:r>
            <a:r>
              <a:rPr lang="zh-CN" altLang="en-US" sz="2800" dirty="0">
                <a:latin typeface="Arial" panose="020B0604020202020204" pitchFamily="34" charset="0"/>
              </a:rPr>
              <a:t> 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3092450" y="4991100"/>
            <a:ext cx="26400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Super Cinema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5219700" y="3698875"/>
            <a:ext cx="2949575" cy="9445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is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more popular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5562600" y="5735638"/>
            <a:ext cx="4040188" cy="7921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is</a:t>
            </a:r>
            <a:r>
              <a:rPr lang="zh-CN" altLang="en-US" sz="2800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the most popular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.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4" name="Rectangle 10"/>
          <p:cNvSpPr/>
          <p:nvPr/>
        </p:nvSpPr>
        <p:spPr>
          <a:xfrm>
            <a:off x="3124200" y="1035050"/>
            <a:ext cx="3394075" cy="517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Red Star 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2" grpId="0"/>
      <p:bldP spid="21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 descr="3353839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611188"/>
            <a:ext cx="2592388" cy="187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 descr="屏幕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4572000"/>
            <a:ext cx="2611438" cy="183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4"/>
          <p:cNvSpPr txBox="1"/>
          <p:nvPr/>
        </p:nvSpPr>
        <p:spPr>
          <a:xfrm>
            <a:off x="4856163" y="1908175"/>
            <a:ext cx="42116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3200" b="1" dirty="0">
                <a:solidFill>
                  <a:srgbClr val="CC0099"/>
                </a:solidFill>
                <a:latin typeface="Arial" panose="020B0604020202020204" pitchFamily="34" charset="0"/>
              </a:rPr>
              <a:t>big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 screens.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3354388" y="2987675"/>
            <a:ext cx="3160712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Super Cinema 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3271838" y="5046663"/>
            <a:ext cx="248126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Blue Moon  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Text Box 7"/>
          <p:cNvSpPr txBox="1"/>
          <p:nvPr/>
        </p:nvSpPr>
        <p:spPr>
          <a:xfrm>
            <a:off x="4711700" y="3824288"/>
            <a:ext cx="39639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3200" b="1" dirty="0">
                <a:solidFill>
                  <a:srgbClr val="CC0099"/>
                </a:solidFill>
                <a:latin typeface="Arial" panose="020B0604020202020204" pitchFamily="34" charset="0"/>
              </a:rPr>
              <a:t>bigger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 screens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4135438" y="5867400"/>
            <a:ext cx="491490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3200" b="1" dirty="0">
                <a:solidFill>
                  <a:srgbClr val="CC0099"/>
                </a:solidFill>
                <a:latin typeface="Arial" panose="020B0604020202020204" pitchFamily="34" charset="0"/>
              </a:rPr>
              <a:t>the biggest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 screens.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22537" name="Text Box 9"/>
          <p:cNvSpPr txBox="1"/>
          <p:nvPr/>
        </p:nvSpPr>
        <p:spPr>
          <a:xfrm>
            <a:off x="3430588" y="1087438"/>
            <a:ext cx="2093912" cy="579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Red Star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8" name="Rectangle 10"/>
          <p:cNvSpPr/>
          <p:nvPr/>
        </p:nvSpPr>
        <p:spPr>
          <a:xfrm>
            <a:off x="-76200" y="3643313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har char="•"/>
            </a:pPr>
            <a:endParaRPr lang="zh-CN" altLang="en-US" dirty="0">
              <a:latin typeface="Arial" panose="020B0604020202020204" pitchFamily="34" charset="0"/>
            </a:endParaRPr>
          </a:p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9" name="Rectangle 11"/>
          <p:cNvSpPr/>
          <p:nvPr/>
        </p:nvSpPr>
        <p:spPr>
          <a:xfrm>
            <a:off x="-909637" y="4038600"/>
            <a:ext cx="91392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  <a:p>
            <a:pPr eaLnBrk="0" hangingPunct="0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2540" name="Picture 12" descr="12125bdcec881a1c7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843213"/>
            <a:ext cx="2519363" cy="151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/>
      <p:bldP spid="225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200412308231758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200"/>
            <a:ext cx="2808288" cy="2106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4648200" y="1798638"/>
            <a:ext cx="42640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friendly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service.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3352800" y="2806700"/>
            <a:ext cx="23653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Super Cinema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3492500" y="4965700"/>
            <a:ext cx="1885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Blue Moon 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5364163" y="3598863"/>
            <a:ext cx="3381375" cy="731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friendlier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service.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59" name="Text Box 7"/>
          <p:cNvSpPr txBox="1"/>
          <p:nvPr/>
        </p:nvSpPr>
        <p:spPr>
          <a:xfrm>
            <a:off x="5105400" y="5949950"/>
            <a:ext cx="40544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the friendliest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service.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Text Box 8"/>
          <p:cNvSpPr txBox="1"/>
          <p:nvPr/>
        </p:nvSpPr>
        <p:spPr>
          <a:xfrm>
            <a:off x="3276600" y="933450"/>
            <a:ext cx="15843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Red Star 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593725" y="36036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62" name="Picture 10" descr="Img2215984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2819400" cy="220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Text Box 11"/>
          <p:cNvSpPr txBox="1"/>
          <p:nvPr/>
        </p:nvSpPr>
        <p:spPr>
          <a:xfrm>
            <a:off x="822325" y="61944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64" name="Picture 12" descr="liuxt0410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0913"/>
            <a:ext cx="2771775" cy="2097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8" grpId="0"/>
      <p:bldP spid="235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wfj"/>
          <p:cNvPicPr>
            <a:picLocks noChangeAspect="1"/>
          </p:cNvPicPr>
          <p:nvPr/>
        </p:nvPicPr>
        <p:blipFill>
          <a:blip r:embed="rId1"/>
          <a:srcRect r="343" b="-179"/>
          <a:stretch>
            <a:fillRect/>
          </a:stretch>
        </p:blipFill>
        <p:spPr>
          <a:xfrm>
            <a:off x="39688" y="2744788"/>
            <a:ext cx="2592387" cy="169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坐椅1"/>
          <p:cNvPicPr>
            <a:picLocks noChangeAspect="1"/>
          </p:cNvPicPr>
          <p:nvPr/>
        </p:nvPicPr>
        <p:blipFill>
          <a:blip r:embed="rId2"/>
          <a:srcRect r="-421" b="-450"/>
          <a:stretch>
            <a:fillRect/>
          </a:stretch>
        </p:blipFill>
        <p:spPr>
          <a:xfrm>
            <a:off x="39688" y="4618038"/>
            <a:ext cx="2665412" cy="2239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Picture 4" descr="转椅"/>
          <p:cNvPicPr>
            <a:picLocks noChangeAspect="1"/>
          </p:cNvPicPr>
          <p:nvPr/>
        </p:nvPicPr>
        <p:blipFill>
          <a:blip r:embed="rId3"/>
          <a:srcRect r="-424" b="273"/>
          <a:stretch>
            <a:fillRect/>
          </a:stretch>
        </p:blipFill>
        <p:spPr>
          <a:xfrm>
            <a:off x="39688" y="657225"/>
            <a:ext cx="2592387" cy="190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5"/>
          <p:cNvSpPr txBox="1"/>
          <p:nvPr/>
        </p:nvSpPr>
        <p:spPr>
          <a:xfrm>
            <a:off x="4191000" y="1881188"/>
            <a:ext cx="4089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has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comfortable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seats.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Text Box 6"/>
          <p:cNvSpPr txBox="1"/>
          <p:nvPr/>
        </p:nvSpPr>
        <p:spPr>
          <a:xfrm>
            <a:off x="2705100" y="2889250"/>
            <a:ext cx="23796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Super Cinema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3" name="Text Box 7"/>
          <p:cNvSpPr txBox="1"/>
          <p:nvPr/>
        </p:nvSpPr>
        <p:spPr>
          <a:xfrm>
            <a:off x="2895600" y="4833938"/>
            <a:ext cx="31083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Blue Moon  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4800600" y="3609975"/>
            <a:ext cx="43434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has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more comfortable 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seats.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 Box 9"/>
          <p:cNvSpPr txBox="1"/>
          <p:nvPr/>
        </p:nvSpPr>
        <p:spPr>
          <a:xfrm>
            <a:off x="4073525" y="5553075"/>
            <a:ext cx="53752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  has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the most comfortable </a:t>
            </a:r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seats.</a:t>
            </a:r>
            <a:endParaRPr lang="zh-CN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Text Box 10"/>
          <p:cNvSpPr txBox="1"/>
          <p:nvPr/>
        </p:nvSpPr>
        <p:spPr>
          <a:xfrm>
            <a:off x="2847975" y="1160463"/>
            <a:ext cx="15208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Red Star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4" grpId="0"/>
      <p:bldP spid="245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u=2413553042,1200760511&amp;gp=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38" y="327025"/>
            <a:ext cx="3529012" cy="1873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3" name="Group 3"/>
          <p:cNvGrpSpPr/>
          <p:nvPr/>
        </p:nvGrpSpPr>
        <p:grpSpPr>
          <a:xfrm>
            <a:off x="808038" y="2243138"/>
            <a:ext cx="2665412" cy="519112"/>
            <a:chOff x="0" y="0"/>
            <a:chExt cx="2857" cy="327"/>
          </a:xfrm>
        </p:grpSpPr>
        <p:sp>
          <p:nvSpPr>
            <p:cNvPr id="25604" name="Rectangle 4"/>
            <p:cNvSpPr/>
            <p:nvPr/>
          </p:nvSpPr>
          <p:spPr>
            <a:xfrm>
              <a:off x="0" y="9"/>
              <a:ext cx="2857" cy="318"/>
            </a:xfrm>
            <a:prstGeom prst="rect">
              <a:avLst/>
            </a:prstGeom>
            <a:solidFill>
              <a:srgbClr val="FFFF99">
                <a:alpha val="78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5" name="Text Box 5"/>
            <p:cNvSpPr txBox="1"/>
            <p:nvPr/>
          </p:nvSpPr>
          <p:spPr>
            <a:xfrm>
              <a:off x="0" y="0"/>
              <a:ext cx="263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big</a:t>
              </a:r>
              <a:r>
                <a:rPr lang="zh-CN" altLang="en-US" sz="2800" b="1" dirty="0">
                  <a:latin typeface="Arial" panose="020B0604020202020204" pitchFamily="34" charset="0"/>
                </a:rPr>
                <a:t>  screens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606" name="Group 6"/>
          <p:cNvGrpSpPr/>
          <p:nvPr/>
        </p:nvGrpSpPr>
        <p:grpSpPr>
          <a:xfrm>
            <a:off x="0" y="4114800"/>
            <a:ext cx="3981450" cy="519113"/>
            <a:chOff x="0" y="0"/>
            <a:chExt cx="3266" cy="327"/>
          </a:xfrm>
        </p:grpSpPr>
        <p:sp>
          <p:nvSpPr>
            <p:cNvPr id="25607" name="Rectangle 7"/>
            <p:cNvSpPr/>
            <p:nvPr/>
          </p:nvSpPr>
          <p:spPr>
            <a:xfrm>
              <a:off x="0" y="0"/>
              <a:ext cx="3266" cy="318"/>
            </a:xfrm>
            <a:prstGeom prst="rect">
              <a:avLst/>
            </a:prstGeom>
            <a:solidFill>
              <a:srgbClr val="FFFF99">
                <a:alpha val="78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08" name="Text Box 8"/>
            <p:cNvSpPr txBox="1"/>
            <p:nvPr/>
          </p:nvSpPr>
          <p:spPr>
            <a:xfrm>
              <a:off x="0" y="0"/>
              <a:ext cx="32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comfortable </a:t>
              </a:r>
              <a:r>
                <a:rPr lang="zh-CN" altLang="en-US" sz="2800" b="1" dirty="0">
                  <a:latin typeface="Arial" panose="020B0604020202020204" pitchFamily="34" charset="0"/>
                </a:rPr>
                <a:t> seats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609" name="Group 9"/>
          <p:cNvGrpSpPr/>
          <p:nvPr/>
        </p:nvGrpSpPr>
        <p:grpSpPr>
          <a:xfrm>
            <a:off x="0" y="6338888"/>
            <a:ext cx="3884613" cy="519112"/>
            <a:chOff x="0" y="0"/>
            <a:chExt cx="2857" cy="327"/>
          </a:xfrm>
        </p:grpSpPr>
        <p:sp>
          <p:nvSpPr>
            <p:cNvPr id="25610" name="Rectangle 10"/>
            <p:cNvSpPr/>
            <p:nvPr/>
          </p:nvSpPr>
          <p:spPr>
            <a:xfrm>
              <a:off x="0" y="9"/>
              <a:ext cx="2857" cy="318"/>
            </a:xfrm>
            <a:prstGeom prst="rect">
              <a:avLst/>
            </a:prstGeom>
            <a:solidFill>
              <a:srgbClr val="FFFF99">
                <a:alpha val="78000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1" name="Text Box 11"/>
            <p:cNvSpPr txBox="1"/>
            <p:nvPr/>
          </p:nvSpPr>
          <p:spPr>
            <a:xfrm>
              <a:off x="0" y="0"/>
              <a:ext cx="276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 friendly </a:t>
              </a:r>
              <a:r>
                <a:rPr lang="zh-CN" altLang="en-US" sz="2800" b="1" dirty="0">
                  <a:latin typeface="Arial" panose="020B0604020202020204" pitchFamily="34" charset="0"/>
                </a:rPr>
                <a:t>service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5612" name="AutoShape 12"/>
          <p:cNvSpPr/>
          <p:nvPr/>
        </p:nvSpPr>
        <p:spPr>
          <a:xfrm>
            <a:off x="6400800" y="736600"/>
            <a:ext cx="504825" cy="6121400"/>
          </a:xfrm>
          <a:prstGeom prst="rightBrace">
            <a:avLst>
              <a:gd name="adj1" fmla="val 101048"/>
              <a:gd name="adj2" fmla="val 50000"/>
            </a:avLst>
          </a:prstGeom>
          <a:noFill/>
          <a:ln w="508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13" name="Text Box 13"/>
          <p:cNvSpPr txBox="1"/>
          <p:nvPr/>
        </p:nvSpPr>
        <p:spPr>
          <a:xfrm>
            <a:off x="6315075" y="4495800"/>
            <a:ext cx="28289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qualities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4" name="Text Box 14"/>
          <p:cNvSpPr txBox="1"/>
          <p:nvPr/>
        </p:nvSpPr>
        <p:spPr>
          <a:xfrm>
            <a:off x="7127875" y="1600200"/>
            <a:ext cx="20161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good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quality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615" name="Text Box 15"/>
          <p:cNvSpPr txBox="1"/>
          <p:nvPr/>
        </p:nvSpPr>
        <p:spPr>
          <a:xfrm>
            <a:off x="955675" y="30162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16" name="Picture 16" descr="坐椅1"/>
          <p:cNvPicPr>
            <a:picLocks noChangeAspect="1"/>
          </p:cNvPicPr>
          <p:nvPr/>
        </p:nvPicPr>
        <p:blipFill>
          <a:blip r:embed="rId3"/>
          <a:srcRect r="-421" b="-450"/>
          <a:stretch>
            <a:fillRect/>
          </a:stretch>
        </p:blipFill>
        <p:spPr>
          <a:xfrm>
            <a:off x="0" y="2819400"/>
            <a:ext cx="41148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7" name="Text Box 17"/>
          <p:cNvSpPr txBox="1"/>
          <p:nvPr/>
        </p:nvSpPr>
        <p:spPr>
          <a:xfrm>
            <a:off x="879475" y="54546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18" name="Picture 18" descr="liuxt04105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600"/>
            <a:ext cx="3886200" cy="141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9" name="Line 19"/>
          <p:cNvSpPr/>
          <p:nvPr/>
        </p:nvSpPr>
        <p:spPr>
          <a:xfrm>
            <a:off x="8001000" y="3048000"/>
            <a:ext cx="0" cy="1223963"/>
          </a:xfrm>
          <a:prstGeom prst="line">
            <a:avLst/>
          </a:prstGeom>
          <a:ln w="66675" cap="flat" cmpd="sng">
            <a:solidFill>
              <a:srgbClr val="00FF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25620" name="Picture 12" descr="crowd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1981200" cy="200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1" name="Text Box 13"/>
          <p:cNvSpPr txBox="1"/>
          <p:nvPr/>
        </p:nvSpPr>
        <p:spPr>
          <a:xfrm>
            <a:off x="4572000" y="2133600"/>
            <a:ext cx="15240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popular</a:t>
            </a:r>
            <a:endParaRPr lang="zh-CN" altLang="en-US" sz="2400" b="1" dirty="0">
              <a:solidFill>
                <a:srgbClr val="996600"/>
              </a:solidFill>
              <a:latin typeface="Arial" panose="020B0604020202020204" pitchFamily="34" charset="0"/>
            </a:endParaRPr>
          </a:p>
        </p:txBody>
      </p:sp>
      <p:pic>
        <p:nvPicPr>
          <p:cNvPr id="25622" name="Picture 20" descr="u=890380898,2325118544&amp;gp=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2971800"/>
            <a:ext cx="2209800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23" name="Text Box 14"/>
          <p:cNvSpPr txBox="1"/>
          <p:nvPr/>
        </p:nvSpPr>
        <p:spPr>
          <a:xfrm>
            <a:off x="4343400" y="54864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i="1" dirty="0">
                <a:latin typeface="Arial" panose="020B0604020202020204" pitchFamily="34" charset="0"/>
              </a:rPr>
              <a:t>     </a:t>
            </a:r>
            <a:r>
              <a:rPr lang="zh-CN" altLang="en-US" sz="2400" b="1" dirty="0">
                <a:latin typeface="Arial" panose="020B0604020202020204" pitchFamily="34" charset="0"/>
              </a:rPr>
              <a:t>cheap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  <p:bldP spid="25613" grpId="0"/>
      <p:bldP spid="25614" grpId="0"/>
      <p:bldP spid="25621" grpId="0"/>
      <p:bldP spid="256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anchor="ctr"/>
          <a:p/>
        </p:txBody>
      </p:sp>
      <p:pic>
        <p:nvPicPr>
          <p:cNvPr id="7171" name="Picture 2" descr="C:\Users\Administrator\Desktop\nuit4\unit4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457200" y="609600"/>
            <a:ext cx="8382000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dirty="0">
                <a:latin typeface="Arial" panose="020B0604020202020204" pitchFamily="34" charset="0"/>
              </a:rPr>
              <a:t>How do you choose a cinema to go to?</a:t>
            </a:r>
            <a:endParaRPr lang="zh-CN" altLang="en-US" sz="3600" dirty="0"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Which is important?Which is not important?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Picture 3" descr="NoteSession%2520Resize%2520Michael%2520on%2520Big%2520Scre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7913" y="1990725"/>
            <a:ext cx="1395412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4" descr="H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63" y="1919288"/>
            <a:ext cx="1539875" cy="145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 descr="SalChapelStMatrixHse2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4425950"/>
            <a:ext cx="1584325" cy="1550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Text Box 6"/>
          <p:cNvSpPr txBox="1"/>
          <p:nvPr/>
        </p:nvSpPr>
        <p:spPr>
          <a:xfrm>
            <a:off x="76200" y="3595688"/>
            <a:ext cx="2011363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comfortable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 seats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2209800" y="3719513"/>
            <a:ext cx="2014538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big screens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6632" name="Text Box 8"/>
          <p:cNvSpPr txBox="1"/>
          <p:nvPr/>
        </p:nvSpPr>
        <p:spPr>
          <a:xfrm>
            <a:off x="4651375" y="3575050"/>
            <a:ext cx="1241425" cy="822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friendly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service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6633" name="Text Box 9"/>
          <p:cNvSpPr txBox="1"/>
          <p:nvPr/>
        </p:nvSpPr>
        <p:spPr>
          <a:xfrm>
            <a:off x="2438400" y="6096000"/>
            <a:ext cx="24288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new movies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6634" name="Text Box 10"/>
          <p:cNvSpPr txBox="1"/>
          <p:nvPr/>
        </p:nvSpPr>
        <p:spPr>
          <a:xfrm>
            <a:off x="7086600" y="3505200"/>
            <a:ext cx="1757363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 distance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from home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6635" name="Text Box 11"/>
          <p:cNvSpPr txBox="1"/>
          <p:nvPr/>
        </p:nvSpPr>
        <p:spPr>
          <a:xfrm>
            <a:off x="152400" y="6019800"/>
            <a:ext cx="209232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</a:rPr>
              <a:t>in a fun part 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r>
              <a:rPr lang="zh-CN" altLang="en-US" sz="2400" b="1" dirty="0">
                <a:latin typeface="Arial" panose="020B0604020202020204" pitchFamily="34" charset="0"/>
              </a:rPr>
              <a:t>   of town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26636" name="Picture 12" descr="crowd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300" y="4367213"/>
            <a:ext cx="1600200" cy="1620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7" name="Text Box 13"/>
          <p:cNvSpPr txBox="1"/>
          <p:nvPr/>
        </p:nvSpPr>
        <p:spPr>
          <a:xfrm>
            <a:off x="4940300" y="6096000"/>
            <a:ext cx="1166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popular</a:t>
            </a:r>
            <a:endParaRPr lang="zh-CN" altLang="en-US" sz="2400" b="1" dirty="0">
              <a:solidFill>
                <a:srgbClr val="996600"/>
              </a:solidFill>
              <a:latin typeface="Arial" panose="020B0604020202020204" pitchFamily="34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7467600" y="6096000"/>
            <a:ext cx="11477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cheap 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6639" name="Text Box 15"/>
          <p:cNvSpPr txBox="1"/>
          <p:nvPr/>
        </p:nvSpPr>
        <p:spPr>
          <a:xfrm>
            <a:off x="4191000" y="28702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6640" name="Picture 16" descr="Img2215984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938" y="1919288"/>
            <a:ext cx="1511300" cy="149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1" name="Text Box 17"/>
          <p:cNvSpPr txBox="1"/>
          <p:nvPr/>
        </p:nvSpPr>
        <p:spPr>
          <a:xfrm>
            <a:off x="609600" y="24066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i="1" dirty="0">
              <a:latin typeface="Arial" panose="020B0604020202020204" pitchFamily="34" charset="0"/>
            </a:endParaRPr>
          </a:p>
        </p:txBody>
      </p:sp>
      <p:pic>
        <p:nvPicPr>
          <p:cNvPr id="26642" name="Picture 18" descr="wfj"/>
          <p:cNvPicPr>
            <a:picLocks noChangeAspect="1"/>
          </p:cNvPicPr>
          <p:nvPr/>
        </p:nvPicPr>
        <p:blipFill>
          <a:blip r:embed="rId6"/>
          <a:srcRect r="343" b="-179"/>
          <a:stretch>
            <a:fillRect/>
          </a:stretch>
        </p:blipFill>
        <p:spPr>
          <a:xfrm>
            <a:off x="168275" y="1990725"/>
            <a:ext cx="1371600" cy="1503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3" name="Text Box 19"/>
          <p:cNvSpPr txBox="1"/>
          <p:nvPr/>
        </p:nvSpPr>
        <p:spPr>
          <a:xfrm>
            <a:off x="6288088" y="5002213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26644" name="Picture 20" descr="u=890380898,2325118544&amp;gp=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4343400"/>
            <a:ext cx="1512888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5" name="Text Box 21"/>
          <p:cNvSpPr txBox="1"/>
          <p:nvPr/>
        </p:nvSpPr>
        <p:spPr>
          <a:xfrm>
            <a:off x="5280025" y="2986088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26646" name="Picture 22" descr="u=3585997554,1277209919&amp;gp=-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5250" y="4438650"/>
            <a:ext cx="1439863" cy="1468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1" grpId="0"/>
      <p:bldP spid="26632" grpId="0"/>
      <p:bldP spid="26633" grpId="0"/>
      <p:bldP spid="26634" grpId="0"/>
      <p:bldP spid="26635" grpId="0"/>
      <p:bldP spid="26637" grpId="0"/>
      <p:bldP spid="266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7"/>
          <p:cNvSpPr txBox="1"/>
          <p:nvPr/>
        </p:nvSpPr>
        <p:spPr>
          <a:xfrm>
            <a:off x="217488" y="557213"/>
            <a:ext cx="8926512" cy="1333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</a:pPr>
            <a:r>
              <a:rPr lang="en-US" altLang="zh-CN" sz="3200" dirty="0">
                <a:latin typeface="Arial Black" panose="020B0A04020102020204" pitchFamily="2" charset="0"/>
                <a:ea typeface="黑体" pitchFamily="1" charset="-122"/>
              </a:rPr>
              <a:t>1a </a:t>
            </a:r>
            <a:r>
              <a:rPr lang="en-US" altLang="zh-CN" sz="3200" b="1" dirty="0">
                <a:solidFill>
                  <a:srgbClr val="003399"/>
                </a:solidFill>
                <a:latin typeface="Arial" panose="020B0604020202020204" pitchFamily="34" charset="0"/>
              </a:rPr>
              <a:t>How do you choose wh</a:t>
            </a:r>
            <a:r>
              <a:rPr lang="zh-CN" altLang="en-US" sz="3200" b="1" dirty="0">
                <a:solidFill>
                  <a:srgbClr val="003399"/>
                </a:solidFill>
                <a:latin typeface="Arial" panose="020B0604020202020204" pitchFamily="34" charset="0"/>
              </a:rPr>
              <a:t>ich</a:t>
            </a:r>
            <a:r>
              <a:rPr lang="en-US" altLang="zh-CN" sz="3200" b="1" dirty="0">
                <a:solidFill>
                  <a:srgbClr val="003399"/>
                </a:solidFill>
                <a:latin typeface="Arial" panose="020B0604020202020204" pitchFamily="34" charset="0"/>
              </a:rPr>
              <a:t> movie theater </a:t>
            </a:r>
            <a:r>
              <a:rPr lang="zh-CN" altLang="en-US" sz="3200" b="1" dirty="0">
                <a:solidFill>
                  <a:srgbClr val="003399"/>
                </a:solidFill>
                <a:latin typeface="Arial" panose="020B0604020202020204" pitchFamily="34" charset="0"/>
              </a:rPr>
              <a:t> </a:t>
            </a:r>
            <a:endParaRPr lang="zh-CN" altLang="en-US" sz="32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zh-CN" altLang="en-US" sz="3200" b="1" dirty="0">
                <a:solidFill>
                  <a:srgbClr val="003399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3200" b="1" dirty="0">
                <a:solidFill>
                  <a:srgbClr val="003399"/>
                </a:solidFill>
                <a:latin typeface="Arial" panose="020B0604020202020204" pitchFamily="34" charset="0"/>
              </a:rPr>
              <a:t>to go to? Write the things in the box </a:t>
            </a:r>
            <a:endParaRPr lang="en-US" altLang="zh-CN" sz="32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zh-CN" altLang="en-US" sz="3200" b="1" dirty="0">
                <a:solidFill>
                  <a:srgbClr val="003399"/>
                </a:solidFill>
                <a:latin typeface="Arial" panose="020B0604020202020204" pitchFamily="34" charset="0"/>
              </a:rPr>
              <a:t>      </a:t>
            </a:r>
            <a:r>
              <a:rPr lang="en-US" altLang="zh-CN" sz="3200" b="1" dirty="0">
                <a:solidFill>
                  <a:srgbClr val="003399"/>
                </a:solidFill>
                <a:latin typeface="Arial" panose="020B0604020202020204" pitchFamily="34" charset="0"/>
              </a:rPr>
              <a:t>under “Important” or “Not important”.</a:t>
            </a:r>
            <a:endParaRPr lang="en-US" altLang="zh-CN" sz="32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8"/>
          <p:cNvSpPr/>
          <p:nvPr/>
        </p:nvSpPr>
        <p:spPr>
          <a:xfrm>
            <a:off x="457200" y="1905000"/>
            <a:ext cx="8305800" cy="1408113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en-US" altLang="zh-CN" sz="3200" dirty="0">
                <a:latin typeface="Times New Roman" panose="02020603050405020304" pitchFamily="2" charset="0"/>
              </a:rPr>
              <a:t>comfortable seats    </a:t>
            </a:r>
            <a:r>
              <a:rPr lang="zh-CN" altLang="en-US" sz="3200" dirty="0">
                <a:latin typeface="Times New Roman" panose="02020603050405020304" pitchFamily="2" charset="0"/>
              </a:rPr>
              <a:t>  </a:t>
            </a:r>
            <a:r>
              <a:rPr lang="en-US" altLang="zh-CN" sz="3200" dirty="0">
                <a:latin typeface="Times New Roman" panose="02020603050405020304" pitchFamily="2" charset="0"/>
              </a:rPr>
              <a:t>big screens     </a:t>
            </a:r>
            <a:r>
              <a:rPr lang="zh-CN" altLang="en-US" sz="3200" dirty="0">
                <a:latin typeface="Times New Roman" panose="02020603050405020304" pitchFamily="2" charset="0"/>
              </a:rPr>
              <a:t> </a:t>
            </a:r>
            <a:r>
              <a:rPr lang="en-US" altLang="zh-CN" sz="3200" dirty="0">
                <a:latin typeface="Times New Roman" panose="02020603050405020304" pitchFamily="2" charset="0"/>
              </a:rPr>
              <a:t>best sound  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>
              <a:lnSpc>
                <a:spcPct val="90000"/>
              </a:lnSpc>
            </a:pPr>
            <a:r>
              <a:rPr lang="zh-CN" altLang="en-US" sz="3200" dirty="0">
                <a:latin typeface="Times New Roman" panose="02020603050405020304" pitchFamily="2" charset="0"/>
              </a:rPr>
              <a:t>         </a:t>
            </a:r>
            <a:r>
              <a:rPr lang="en-US" altLang="zh-CN" sz="3200" dirty="0">
                <a:latin typeface="Times New Roman" panose="02020603050405020304" pitchFamily="2" charset="0"/>
              </a:rPr>
              <a:t>cheap     </a:t>
            </a:r>
            <a:r>
              <a:rPr lang="zh-CN" altLang="en-US" sz="3200" dirty="0">
                <a:latin typeface="Times New Roman" panose="02020603050405020304" pitchFamily="2" charset="0"/>
              </a:rPr>
              <a:t>          </a:t>
            </a:r>
            <a:r>
              <a:rPr lang="en-US" altLang="zh-CN" sz="3200" dirty="0">
                <a:latin typeface="Times New Roman" panose="02020603050405020304" pitchFamily="2" charset="0"/>
              </a:rPr>
              <a:t>new movies    close to home</a:t>
            </a:r>
            <a:endParaRPr lang="en-US" altLang="zh-CN" sz="3200" dirty="0">
              <a:latin typeface="Times New Roman" panose="02020603050405020304" pitchFamily="2" charset="0"/>
            </a:endParaRPr>
          </a:p>
          <a:p>
            <a:pPr>
              <a:lnSpc>
                <a:spcPct val="90000"/>
              </a:lnSpc>
            </a:pPr>
            <a:r>
              <a:rPr lang="en-US" altLang="zh-CN" sz="3200" dirty="0">
                <a:latin typeface="Times New Roman" panose="02020603050405020304" pitchFamily="2" charset="0"/>
              </a:rPr>
              <a:t>buy tickets quickly    </a:t>
            </a:r>
            <a:r>
              <a:rPr lang="zh-CN" altLang="en-US" sz="3200" dirty="0">
                <a:latin typeface="Times New Roman" panose="02020603050405020304" pitchFamily="2" charset="0"/>
              </a:rPr>
              <a:t>  </a:t>
            </a:r>
            <a:r>
              <a:rPr lang="en-US" altLang="zh-CN" sz="3200" dirty="0">
                <a:latin typeface="Times New Roman" panose="02020603050405020304" pitchFamily="2" charset="0"/>
              </a:rPr>
              <a:t>popular</a:t>
            </a:r>
            <a:r>
              <a:rPr lang="zh-CN" altLang="en-US" sz="3200" dirty="0">
                <a:latin typeface="Times New Roman" panose="02020603050405020304" pitchFamily="2" charset="0"/>
              </a:rPr>
              <a:t> </a:t>
            </a:r>
            <a:endParaRPr lang="en-US" altLang="zh-CN" sz="3200" dirty="0">
              <a:latin typeface="Times New Roman" panose="02020603050405020304" pitchFamily="2" charset="0"/>
            </a:endParaRPr>
          </a:p>
        </p:txBody>
      </p:sp>
      <p:graphicFrame>
        <p:nvGraphicFramePr>
          <p:cNvPr id="27652" name="表格 27651"/>
          <p:cNvGraphicFramePr/>
          <p:nvPr/>
        </p:nvGraphicFramePr>
        <p:xfrm>
          <a:off x="533400" y="3533775"/>
          <a:ext cx="7561263" cy="3171825"/>
        </p:xfrm>
        <a:graphic>
          <a:graphicData uri="http://schemas.openxmlformats.org/drawingml/2006/table">
            <a:tbl>
              <a:tblPr/>
              <a:tblGrid>
                <a:gridCol w="3744913"/>
                <a:gridCol w="3816350"/>
              </a:tblGrid>
              <a:tr h="7810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660066"/>
                          </a:solidFill>
                        </a:rPr>
                        <a:t>Important</a:t>
                      </a:r>
                      <a:endParaRPr lang="en-US" altLang="zh-CN" sz="3600" b="1" dirty="0">
                        <a:solidFill>
                          <a:srgbClr val="660066"/>
                        </a:solidFill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660066"/>
                          </a:solidFill>
                        </a:rPr>
                        <a:t>Not Important</a:t>
                      </a:r>
                      <a:endParaRPr lang="en-US" altLang="zh-CN" sz="3600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</a:tr>
              <a:tr h="23907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80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663" name="Rectangle 30"/>
          <p:cNvSpPr/>
          <p:nvPr/>
        </p:nvSpPr>
        <p:spPr>
          <a:xfrm>
            <a:off x="635000" y="4205288"/>
            <a:ext cx="3633788" cy="2308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big screens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comfortable seats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best sound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popular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64" name="Rectangle 31"/>
          <p:cNvSpPr/>
          <p:nvPr/>
        </p:nvSpPr>
        <p:spPr>
          <a:xfrm>
            <a:off x="4421188" y="4276725"/>
            <a:ext cx="3954462" cy="23082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close to home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cheap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new movies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  <a:p>
            <a:r>
              <a:rPr lang="en-US" altLang="zh-CN" sz="3600" dirty="0">
                <a:solidFill>
                  <a:srgbClr val="FF0066"/>
                </a:solidFill>
                <a:latin typeface="Times New Roman" panose="02020603050405020304" pitchFamily="2" charset="0"/>
              </a:rPr>
              <a:t>buy tickets quickly</a:t>
            </a:r>
            <a:endParaRPr lang="en-US" altLang="zh-CN" sz="3600" dirty="0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  <p:bldP spid="276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内容占位符 28673"/>
          <p:cNvGraphicFramePr/>
          <p:nvPr>
            <p:ph idx="1"/>
          </p:nvPr>
        </p:nvGraphicFramePr>
        <p:xfrm>
          <a:off x="533400" y="3124200"/>
          <a:ext cx="7772400" cy="3411538"/>
        </p:xfrm>
        <a:graphic>
          <a:graphicData uri="http://schemas.openxmlformats.org/drawingml/2006/table">
            <a:tbl>
              <a:tblPr/>
              <a:tblGrid>
                <a:gridCol w="4487863"/>
                <a:gridCol w="3284537"/>
              </a:tblGrid>
              <a:tr h="4572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Qualities </a:t>
                      </a: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 Movie Theater</a:t>
                      </a: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It has the biggest screens. </a:t>
                      </a: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It’s the most popular</a:t>
                      </a: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near here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.</a:t>
                      </a:r>
                      <a:endParaRPr lang="zh-CN" altLang="en-US" sz="24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It</a:t>
                      </a: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’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 the closest to home. </a:t>
                      </a:r>
                      <a:endParaRPr lang="zh-CN" altLang="en-US" sz="24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   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    Town Cinema</a:t>
                      </a:r>
                      <a:endParaRPr lang="zh-CN" altLang="en-US" sz="24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It</a:t>
                      </a: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has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the </a:t>
                      </a: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short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est</a:t>
                      </a: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 waiting time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.</a:t>
                      </a:r>
                      <a:endParaRPr lang="zh-CN" altLang="en-US" sz="24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It has the </a:t>
                      </a:r>
                      <a:r>
                        <a:rPr lang="en-US" altLang="zh-CN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best sound</a:t>
                      </a:r>
                      <a:r>
                        <a:rPr lang="zh-CN" altLang="en-US" sz="2400" b="1" dirty="0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.</a:t>
                      </a:r>
                      <a:endParaRPr lang="zh-CN" altLang="en-US" sz="24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 dirty="0">
                          <a:solidFill>
                            <a:srgbClr val="FF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      </a:t>
                      </a:r>
                      <a:r>
                        <a:rPr lang="zh-CN" altLang="en-US" sz="2400" b="1" dirty="0">
                          <a:solidFill>
                            <a:srgbClr val="FF3300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rPr>
                        <a:t> </a:t>
                      </a:r>
                      <a:endParaRPr lang="zh-CN" altLang="en-US" sz="2400" b="1" dirty="0">
                        <a:solidFill>
                          <a:srgbClr val="FF3300"/>
                        </a:solidFill>
                        <a:effectLst>
                          <a:outerShdw blurRad="38100" dist="38100" dir="2700000">
                            <a:srgbClr val="000000"/>
                          </a:outerShdw>
                        </a:effectLst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It has the most comfortable seats.</a:t>
                      </a: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0" name="Text Box 28"/>
          <p:cNvSpPr txBox="1"/>
          <p:nvPr/>
        </p:nvSpPr>
        <p:spPr>
          <a:xfrm>
            <a:off x="457200" y="533400"/>
            <a:ext cx="8686800" cy="1023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1b</a:t>
            </a:r>
            <a:r>
              <a:rPr lang="zh-CN" altLang="en-US" sz="3600" b="1" dirty="0">
                <a:solidFill>
                  <a:srgbClr val="FF66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</a:rPr>
              <a:t>Listen and match the statements </a:t>
            </a:r>
            <a:r>
              <a:rPr lang="en-US" altLang="zh-CN" sz="3600" b="1" dirty="0">
                <a:solidFill>
                  <a:srgbClr val="003399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</a:rPr>
              <a:t>with the movie theaters. </a:t>
            </a:r>
            <a:endParaRPr lang="zh-CN" altLang="en-US" sz="3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pic>
        <p:nvPicPr>
          <p:cNvPr id="28701" name="Picture 29" descr="20001010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5526088"/>
            <a:ext cx="1331912" cy="1331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02" name="Text Box 30"/>
          <p:cNvSpPr txBox="1"/>
          <p:nvPr/>
        </p:nvSpPr>
        <p:spPr>
          <a:xfrm>
            <a:off x="5410200" y="3584575"/>
            <a:ext cx="236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  </a:t>
            </a: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Movie World </a:t>
            </a:r>
            <a:endParaRPr lang="zh-CN" altLang="en-US" sz="24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703" name="Text Box 31"/>
          <p:cNvSpPr txBox="1"/>
          <p:nvPr/>
        </p:nvSpPr>
        <p:spPr>
          <a:xfrm>
            <a:off x="5715000" y="4002088"/>
            <a:ext cx="43195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Screen City</a:t>
            </a:r>
            <a:endParaRPr lang="zh-CN" altLang="en-US" sz="24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704" name="Text Box 32"/>
          <p:cNvSpPr txBox="1"/>
          <p:nvPr/>
        </p:nvSpPr>
        <p:spPr>
          <a:xfrm>
            <a:off x="5715000" y="5029200"/>
            <a:ext cx="24431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Town Cinema</a:t>
            </a:r>
            <a:endParaRPr lang="zh-CN" altLang="en-US" sz="24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705" name="Text Box 34"/>
          <p:cNvSpPr txBox="1"/>
          <p:nvPr/>
        </p:nvSpPr>
        <p:spPr>
          <a:xfrm>
            <a:off x="6172200" y="6019800"/>
            <a:ext cx="25923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endParaRPr lang="zh-CN" altLang="en-US" sz="24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8706" name="图片 9" descr="A-1b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60588"/>
            <a:ext cx="22860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7" name="图片 10" descr="A-1b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73288"/>
            <a:ext cx="1528763" cy="81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8" name="图片 11" descr="A-1b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173288"/>
            <a:ext cx="18288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709" name="Picture 35" descr="D:\迅雷下载\Tencent\QQ\Users\279358040\Image\03FJIU6ZYPN@OYQU33O7YHM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21336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710" name="TextBox 13"/>
          <p:cNvSpPr txBox="1"/>
          <p:nvPr/>
        </p:nvSpPr>
        <p:spPr>
          <a:xfrm>
            <a:off x="5715000" y="5486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 Screen City</a:t>
            </a:r>
            <a:endParaRPr lang="zh-CN" altLang="en-US" sz="24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8711" name="TextBox 14"/>
          <p:cNvSpPr txBox="1"/>
          <p:nvPr/>
        </p:nvSpPr>
        <p:spPr>
          <a:xfrm>
            <a:off x="5638800" y="5943600"/>
            <a:ext cx="2286000" cy="463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Movie World 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pic>
        <p:nvPicPr>
          <p:cNvPr id="28712" name="Section A 1b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" y="2057400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/>
    <p:sndAc>
      <p:stSnd>
        <p:snd r:embed="rId11" name="Faile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1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10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7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711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4696" fill="hold"/>
                                        <p:tgtEl>
                                          <p:spTgt spid="287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1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712"/>
                </p:tgtEl>
              </p:cMediaNode>
            </p:audio>
          </p:childTnLst>
        </p:cTn>
      </p:par>
    </p:tnLst>
    <p:bldLst>
      <p:bldP spid="28702" grpId="0"/>
      <p:bldP spid="28703" grpId="0"/>
      <p:bldP spid="287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单圆角矩形 6"/>
          <p:cNvSpPr/>
          <p:nvPr/>
        </p:nvSpPr>
        <p:spPr>
          <a:xfrm>
            <a:off x="2590800" y="3886200"/>
            <a:ext cx="5867400" cy="2819400"/>
          </a:xfrm>
          <a:custGeom>
            <a:avLst/>
            <a:gdLst>
              <a:gd name="txL" fmla="*/ 0 w 5867400"/>
              <a:gd name="txT" fmla="*/ 0 h 2819400"/>
              <a:gd name="txR" fmla="*/ 5729768 w 5867400"/>
              <a:gd name="txB" fmla="*/ 2819400 h 2819400"/>
            </a:gdLst>
            <a:ahLst/>
            <a:cxnLst>
              <a:cxn ang="17694720">
                <a:pos x="2933700" y="0"/>
              </a:cxn>
              <a:cxn ang="11796480">
                <a:pos x="0" y="1409700"/>
              </a:cxn>
              <a:cxn ang="5898240">
                <a:pos x="2933700" y="2819400"/>
              </a:cxn>
              <a:cxn ang="0">
                <a:pos x="5867400" y="1409700"/>
              </a:cxn>
            </a:cxnLst>
            <a:rect l="txL" t="txT" r="txR" b="txB"/>
            <a:pathLst>
              <a:path w="5867400" h="2819400">
                <a:moveTo>
                  <a:pt x="0" y="0"/>
                </a:moveTo>
                <a:lnTo>
                  <a:pt x="5397491" y="0"/>
                </a:lnTo>
                <a:arcTo wR="469909" hR="469909" stAng="-5399993" swAng="5400000"/>
                <a:lnTo>
                  <a:pt x="5867400" y="2819400"/>
                </a:lnTo>
                <a:lnTo>
                  <a:pt x="0" y="2819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699" name="Rectangle 2"/>
          <p:cNvSpPr>
            <a:spLocks noRot="1"/>
          </p:cNvSpPr>
          <p:nvPr/>
        </p:nvSpPr>
        <p:spPr>
          <a:xfrm>
            <a:off x="2667000" y="3962400"/>
            <a:ext cx="5638800" cy="28194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Comic Sans MS" panose="030F0702030302020204" pitchFamily="2" charset="0"/>
              </a:rPr>
              <a:t>It has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biggest</a:t>
            </a:r>
            <a:r>
              <a:rPr lang="zh-CN" altLang="en-US" sz="2400" b="1" dirty="0">
                <a:latin typeface="Comic Sans MS" panose="030F0702030302020204" pitchFamily="2" charset="0"/>
              </a:rPr>
              <a:t> screens.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Comic Sans MS" panose="030F0702030302020204" pitchFamily="2" charset="0"/>
              </a:rPr>
              <a:t>It’s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most popular</a:t>
            </a:r>
            <a:r>
              <a:rPr lang="zh-CN" altLang="en-US" sz="2400" b="1" dirty="0">
                <a:latin typeface="Comic Sans MS" panose="030F0702030302020204" pitchFamily="2" charset="0"/>
              </a:rPr>
              <a:t>.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Comic Sans MS" panose="030F0702030302020204" pitchFamily="2" charset="0"/>
              </a:rPr>
              <a:t>It’s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closest to</a:t>
            </a:r>
            <a:r>
              <a:rPr lang="zh-CN" altLang="en-US" sz="2400" b="1" dirty="0">
                <a:latin typeface="Comic Sans MS" panose="030F0702030302020204" pitchFamily="2" charset="0"/>
              </a:rPr>
              <a:t> home.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Comic Sans MS" panose="030F0702030302020204" pitchFamily="2" charset="0"/>
              </a:rPr>
              <a:t>It’s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cheapest</a:t>
            </a:r>
            <a:r>
              <a:rPr lang="zh-CN" altLang="en-US" sz="2400" b="1" dirty="0">
                <a:latin typeface="Comic Sans MS" panose="030F0702030302020204" pitchFamily="2" charset="0"/>
              </a:rPr>
              <a:t>.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Comic Sans MS" panose="030F0702030302020204" pitchFamily="2" charset="0"/>
              </a:rPr>
              <a:t>It has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friendliest</a:t>
            </a:r>
            <a:r>
              <a:rPr lang="zh-CN" altLang="en-US" sz="2400" b="1" dirty="0">
                <a:latin typeface="Comic Sans MS" panose="030F0702030302020204" pitchFamily="2" charset="0"/>
              </a:rPr>
              <a:t> service.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Comic Sans MS" panose="030F0702030302020204" pitchFamily="2" charset="0"/>
              </a:rPr>
              <a:t>It has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most comfortable</a:t>
            </a:r>
            <a:r>
              <a:rPr lang="zh-CN" altLang="en-US" sz="2400" b="1" dirty="0">
                <a:latin typeface="Comic Sans MS" panose="030F0702030302020204" pitchFamily="2" charset="0"/>
              </a:rPr>
              <a:t> seats.</a:t>
            </a:r>
            <a:endParaRPr lang="zh-CN" altLang="en-US" sz="2400" b="1" dirty="0">
              <a:latin typeface="Comic Sans MS" panose="030F0702030302020204" pitchFamily="2" charset="0"/>
            </a:endParaRPr>
          </a:p>
        </p:txBody>
      </p:sp>
      <p:sp>
        <p:nvSpPr>
          <p:cNvPr id="29700" name="Text Box 3"/>
          <p:cNvSpPr txBox="1"/>
          <p:nvPr/>
        </p:nvSpPr>
        <p:spPr>
          <a:xfrm>
            <a:off x="457200" y="1238250"/>
            <a:ext cx="830580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latin typeface="Comic Sans MS" panose="030F0702030302020204" pitchFamily="2" charset="0"/>
              </a:rPr>
              <a:t>A: What’s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best</a:t>
            </a:r>
            <a:r>
              <a:rPr lang="zh-CN" altLang="en-US" sz="2400" b="1" dirty="0">
                <a:latin typeface="Comic Sans MS" panose="030F0702030302020204" pitchFamily="2" charset="0"/>
              </a:rPr>
              <a:t> movie theater?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latin typeface="Comic Sans MS" panose="030F0702030302020204" pitchFamily="2" charset="0"/>
              </a:rPr>
              <a:t>B: </a:t>
            </a:r>
            <a:r>
              <a:rPr lang="en-US" altLang="zh-CN" sz="2400" b="1" dirty="0">
                <a:latin typeface="Comic Sans MS" panose="030F0702030302020204" pitchFamily="2" charset="0"/>
              </a:rPr>
              <a:t>Sun</a:t>
            </a:r>
            <a:r>
              <a:rPr lang="zh-CN" altLang="en-US" sz="2400" b="1" dirty="0">
                <a:latin typeface="Comic Sans MS" panose="030F0702030302020204" pitchFamily="2" charset="0"/>
              </a:rPr>
              <a:t> Cinema. It’s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cheapest</a:t>
            </a:r>
            <a:r>
              <a:rPr lang="zh-CN" altLang="en-US" sz="2400" b="1" dirty="0">
                <a:latin typeface="Comic Sans MS" panose="030F0702030302020204" pitchFamily="2" charset="0"/>
              </a:rPr>
              <a:t>.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latin typeface="Comic Sans MS" panose="030F0702030302020204" pitchFamily="2" charset="0"/>
              </a:rPr>
              <a:t>C: </a:t>
            </a:r>
            <a:r>
              <a:rPr lang="zh-CN" altLang="en-US" sz="2400" b="1" u="sng" dirty="0">
                <a:latin typeface="Comic Sans MS" panose="030F0702030302020204" pitchFamily="2" charset="0"/>
              </a:rPr>
              <a:t>But I think</a:t>
            </a:r>
            <a:r>
              <a:rPr lang="zh-CN" altLang="en-US" sz="2400" b="1" dirty="0">
                <a:latin typeface="Comic Sans MS" panose="030F0702030302020204" pitchFamily="2" charset="0"/>
              </a:rPr>
              <a:t> </a:t>
            </a:r>
            <a:r>
              <a:rPr lang="en-US" altLang="zh-CN" sz="2400" b="1" dirty="0">
                <a:latin typeface="Comic Sans MS" panose="030F0702030302020204" pitchFamily="2" charset="0"/>
              </a:rPr>
              <a:t>Moon</a:t>
            </a:r>
            <a:r>
              <a:rPr lang="zh-CN" altLang="en-US" sz="2400" b="1" dirty="0">
                <a:latin typeface="Comic Sans MS" panose="030F0702030302020204" pitchFamily="2" charset="0"/>
              </a:rPr>
              <a:t> Theater has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the most  </a:t>
            </a:r>
            <a:endParaRPr lang="zh-CN" altLang="en-US" sz="2400" b="1" dirty="0">
              <a:solidFill>
                <a:srgbClr val="0000FF"/>
              </a:solidFill>
              <a:latin typeface="Comic Sans MS" panose="030F0702030302020204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    comfortable seats</a:t>
            </a:r>
            <a:r>
              <a:rPr lang="zh-CN" altLang="en-US" sz="2400" b="1" dirty="0">
                <a:latin typeface="Comic Sans MS" panose="030F0702030302020204" pitchFamily="2" charset="0"/>
              </a:rPr>
              <a:t>. </a:t>
            </a:r>
            <a:r>
              <a:rPr lang="zh-CN" altLang="en-US" sz="2400" b="1" dirty="0">
                <a:solidFill>
                  <a:srgbClr val="0000FF"/>
                </a:solidFill>
                <a:latin typeface="Comic Sans MS" panose="030F0702030302020204" pitchFamily="2" charset="0"/>
              </a:rPr>
              <a:t>      </a:t>
            </a:r>
            <a:endParaRPr lang="zh-CN" altLang="en-US" sz="2400" b="1" dirty="0">
              <a:solidFill>
                <a:srgbClr val="0000FF"/>
              </a:solidFill>
              <a:latin typeface="Comic Sans MS" panose="030F0702030302020204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latin typeface="Comic Sans MS" panose="030F0702030302020204" pitchFamily="2" charset="0"/>
              </a:rPr>
              <a:t>D: </a:t>
            </a:r>
            <a:r>
              <a:rPr lang="zh-CN" altLang="en-US" sz="2400" b="1" u="sng" dirty="0">
                <a:latin typeface="Comic Sans MS" panose="030F0702030302020204" pitchFamily="2" charset="0"/>
              </a:rPr>
              <a:t>For me</a:t>
            </a:r>
            <a:r>
              <a:rPr lang="zh-CN" altLang="en-US" sz="2400" b="1" dirty="0">
                <a:latin typeface="Comic Sans MS" panose="030F0702030302020204" pitchFamily="2" charset="0"/>
              </a:rPr>
              <a:t>, …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</a:pPr>
            <a:r>
              <a:rPr lang="zh-CN" altLang="en-US" sz="2400" b="1" dirty="0">
                <a:latin typeface="Comic Sans MS" panose="030F0702030302020204" pitchFamily="2" charset="0"/>
              </a:rPr>
              <a:t>F: </a:t>
            </a:r>
            <a:r>
              <a:rPr lang="zh-CN" altLang="en-US" sz="2400" b="1" u="sng" dirty="0">
                <a:latin typeface="Comic Sans MS" panose="030F0702030302020204" pitchFamily="2" charset="0"/>
              </a:rPr>
              <a:t>In my opinion</a:t>
            </a:r>
            <a:r>
              <a:rPr lang="zh-CN" altLang="en-US" sz="2400" b="1" dirty="0">
                <a:latin typeface="Comic Sans MS" panose="030F0702030302020204" pitchFamily="2" charset="0"/>
              </a:rPr>
              <a:t>, …</a:t>
            </a:r>
            <a:endParaRPr lang="zh-CN" altLang="en-US" sz="2400" b="1" dirty="0">
              <a:latin typeface="Comic Sans MS" panose="030F0702030302020204" pitchFamily="2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0" y="0"/>
            <a:ext cx="15113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000000"/>
                </a:solidFill>
                <a:latin typeface="Verdana" panose="020B0604030504040204" pitchFamily="2" charset="0"/>
              </a:rPr>
              <a:t>1c</a:t>
            </a:r>
            <a:endParaRPr lang="zh-CN" altLang="en-US" sz="4000" b="1" dirty="0">
              <a:solidFill>
                <a:srgbClr val="000000"/>
              </a:solidFill>
              <a:latin typeface="Verdana" panose="020B0604030504040204" pitchFamily="2" charset="0"/>
            </a:endParaRPr>
          </a:p>
        </p:txBody>
      </p:sp>
      <p:sp>
        <p:nvSpPr>
          <p:cNvPr id="29702" name="TextBox 5"/>
          <p:cNvSpPr txBox="1"/>
          <p:nvPr/>
        </p:nvSpPr>
        <p:spPr>
          <a:xfrm>
            <a:off x="76200" y="533400"/>
            <a:ext cx="9755188" cy="118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003399"/>
                </a:solidFill>
                <a:latin typeface="Arial" panose="020B0604020202020204" pitchFamily="34" charset="0"/>
              </a:rPr>
              <a:t>Talk about the movie theater</a:t>
            </a: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</a:rPr>
              <a:t>s</a:t>
            </a:r>
            <a:r>
              <a:rPr lang="en-US" altLang="zh-CN" sz="3600" b="1" dirty="0">
                <a:solidFill>
                  <a:srgbClr val="003399"/>
                </a:solidFill>
                <a:latin typeface="Arial" panose="020B0604020202020204" pitchFamily="34" charset="0"/>
              </a:rPr>
              <a:t> you know</a:t>
            </a:r>
            <a:r>
              <a:rPr lang="zh-CN" altLang="en-US" sz="3600" b="1" dirty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  <a:endParaRPr lang="zh-CN" altLang="en-US" sz="3600" b="1" dirty="0">
              <a:solidFill>
                <a:srgbClr val="003399"/>
              </a:solidFill>
              <a:latin typeface="Arial" panose="020B0604020202020204" pitchFamily="34" charset="0"/>
            </a:endParaRPr>
          </a:p>
          <a:p>
            <a:endParaRPr lang="zh-CN" altLang="en-US" sz="36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pic>
        <p:nvPicPr>
          <p:cNvPr id="29703" name="Picture 43" descr="gif04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2743200"/>
            <a:ext cx="1800225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anchor="ctr"/>
          <a:p>
            <a:r>
              <a:rPr lang="en-US" altLang="zh-CN" dirty="0">
                <a:solidFill>
                  <a:srgbClr val="FF0000"/>
                </a:solidFill>
              </a:rPr>
              <a:t>Exercises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  <a:ln/>
        </p:spPr>
        <p:txBody>
          <a:bodyPr vert="horz" wrap="square" anchor="t"/>
          <a:p>
            <a:pPr marL="1905" indent="-1905">
              <a:lnSpc>
                <a:spcPct val="80000"/>
              </a:lnSpc>
            </a:pPr>
            <a:r>
              <a:rPr lang="en-US" altLang="zh-CN" dirty="0"/>
              <a:t>1. Tom is quiet enough. Jim is ______ </a:t>
            </a:r>
            <a:r>
              <a:rPr lang="en-US" altLang="zh-CN" dirty="0">
                <a:solidFill>
                  <a:srgbClr val="FF0000"/>
                </a:solidFill>
              </a:rPr>
              <a:t>(quiet)</a:t>
            </a:r>
            <a:r>
              <a:rPr lang="en-US" altLang="zh-CN" dirty="0"/>
              <a:t>. </a:t>
            </a:r>
            <a:endParaRPr lang="en-US" altLang="zh-CN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dirty="0"/>
              <a:t>       </a:t>
            </a:r>
            <a:r>
              <a:rPr lang="en-US" altLang="zh-CN" dirty="0"/>
              <a:t>Jack is the_____ </a:t>
            </a:r>
            <a:r>
              <a:rPr lang="en-US" altLang="zh-CN" dirty="0">
                <a:solidFill>
                  <a:srgbClr val="FF0000"/>
                </a:solidFill>
              </a:rPr>
              <a:t>(quiet).</a:t>
            </a:r>
            <a:endParaRPr lang="zh-CN" altLang="en-US" dirty="0">
              <a:solidFill>
                <a:srgbClr val="FF0000"/>
              </a:solidFill>
            </a:endParaRPr>
          </a:p>
          <a:p>
            <a:pPr marL="1905" indent="-1905">
              <a:lnSpc>
                <a:spcPct val="8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Dale was the ______ </a:t>
            </a:r>
            <a:r>
              <a:rPr lang="en-US" altLang="zh-CN" dirty="0">
                <a:solidFill>
                  <a:srgbClr val="FF0000"/>
                </a:solidFill>
              </a:rPr>
              <a:t>(early) </a:t>
            </a:r>
            <a:r>
              <a:rPr lang="en-US" altLang="zh-CN" dirty="0"/>
              <a:t>in our class </a:t>
            </a:r>
            <a:endParaRPr lang="en-US" altLang="zh-CN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dirty="0"/>
              <a:t>       </a:t>
            </a:r>
            <a:r>
              <a:rPr lang="en-US" altLang="zh-CN" dirty="0"/>
              <a:t>yesterday.</a:t>
            </a:r>
            <a:endParaRPr lang="zh-CN" altLang="en-US" dirty="0"/>
          </a:p>
          <a:p>
            <a:pPr marL="1905" indent="-1905">
              <a:lnSpc>
                <a:spcPct val="80000"/>
              </a:lnSpc>
            </a:pPr>
            <a:r>
              <a:rPr lang="en-US" altLang="zh-CN" dirty="0"/>
              <a:t>3. Which boy is the ______ </a:t>
            </a:r>
            <a:r>
              <a:rPr lang="en-US" altLang="zh-CN" dirty="0">
                <a:solidFill>
                  <a:srgbClr val="FF0000"/>
                </a:solidFill>
              </a:rPr>
              <a:t>(thin) </a:t>
            </a:r>
            <a:r>
              <a:rPr lang="en-US" altLang="zh-CN" dirty="0"/>
              <a:t>in your class?</a:t>
            </a:r>
            <a:endParaRPr lang="zh-CN" altLang="en-US" dirty="0"/>
          </a:p>
          <a:p>
            <a:pPr marL="1905" indent="-1905">
              <a:lnSpc>
                <a:spcPct val="80000"/>
              </a:lnSpc>
            </a:pPr>
            <a:r>
              <a:rPr lang="en-US" altLang="zh-CN" dirty="0"/>
              <a:t>4. I think English is the ______ ______ </a:t>
            </a:r>
            <a:endParaRPr lang="en-US" altLang="zh-CN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dirty="0"/>
              <a:t>       </a:t>
            </a:r>
            <a:r>
              <a:rPr lang="en-US" altLang="zh-CN" dirty="0">
                <a:solidFill>
                  <a:srgbClr val="FF0000"/>
                </a:solidFill>
              </a:rPr>
              <a:t>(important) </a:t>
            </a:r>
            <a:r>
              <a:rPr lang="en-US" altLang="zh-CN" dirty="0"/>
              <a:t>of all the subjects. </a:t>
            </a:r>
            <a:endParaRPr lang="zh-CN" altLang="en-US" dirty="0"/>
          </a:p>
          <a:p>
            <a:pPr marL="1905" indent="-1905">
              <a:lnSpc>
                <a:spcPct val="80000"/>
              </a:lnSpc>
            </a:pPr>
            <a:r>
              <a:rPr lang="en-US" altLang="zh-CN" dirty="0"/>
              <a:t>5. Sharks are the ______ ______</a:t>
            </a:r>
            <a:r>
              <a:rPr lang="en-US" altLang="zh-CN" dirty="0">
                <a:solidFill>
                  <a:srgbClr val="FF0000"/>
                </a:solidFill>
              </a:rPr>
              <a:t>(danger)</a:t>
            </a:r>
            <a:r>
              <a:rPr lang="en-US" altLang="zh-CN" dirty="0"/>
              <a:t> </a:t>
            </a:r>
            <a:endParaRPr lang="en-US" altLang="zh-CN" dirty="0"/>
          </a:p>
          <a:p>
            <a:pPr marL="1905" indent="-344805">
              <a:lnSpc>
                <a:spcPct val="80000"/>
              </a:lnSpc>
              <a:buNone/>
            </a:pPr>
            <a:r>
              <a:rPr lang="zh-CN" altLang="en-US" dirty="0"/>
              <a:t>       </a:t>
            </a:r>
            <a:r>
              <a:rPr lang="en-US" altLang="zh-CN" dirty="0"/>
              <a:t>animals in the sea.</a:t>
            </a:r>
            <a:endParaRPr lang="zh-CN" altLang="en-US" dirty="0"/>
          </a:p>
          <a:p>
            <a:pPr marL="1905" indent="-1905">
              <a:lnSpc>
                <a:spcPct val="8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5"/>
          <p:cNvSpPr txBox="1"/>
          <p:nvPr/>
        </p:nvSpPr>
        <p:spPr>
          <a:xfrm>
            <a:off x="1763713" y="1557338"/>
            <a:ext cx="532923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7" name="Text Box 8"/>
          <p:cNvSpPr txBox="1"/>
          <p:nvPr/>
        </p:nvSpPr>
        <p:spPr>
          <a:xfrm>
            <a:off x="2362200" y="1371600"/>
            <a:ext cx="56165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000" dirty="0">
                <a:latin typeface="Arial" panose="020B0604020202020204" pitchFamily="34" charset="0"/>
              </a:rPr>
              <a:t>Homework:</a:t>
            </a:r>
            <a:endParaRPr lang="en-US" altLang="zh-CN" sz="6000" dirty="0">
              <a:latin typeface="Arial" panose="020B0604020202020204" pitchFamily="34" charset="0"/>
            </a:endParaRPr>
          </a:p>
        </p:txBody>
      </p:sp>
      <p:sp>
        <p:nvSpPr>
          <p:cNvPr id="31748" name="Text Box 9"/>
          <p:cNvSpPr txBox="1"/>
          <p:nvPr/>
        </p:nvSpPr>
        <p:spPr>
          <a:xfrm>
            <a:off x="0" y="2514600"/>
            <a:ext cx="7620000" cy="173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/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预习</a:t>
            </a: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27</a:t>
            </a:r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页</a:t>
            </a:r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2" charset="0"/>
              </a:rPr>
              <a:t>G</a:t>
            </a: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rammar </a:t>
            </a:r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2" charset="0"/>
              </a:rPr>
              <a:t>F</a:t>
            </a: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ocus </a:t>
            </a:r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和书本</a:t>
            </a: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114</a:t>
            </a:r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页，总结形容词和副词最高级的规律。</a:t>
            </a:r>
            <a:endParaRPr lang="en-US" altLang="zh-CN" sz="3600" b="1" dirty="0">
              <a:solidFill>
                <a:srgbClr val="003399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3174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3505200"/>
            <a:ext cx="1482725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WordArt 4"/>
          <p:cNvSpPr>
            <a:spLocks noTextEdit="1"/>
          </p:cNvSpPr>
          <p:nvPr/>
        </p:nvSpPr>
        <p:spPr>
          <a:xfrm>
            <a:off x="1676400" y="2438400"/>
            <a:ext cx="6248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华文行楷" panose="02010800040101010101" charset="-122"/>
                <a:ea typeface="华文行楷" panose="02010800040101010101" charset="-122"/>
              </a:rPr>
              <a:t>Thank You!</a:t>
            </a:r>
            <a:endParaRPr lang="zh-CN" altLang="en-US" sz="3600">
              <a:ln w="9525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99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anchor="ctr"/>
          <a:p/>
        </p:txBody>
      </p:sp>
      <p:pic>
        <p:nvPicPr>
          <p:cNvPr id="8195" name="Picture 2" descr="C:\Users\Administrator\Desktop\nuit4\2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356725" cy="6858000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anchor="ctr"/>
          <a:p/>
        </p:txBody>
      </p:sp>
      <p:pic>
        <p:nvPicPr>
          <p:cNvPr id="9219" name="Picture 2" descr="C:\Users\Administrator\Desktop\nuit4\3.pn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21775" cy="6858000"/>
          </a:xfrm>
          <a:ln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anchor="ctr"/>
          <a:p>
            <a:r>
              <a:rPr lang="en-US" altLang="zh-CN" dirty="0"/>
              <a:t>Learn by yourself(</a:t>
            </a:r>
            <a:r>
              <a:rPr lang="zh-CN" altLang="en-US" dirty="0"/>
              <a:t>自主学习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anchor="t"/>
          <a:p>
            <a:pPr>
              <a:buNone/>
            </a:pPr>
            <a:r>
              <a:rPr lang="en-US" altLang="zh-CN" dirty="0"/>
              <a:t> </a:t>
            </a:r>
            <a:r>
              <a:rPr lang="zh-CN" altLang="en-US" dirty="0"/>
              <a:t>   </a:t>
            </a:r>
            <a:r>
              <a:rPr lang="zh-CN" altLang="en-US" b="1" dirty="0">
                <a:latin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b="1" dirty="0">
                <a:latin typeface="宋体" panose="02010600030101010101" pitchFamily="2" charset="-122"/>
              </a:rPr>
              <a:t>离</a:t>
            </a:r>
            <a:r>
              <a:rPr lang="en-US" altLang="zh-CN" b="1" dirty="0">
                <a:latin typeface="宋体" panose="02010600030101010101" pitchFamily="2" charset="-122"/>
              </a:rPr>
              <a:t>……</a:t>
            </a:r>
            <a:r>
              <a:rPr lang="zh-CN" altLang="en-US" b="1" dirty="0">
                <a:latin typeface="宋体" panose="02010600030101010101" pitchFamily="2" charset="-122"/>
              </a:rPr>
              <a:t>近的</a:t>
            </a:r>
            <a:r>
              <a:rPr lang="en-US" altLang="zh-CN" b="1" dirty="0">
                <a:latin typeface="宋体" panose="02010600030101010101" pitchFamily="2" charset="-122"/>
              </a:rPr>
              <a:t>____________                        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2.</a:t>
            </a:r>
            <a:r>
              <a:rPr lang="zh-CN" altLang="en-US" b="1" dirty="0">
                <a:latin typeface="宋体" panose="02010600030101010101" pitchFamily="2" charset="-122"/>
              </a:rPr>
              <a:t>有最舒适的座位</a:t>
            </a:r>
            <a:r>
              <a:rPr lang="en-US" altLang="zh-CN" b="1" dirty="0">
                <a:latin typeface="宋体" panose="02010600030101010101" pitchFamily="2" charset="-122"/>
              </a:rPr>
              <a:t>____________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3.最好的音响</a:t>
            </a:r>
            <a:r>
              <a:rPr lang="en-US" altLang="zh-CN" b="1" dirty="0">
                <a:latin typeface="宋体" panose="02010600030101010101" pitchFamily="2" charset="-122"/>
              </a:rPr>
              <a:t>____________                         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4.最短的等待时间</a:t>
            </a:r>
            <a:r>
              <a:rPr lang="en-US" altLang="zh-CN" b="1" dirty="0">
                <a:latin typeface="宋体" panose="02010600030101010101" pitchFamily="2" charset="-122"/>
              </a:rPr>
              <a:t>____________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5.the biggest screens____________                      </a:t>
            </a:r>
            <a:r>
              <a:rPr lang="zh-CN" altLang="en-US" b="1" dirty="0">
                <a:latin typeface="宋体" panose="02010600030101010101" pitchFamily="2" charset="-122"/>
              </a:rPr>
              <a:t>     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 6.</a:t>
            </a:r>
            <a:r>
              <a:rPr lang="en-US" altLang="zh-CN" b="1" dirty="0">
                <a:latin typeface="宋体" panose="02010600030101010101" pitchFamily="2" charset="-122"/>
              </a:rPr>
              <a:t>in town____________</a:t>
            </a:r>
            <a:endParaRPr lang="en-US" altLang="zh-CN" b="1" dirty="0">
              <a:latin typeface="宋体" panose="02010600030101010101" pitchFamily="2" charset="-122"/>
            </a:endParaRPr>
          </a:p>
          <a:p>
            <a:pPr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7.</a:t>
            </a:r>
            <a:r>
              <a:rPr lang="zh-CN" altLang="en-US" b="1" dirty="0">
                <a:latin typeface="宋体" panose="02010600030101010101" pitchFamily="2" charset="-122"/>
              </a:rPr>
              <a:t>快速地买票</a:t>
            </a:r>
            <a:r>
              <a:rPr lang="en-US" altLang="zh-CN" b="1" dirty="0">
                <a:latin typeface="宋体" panose="02010600030101010101" pitchFamily="2" charset="-122"/>
              </a:rPr>
              <a:t>________________</a:t>
            </a:r>
            <a:endParaRPr lang="zh-CN" altLang="en-US" b="1" dirty="0">
              <a:latin typeface="宋体" panose="02010600030101010101" pitchFamily="2" charset="-122"/>
            </a:endParaRPr>
          </a:p>
          <a:p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3"/>
          <p:cNvSpPr txBox="1"/>
          <p:nvPr/>
        </p:nvSpPr>
        <p:spPr>
          <a:xfrm>
            <a:off x="0" y="476250"/>
            <a:ext cx="241141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          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1267" name="Text Box 6"/>
          <p:cNvSpPr txBox="1"/>
          <p:nvPr/>
        </p:nvSpPr>
        <p:spPr>
          <a:xfrm>
            <a:off x="685800" y="1828800"/>
            <a:ext cx="7848600" cy="4479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Good, better, best</a:t>
            </a:r>
            <a:r>
              <a:rPr lang="zh-CN" altLang="en-US" sz="32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  <a:sym typeface="Arial" panose="020B0604020202020204" pitchFamily="34" charset="0"/>
              </a:rPr>
              <a:t>,</a:t>
            </a:r>
            <a:endParaRPr lang="zh-CN" altLang="en-US" sz="3200" b="1" dirty="0">
              <a:solidFill>
                <a:srgbClr val="990099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Never let it rest,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Till good 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be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 better,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And better best.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Arial Black" panose="020B0A04020102020204" pitchFamily="2" charset="0"/>
              </a:rPr>
              <a:t>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Arial Black" panose="020B0A04020102020204" pitchFamily="2" charset="0"/>
            </a:endParaRPr>
          </a:p>
          <a:p>
            <a:pPr>
              <a:lnSpc>
                <a:spcPts val="3840"/>
              </a:lnSpc>
            </a:pP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Arial Black" panose="020B0A04020102020204" pitchFamily="2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Bad, worse, worst</a:t>
            </a:r>
            <a:r>
              <a:rPr lang="zh-CN" altLang="en-US" sz="32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  <a:sym typeface="Arial" panose="020B0604020202020204" pitchFamily="34" charset="0"/>
              </a:rPr>
              <a:t>,</a:t>
            </a:r>
            <a:endParaRPr lang="zh-CN" altLang="en-US" sz="3200" b="1" dirty="0">
              <a:solidFill>
                <a:srgbClr val="990099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  <a:sym typeface="Arial" panose="020B0604020202020204" pitchFamily="34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Never fight against,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Get better and better,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</a:endParaRPr>
          </a:p>
          <a:p>
            <a:pPr>
              <a:lnSpc>
                <a:spcPts val="384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And you’ll be the best.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 Black" panose="020B0A04020102020204" pitchFamily="2" charset="0"/>
            </a:endParaRPr>
          </a:p>
        </p:txBody>
      </p:sp>
      <p:sp>
        <p:nvSpPr>
          <p:cNvPr id="11268" name="Text Box 12"/>
          <p:cNvSpPr txBox="1"/>
          <p:nvPr/>
        </p:nvSpPr>
        <p:spPr>
          <a:xfrm>
            <a:off x="685800" y="1066800"/>
            <a:ext cx="58674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RockoUltraFLF"/>
              </a:rPr>
              <a:t>GOOD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  <a:sym typeface="Arial" panose="020B0604020202020204" pitchFamily="34" charset="0"/>
              </a:rPr>
              <a:t>,</a:t>
            </a:r>
            <a:r>
              <a:rPr lang="zh-CN" altLang="en-US" sz="36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 </a:t>
            </a:r>
            <a:r>
              <a:rPr lang="zh-CN" altLang="en-US" sz="3600" b="1" dirty="0">
                <a:solidFill>
                  <a:srgbClr val="FF0066"/>
                </a:solidFill>
                <a:latin typeface="RockoUltraFLF"/>
              </a:rPr>
              <a:t>BETTER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  <a:sym typeface="Arial" panose="020B0604020202020204" pitchFamily="34" charset="0"/>
              </a:rPr>
              <a:t>,</a:t>
            </a:r>
            <a:r>
              <a:rPr lang="zh-CN" altLang="en-US" sz="3600" b="1" dirty="0">
                <a:solidFill>
                  <a:srgbClr val="99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 Black" panose="020B0A04020102020204" pitchFamily="2" charset="0"/>
              </a:rPr>
              <a:t> </a:t>
            </a:r>
            <a:r>
              <a:rPr lang="zh-CN" altLang="en-US" sz="3600" b="1" dirty="0">
                <a:solidFill>
                  <a:srgbClr val="FF0066"/>
                </a:solidFill>
                <a:latin typeface="RockoUltraFLF"/>
              </a:rPr>
              <a:t>BEST</a:t>
            </a:r>
            <a:endParaRPr lang="zh-CN" altLang="en-US" sz="3600" b="1" dirty="0">
              <a:solidFill>
                <a:srgbClr val="FF0066"/>
              </a:solidFill>
              <a:latin typeface="RockoUltraFLF"/>
            </a:endParaRPr>
          </a:p>
        </p:txBody>
      </p:sp>
      <p:sp>
        <p:nvSpPr>
          <p:cNvPr id="11269" name="Text Box 14"/>
          <p:cNvSpPr txBox="1"/>
          <p:nvPr/>
        </p:nvSpPr>
        <p:spPr>
          <a:xfrm>
            <a:off x="1042988" y="6154738"/>
            <a:ext cx="338455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1270" name="Rectangle 15"/>
          <p:cNvSpPr/>
          <p:nvPr/>
        </p:nvSpPr>
        <p:spPr>
          <a:xfrm>
            <a:off x="0" y="5805488"/>
            <a:ext cx="8604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TextBox 8"/>
          <p:cNvSpPr txBox="1"/>
          <p:nvPr/>
        </p:nvSpPr>
        <p:spPr>
          <a:xfrm>
            <a:off x="7010400" y="914400"/>
            <a:ext cx="1143000" cy="3478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</a:rPr>
              <a:t>英</a:t>
            </a:r>
            <a:endParaRPr lang="en-US" altLang="zh-CN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</a:rPr>
              <a:t>文</a:t>
            </a:r>
            <a:endParaRPr lang="en-US" altLang="zh-CN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</a:rPr>
              <a:t>顺</a:t>
            </a:r>
            <a:endParaRPr lang="en-US" altLang="zh-CN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</a:rPr>
              <a:t>口</a:t>
            </a:r>
            <a:endParaRPr lang="en-US" altLang="zh-CN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</a:rPr>
              <a:t>溜</a:t>
            </a:r>
            <a:endParaRPr lang="zh-CN" altLang="en-US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11272" name="Picture 2" descr="F:\图标\图片2.jp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648200"/>
            <a:ext cx="1117600" cy="135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2752725" y="1525588"/>
            <a:ext cx="482758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This computer is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cheap</a:t>
            </a:r>
            <a:r>
              <a:rPr lang="zh-CN" altLang="en-US" sz="3200" dirty="0">
                <a:latin typeface="Arial" panose="020B0604020202020204" pitchFamily="34" charset="0"/>
              </a:rPr>
              <a:t>.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2609850" y="3686175"/>
            <a:ext cx="6383338" cy="1066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This computer is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cheaper</a:t>
            </a:r>
            <a:r>
              <a:rPr lang="zh-CN" altLang="en-US" sz="3200" b="1" dirty="0">
                <a:latin typeface="Arial" panose="020B0604020202020204" pitchFamily="34" charset="0"/>
              </a:rPr>
              <a:t> than </a:t>
            </a:r>
            <a:endParaRPr lang="zh-CN" altLang="en-US" sz="3200" b="1" dirty="0">
              <a:latin typeface="Arial" panose="020B0604020202020204" pitchFamily="34" charset="0"/>
            </a:endParaRPr>
          </a:p>
          <a:p>
            <a:r>
              <a:rPr lang="zh-CN" altLang="en-US" sz="3200" b="1" dirty="0">
                <a:latin typeface="Arial" panose="020B0604020202020204" pitchFamily="34" charset="0"/>
              </a:rPr>
              <a:t>that one.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2825750" y="5126038"/>
            <a:ext cx="61214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</a:rPr>
              <a:t>This one is the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cheapest</a:t>
            </a:r>
            <a:r>
              <a:rPr lang="zh-CN" altLang="en-US" sz="3200" b="1" dirty="0">
                <a:latin typeface="Arial" panose="020B0604020202020204" pitchFamily="34" charset="0"/>
              </a:rPr>
              <a:t> of all.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13317" name="Picture 5" descr="1100_front_66x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263" y="2965450"/>
            <a:ext cx="1944687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6" descr="1100_fp_316x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914900"/>
            <a:ext cx="2087563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 descr="未命名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06450"/>
            <a:ext cx="2019300" cy="179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Text Box 8"/>
          <p:cNvSpPr txBox="1"/>
          <p:nvPr/>
        </p:nvSpPr>
        <p:spPr>
          <a:xfrm>
            <a:off x="1385888" y="806450"/>
            <a:ext cx="817562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" panose="020B0604020202020204" pitchFamily="34" charset="0"/>
                <a:sym typeface="Arial" panose="020B0604020202020204" pitchFamily="34" charset="0"/>
              </a:rPr>
              <a:t>¥</a:t>
            </a:r>
            <a:r>
              <a:rPr lang="en-US" altLang="zh-CN" b="1" dirty="0">
                <a:latin typeface="Arial" panose="020B0604020202020204" pitchFamily="34" charset="0"/>
              </a:rPr>
              <a:t>3</a:t>
            </a:r>
            <a:r>
              <a:rPr lang="zh-CN" altLang="en-US" b="1" dirty="0">
                <a:latin typeface="Arial" panose="020B0604020202020204" pitchFamily="34" charset="0"/>
              </a:rPr>
              <a:t>999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2033588" y="3109913"/>
            <a:ext cx="817562" cy="36671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" panose="020B0604020202020204" pitchFamily="34" charset="0"/>
                <a:sym typeface="Arial" panose="020B0604020202020204" pitchFamily="34" charset="0"/>
              </a:rPr>
              <a:t>¥</a:t>
            </a:r>
            <a:r>
              <a:rPr lang="en-US" altLang="zh-CN" b="1" dirty="0">
                <a:latin typeface="Arial" panose="020B0604020202020204" pitchFamily="34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</a:rPr>
              <a:t>999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2033588" y="5702300"/>
            <a:ext cx="817562" cy="3651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>
            <a:spAutoFit/>
          </a:bodyPr>
          <a:p>
            <a:r>
              <a:rPr lang="zh-CN" altLang="en-US" b="1" dirty="0">
                <a:latin typeface="Arial" panose="020B0604020202020204" pitchFamily="34" charset="0"/>
                <a:sym typeface="Arial" panose="020B0604020202020204" pitchFamily="34" charset="0"/>
              </a:rPr>
              <a:t>¥</a:t>
            </a:r>
            <a:r>
              <a:rPr lang="en-US" altLang="zh-CN" b="1" dirty="0">
                <a:latin typeface="Arial" panose="020B0604020202020204" pitchFamily="34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</a:rPr>
              <a:t>999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 descr="阴天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263" y="588963"/>
            <a:ext cx="3433762" cy="228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台风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50" y="1930400"/>
            <a:ext cx="3167063" cy="2771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4"/>
          <p:cNvSpPr txBox="1"/>
          <p:nvPr/>
        </p:nvSpPr>
        <p:spPr>
          <a:xfrm>
            <a:off x="914400" y="2971800"/>
            <a:ext cx="34877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The weather is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bad</a:t>
            </a:r>
            <a:r>
              <a:rPr lang="zh-CN" altLang="en-US" sz="2800" b="1" dirty="0">
                <a:latin typeface="Arial" panose="020B0604020202020204" pitchFamily="34" charset="0"/>
              </a:rPr>
              <a:t>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4879975" y="4954588"/>
            <a:ext cx="38830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The weather is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worse</a:t>
            </a:r>
            <a:r>
              <a:rPr lang="zh-CN" altLang="en-US" sz="2800" b="1" dirty="0">
                <a:latin typeface="Arial" panose="020B0604020202020204" pitchFamily="34" charset="0"/>
              </a:rPr>
              <a:t>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2" name="Text Box 6"/>
          <p:cNvSpPr txBox="1"/>
          <p:nvPr/>
        </p:nvSpPr>
        <p:spPr>
          <a:xfrm>
            <a:off x="609600" y="6096000"/>
            <a:ext cx="44370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The weather is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the</a:t>
            </a:r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</a:rPr>
              <a:t>worst</a:t>
            </a:r>
            <a:r>
              <a:rPr lang="zh-CN" altLang="en-US" sz="2800" b="1" dirty="0">
                <a:latin typeface="Arial" panose="020B0604020202020204" pitchFamily="34" charset="0"/>
              </a:rPr>
              <a:t>.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4343" name="Picture 7" descr="下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3730625"/>
            <a:ext cx="3389312" cy="2325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subTitle" idx="4294967295"/>
          </p:nvPr>
        </p:nvSpPr>
        <p:spPr>
          <a:xfrm>
            <a:off x="2438400" y="4745038"/>
            <a:ext cx="6400800" cy="863600"/>
          </a:xfrm>
          <a:ln/>
        </p:spPr>
        <p:txBody>
          <a:bodyPr vert="horz" wrap="square" anchor="t"/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r>
              <a:rPr lang="en-US" altLang="zh-CN" b="1"/>
              <a:t>This apple is </a:t>
            </a:r>
            <a:r>
              <a:rPr lang="en-US" altLang="zh-CN" b="1">
                <a:solidFill>
                  <a:srgbClr val="FF0000"/>
                </a:solidFill>
                <a:sym typeface="Arial" panose="020B0604020202020204" pitchFamily="34" charset="0"/>
              </a:rPr>
              <a:t>the</a:t>
            </a:r>
            <a:r>
              <a:rPr lang="en-US" altLang="zh-CN" b="1"/>
              <a:t> </a:t>
            </a:r>
            <a:r>
              <a:rPr lang="en-US" altLang="zh-CN" b="1">
                <a:solidFill>
                  <a:srgbClr val="FF0000"/>
                </a:solidFill>
              </a:rPr>
              <a:t>biggest </a:t>
            </a:r>
            <a:r>
              <a:rPr lang="en-US" altLang="zh-CN" b="1">
                <a:solidFill>
                  <a:srgbClr val="FF00FF"/>
                </a:solidFill>
                <a:sym typeface="Arial" panose="020B0604020202020204" pitchFamily="34" charset="0"/>
              </a:rPr>
              <a:t>of all</a:t>
            </a:r>
            <a:r>
              <a:rPr lang="en-US" altLang="zh-CN"/>
              <a:t>.</a:t>
            </a:r>
            <a:endParaRPr lang="en-US" altLang="zh-CN"/>
          </a:p>
        </p:txBody>
      </p:sp>
      <p:pic>
        <p:nvPicPr>
          <p:cNvPr id="15363" name="Picture 3" descr="苹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25" y="3303588"/>
            <a:ext cx="2655888" cy="309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苹果"/>
          <p:cNvPicPr>
            <a:picLocks noGrp="1" noChangeAspect="1"/>
          </p:cNvPicPr>
          <p:nvPr>
            <p:ph type="ctrTitle" idx="4294967295"/>
          </p:nvPr>
        </p:nvPicPr>
        <p:blipFill>
          <a:blip r:embed="rId1"/>
          <a:stretch>
            <a:fillRect/>
          </a:stretch>
        </p:blipFill>
        <p:spPr>
          <a:xfrm>
            <a:off x="3157538" y="1936750"/>
            <a:ext cx="2305050" cy="2305050"/>
          </a:xfrm>
          <a:ln/>
        </p:spPr>
      </p:pic>
      <p:pic>
        <p:nvPicPr>
          <p:cNvPr id="15365" name="Picture 5" descr="苹果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6188" y="811213"/>
            <a:ext cx="1579562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 Box 6"/>
          <p:cNvSpPr txBox="1"/>
          <p:nvPr/>
        </p:nvSpPr>
        <p:spPr>
          <a:xfrm>
            <a:off x="7086600" y="2438400"/>
            <a:ext cx="14398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big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5246688" y="3735388"/>
            <a:ext cx="21605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bigger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6" grpId="0"/>
      <p:bldP spid="15367" grpId="0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上海Nordri专业商务幻灯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0000"/>
      </a:hlink>
      <a:folHlink>
        <a:srgbClr val="0000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上海Nordri专业商务幻灯演示设计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0000"/>
      </a:hlink>
      <a:folHlink>
        <a:srgbClr val="0000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3494</Words>
  <Application>WPS 演示</Application>
  <PresentationFormat>全屏显示(4:3)</PresentationFormat>
  <Paragraphs>314</Paragraphs>
  <Slides>26</Slides>
  <Notes>2</Notes>
  <HiddenSlides>2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Verdana</vt:lpstr>
      <vt:lpstr>Arial Black</vt:lpstr>
      <vt:lpstr>RockoUltraFLF</vt:lpstr>
      <vt:lpstr>Segoe Print</vt:lpstr>
      <vt:lpstr>Comic Sans MS</vt:lpstr>
      <vt:lpstr>黑体</vt:lpstr>
      <vt:lpstr>Times New Roman</vt:lpstr>
      <vt:lpstr>Latha</vt:lpstr>
      <vt:lpstr>微软雅黑</vt:lpstr>
      <vt:lpstr>Arial Unicode MS</vt:lpstr>
      <vt:lpstr>华文行楷</vt:lpstr>
      <vt:lpstr>1_默认设计模板</vt:lpstr>
      <vt:lpstr>上海Nordri专业商务幻灯演示设计</vt:lpstr>
      <vt:lpstr>2_默认设计模板</vt:lpstr>
      <vt:lpstr>1_上海Nordri专业商务幻灯演示设计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海派甜心</cp:lastModifiedBy>
  <cp:revision>132</cp:revision>
  <dcterms:created xsi:type="dcterms:W3CDTF">2015-06-27T00:08:44Z</dcterms:created>
  <dcterms:modified xsi:type="dcterms:W3CDTF">2021-04-28T12:16:44Z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