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7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</p:sldIdLst>
  <p:sldSz cx="12190095" cy="6859270"/>
  <p:notesSz cx="6858000" cy="9144000"/>
  <p:defaultTextStyle>
    <a:defPPr>
      <a:defRPr lang="zh-CN"/>
    </a:defPPr>
    <a:lvl1pPr marL="0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19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390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58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6780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097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80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10000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19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0" y="-144"/>
      </p:cViewPr>
      <p:guideLst>
        <p:guide orient="horz" pos="572"/>
        <p:guide orient="horz" pos="2160"/>
        <p:guide pos="384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919"/>
            <a:ext cx="10361851" cy="147036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0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-35169"/>
            <a:ext cx="12190413" cy="569913"/>
          </a:xfrm>
          <a:prstGeom prst="rect">
            <a:avLst/>
          </a:prstGeom>
          <a:gradFill>
            <a:gsLst>
              <a:gs pos="0">
                <a:srgbClr val="0070A7"/>
              </a:gs>
              <a:gs pos="50000">
                <a:srgbClr val="0070A7">
                  <a:gamma/>
                  <a:tint val="85882"/>
                  <a:invGamma/>
                </a:srgbClr>
              </a:gs>
              <a:gs pos="100000">
                <a:srgbClr val="0070A7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5522" y="765498"/>
            <a:ext cx="11353016" cy="799332"/>
          </a:xfrm>
        </p:spPr>
        <p:txBody>
          <a:bodyPr wrap="square">
            <a:spAutoFit/>
          </a:bodyPr>
          <a:lstStyle>
            <a:lvl1pPr marL="0" indent="809625" algn="just" hangingPunct="0">
              <a:lnSpc>
                <a:spcPct val="140000"/>
              </a:lnSpc>
              <a:spcBef>
                <a:spcPct val="0"/>
              </a:spcBef>
              <a:buNone/>
              <a:tabLst>
                <a:tab pos="5559425" algn=""/>
              </a:tabLst>
              <a:defRPr sz="3200" b="0"/>
            </a:lvl1pPr>
            <a:lvl2pPr marL="544195" indent="720090">
              <a:lnSpc>
                <a:spcPct val="140000"/>
              </a:lnSpc>
              <a:buNone/>
              <a:defRPr sz="2800" b="1"/>
            </a:lvl2pPr>
            <a:lvl3pPr marL="1088390" indent="720090">
              <a:lnSpc>
                <a:spcPct val="140000"/>
              </a:lnSpc>
              <a:buNone/>
              <a:defRPr sz="2800" b="1"/>
            </a:lvl3pPr>
            <a:lvl4pPr marL="1632585" indent="720090">
              <a:lnSpc>
                <a:spcPct val="140000"/>
              </a:lnSpc>
              <a:buNone/>
              <a:defRPr sz="2800" b="1"/>
            </a:lvl4pPr>
            <a:lvl5pPr marL="2176780" indent="720090">
              <a:lnSpc>
                <a:spcPct val="140000"/>
              </a:lnSpc>
              <a:buNone/>
              <a:defRPr sz="28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pic>
        <p:nvPicPr>
          <p:cNvPr id="7" name="Picture 2" descr="E:\收集素材\！！制作样品\全优\全优·新教材做样\百年学典小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723" y="36626"/>
            <a:ext cx="556163" cy="45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55"/>
          <p:cNvSpPr>
            <a:spLocks noChangeShapeType="1"/>
          </p:cNvSpPr>
          <p:nvPr userDrawn="1"/>
        </p:nvSpPr>
        <p:spPr bwMode="auto">
          <a:xfrm>
            <a:off x="0" y="569913"/>
            <a:ext cx="12190413" cy="0"/>
          </a:xfrm>
          <a:prstGeom prst="line">
            <a:avLst/>
          </a:prstGeom>
          <a:noFill/>
          <a:ln w="19050">
            <a:solidFill>
              <a:srgbClr val="5F5F5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pic>
        <p:nvPicPr>
          <p:cNvPr id="10" name="Picture 58" descr="全优课堂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4606" y="33949"/>
            <a:ext cx="1235075" cy="46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54"/>
          <p:cNvSpPr txBox="1">
            <a:spLocks noChangeArrowheads="1"/>
          </p:cNvSpPr>
          <p:nvPr userDrawn="1"/>
        </p:nvSpPr>
        <p:spPr bwMode="auto">
          <a:xfrm>
            <a:off x="5878513" y="115888"/>
            <a:ext cx="5762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zh-CN" sz="1800" smtClean="0">
                <a:solidFill>
                  <a:schemeClr val="bg1"/>
                </a:solidFill>
                <a:ea typeface="微软雅黑" panose="020B0503020204020204" pitchFamily="34" charset="-122"/>
                <a:cs typeface="Times New Roman" panose="02020603050405020304" pitchFamily="18" charset="0"/>
              </a:rPr>
              <a:t>UNIT 3</a:t>
            </a:r>
            <a:r>
              <a:rPr lang="zh-CN" altLang="en-US" sz="1800" smtClean="0">
                <a:solidFill>
                  <a:schemeClr val="bg1"/>
                </a:solidFill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en-US" altLang="zh-CN" sz="1800" smtClean="0">
                <a:solidFill>
                  <a:schemeClr val="bg1"/>
                </a:solidFill>
                <a:ea typeface="微软雅黑" panose="020B0503020204020204" pitchFamily="34" charset="-122"/>
                <a:cs typeface="Times New Roman" panose="02020603050405020304" pitchFamily="18" charset="0"/>
              </a:rPr>
              <a:t>SEA EXPLORATION</a:t>
            </a:r>
            <a:endParaRPr lang="zh-CN" altLang="en-US" sz="1800">
              <a:solidFill>
                <a:schemeClr val="bg1"/>
              </a:solidFill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3" name="Picture 60" descr="图片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639550" y="0"/>
            <a:ext cx="447675" cy="55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Box 56"/>
          <p:cNvSpPr txBox="1">
            <a:spLocks noChangeArrowheads="1"/>
          </p:cNvSpPr>
          <p:nvPr userDrawn="1"/>
        </p:nvSpPr>
        <p:spPr bwMode="auto">
          <a:xfrm>
            <a:off x="1990750" y="92075"/>
            <a:ext cx="54111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fontAlgn="ctr"/>
            <a:r>
              <a:rPr lang="zh-CN" altLang="en-US" sz="2000" b="1" smtClean="0">
                <a:solidFill>
                  <a:schemeClr val="bg1"/>
                </a:solidFill>
                <a:latin typeface="楷体_GB2312" pitchFamily="49" charset="-122"/>
                <a:ea typeface="楷体_GB2312" pitchFamily="49" charset="-122"/>
                <a:cs typeface="Times New Roman" panose="02020603050405020304" pitchFamily="18" charset="0"/>
              </a:rPr>
              <a:t>英语</a:t>
            </a:r>
            <a:r>
              <a:rPr lang="zh-CN" altLang="en-US" sz="1800">
                <a:solidFill>
                  <a:schemeClr val="bg1"/>
                </a:solidFill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en-US" sz="2000" b="1" smtClean="0">
                <a:solidFill>
                  <a:schemeClr val="bg1"/>
                </a:solidFill>
                <a:latin typeface="楷体_GB2312" pitchFamily="49" charset="-122"/>
                <a:ea typeface="楷体_GB2312" pitchFamily="49" charset="-122"/>
                <a:cs typeface="Times New Roman" panose="02020603050405020304" pitchFamily="18" charset="0"/>
              </a:rPr>
              <a:t>选择性</a:t>
            </a:r>
            <a:r>
              <a:rPr kumimoji="0" lang="zh-CN" altLang="en-US" sz="20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Times New Roman" panose="02020603050405020304" pitchFamily="18" charset="0"/>
              </a:rPr>
              <a:t>必修　第四册</a:t>
            </a:r>
            <a:r>
              <a:rPr lang="zh-CN" altLang="en-US" sz="1800">
                <a:solidFill>
                  <a:schemeClr val="bg1"/>
                </a:solidFill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en-US" sz="2000" b="1" smtClean="0">
                <a:solidFill>
                  <a:schemeClr val="bg1"/>
                </a:solidFill>
                <a:latin typeface="楷体_GB2312" pitchFamily="49" charset="-122"/>
                <a:ea typeface="楷体_GB2312" pitchFamily="49" charset="-122"/>
                <a:cs typeface="Times New Roman" panose="02020603050405020304" pitchFamily="18" charset="0"/>
              </a:rPr>
              <a:t>配人教版</a:t>
            </a:r>
            <a:endParaRPr lang="zh-CN" altLang="en-US" sz="2000" b="1">
              <a:solidFill>
                <a:schemeClr val="bg1"/>
              </a:solidFill>
              <a:latin typeface="楷体_GB2312" pitchFamily="49" charset="-122"/>
              <a:ea typeface="楷体_GB2312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file:///D:\qq&#25991;&#20214;\712321467\Image\C2C\Image2\%7b75232B38-A165-1FB7-499C-2E1C792CACB5%7d.png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pic>
        <p:nvPicPr>
          <p:cNvPr id="4" name="图片 1073743875" descr="学科网 zxxk.com"/>
          <p:cNvPicPr>
            <a:picLocks noChangeAspect="1"/>
          </p:cNvPicPr>
          <p:nvPr/>
        </p:nvPicPr>
        <p:blipFill>
          <a:blip r:embed="rId5" r:link="rId6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/>
  <p:txStyles>
    <p:titleStyle>
      <a:lvl1pPr algn="ctr" defTabSz="1088390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305" indent="-40830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555" indent="-340360" algn="l" defTabSz="1088390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805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5000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95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90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585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780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975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19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390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58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6780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097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80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10000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19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065588"/>
            <a:ext cx="12201525" cy="2792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991028" y="1341954"/>
            <a:ext cx="11711831" cy="792087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4800">
                <a:solidFill>
                  <a:srgbClr val="FF0000"/>
                </a:solidFill>
                <a:latin typeface="方正大黑_GBK" pitchFamily="65" charset="-122"/>
                <a:ea typeface="方正大黑_GBK" pitchFamily="65" charset="-122"/>
              </a:rPr>
              <a:t>UNIT 3</a:t>
            </a:r>
            <a:r>
              <a:rPr lang="zh-CN" altLang="en-US" sz="4800">
                <a:solidFill>
                  <a:srgbClr val="FF0000"/>
                </a:solidFill>
                <a:latin typeface="方正大黑_GBK" pitchFamily="65" charset="-122"/>
                <a:ea typeface="方正大黑_GBK" pitchFamily="65" charset="-122"/>
              </a:rPr>
              <a:t>　</a:t>
            </a:r>
            <a:r>
              <a:rPr lang="en-US" altLang="zh-CN" sz="4800">
                <a:solidFill>
                  <a:srgbClr val="FF0000"/>
                </a:solidFill>
                <a:latin typeface="方正大黑_GBK" pitchFamily="65" charset="-122"/>
                <a:ea typeface="方正大黑_GBK" pitchFamily="65" charset="-122"/>
              </a:rPr>
              <a:t>SEA EXPLORATION</a:t>
            </a:r>
            <a:endParaRPr lang="en-US" altLang="zh-CN" sz="4800">
              <a:solidFill>
                <a:srgbClr val="FF0000"/>
              </a:solidFill>
              <a:latin typeface="方正大黑_GBK" pitchFamily="65" charset="-122"/>
              <a:ea typeface="方正大黑_GBK" pitchFamily="65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-25603" y="2565321"/>
            <a:ext cx="11881320" cy="792088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zh-CN" altLang="zh-CN" sz="4000" kern="100">
                <a:solidFill>
                  <a:srgbClr val="7030A0"/>
                </a:solidFill>
                <a:ea typeface="方正小标宋_GBK"/>
                <a:cs typeface="Times New Roman" panose="02020603050405020304"/>
              </a:rPr>
              <a:t>单元要点回顾</a:t>
            </a:r>
            <a:endParaRPr lang="zh-CN" altLang="zh-CN" sz="4000" kern="100">
              <a:solidFill>
                <a:srgbClr val="7030A0"/>
              </a:solidFill>
              <a:latin typeface="+mj-lt"/>
              <a:ea typeface="方正小标宋_GBK"/>
              <a:cs typeface="Times New Roman" panose="02020603050405020304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35877"/>
          <a:ext cx="11377264" cy="6144767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288032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重点短语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8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．观点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9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．对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有影响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__________________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10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．出生于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11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．涉及；与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有关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．达成协议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13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．参加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14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．奉献给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15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．成长；长大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  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475696" y="1251484"/>
            <a:ext cx="27847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point of view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735567" y="1908915"/>
            <a:ext cx="38160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have an effect on…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4949695" y="2628995"/>
            <a:ext cx="25795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born into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7040098" y="3357786"/>
            <a:ext cx="26260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related to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5015086" y="3950657"/>
            <a:ext cx="37898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reach an agreement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492528" y="4725938"/>
            <a:ext cx="275107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participate in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5705201" y="5374010"/>
            <a:ext cx="32191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devoted to…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5735166" y="6022082"/>
            <a:ext cx="19527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grow up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35877"/>
          <a:ext cx="11377264" cy="6144767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273637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重点短语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16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．动身；出发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17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．记者招待会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18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．实现；成为现实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19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．在近处；靠近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20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．跳出水面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21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．区分；区别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．无情地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23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．采取行动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  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879182" y="1251484"/>
            <a:ext cx="16247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set off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575491" y="1917626"/>
            <a:ext cx="33441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press conference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6527254" y="2613945"/>
            <a:ext cx="22268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come true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6095206" y="3285778"/>
            <a:ext cx="2855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at close range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5059965" y="3969318"/>
            <a:ext cx="33666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leap out of water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5735166" y="4653930"/>
            <a:ext cx="20441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tell apart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4652477" y="5374010"/>
            <a:ext cx="29787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without mercy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5424106" y="6094090"/>
            <a:ext cx="23871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take action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35877"/>
          <a:ext cx="11377264" cy="5462015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273637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重点短语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24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．支持某人的观点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25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．是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的家园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26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．对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负责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27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．盯着看；研究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28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．突然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29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．发生；举行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2957195" algn="l"/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30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．各种各样的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311230" y="1341561"/>
            <a:ext cx="39034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support one’s points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6098947" y="2061642"/>
            <a:ext cx="28312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home to…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447134" y="2683316"/>
            <a:ext cx="394851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responsible for…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6071421" y="3384543"/>
            <a:ext cx="20665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look into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4450066" y="4077866"/>
            <a:ext cx="30027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all of a sudden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5834508" y="4797945"/>
            <a:ext cx="22509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take place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5998368" y="5446018"/>
            <a:ext cx="24657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 variety of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1397914"/>
          <a:ext cx="11377264" cy="2535936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273637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重点短语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31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．想出；制订出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．领先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r>
                        <a:rPr lang="en-US" altLang="zh-CN" sz="3200" kern="100" smtClean="0">
                          <a:effectLst/>
                          <a:latin typeface="+mn-lt"/>
                          <a:ea typeface="+mn-ea"/>
                        </a:rPr>
                        <a:t>33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．大范围的；许多各种不同的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+mn-ea"/>
                        </a:rPr>
                        <a:t>________________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119754" y="2117141"/>
            <a:ext cx="28312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come up with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615176" y="2853730"/>
            <a:ext cx="26725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take the lead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8471470" y="3357786"/>
            <a:ext cx="31390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 wide range of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981522"/>
          <a:ext cx="11377264" cy="5364479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273637">
                <a:tc>
                  <a:txBody>
                    <a:bodyPr wrap="square"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重点句式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1._____ _______ ____ across the sea remains a strong desire today.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今天，跨越海洋的愿望依然强烈。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The aim of this initiative is ___ ________ cooperation and trade across the historic Silk Road areas, and strengthen the bonds between China and the rest of the world.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这一倡议的目的是鼓励历史悠久的丝绸之路地区的合作和贸易，并加强中国与世界其他地区的联系。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16395" y="1410939"/>
            <a:ext cx="11258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To 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198201" y="1410939"/>
            <a:ext cx="11769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reach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624061" y="1412956"/>
            <a:ext cx="111921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out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706351" y="3028340"/>
            <a:ext cx="6062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to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8255446" y="2997746"/>
            <a:ext cx="228299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encourage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981522"/>
          <a:ext cx="11377264" cy="5315712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273637">
                <a:tc>
                  <a:txBody>
                    <a:bodyPr wrap="square"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重点句式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Hundreds of years on, and ________ the latest technology ____ _______</a:t>
                      </a:r>
                      <a:r>
                        <a:rPr lang="en-US" altLang="zh-CN" sz="3200" u="none" kern="100" smtClean="0">
                          <a:effectLst/>
                          <a:latin typeface="+mn-lt"/>
                          <a:cs typeface="Courier New" panose="02070309020205020404"/>
                        </a:rPr>
                        <a:t>,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the need to trade and the desire to enhance relationships will drive China to reach out across the sea far into the future.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数百年过去了，在掌握了最新技术的情况下，对贸易的需求和加强中国同世界各国的联系的需要，在遥远的未来将推动中国跨越海洋。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880725" y="1557586"/>
            <a:ext cx="13260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with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655046" y="2268954"/>
            <a:ext cx="10086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in 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690516" y="2268955"/>
            <a:ext cx="139493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hand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981522"/>
          <a:ext cx="11377264" cy="5486400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273637">
                <a:tc>
                  <a:txBody>
                    <a:bodyPr wrap="square"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重点句式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4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Henry Norman Bethune </a:t>
                      </a:r>
                      <a:r>
                        <a:rPr lang="en-US" altLang="zh-CN" sz="3200" u="sng" kern="10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ourier New" panose="02070309020205020404"/>
                        </a:rPr>
                        <a:t>             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 his life and profession _____ ________ people without expecting anything in return.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亨利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·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诺曼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·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白求恩把他的一生和事业都奉献给了帮助人们这件事上，不求任何回报。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5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 his own money, Zac bought a boat and set off.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扎克用自己的钱买了一艘船就出发了。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03318" y="1485578"/>
            <a:ext cx="18966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devoted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655046" y="2133650"/>
            <a:ext cx="6062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to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591150" y="2061642"/>
            <a:ext cx="18261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helping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537803" y="4581922"/>
            <a:ext cx="13708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 smtClean="0">
                <a:solidFill>
                  <a:srgbClr val="FF0000"/>
                </a:solidFill>
              </a:rPr>
              <a:t>Using 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981522"/>
          <a:ext cx="11377264" cy="5364480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273637">
                <a:tc>
                  <a:txBody>
                    <a:bodyPr wrap="square"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重点句式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6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There are vast probably amounts of resources under the sea and ice, _____ _____ oil and gas _____ ______ valuable minerals.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海洋和冰层下蕴藏着丰富的资源，不仅有石油和天然气，还有珍贵的矿产资源。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7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Hopefully, _____ technology improves, we may have more options for managing this balance.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希望随着技术的进步，我们可以有更多的选择来实现这种平衡。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75126" y="1980923"/>
            <a:ext cx="8114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not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489633" y="1917626"/>
            <a:ext cx="11897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just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9480306" y="1980923"/>
            <a:ext cx="12234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but 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0559702" y="1982720"/>
            <a:ext cx="12570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also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248490" y="4077866"/>
            <a:ext cx="9380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as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981522"/>
          <a:ext cx="11377264" cy="5120640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273637">
                <a:tc>
                  <a:txBody>
                    <a:bodyPr wrap="square"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重点句式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8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Actually, people in ancient times ______ ________ seals and human beings were the same.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事实上，在古代人们的确认为海豹和人类是一样的。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9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They hurried to the water, ______ ____ ______ a baby seal there.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他们急忙跑到水边，却发现那里有一只小海豹。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重点语法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动词不定式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(The Infinitive)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8884165" y="1557586"/>
            <a:ext cx="8114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did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072986" y="1557586"/>
            <a:ext cx="17828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believe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7607374" y="3573810"/>
            <a:ext cx="10086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only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8986757" y="3573810"/>
            <a:ext cx="6062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to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9983638" y="3591643"/>
            <a:ext cx="8451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find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16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1925300" y="10731500"/>
            <a:ext cx="304800" cy="2159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1297321"/>
          <a:ext cx="11377264" cy="4096512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阅读词汇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 err="1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 err="1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t</a:t>
                      </a:r>
                      <a:r>
                        <a:rPr lang="en-US" sz="3200" kern="100" err="1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看；看见　　　　　</a:t>
                      </a:r>
                      <a:r>
                        <a:rPr lang="zh-CN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　　　　　　　　　　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.(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调味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)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香料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3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潜水器；可潜船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4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记录；日志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i="1" kern="100" err="1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 err="1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t</a:t>
                      </a:r>
                      <a:r>
                        <a:rPr lang="en-US" sz="3200" kern="100" err="1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把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载入正式记录；记录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70870" y="1917626"/>
            <a:ext cx="2759089" cy="2768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indent="93980"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behold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93980"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spice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93980"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submersible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93980"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log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909514"/>
          <a:ext cx="11377264" cy="5462015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写作词汇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故事；叙述　　　　　　　　　　　　　　　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商人；批发商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en-US" altLang="zh-CN" sz="3200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扩展；使伸长；延长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4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舰队；机群；车队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5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等级；水平；联合会；联赛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  6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adj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皇家的；高贵的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7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en-US" altLang="zh-CN" sz="3200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.(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使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)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撤回；撤离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85971" y="1545029"/>
            <a:ext cx="2145139" cy="4837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tale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merchant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extend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fleet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league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royal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withdraw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93490"/>
          <a:ext cx="11377264" cy="5949695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写作词汇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8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航道；海峡；频道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9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adj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海的；海运的；海事的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10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纽带　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en-US" altLang="zh-CN" sz="3200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使牢固结合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11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锦标赛；联赛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笔记本电脑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13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鼓掌；称赞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14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使纳税　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．税款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r>
                        <a:rPr lang="en-US" altLang="zh-CN" sz="3200" kern="100" smtClean="0">
                          <a:effectLst/>
                          <a:latin typeface="+mn-lt"/>
                          <a:ea typeface="+mn-ea"/>
                        </a:rPr>
                        <a:t>15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+mn-ea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ea typeface="+mn-ea"/>
                        </a:rPr>
                        <a:t>adj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+mn-ea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有人控制的；需人操纵的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+mn-ea"/>
                        </a:rPr>
                        <a:t> 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34775" y="1364965"/>
            <a:ext cx="2736647" cy="5335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35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channel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35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maritime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269875" algn="just">
              <a:lnSpc>
                <a:spcPct val="135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bond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269875" algn="just">
              <a:lnSpc>
                <a:spcPct val="135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tournament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269875" algn="just">
              <a:lnSpc>
                <a:spcPct val="135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laptop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269875" algn="just">
              <a:lnSpc>
                <a:spcPct val="135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applaud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269875" algn="just">
              <a:lnSpc>
                <a:spcPct val="135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tax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269875" algn="just">
              <a:lnSpc>
                <a:spcPct val="135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manned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93490"/>
          <a:ext cx="11377264" cy="5462015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写作词汇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16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ad</a:t>
                      </a:r>
                      <a:r>
                        <a:rPr lang="en-US" altLang="zh-CN" sz="3200" i="1" kern="100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在水下　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adj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水下的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17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珊瑚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18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名录；电话号码簿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19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ad</a:t>
                      </a:r>
                      <a:r>
                        <a:rPr lang="en-US" altLang="zh-CN" sz="3200" i="1" kern="100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与此同时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20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en-US" altLang="zh-CN" sz="3200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开发；利用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21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加仑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en-US" altLang="zh-CN" sz="3200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谋杀；凶杀　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．谋杀；凶手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86894" y="1341562"/>
            <a:ext cx="2441694" cy="4837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underwater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coral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directory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meanwhile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exploit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gallon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murder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1472570"/>
          <a:ext cx="11377264" cy="3901440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写作词汇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23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仁慈；宽恕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24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反对者；对手；竞争者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25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adj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海的；海产的</a:t>
                      </a:r>
                      <a:r>
                        <a:rPr lang="zh-CN" altLang="zh-CN" sz="3200" kern="100" smtClean="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26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en-US" altLang="zh-CN" sz="3200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逮捕；拘留；阻止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r>
                        <a:rPr lang="en-US" altLang="zh-CN" sz="3200" i="1" kern="100" smtClean="0">
                          <a:effectLst/>
                          <a:latin typeface="+mn-lt"/>
                          <a:ea typeface="+mn-ea"/>
                        </a:rPr>
                        <a:t>n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．逮捕；拘留；中止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324437" y="2061642"/>
            <a:ext cx="2122697" cy="2768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mercy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opponent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marine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arrest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909514"/>
          <a:ext cx="11377264" cy="6144768"/>
        </p:xfrm>
        <a:graphic>
          <a:graphicData uri="http://schemas.openxmlformats.org/drawingml/2006/table">
            <a:tbl>
              <a:tblPr/>
              <a:tblGrid>
                <a:gridCol w="1882718"/>
                <a:gridCol w="9494546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拓展词汇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商定；谈判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商定；谈判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政治；政治观点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adj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政治的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政治家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职业；行业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adj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职业的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职业运动员；专业人士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4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en-US" altLang="zh-CN" sz="3200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混合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混合；结合体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5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迁移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迁移；迁徙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956294" y="1629594"/>
            <a:ext cx="21018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negotiate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397928" y="1629594"/>
            <a:ext cx="24416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negotiation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209323" y="2282396"/>
            <a:ext cx="180530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politics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183438" y="2270012"/>
            <a:ext cx="19415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political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724328" y="2997746"/>
            <a:ext cx="21467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politician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782838" y="3645818"/>
            <a:ext cx="23070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profession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7596064" y="3659391"/>
            <a:ext cx="26035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professional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2843536" y="4293890"/>
            <a:ext cx="26035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professional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092583" y="5085978"/>
            <a:ext cx="123463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mix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663158" y="5064229"/>
            <a:ext cx="18710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mixture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3020884" y="5734050"/>
            <a:ext cx="18501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migrate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6095206" y="5734050"/>
            <a:ext cx="21916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migration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1702322"/>
          <a:ext cx="11377264" cy="3023616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拓展词汇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6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t</a:t>
                      </a:r>
                      <a:r>
                        <a:rPr lang="en-US" altLang="zh-CN" sz="3200" kern="100" err="1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拥有；控制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cs typeface="Courier New" panose="02070309020205020404"/>
                        </a:rPr>
                        <a:t>n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拥有；所有物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r>
                        <a:rPr lang="en-US" altLang="zh-CN" sz="3200" kern="100" smtClean="0">
                          <a:effectLst/>
                          <a:latin typeface="+mn-lt"/>
                          <a:ea typeface="+mn-ea"/>
                        </a:rPr>
                        <a:t>7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+mn-ea"/>
                        </a:rPr>
                        <a:t>________</a:t>
                      </a:r>
                      <a:r>
                        <a:rPr lang="en-US" altLang="zh-CN" sz="3200" i="1" kern="100" err="1" smtClean="0">
                          <a:effectLst/>
                          <a:latin typeface="Book Antiqua"/>
                          <a:ea typeface="+mn-ea"/>
                          <a:cs typeface="Times New Roman" panose="02020603050405020304"/>
                        </a:rPr>
                        <a:t>v</a:t>
                      </a:r>
                      <a:r>
                        <a:rPr lang="en-US" altLang="zh-CN" sz="3200" i="1" kern="100" err="1" smtClean="0">
                          <a:effectLst/>
                          <a:latin typeface="+mn-lt"/>
                          <a:ea typeface="+mn-ea"/>
                        </a:rPr>
                        <a:t>t</a:t>
                      </a:r>
                      <a:r>
                        <a:rPr lang="en-US" altLang="zh-CN" sz="3200" kern="100" err="1" smtClean="0">
                          <a:effectLst/>
                          <a:latin typeface="+mn-lt"/>
                          <a:ea typeface="+mn-ea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采访；覆盖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+mn-ea"/>
                        </a:rPr>
                        <a:t>__________</a:t>
                      </a:r>
                      <a:r>
                        <a:rPr lang="en-US" altLang="zh-CN" sz="3200" i="1" kern="100" smtClean="0">
                          <a:effectLst/>
                          <a:latin typeface="+mn-lt"/>
                          <a:ea typeface="+mn-ea"/>
                        </a:rPr>
                        <a:t>n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+mn-ea"/>
                        </a:rPr>
                        <a:t>.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新闻报道；覆盖范围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307772" y="2421682"/>
            <a:ext cx="18309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possess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846133" y="2421682"/>
            <a:ext cx="23535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possession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3468874" y="3717826"/>
            <a:ext cx="15087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cover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7846133" y="3573810"/>
            <a:ext cx="21820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coverage 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837506"/>
          <a:ext cx="11377264" cy="5462015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重点短语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．寻找；搜寻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　　　　　　　　　　　　　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．起航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．在某人的命令之下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_________________________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4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．在航行中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5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．作为回报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6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．撤回；退出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7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．在手头；可供使用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  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447134" y="1616557"/>
            <a:ext cx="22268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search for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439022" y="2277666"/>
            <a:ext cx="17251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set sail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565216" y="2862441"/>
            <a:ext cx="44598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under the command of sb.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159102" y="3581048"/>
            <a:ext cx="229582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on voyage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308181" y="4293890"/>
            <a:ext cx="19976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in return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364530" y="4941962"/>
            <a:ext cx="30460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withdraw </a:t>
            </a:r>
            <a:r>
              <a:rPr lang="en-US" altLang="zh-CN" sz="3200" kern="100" smtClean="0">
                <a:solidFill>
                  <a:srgbClr val="FF0000"/>
                </a:solidFill>
              </a:rPr>
              <a:t>from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6815286" y="5662042"/>
            <a:ext cx="18165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in hand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2">
      <a:majorFont>
        <a:latin typeface="Times New Roman"/>
        <a:ea typeface="宋体"/>
        <a:cs typeface="Arial"/>
      </a:majorFont>
      <a:minorFont>
        <a:latin typeface="Times New Roman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4198</Words>
  <Application>WPS 演示</Application>
  <PresentationFormat/>
  <Paragraphs>390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3" baseType="lpstr">
      <vt:lpstr>Arial</vt:lpstr>
      <vt:lpstr>宋体</vt:lpstr>
      <vt:lpstr>Wingdings</vt:lpstr>
      <vt:lpstr>微软雅黑</vt:lpstr>
      <vt:lpstr>Times New Roman</vt:lpstr>
      <vt:lpstr>楷体_GB2312</vt:lpstr>
      <vt:lpstr>方正大黑_GBK</vt:lpstr>
      <vt:lpstr>方正小标宋_GBK</vt:lpstr>
      <vt:lpstr>Times New Roman</vt:lpstr>
      <vt:lpstr>Courier New</vt:lpstr>
      <vt:lpstr>Book Antiqua</vt:lpstr>
      <vt:lpstr>黑体</vt:lpstr>
      <vt:lpstr>新宋体</vt:lpstr>
      <vt:lpstr>Segoe Print</vt:lpstr>
      <vt:lpstr>Office 主题​​</vt:lpstr>
      <vt:lpstr>UNIT 3　SEA EXPLORATION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二一教育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21cnjy.com</dc:creator>
  <cp:keywords>21</cp:keywords>
  <cp:lastModifiedBy>Administrator</cp:lastModifiedBy>
  <cp:revision>1</cp:revision>
  <cp:lastPrinted>2022-09-27T09:41:00Z</cp:lastPrinted>
  <dcterms:created xsi:type="dcterms:W3CDTF">2022-09-27T09:41:00Z</dcterms:created>
  <dcterms:modified xsi:type="dcterms:W3CDTF">2022-09-27T01:49:27Z</dcterms:modified>
  <cp:version>109025652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2052-10.8.2.6837</vt:lpwstr>
  </property>
</Properties>
</file>