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24"/>
  </p:handoutMasterIdLst>
  <p:sldIdLst>
    <p:sldId id="310" r:id="rId3"/>
    <p:sldId id="464" r:id="rId4"/>
    <p:sldId id="336" r:id="rId5"/>
    <p:sldId id="466" r:id="rId6"/>
    <p:sldId id="452" r:id="rId7"/>
    <p:sldId id="453" r:id="rId9"/>
    <p:sldId id="398" r:id="rId10"/>
    <p:sldId id="468" r:id="rId11"/>
    <p:sldId id="399" r:id="rId12"/>
    <p:sldId id="469" r:id="rId13"/>
    <p:sldId id="400" r:id="rId14"/>
    <p:sldId id="402" r:id="rId15"/>
    <p:sldId id="470" r:id="rId16"/>
    <p:sldId id="403" r:id="rId17"/>
    <p:sldId id="465" r:id="rId18"/>
    <p:sldId id="404" r:id="rId19"/>
    <p:sldId id="471" r:id="rId20"/>
    <p:sldId id="337" r:id="rId21"/>
    <p:sldId id="490" r:id="rId22"/>
    <p:sldId id="311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48995" y="1102360"/>
            <a:ext cx="10173335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 eaLnBrk="1" hangingPunct="1">
              <a:buNone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  Life is full of the unexpected.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30020" y="3793173"/>
            <a:ext cx="10191750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the end of last year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 she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had worked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 the factory for twenty years.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3290" y="1114425"/>
            <a:ext cx="3810000" cy="277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85583" y="1362075"/>
            <a:ext cx="601853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</a:rPr>
              <a:t>三、过去完成时的判断依据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</a:rPr>
              <a:t>: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j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85583" y="2228850"/>
            <a:ext cx="10025063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1.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由时间状语来判定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①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过去的时间点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</a:t>
            </a: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②</a:t>
            </a:r>
            <a:r>
              <a:rPr lang="en-US" altLang="zh-CN" sz="373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by the end of+</a:t>
            </a:r>
            <a:r>
              <a:rPr lang="zh-CN" altLang="en-US" sz="373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过去的时间点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charRg st="15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charRg st="15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charRg st="3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charRg st="33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28713" y="952818"/>
            <a:ext cx="10763250" cy="583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由“过去的过去”来判定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①含有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宾语从句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的复合句：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当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一般过去时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且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从句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的动作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先于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主句的动作发生时，从句要用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过去完成时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如在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told, said, knew, heard, thought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等动词后的宾语从句中。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5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69720" y="4492308"/>
            <a:ext cx="10191750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She said that she </a:t>
            </a:r>
            <a:r>
              <a:rPr lang="en-US" altLang="zh-CN" sz="373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had seen</a:t>
            </a:r>
            <a:r>
              <a:rPr lang="en-US" altLang="zh-CN" sz="3730" b="1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film before.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6765" y="1528445"/>
            <a:ext cx="480568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93115" y="1105218"/>
            <a:ext cx="11210925" cy="2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②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含有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状语从句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的复合句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: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主、从句的动作发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生有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先后关系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    动作在</a:t>
            </a:r>
            <a:r>
              <a:rPr lang="zh-CN" altLang="en-US" sz="373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后</a:t>
            </a:r>
            <a:r>
              <a:rPr lang="zh-CN" altLang="en-US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的要用</a:t>
            </a:r>
            <a:r>
              <a:rPr lang="zh-CN" altLang="en-US" sz="373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一般过去时</a:t>
            </a:r>
            <a:r>
              <a:rPr lang="zh-CN" altLang="en-US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，</a:t>
            </a:r>
            <a:endParaRPr lang="zh-CN" altLang="en-US" sz="3730" b="1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  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动作在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前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的要用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过去完成时</a:t>
            </a:r>
            <a:r>
              <a:rPr kumimoji="0" 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sz="373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4" descr="深色下对角线"/>
          <p:cNvSpPr txBox="1"/>
          <p:nvPr/>
        </p:nvSpPr>
        <p:spPr>
          <a:xfrm>
            <a:off x="1967865" y="3886835"/>
            <a:ext cx="8414385" cy="1845310"/>
          </a:xfrm>
          <a:prstGeom prst="rect">
            <a:avLst/>
          </a:prstGeom>
          <a:noFill/>
          <a:ln w="9525">
            <a:noFill/>
          </a:ln>
        </p:spPr>
        <p:txBody>
          <a:bodyPr wrap="square" lIns="120000" tIns="62400" rIns="120000" bIns="62400">
            <a:spAutoFit/>
          </a:bodyPr>
          <a:p>
            <a:pPr marL="0" marR="0" lvl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Before I got to the bus stop, the bus </a:t>
            </a:r>
            <a:r>
              <a:rPr lang="en-US" altLang="zh-CN" sz="3725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had already left</a:t>
            </a: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3725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3115" y="1429385"/>
            <a:ext cx="4788535" cy="2643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91895" y="1300480"/>
            <a:ext cx="11000105" cy="2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③表示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意向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的动词，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hope, wish, expect,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think, intend, mean, suppose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等，用过去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完成时表示“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原本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，但未能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784850" y="2168525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631690" y="1864360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633095" y="1245235"/>
            <a:ext cx="5151755" cy="160845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We had hoped that you would come yesterday,</a:t>
            </a:r>
            <a:r>
              <a:rPr kumimoji="0" lang="en-US" altLang="zh-CN" sz="373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but you didn’t.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769100" y="1221317"/>
            <a:ext cx="4607984" cy="1534584"/>
          </a:xfrm>
          <a:prstGeom prst="wedgeRoundRectCallout">
            <a:avLst>
              <a:gd name="adj1" fmla="val -29654"/>
              <a:gd name="adj2" fmla="val 7193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I'm sorry, but I had to do my homework.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943" name="Rectangle 3"/>
          <p:cNvSpPr txBox="1"/>
          <p:nvPr/>
        </p:nvSpPr>
        <p:spPr>
          <a:xfrm>
            <a:off x="881803" y="1470872"/>
            <a:ext cx="10428817" cy="508846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marR="0" lvl="0" indent="0" algn="l" defTabSz="914400" rtl="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lang="en-US" altLang="zh-CN" sz="373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When I got to the bus stop, the bus ________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already ________.</a:t>
            </a:r>
            <a:br>
              <a:rPr lang="en-US" altLang="zh-CN" sz="373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</a:br>
            <a:r>
              <a:rPr lang="en-US" altLang="zh-CN" sz="373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A. has; left   			B. had; left    </a:t>
            </a:r>
            <a:br>
              <a:rPr lang="en-US" altLang="zh-CN" sz="373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</a:br>
            <a:r>
              <a:rPr lang="en-US" altLang="zh-CN" sz="373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C. has; been away   		D. had; been away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0563" y="2506980"/>
            <a:ext cx="1987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2751455" y="1374140"/>
            <a:ext cx="96316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1.过去完成时的意义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2.过去完成时的构成: had (not) done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3.过去完成时的用法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4.过去完成时的判断依据  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kumimoji="0" lang="en-US" altLang="zh-CN" sz="3600" b="1" i="0" u="none" strike="noStrike" kern="1200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（1）由时间状语来判定 </a:t>
            </a:r>
            <a:endParaRPr kumimoji="0" lang="en-US" altLang="zh-CN" sz="3600" b="1" i="0" u="none" strike="noStrike" kern="1200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kumimoji="0" lang="en-US" altLang="zh-CN" sz="3600" b="1" i="0" u="none" strike="noStrike" kern="1200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（2）由“过去的过去”来判定    </a:t>
            </a:r>
            <a:endParaRPr kumimoji="0" lang="en-US" altLang="zh-CN" sz="3600" b="1" i="0" u="none" strike="noStrike" kern="1200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kumimoji="0" lang="en-US" altLang="zh-CN" sz="3600" b="1" i="0" u="none" strike="noStrike" kern="1200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（3）根据上下文来判定</a:t>
            </a:r>
            <a:endParaRPr kumimoji="0" lang="en-US" altLang="zh-CN" sz="3600" b="1" i="0" u="none" strike="noStrike" kern="1200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4" name="矩形 2"/>
          <p:cNvSpPr/>
          <p:nvPr/>
        </p:nvSpPr>
        <p:spPr>
          <a:xfrm>
            <a:off x="1114425" y="1873885"/>
            <a:ext cx="1031176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Life is Full of the Unexpected. </a:t>
            </a:r>
            <a:endParaRPr lang="en-US" altLang="zh-CN" sz="373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Have you ever experienced anything unexpected?</a:t>
            </a:r>
            <a:endParaRPr lang="zh-CN" altLang="en-US" sz="373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4" descr="深色下对角线"/>
          <p:cNvSpPr txBox="1"/>
          <p:nvPr/>
        </p:nvSpPr>
        <p:spPr>
          <a:xfrm>
            <a:off x="391160" y="2620010"/>
            <a:ext cx="8414385" cy="1845310"/>
          </a:xfrm>
          <a:prstGeom prst="rect">
            <a:avLst/>
          </a:prstGeom>
          <a:noFill/>
          <a:ln w="9525">
            <a:noFill/>
          </a:ln>
        </p:spPr>
        <p:txBody>
          <a:bodyPr wrap="square" lIns="120000" tIns="62400" rIns="120000" bIns="62400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When I got to school, I realized that I </a:t>
            </a:r>
            <a:r>
              <a:rPr lang="en-US" altLang="zh-CN" sz="3730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had left</a:t>
            </a: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my backpack at home.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1190" y="2152650"/>
            <a:ext cx="3071495" cy="3071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4" descr="深色下对角线"/>
          <p:cNvSpPr txBox="1"/>
          <p:nvPr/>
        </p:nvSpPr>
        <p:spPr>
          <a:xfrm>
            <a:off x="5130800" y="2665730"/>
            <a:ext cx="5571490" cy="1845310"/>
          </a:xfrm>
          <a:prstGeom prst="rect">
            <a:avLst/>
          </a:prstGeom>
          <a:noFill/>
          <a:ln w="9525">
            <a:noFill/>
          </a:ln>
        </p:spPr>
        <p:txBody>
          <a:bodyPr wrap="square" lIns="120000" tIns="62400" rIns="120000" bIns="62400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By the time I got back to school, the bell </a:t>
            </a:r>
            <a:r>
              <a:rPr lang="en-US" altLang="zh-CN" sz="3725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had rung</a:t>
            </a: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385" y="1683385"/>
            <a:ext cx="3810000" cy="381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42340" y="2024698"/>
            <a:ext cx="10536238" cy="2963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过去完成时表示在过去某个时间或某个动作之前发生的动作，它表示动作发生的时间是“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过去的过去”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，它是一种相对于一般过去时的时态，没有一般过去时就没有过去完成时。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942340" y="115570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过去完成时的定义</a:t>
            </a:r>
            <a:endParaRPr kumimoji="1" 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66788" y="1520825"/>
            <a:ext cx="98901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过去完成时的构成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: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由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“助动词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had+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动词的过去分词”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构成。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否定式为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“had not+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动词的过去分词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had not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缩写为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hadn’t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charRg st="12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12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12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charRg st="41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charRg st="4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4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charRg st="64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charRg st="6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charRg st="6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49350" y="1739265"/>
            <a:ext cx="513016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</a:rPr>
              <a:t>二、过去完成时的用法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</a:rPr>
              <a:t>: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j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70585" y="2437448"/>
            <a:ext cx="10272713" cy="2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1.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表示一动作或状态在过去某一时间或动作之前已经完成，即发生在“过去的过去”。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这个过去的时间可以用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by, before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等介词短语或者一个时间状语从句来表示。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4" descr="深色下对角线"/>
          <p:cNvSpPr txBox="1"/>
          <p:nvPr/>
        </p:nvSpPr>
        <p:spPr>
          <a:xfrm>
            <a:off x="6268085" y="2519680"/>
            <a:ext cx="5411470" cy="1560195"/>
          </a:xfrm>
          <a:prstGeom prst="rect">
            <a:avLst/>
          </a:prstGeom>
          <a:noFill/>
          <a:ln w="9525">
            <a:noFill/>
          </a:ln>
        </p:spPr>
        <p:txBody>
          <a:bodyPr wrap="square" lIns="120000" tIns="62400" rIns="120000" bIns="62400">
            <a:spAutoFit/>
          </a:bodyPr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When I woke up, it </a:t>
            </a:r>
            <a:r>
              <a:rPr lang="en-US" altLang="zh-CN" sz="372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had stopped</a:t>
            </a:r>
            <a:r>
              <a:rPr lang="en-US" altLang="zh-CN" sz="3725" b="1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raining.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5900"/>
          <a:stretch>
            <a:fillRect/>
          </a:stretch>
        </p:blipFill>
        <p:spPr>
          <a:xfrm>
            <a:off x="1341120" y="1790700"/>
            <a:ext cx="4521200" cy="3018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59840" y="1784033"/>
            <a:ext cx="9888538" cy="368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2.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表示某一动作或状态在过去某时之前已经开始，一直延续到这一过去的时间。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常用表延续的时间状语如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: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the end of+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过去的时间点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the time 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从句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等。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1593</Words>
  <Application>WPS 演示</Application>
  <PresentationFormat>宽屏</PresentationFormat>
  <Paragraphs>90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楷体</vt:lpstr>
      <vt:lpstr>汉仪乐喵体W</vt:lpstr>
      <vt:lpstr>黑体</vt:lpstr>
      <vt:lpstr>微软雅黑</vt:lpstr>
      <vt:lpstr>Arial Unicode MS</vt:lpstr>
      <vt:lpstr>Bahnschrift</vt:lpstr>
      <vt:lpstr>Calibri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2020-10-28T06:08:36Z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