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0" r:id="rId6"/>
    <p:sldId id="259" r:id="rId7"/>
    <p:sldId id="260" r:id="rId8"/>
    <p:sldId id="278" r:id="rId9"/>
    <p:sldId id="261" r:id="rId10"/>
    <p:sldId id="263" r:id="rId11"/>
    <p:sldId id="264" r:id="rId12"/>
    <p:sldId id="265" r:id="rId13"/>
    <p:sldId id="266" r:id="rId14"/>
    <p:sldId id="276" r:id="rId15"/>
    <p:sldId id="281" r:id="rId16"/>
    <p:sldId id="268" r:id="rId17"/>
    <p:sldId id="269" r:id="rId18"/>
    <p:sldId id="282" r:id="rId19"/>
    <p:sldId id="270" r:id="rId20"/>
    <p:sldId id="271" r:id="rId21"/>
    <p:sldId id="283" r:id="rId22"/>
    <p:sldId id="277" r:id="rId23"/>
    <p:sldId id="274" r:id="rId24"/>
    <p:sldId id="273" r:id="rId25"/>
    <p:sldId id="284" r:id="rId26"/>
    <p:sldId id="275" r:id="rId27"/>
    <p:sldId id="279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3300"/>
    <a:srgbClr val="0066FF"/>
    <a:srgbClr val="CC00FF"/>
    <a:srgbClr val="FFCCFF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48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971550" y="333375"/>
            <a:ext cx="7486650" cy="3600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1 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Where did you go on vacation?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5"/>
          <p:cNvSpPr txBox="1"/>
          <p:nvPr/>
        </p:nvSpPr>
        <p:spPr>
          <a:xfrm>
            <a:off x="539750" y="2198688"/>
            <a:ext cx="8243888" cy="3721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algn="r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</a:rPr>
              <a:t>___________________________________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</a:rPr>
              <a:t>___________________________________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</a:rPr>
              <a:t>___________________________________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</a:rPr>
              <a:t>___________________________________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</a:rPr>
              <a:t>___________________________________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2" charset="0"/>
              </a:rPr>
              <a:t>_____________________</a:t>
            </a:r>
            <a:endParaRPr lang="en-US" altLang="zh-CN" sz="3600" b="1" dirty="0">
              <a:solidFill>
                <a:schemeClr val="tx2"/>
              </a:solidFill>
              <a:latin typeface="Times New Roman" panose="02020603050405020304" pitchFamily="2" charset="0"/>
            </a:endParaRPr>
          </a:p>
        </p:txBody>
      </p:sp>
      <p:sp>
        <p:nvSpPr>
          <p:cNvPr id="12291" name="Rectangle 12"/>
          <p:cNvSpPr/>
          <p:nvPr/>
        </p:nvSpPr>
        <p:spPr>
          <a:xfrm>
            <a:off x="1763713" y="836613"/>
            <a:ext cx="7164387" cy="15573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Write a travel diary like Jane’s on Page 5. Use your notes in 3b. </a:t>
            </a:r>
            <a:endParaRPr lang="zh-CN" altLang="en-US" sz="3600" b="1" dirty="0">
              <a:solidFill>
                <a:srgbClr val="CC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2292" name="Oval 2"/>
          <p:cNvSpPr/>
          <p:nvPr/>
        </p:nvSpPr>
        <p:spPr>
          <a:xfrm>
            <a:off x="649288" y="1287463"/>
            <a:ext cx="827087" cy="84613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3c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2293" name="WordArt 4"/>
          <p:cNvSpPr>
            <a:spLocks noTextEdit="1"/>
          </p:cNvSpPr>
          <p:nvPr/>
        </p:nvSpPr>
        <p:spPr>
          <a:xfrm rot="20858983">
            <a:off x="250825" y="404813"/>
            <a:ext cx="21605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4000" b="1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5"/>
          <p:cNvSpPr txBox="1"/>
          <p:nvPr/>
        </p:nvSpPr>
        <p:spPr>
          <a:xfrm>
            <a:off x="250825" y="1400175"/>
            <a:ext cx="8642350" cy="4184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en-US" b="1" dirty="0">
                <a:latin typeface="Times New Roman" panose="02020603050405020304" pitchFamily="2" charset="0"/>
              </a:rPr>
              <a:t>本文为写日记，因此应用一般过去时态。应注意动词的过去式形式。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en-US" b="1" dirty="0">
                <a:latin typeface="Times New Roman" panose="02020603050405020304" pitchFamily="2" charset="0"/>
              </a:rPr>
              <a:t>回顾一下在</a:t>
            </a:r>
            <a:r>
              <a:rPr lang="en-US" altLang="zh-CN" b="1" dirty="0">
                <a:latin typeface="Times New Roman" panose="02020603050405020304" pitchFamily="2" charset="0"/>
              </a:rPr>
              <a:t>3b</a:t>
            </a:r>
            <a:r>
              <a:rPr lang="zh-CN" altLang="en-US" b="1" dirty="0">
                <a:latin typeface="Times New Roman" panose="02020603050405020304" pitchFamily="2" charset="0"/>
              </a:rPr>
              <a:t>中所回答的问题的情况，然后将这些句子按恰当的逻辑顺序排列在一起，形成条理清晰的一段文字。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en-US" b="1" dirty="0">
                <a:latin typeface="Times New Roman" panose="02020603050405020304" pitchFamily="2" charset="0"/>
              </a:rPr>
              <a:t>可根据旅行经历再加一些合理想像的句子。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en-US" b="1" dirty="0">
                <a:latin typeface="Times New Roman" panose="02020603050405020304" pitchFamily="2" charset="0"/>
              </a:rPr>
              <a:t>再次阅读一遍短文，看有没有错误的句子。</a:t>
            </a:r>
            <a:r>
              <a:rPr lang="en-US" altLang="zh-CN" b="1" dirty="0">
                <a:latin typeface="Times New Roman" panose="02020603050405020304" pitchFamily="2" charset="0"/>
              </a:rPr>
              <a:t> </a:t>
            </a:r>
            <a:endParaRPr lang="en-US" altLang="zh-CN" b="1" dirty="0">
              <a:latin typeface="Times New Roman" panose="02020603050405020304" pitchFamily="2" charset="0"/>
            </a:endParaRPr>
          </a:p>
        </p:txBody>
      </p:sp>
      <p:sp>
        <p:nvSpPr>
          <p:cNvPr id="13315" name="WordArt 4"/>
          <p:cNvSpPr>
            <a:spLocks noTextEdit="1"/>
          </p:cNvSpPr>
          <p:nvPr/>
        </p:nvSpPr>
        <p:spPr>
          <a:xfrm>
            <a:off x="2771775" y="476250"/>
            <a:ext cx="3455988" cy="90805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写作指导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Text Box 5"/>
          <p:cNvSpPr txBox="1"/>
          <p:nvPr/>
        </p:nvSpPr>
        <p:spPr>
          <a:xfrm>
            <a:off x="-107950" y="881063"/>
            <a:ext cx="9144000" cy="4527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algn="r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Wednesday, July 24</a:t>
            </a:r>
            <a:r>
              <a:rPr lang="en-US" altLang="zh-CN" b="1" dirty="0">
                <a:latin typeface="Times New Roman" panose="02020603050405020304" pitchFamily="2" charset="0"/>
                <a:sym typeface="Arial" panose="020B0604020202020204" pitchFamily="34" charset="0"/>
              </a:rPr>
              <a:t>th</a:t>
            </a:r>
            <a:r>
              <a:rPr lang="en-US" altLang="zh-CN" b="1" dirty="0">
                <a:latin typeface="Times New Roman" panose="02020603050405020304" pitchFamily="2" charset="0"/>
              </a:rPr>
              <a:t>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  __________________________________________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  __________________________________________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   _________________________________________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  __________________________________________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  __________________________________________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2" charset="0"/>
              </a:rPr>
              <a:t>  __________________________________________</a:t>
            </a:r>
            <a:endParaRPr lang="en-US" altLang="zh-CN" b="1" dirty="0">
              <a:latin typeface="Times New Roman" panose="02020603050405020304" pitchFamily="2" charset="0"/>
            </a:endParaRPr>
          </a:p>
        </p:txBody>
      </p:sp>
      <p:sp>
        <p:nvSpPr>
          <p:cNvPr id="14339" name="Rectangle 12"/>
          <p:cNvSpPr/>
          <p:nvPr/>
        </p:nvSpPr>
        <p:spPr>
          <a:xfrm>
            <a:off x="71438" y="188913"/>
            <a:ext cx="4897437" cy="908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One possible version:</a:t>
            </a:r>
            <a:endParaRPr lang="zh-CN" altLang="en-US" sz="3600" b="1" dirty="0">
              <a:solidFill>
                <a:srgbClr val="008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40" name="Text Box 6"/>
          <p:cNvSpPr txBox="1"/>
          <p:nvPr/>
        </p:nvSpPr>
        <p:spPr>
          <a:xfrm>
            <a:off x="107950" y="1455738"/>
            <a:ext cx="8964613" cy="397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 went to the beach on vacation with my parents. It was sunny and hot. We went swimming in the sea every day. We usually ate sea food. I liked the paragliding best. It was exciting. But I didn’t like the bus ride. It’s boring. I think the trip was exciting but tired. </a:t>
            </a:r>
            <a:endParaRPr lang="en-US" altLang="zh-CN" sz="3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71438" y="5416550"/>
            <a:ext cx="72009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Now, it’s your turn. Try your best. 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WordArt 4"/>
          <p:cNvSpPr>
            <a:spLocks noTextEdit="1"/>
          </p:cNvSpPr>
          <p:nvPr/>
        </p:nvSpPr>
        <p:spPr>
          <a:xfrm>
            <a:off x="177800" y="652463"/>
            <a:ext cx="3025775" cy="904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Self Check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3" name="Text Box 5"/>
          <p:cNvSpPr txBox="1"/>
          <p:nvPr/>
        </p:nvSpPr>
        <p:spPr>
          <a:xfrm>
            <a:off x="611188" y="3644900"/>
            <a:ext cx="7667625" cy="2727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A: Did ______ go on vacation with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you last month?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B: Yes, my family went to the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countryside with me.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5364" name="Rectangle 12"/>
          <p:cNvSpPr/>
          <p:nvPr/>
        </p:nvSpPr>
        <p:spPr>
          <a:xfrm>
            <a:off x="3276600" y="260350"/>
            <a:ext cx="5688013" cy="172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1. Complete the conversations with the correct words in the box. </a:t>
            </a:r>
            <a:endParaRPr lang="zh-CN" altLang="en-US" sz="3600" b="1" dirty="0">
              <a:solidFill>
                <a:srgbClr val="CC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5365" name="Rectangle 11"/>
          <p:cNvSpPr/>
          <p:nvPr/>
        </p:nvSpPr>
        <p:spPr>
          <a:xfrm>
            <a:off x="971550" y="2205038"/>
            <a:ext cx="7054850" cy="1441450"/>
          </a:xfrm>
          <a:prstGeom prst="rect">
            <a:avLst/>
          </a:prstGeom>
          <a:solidFill>
            <a:srgbClr val="FFFF99"/>
          </a:solidFill>
          <a:ln w="222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>
              <a:lnSpc>
                <a:spcPct val="115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anything, everything, nothing, anyone, everyone, no one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66" name="Text Box 5"/>
          <p:cNvSpPr txBox="1"/>
          <p:nvPr/>
        </p:nvSpPr>
        <p:spPr>
          <a:xfrm>
            <a:off x="2484438" y="3724275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anyone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/>
      <p:bldP spid="15365" grpId="0" animBg="1"/>
      <p:bldP spid="153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5"/>
          <p:cNvSpPr txBox="1"/>
          <p:nvPr/>
        </p:nvSpPr>
        <p:spPr>
          <a:xfrm>
            <a:off x="287338" y="1493838"/>
            <a:ext cx="8388350" cy="2727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A: Did your family go to the beach with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you last weekend?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B: No. _______ from my family went,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but my friend went with me. 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6387" name="Text Box 4"/>
          <p:cNvSpPr txBox="1"/>
          <p:nvPr/>
        </p:nvSpPr>
        <p:spPr>
          <a:xfrm>
            <a:off x="2173288" y="2932113"/>
            <a:ext cx="23987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No one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5"/>
          <p:cNvSpPr txBox="1"/>
          <p:nvPr/>
        </p:nvSpPr>
        <p:spPr>
          <a:xfrm>
            <a:off x="107950" y="476250"/>
            <a:ext cx="8964613" cy="60213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3. A: I didn’t bring back anything from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Malaysia.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B: ________ at all? Why not?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4. A: Did you buy ________ in the shopping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center?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B: No, I didn’t. ___________ was very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expensive.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A: How was the volleyball game yesterday?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B: Great! _________ had a fun time! 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7411" name="Text Box 5"/>
          <p:cNvSpPr txBox="1"/>
          <p:nvPr/>
        </p:nvSpPr>
        <p:spPr>
          <a:xfrm>
            <a:off x="1189038" y="1916113"/>
            <a:ext cx="1943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Nothing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3708400" y="2565400"/>
            <a:ext cx="215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anything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3" name="Text Box 7"/>
          <p:cNvSpPr txBox="1"/>
          <p:nvPr/>
        </p:nvSpPr>
        <p:spPr>
          <a:xfrm>
            <a:off x="3706813" y="3867150"/>
            <a:ext cx="27368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Everything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4" name="Text Box 7"/>
          <p:cNvSpPr txBox="1"/>
          <p:nvPr/>
        </p:nvSpPr>
        <p:spPr>
          <a:xfrm>
            <a:off x="2555875" y="5876925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Everyone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/>
      <p:bldP spid="17412" grpId="0"/>
      <p:bldP spid="17413" grpId="0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12"/>
          <p:cNvSpPr/>
          <p:nvPr/>
        </p:nvSpPr>
        <p:spPr>
          <a:xfrm>
            <a:off x="396875" y="549275"/>
            <a:ext cx="8064500" cy="18716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2. Complete the passage with the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correct forms of the verbs in the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brackets.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8435" name="Text Box 5"/>
          <p:cNvSpPr txBox="1"/>
          <p:nvPr/>
        </p:nvSpPr>
        <p:spPr>
          <a:xfrm>
            <a:off x="250825" y="2563813"/>
            <a:ext cx="8642350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指导：通读全文可知，本文记叙了去年八月份作者全班去泰山旅行的事情。可知本文应为一般过去时态，因此括号中单词应用一般过去式。而且，应明确该动词是规则变化还是不规则变化。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Text Box 5"/>
          <p:cNvSpPr txBox="1"/>
          <p:nvPr/>
        </p:nvSpPr>
        <p:spPr>
          <a:xfrm>
            <a:off x="395288" y="501650"/>
            <a:ext cx="8424862" cy="5807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Last August, our class ___ (do) something very special on our school trip. We _____ (go) to Mount Tai. We ______ (start) our trip at 12:00 at night. Everyone in our class ____ (take) a bag with some food and water. After three hours, someone looked at the map and _____ (find) out we _______ (be, not) anywhere near the top.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4859338" y="692150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did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0" name="Text Box 6"/>
          <p:cNvSpPr txBox="1"/>
          <p:nvPr/>
        </p:nvSpPr>
        <p:spPr>
          <a:xfrm>
            <a:off x="7235825" y="1412875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went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1" name="Text Box 7"/>
          <p:cNvSpPr txBox="1"/>
          <p:nvPr/>
        </p:nvSpPr>
        <p:spPr>
          <a:xfrm>
            <a:off x="4859338" y="2066925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started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2" name="Text Box 5"/>
          <p:cNvSpPr txBox="1"/>
          <p:nvPr/>
        </p:nvSpPr>
        <p:spPr>
          <a:xfrm>
            <a:off x="1476375" y="3500438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took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3" name="Text Box 5"/>
          <p:cNvSpPr txBox="1"/>
          <p:nvPr/>
        </p:nvSpPr>
        <p:spPr>
          <a:xfrm>
            <a:off x="4824413" y="4948238"/>
            <a:ext cx="1403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found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4" name="Text Box 4"/>
          <p:cNvSpPr txBox="1"/>
          <p:nvPr/>
        </p:nvSpPr>
        <p:spPr>
          <a:xfrm>
            <a:off x="395288" y="5667375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weren’t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/>
      <p:bldP spid="19460" grpId="0"/>
      <p:bldP spid="19461" grpId="0"/>
      <p:bldP spid="19462" grpId="0"/>
      <p:bldP spid="19463" grpId="0"/>
      <p:bldP spid="19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5"/>
          <p:cNvSpPr txBox="1"/>
          <p:nvPr/>
        </p:nvSpPr>
        <p:spPr>
          <a:xfrm>
            <a:off x="288925" y="549275"/>
            <a:ext cx="8675688" cy="5807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My legs ____ (be) so tired that I wanted to stop. My classmates ____ (tell) me to keep going, so I _____ (go) on. At 5:00 a.m., we got to the top! Everyone _______ (jump) up and down in excitement. Twenty minutes later, the sun _______ (start) to come up. It was so beautiful that we ______ (forget) about the last five hours!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906588" y="700088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were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4" name="Text Box 7"/>
          <p:cNvSpPr txBox="1"/>
          <p:nvPr/>
        </p:nvSpPr>
        <p:spPr>
          <a:xfrm>
            <a:off x="4356100" y="1412875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told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2411413" y="2133600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went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6" name="Text Box 5"/>
          <p:cNvSpPr txBox="1"/>
          <p:nvPr/>
        </p:nvSpPr>
        <p:spPr>
          <a:xfrm>
            <a:off x="5148263" y="2859088"/>
            <a:ext cx="18716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jumped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7" name="Text Box 4"/>
          <p:cNvSpPr txBox="1"/>
          <p:nvPr/>
        </p:nvSpPr>
        <p:spPr>
          <a:xfrm>
            <a:off x="4573588" y="4300538"/>
            <a:ext cx="215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started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8" name="Text Box 7"/>
          <p:cNvSpPr txBox="1"/>
          <p:nvPr/>
        </p:nvSpPr>
        <p:spPr>
          <a:xfrm>
            <a:off x="7380288" y="5019675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forgot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/>
      <p:bldP spid="20484" grpId="0"/>
      <p:bldP spid="20485" grpId="0"/>
      <p:bldP spid="20486" grpId="0"/>
      <p:bldP spid="20487" grpId="0"/>
      <p:bldP spid="20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WordArt 4"/>
          <p:cNvSpPr>
            <a:spLocks noTextEdit="1"/>
          </p:cNvSpPr>
          <p:nvPr/>
        </p:nvSpPr>
        <p:spPr>
          <a:xfrm>
            <a:off x="2411413" y="865188"/>
            <a:ext cx="4176712" cy="12684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Group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7" name="Rectangle 12"/>
          <p:cNvSpPr/>
          <p:nvPr/>
        </p:nvSpPr>
        <p:spPr>
          <a:xfrm>
            <a:off x="468313" y="2133600"/>
            <a:ext cx="8316912" cy="3527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Imagine you all </a:t>
            </a:r>
            <a:r>
              <a:rPr lang="zh-CN" altLang="en-US" sz="3600" b="1" dirty="0">
                <a:solidFill>
                  <a:srgbClr val="CC00FF"/>
                </a:solidFill>
                <a:latin typeface="Arial" panose="020B0604020202020204" pitchFamily="34" charset="0"/>
              </a:rPr>
              <a:t>were </a:t>
            </a: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foreigners on vacation in China. You met each other at the airport on your way home. Talk about what you did on your vacation.</a:t>
            </a:r>
            <a:endParaRPr lang="zh-CN" altLang="en-US" sz="3600" b="1" dirty="0">
              <a:solidFill>
                <a:srgbClr val="CC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1547813" y="1341438"/>
            <a:ext cx="6048375" cy="21605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61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B  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(3a-Self Check)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Text Box 5"/>
          <p:cNvSpPr txBox="1"/>
          <p:nvPr/>
        </p:nvSpPr>
        <p:spPr>
          <a:xfrm>
            <a:off x="827088" y="2493963"/>
            <a:ext cx="30972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Paul, Nanjing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1" name="Text Box 4"/>
          <p:cNvSpPr txBox="1"/>
          <p:nvPr/>
        </p:nvSpPr>
        <p:spPr>
          <a:xfrm>
            <a:off x="5148263" y="2492375"/>
            <a:ext cx="29511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Anna, Beijing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2" name="Text Box 7"/>
          <p:cNvSpPr txBox="1"/>
          <p:nvPr/>
        </p:nvSpPr>
        <p:spPr>
          <a:xfrm>
            <a:off x="684213" y="5164138"/>
            <a:ext cx="3527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Alice, Hangzhou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3" name="Text Box 7"/>
          <p:cNvSpPr txBox="1"/>
          <p:nvPr/>
        </p:nvSpPr>
        <p:spPr>
          <a:xfrm>
            <a:off x="5292725" y="5229225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Bob, Haikou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2534" name="图片 22533" descr="Q{UEBD$X_9Y[7E]~7~C4WH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3357563"/>
            <a:ext cx="1728788" cy="168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22534" descr="ZSZ32C]M082YM%)_]GYS7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1052513"/>
            <a:ext cx="1439862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图片 22535" descr="Y]0G8DZR_NZ232C5BZYX5Y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052513"/>
            <a:ext cx="145732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22536" descr="S24{G[USS`OGTPN6S0R`]Z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3416300"/>
            <a:ext cx="1728788" cy="1525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54" name="图片 23553" descr="Y]0G8DZR_NZ232C5BZYX5Y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924175"/>
            <a:ext cx="145732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23554" descr="ZSZ32C]M082YM%)_]GYS7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2278063"/>
            <a:ext cx="1439862" cy="136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圆角矩形标注 4"/>
          <p:cNvSpPr/>
          <p:nvPr/>
        </p:nvSpPr>
        <p:spPr>
          <a:xfrm>
            <a:off x="107950" y="981075"/>
            <a:ext cx="3924300" cy="1223963"/>
          </a:xfrm>
          <a:prstGeom prst="wedgeRoundRectCallout">
            <a:avLst>
              <a:gd name="adj1" fmla="val -10597"/>
              <a:gd name="adj2" fmla="val 80093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Hi, my name’s Paul. 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7" name="圆角矩形标注 5"/>
          <p:cNvSpPr/>
          <p:nvPr/>
        </p:nvSpPr>
        <p:spPr>
          <a:xfrm>
            <a:off x="4284663" y="292100"/>
            <a:ext cx="4319587" cy="2128838"/>
          </a:xfrm>
          <a:prstGeom prst="wedgeRoundRectCallout">
            <a:avLst>
              <a:gd name="adj1" fmla="val 495"/>
              <a:gd name="adj2" fmla="val 83037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Hi, Paul. I’m Anna. Where did you go on vacation?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8" name="圆角矩形标注 6"/>
          <p:cNvSpPr/>
          <p:nvPr/>
        </p:nvSpPr>
        <p:spPr>
          <a:xfrm>
            <a:off x="215900" y="3573463"/>
            <a:ext cx="2411413" cy="1079500"/>
          </a:xfrm>
          <a:prstGeom prst="wedgeRoundRectCallout">
            <a:avLst>
              <a:gd name="adj1" fmla="val 65144"/>
              <a:gd name="adj2" fmla="val -47500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went to Nanjing.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9" name="圆角矩形标注 7"/>
          <p:cNvSpPr/>
          <p:nvPr/>
        </p:nvSpPr>
        <p:spPr>
          <a:xfrm>
            <a:off x="3213100" y="4510088"/>
            <a:ext cx="5680075" cy="2232025"/>
          </a:xfrm>
          <a:prstGeom prst="wedgeRoundRectCallout">
            <a:avLst>
              <a:gd name="adj1" fmla="val 7769"/>
              <a:gd name="adj2" fmla="val -59389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Oh, I went to Beijing. Did you do anything special in Nanjing?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60" name="圆角矩形标注 8"/>
          <p:cNvSpPr/>
          <p:nvPr/>
        </p:nvSpPr>
        <p:spPr>
          <a:xfrm>
            <a:off x="287338" y="4916488"/>
            <a:ext cx="2771775" cy="1104900"/>
          </a:xfrm>
          <a:prstGeom prst="wedgeRoundRectCallout">
            <a:avLst>
              <a:gd name="adj1" fmla="val 24569"/>
              <a:gd name="adj2" fmla="val -69398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Well, I ...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78" name="图片 24577" descr="Q{UEBD$X_9Y[7E]~7~C4WH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565400"/>
            <a:ext cx="1728788" cy="168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24578" descr="S24{G[USS`OGTPN6S0R`]Z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2492375"/>
            <a:ext cx="1728788" cy="152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圆角矩形标注 1"/>
          <p:cNvSpPr/>
          <p:nvPr/>
        </p:nvSpPr>
        <p:spPr>
          <a:xfrm>
            <a:off x="358775" y="1125538"/>
            <a:ext cx="3276600" cy="1079500"/>
          </a:xfrm>
          <a:prstGeom prst="wedgeRoundRectCallout">
            <a:avLst>
              <a:gd name="adj1" fmla="val 24653"/>
              <a:gd name="adj2" fmla="val 80894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Hi, my name’s Alice. </a:t>
            </a:r>
            <a:endParaRPr lang="zh-CN" altLang="en-US" sz="3400" b="1" dirty="0">
              <a:solidFill>
                <a:srgbClr val="0066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1" name="圆角矩形标注 2"/>
          <p:cNvSpPr/>
          <p:nvPr/>
        </p:nvSpPr>
        <p:spPr>
          <a:xfrm>
            <a:off x="4024313" y="601663"/>
            <a:ext cx="4435475" cy="1963737"/>
          </a:xfrm>
          <a:prstGeom prst="wedgeRoundRectCallout">
            <a:avLst>
              <a:gd name="adj1" fmla="val 4046"/>
              <a:gd name="adj2" fmla="val 74736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Hi, Alice. I’m Bob. Where did you go on vacation?</a:t>
            </a:r>
            <a:endParaRPr lang="zh-CN" altLang="en-US" sz="3400" b="1" dirty="0">
              <a:solidFill>
                <a:srgbClr val="0066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2" name="圆角矩形标注 3"/>
          <p:cNvSpPr/>
          <p:nvPr/>
        </p:nvSpPr>
        <p:spPr>
          <a:xfrm>
            <a:off x="142875" y="3081338"/>
            <a:ext cx="2268538" cy="1571625"/>
          </a:xfrm>
          <a:prstGeom prst="wedgeRoundRectCallout">
            <a:avLst>
              <a:gd name="adj1" fmla="val 60653"/>
              <a:gd name="adj2" fmla="val -24963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 went to Hangzhou.</a:t>
            </a:r>
            <a:endParaRPr lang="zh-CN" altLang="en-US" sz="3400" b="1" dirty="0">
              <a:solidFill>
                <a:srgbClr val="0066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3" name="圆角矩形标注 4"/>
          <p:cNvSpPr/>
          <p:nvPr/>
        </p:nvSpPr>
        <p:spPr>
          <a:xfrm>
            <a:off x="3851275" y="4508500"/>
            <a:ext cx="4608513" cy="1944688"/>
          </a:xfrm>
          <a:prstGeom prst="wedgeRoundRectCallout">
            <a:avLst>
              <a:gd name="adj1" fmla="val -7287"/>
              <a:gd name="adj2" fmla="val -69593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Oh, I went to Hainan. Did you do anything special in Hangzhou?</a:t>
            </a:r>
            <a:endParaRPr lang="zh-CN" altLang="en-US" sz="3400" b="1" dirty="0">
              <a:solidFill>
                <a:srgbClr val="0066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4" name="圆角矩形标注 5"/>
          <p:cNvSpPr/>
          <p:nvPr/>
        </p:nvSpPr>
        <p:spPr>
          <a:xfrm>
            <a:off x="287338" y="5013325"/>
            <a:ext cx="2339975" cy="1046163"/>
          </a:xfrm>
          <a:prstGeom prst="wedgeRoundRectCallout">
            <a:avLst>
              <a:gd name="adj1" fmla="val 55222"/>
              <a:gd name="adj2" fmla="val -97343"/>
              <a:gd name="adj3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Well, I ...</a:t>
            </a:r>
            <a:endParaRPr lang="zh-CN" altLang="en-US" sz="3400" b="1" dirty="0">
              <a:solidFill>
                <a:srgbClr val="0066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  <p:bldP spid="24583" grpId="0" animBg="1"/>
      <p:bldP spid="245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WordArt 4"/>
          <p:cNvSpPr>
            <a:spLocks noTextEdit="1"/>
          </p:cNvSpPr>
          <p:nvPr/>
        </p:nvSpPr>
        <p:spPr>
          <a:xfrm>
            <a:off x="3132138" y="188913"/>
            <a:ext cx="2951162" cy="9588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3" name="矩形 2"/>
          <p:cNvSpPr/>
          <p:nvPr/>
        </p:nvSpPr>
        <p:spPr>
          <a:xfrm>
            <a:off x="611188" y="1820863"/>
            <a:ext cx="8208962" cy="47037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I ______ (buy) a new dictionary the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day before yesterday.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— What day ____ (be) it yesterday?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— It ____ (be) Friday.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3. They _____ (be) here half an hour ago.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4. We often ______ (play) games last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term.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5604" name="Rectangle 12"/>
          <p:cNvSpPr/>
          <p:nvPr/>
        </p:nvSpPr>
        <p:spPr>
          <a:xfrm>
            <a:off x="576263" y="1152525"/>
            <a:ext cx="6659562" cy="836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用括号中单词的正确形式填空。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5" name="Text Box 4"/>
          <p:cNvSpPr txBox="1"/>
          <p:nvPr/>
        </p:nvSpPr>
        <p:spPr>
          <a:xfrm>
            <a:off x="1403350" y="1963738"/>
            <a:ext cx="16557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bought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3708400" y="3260725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was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2052638" y="3908425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was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8" name="Text Box 5"/>
          <p:cNvSpPr txBox="1"/>
          <p:nvPr/>
        </p:nvSpPr>
        <p:spPr>
          <a:xfrm>
            <a:off x="2195513" y="4629150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were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9" name="Text Box 5"/>
          <p:cNvSpPr txBox="1"/>
          <p:nvPr/>
        </p:nvSpPr>
        <p:spPr>
          <a:xfrm>
            <a:off x="3060700" y="5211763"/>
            <a:ext cx="1871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played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25605" grpId="0"/>
      <p:bldP spid="25606" grpId="0"/>
      <p:bldP spid="25607" grpId="0"/>
      <p:bldP spid="25608" grpId="0"/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矩形 2"/>
          <p:cNvSpPr/>
          <p:nvPr/>
        </p:nvSpPr>
        <p:spPr>
          <a:xfrm>
            <a:off x="468313" y="836613"/>
            <a:ext cx="8424862" cy="535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She _____ (give) me a book a moment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ago.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6. The girl _____ (get) up very early this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morning.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7. They _____ (take) photos near the river 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an hour ago.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8. He ___________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(not watch) TV   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yesterday evening.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6627" name="Text Box 4"/>
          <p:cNvSpPr txBox="1"/>
          <p:nvPr/>
        </p:nvSpPr>
        <p:spPr>
          <a:xfrm>
            <a:off x="1836738" y="908050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gave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28" name="Text Box 7"/>
          <p:cNvSpPr txBox="1"/>
          <p:nvPr/>
        </p:nvSpPr>
        <p:spPr>
          <a:xfrm>
            <a:off x="2628900" y="2205038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got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29" name="Text Box 7"/>
          <p:cNvSpPr txBox="1"/>
          <p:nvPr/>
        </p:nvSpPr>
        <p:spPr>
          <a:xfrm>
            <a:off x="2124075" y="3573463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took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30" name="Text Box 5"/>
          <p:cNvSpPr txBox="1"/>
          <p:nvPr/>
        </p:nvSpPr>
        <p:spPr>
          <a:xfrm>
            <a:off x="1619250" y="4875213"/>
            <a:ext cx="26654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didn’t watch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  <p:bldP spid="266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WordArt 4"/>
          <p:cNvSpPr>
            <a:spLocks noTextEdit="1"/>
          </p:cNvSpPr>
          <p:nvPr/>
        </p:nvSpPr>
        <p:spPr>
          <a:xfrm>
            <a:off x="2411413" y="957263"/>
            <a:ext cx="4176712" cy="11033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1" name="Rectangle 12"/>
          <p:cNvSpPr/>
          <p:nvPr/>
        </p:nvSpPr>
        <p:spPr>
          <a:xfrm>
            <a:off x="250825" y="2276475"/>
            <a:ext cx="8569325" cy="2879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阅读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Self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C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heck 2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的短文，并强化记忆所例举动词的一般过去式形式。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总结全单元出现的不规则变化的动词的一般过去式，并努力记住他们。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WordArt 4"/>
          <p:cNvSpPr>
            <a:spLocks noTextEdit="1"/>
          </p:cNvSpPr>
          <p:nvPr/>
        </p:nvSpPr>
        <p:spPr>
          <a:xfrm>
            <a:off x="323850" y="260350"/>
            <a:ext cx="2519363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Review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3" name="Text Box 5"/>
          <p:cNvSpPr txBox="1"/>
          <p:nvPr/>
        </p:nvSpPr>
        <p:spPr>
          <a:xfrm>
            <a:off x="468313" y="1133475"/>
            <a:ext cx="8280400" cy="5535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On July 15th, Jane and her family got to Penang in _________. The weather was ______ and ____. So they decided to go to the _____. She and her sister tried __________. It was so _______. She felt like she was a ____. They had Malaysian yellow ______ for lunch. They were delicious! They ____ bicycles to Georgetown in the afternoon.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5124" name="Text Box 5"/>
          <p:cNvSpPr txBox="1"/>
          <p:nvPr/>
        </p:nvSpPr>
        <p:spPr>
          <a:xfrm>
            <a:off x="2914650" y="44450"/>
            <a:ext cx="5761038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Read the passage and fill in the blanks.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Text Box 4"/>
          <p:cNvSpPr txBox="1"/>
          <p:nvPr/>
        </p:nvSpPr>
        <p:spPr>
          <a:xfrm>
            <a:off x="539750" y="2420938"/>
            <a:ext cx="17287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sunny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6" name="Text Box 5"/>
          <p:cNvSpPr txBox="1"/>
          <p:nvPr/>
        </p:nvSpPr>
        <p:spPr>
          <a:xfrm>
            <a:off x="2663825" y="1844675"/>
            <a:ext cx="23399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Malaysia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7" name="Text Box 6"/>
          <p:cNvSpPr txBox="1"/>
          <p:nvPr/>
        </p:nvSpPr>
        <p:spPr>
          <a:xfrm>
            <a:off x="1187450" y="2997200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beach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8" name="Text Box 7"/>
          <p:cNvSpPr txBox="1"/>
          <p:nvPr/>
        </p:nvSpPr>
        <p:spPr>
          <a:xfrm>
            <a:off x="468313" y="3573463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paragliding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9" name="Text Box 8"/>
          <p:cNvSpPr txBox="1"/>
          <p:nvPr/>
        </p:nvSpPr>
        <p:spPr>
          <a:xfrm>
            <a:off x="4859338" y="3644900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exciting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30" name="Text Box 9"/>
          <p:cNvSpPr txBox="1"/>
          <p:nvPr/>
        </p:nvSpPr>
        <p:spPr>
          <a:xfrm>
            <a:off x="3203575" y="4227513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bird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31" name="Text Box 5"/>
          <p:cNvSpPr txBox="1"/>
          <p:nvPr/>
        </p:nvSpPr>
        <p:spPr>
          <a:xfrm>
            <a:off x="3563938" y="5445125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rode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32" name="Text Box 5"/>
          <p:cNvSpPr txBox="1"/>
          <p:nvPr/>
        </p:nvSpPr>
        <p:spPr>
          <a:xfrm>
            <a:off x="1763713" y="4797425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noodles 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33" name="矩形 5132"/>
          <p:cNvSpPr/>
          <p:nvPr/>
        </p:nvSpPr>
        <p:spPr>
          <a:xfrm>
            <a:off x="2960688" y="2427288"/>
            <a:ext cx="819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hot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ext Box 5"/>
          <p:cNvSpPr txBox="1"/>
          <p:nvPr/>
        </p:nvSpPr>
        <p:spPr>
          <a:xfrm>
            <a:off x="647700" y="1341438"/>
            <a:ext cx="7956550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They saw many old and new _________ there. Weld Quay is a very ___ place. They saw the houses of the Chinese _______ from 100 years. They really enjoyed _______ _______ the town.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6147" name="Text Box 4"/>
          <p:cNvSpPr txBox="1"/>
          <p:nvPr/>
        </p:nvSpPr>
        <p:spPr>
          <a:xfrm>
            <a:off x="6373813" y="1484313"/>
            <a:ext cx="215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buildings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48" name="Text Box 7"/>
          <p:cNvSpPr txBox="1"/>
          <p:nvPr/>
        </p:nvSpPr>
        <p:spPr>
          <a:xfrm>
            <a:off x="6011863" y="2211388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old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49" name="Text Box 9"/>
          <p:cNvSpPr txBox="1"/>
          <p:nvPr/>
        </p:nvSpPr>
        <p:spPr>
          <a:xfrm>
            <a:off x="684213" y="3644900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traders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50" name="Text Box 5"/>
          <p:cNvSpPr txBox="1"/>
          <p:nvPr/>
        </p:nvSpPr>
        <p:spPr>
          <a:xfrm>
            <a:off x="2339975" y="4365625"/>
            <a:ext cx="3529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walking  around 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WordArt 4"/>
          <p:cNvSpPr>
            <a:spLocks noTextEdit="1"/>
          </p:cNvSpPr>
          <p:nvPr/>
        </p:nvSpPr>
        <p:spPr>
          <a:xfrm>
            <a:off x="2770188" y="260350"/>
            <a:ext cx="3457575" cy="10525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solidFill>
                  <a:srgbClr val="FF6600"/>
                </a:solidFill>
                <a:effectLst>
                  <a:outerShdw dist="53882" dir="2699999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4000" b="1">
              <a:solidFill>
                <a:srgbClr val="FF6600"/>
              </a:solidFill>
              <a:effectLst>
                <a:outerShdw dist="53882" dir="2699999" algn="ctr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71" name="Rectangle 12"/>
          <p:cNvSpPr/>
          <p:nvPr/>
        </p:nvSpPr>
        <p:spPr>
          <a:xfrm>
            <a:off x="1187450" y="1268413"/>
            <a:ext cx="7777163" cy="2447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Complete the diary entry about a trip to one of these places. Use the words and phrases in the box to help you.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7172" name="Oval 2"/>
          <p:cNvSpPr/>
          <p:nvPr/>
        </p:nvSpPr>
        <p:spPr>
          <a:xfrm>
            <a:off x="250825" y="1412875"/>
            <a:ext cx="898525" cy="863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3a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7173" name="图片 7172" descr="CIMG54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3933825"/>
            <a:ext cx="8820150" cy="190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10"/>
          <p:cNvSpPr/>
          <p:nvPr/>
        </p:nvSpPr>
        <p:spPr>
          <a:xfrm>
            <a:off x="144463" y="2762250"/>
            <a:ext cx="8820150" cy="41227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                     Wednesday, _______ 20</a:t>
            </a:r>
            <a:r>
              <a:rPr lang="zh-CN" altLang="en-US" sz="3400" b="1" dirty="0">
                <a:latin typeface="Times New Roman" panose="02020603050405020304" pitchFamily="2" charset="0"/>
                <a:cs typeface="Times New Roman" panose="02020603050405020304" pitchFamily="2" charset="0"/>
                <a:sym typeface="Arial" panose="020B0604020202020204" pitchFamily="34" charset="0"/>
              </a:rPr>
              <a:t>th</a:t>
            </a:r>
            <a:endParaRPr lang="zh-CN" altLang="en-US" sz="3400" b="1" dirty="0">
              <a:latin typeface="Times New Roman" panose="02020603050405020304" pitchFamily="2" charset="0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Today the weather was ____________. I went </a:t>
            </a:r>
            <a:endParaRPr lang="en-US" altLang="zh-CN" sz="3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to _____________. It was _________. We </a:t>
            </a:r>
            <a:endParaRPr lang="en-US" altLang="zh-CN" sz="3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______________. I liked this place because </a:t>
            </a:r>
            <a:endParaRPr lang="en-US" altLang="zh-CN" sz="3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________________________. For dinner we had __________. It was _______. In the evening, I</a:t>
            </a:r>
            <a:r>
              <a:rPr lang="zh-CN" altLang="en-US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felt really ____. </a:t>
            </a:r>
            <a:endParaRPr lang="en-US" altLang="zh-CN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195" name="Rectangle 11"/>
          <p:cNvSpPr/>
          <p:nvPr/>
        </p:nvSpPr>
        <p:spPr>
          <a:xfrm>
            <a:off x="539750" y="0"/>
            <a:ext cx="8101013" cy="2808288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hot and sunny             		tired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Beijing duck                 		delicious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take some photos        		beautiful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buy something special  		interesting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learn something important        August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4572000" y="3376613"/>
            <a:ext cx="3168650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hot and sunny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6084888" y="2781300"/>
            <a:ext cx="1655762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August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539750" y="3914775"/>
            <a:ext cx="3203575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 Beijing hutong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4859338" y="3914775"/>
            <a:ext cx="2160587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interesting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144463" y="4529138"/>
            <a:ext cx="3995737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took some photos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323850" y="5086350"/>
            <a:ext cx="5219700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 bought something special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202" name="Text Box 5"/>
          <p:cNvSpPr txBox="1"/>
          <p:nvPr/>
        </p:nvSpPr>
        <p:spPr>
          <a:xfrm>
            <a:off x="900113" y="5661025"/>
            <a:ext cx="1655762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Beijing 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203" name="Text Box 5"/>
          <p:cNvSpPr txBox="1"/>
          <p:nvPr/>
        </p:nvSpPr>
        <p:spPr>
          <a:xfrm>
            <a:off x="2268538" y="5661025"/>
            <a:ext cx="1187450" cy="628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duck 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204" name="Text Box 4"/>
          <p:cNvSpPr txBox="1"/>
          <p:nvPr/>
        </p:nvSpPr>
        <p:spPr>
          <a:xfrm>
            <a:off x="4572000" y="5661025"/>
            <a:ext cx="2159000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delicious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205" name="Text Box 7"/>
          <p:cNvSpPr txBox="1"/>
          <p:nvPr/>
        </p:nvSpPr>
        <p:spPr>
          <a:xfrm>
            <a:off x="3995738" y="6229350"/>
            <a:ext cx="1368425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tired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10"/>
          <p:cNvSpPr/>
          <p:nvPr/>
        </p:nvSpPr>
        <p:spPr>
          <a:xfrm>
            <a:off x="396875" y="1916113"/>
            <a:ext cx="8567738" cy="4841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algn="r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Wednesday, ______ 20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  <a:sym typeface="Arial" panose="020B0604020202020204" pitchFamily="34" charset="0"/>
              </a:rPr>
              <a:t>th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Today the weather was ___________. I went to ____________. It was ________. We _____________. I liked this place because ____________. For dinner we had _________. It was ________. In the evening, I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felt really ______.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9219" name="Rectangle 12"/>
          <p:cNvSpPr/>
          <p:nvPr/>
        </p:nvSpPr>
        <p:spPr>
          <a:xfrm>
            <a:off x="395288" y="188913"/>
            <a:ext cx="8280400" cy="1873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It’s your turn now. What other places do you like to go? Please write them down. 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4"/>
          <p:cNvSpPr>
            <a:spLocks noTextEdit="1"/>
          </p:cNvSpPr>
          <p:nvPr/>
        </p:nvSpPr>
        <p:spPr>
          <a:xfrm>
            <a:off x="71438" y="215900"/>
            <a:ext cx="212407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863600" y="1738313"/>
            <a:ext cx="7307263" cy="4930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Where did you go?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__________________________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Did you go with anyone?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3. How was the weather?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  <a:buAutoNum type="arabicPeriod" startAt="4"/>
            </a:pPr>
            <a:r>
              <a:rPr lang="en-US" altLang="zh-CN" sz="3600" b="1" dirty="0">
                <a:latin typeface="Times New Roman" panose="02020603050405020304" pitchFamily="2" charset="0"/>
              </a:rPr>
              <a:t>What did you do every day?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0244" name="Text Box 6"/>
          <p:cNvSpPr txBox="1"/>
          <p:nvPr/>
        </p:nvSpPr>
        <p:spPr>
          <a:xfrm>
            <a:off x="1403350" y="2427288"/>
            <a:ext cx="52562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 went to the beach.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45" name="Rectangle 12"/>
          <p:cNvSpPr/>
          <p:nvPr/>
        </p:nvSpPr>
        <p:spPr>
          <a:xfrm>
            <a:off x="3205163" y="44450"/>
            <a:ext cx="5688012" cy="2016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Answer the questions to make notes about a vacation you took.</a:t>
            </a:r>
            <a:endParaRPr lang="zh-CN" altLang="en-US" sz="3600" b="1" dirty="0">
              <a:solidFill>
                <a:srgbClr val="CC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0246" name="Oval 2"/>
          <p:cNvSpPr/>
          <p:nvPr/>
        </p:nvSpPr>
        <p:spPr>
          <a:xfrm>
            <a:off x="2306638" y="260350"/>
            <a:ext cx="825500" cy="84613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3b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0247" name="Text Box 6"/>
          <p:cNvSpPr txBox="1"/>
          <p:nvPr/>
        </p:nvSpPr>
        <p:spPr>
          <a:xfrm>
            <a:off x="1403350" y="3573463"/>
            <a:ext cx="6704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Yes. I went with my parents.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0248" name="Text Box 7"/>
          <p:cNvSpPr txBox="1"/>
          <p:nvPr/>
        </p:nvSpPr>
        <p:spPr>
          <a:xfrm>
            <a:off x="1403350" y="4797425"/>
            <a:ext cx="5346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It was sunny and hot.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0249" name="Text Box 8"/>
          <p:cNvSpPr txBox="1"/>
          <p:nvPr/>
        </p:nvSpPr>
        <p:spPr>
          <a:xfrm>
            <a:off x="1463675" y="6021388"/>
            <a:ext cx="70691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We went swimming every day.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 decel="100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 animBg="1"/>
      <p:bldP spid="10247" grpId="0"/>
      <p:bldP spid="10248" grpId="0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5"/>
          <p:cNvSpPr txBox="1"/>
          <p:nvPr/>
        </p:nvSpPr>
        <p:spPr>
          <a:xfrm>
            <a:off x="431800" y="620713"/>
            <a:ext cx="817245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What food did you eat?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________________________________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6. What did you like best?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________________________________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7. Did you dislike anything?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________________________________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8. How did you feel about the trip?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_________________________________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1267" name="Text Box 9"/>
          <p:cNvSpPr txBox="1"/>
          <p:nvPr/>
        </p:nvSpPr>
        <p:spPr>
          <a:xfrm>
            <a:off x="896938" y="1341438"/>
            <a:ext cx="4105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We ate sea food.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68" name="Text Box 5"/>
          <p:cNvSpPr txBox="1"/>
          <p:nvPr/>
        </p:nvSpPr>
        <p:spPr>
          <a:xfrm>
            <a:off x="898525" y="2708275"/>
            <a:ext cx="5975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 liked the paragliding best.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69" name="Text Box 4"/>
          <p:cNvSpPr txBox="1"/>
          <p:nvPr/>
        </p:nvSpPr>
        <p:spPr>
          <a:xfrm>
            <a:off x="898525" y="4005263"/>
            <a:ext cx="612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Yes. I didn’t like the bus ride.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898525" y="5300663"/>
            <a:ext cx="741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It was interesting but tired.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  <p:bldP spid="11270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6255</Words>
  <Application>WPS 演示</Application>
  <PresentationFormat>在屏幕上显示</PresentationFormat>
  <Paragraphs>305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Calibri</vt:lpstr>
      <vt:lpstr>Latha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98</cp:revision>
  <dcterms:created xsi:type="dcterms:W3CDTF">2013-03-17T02:35:29Z</dcterms:created>
  <dcterms:modified xsi:type="dcterms:W3CDTF">2021-04-23T09:04:08Z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