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431" r:id="rId5"/>
    <p:sldId id="432" r:id="rId6"/>
    <p:sldId id="433" r:id="rId7"/>
    <p:sldId id="502" r:id="rId8"/>
    <p:sldId id="481" r:id="rId9"/>
    <p:sldId id="325" r:id="rId10"/>
    <p:sldId id="497" r:id="rId11"/>
    <p:sldId id="506" r:id="rId12"/>
    <p:sldId id="499" r:id="rId13"/>
    <p:sldId id="483" r:id="rId14"/>
    <p:sldId id="469" r:id="rId15"/>
    <p:sldId id="470" r:id="rId16"/>
    <p:sldId id="471" r:id="rId17"/>
    <p:sldId id="472" r:id="rId18"/>
    <p:sldId id="474" r:id="rId19"/>
    <p:sldId id="504" r:id="rId20"/>
    <p:sldId id="475" r:id="rId21"/>
    <p:sldId id="476" r:id="rId22"/>
    <p:sldId id="505" r:id="rId23"/>
    <p:sldId id="501" r:id="rId24"/>
    <p:sldId id="495" r:id="rId25"/>
  </p:sldIdLst>
  <p:sldSz cx="12188825" cy="6858000"/>
  <p:notesSz cx="6858000" cy="9144000"/>
  <p:custDataLst>
    <p:tags r:id="rId26"/>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0" autoAdjust="0"/>
    <p:restoredTop sz="95622" autoAdjust="0"/>
  </p:normalViewPr>
  <p:slideViewPr>
    <p:cSldViewPr>
      <p:cViewPr varScale="1">
        <p:scale>
          <a:sx n="108" d="100"/>
          <a:sy n="108" d="100"/>
        </p:scale>
        <p:origin x="90" y="186"/>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tags" Target="tags/tag3.xml" /><Relationship Id="rId27" Type="http://schemas.openxmlformats.org/officeDocument/2006/relationships/presProps" Target="presProps.xml" /><Relationship Id="rId28" Type="http://schemas.openxmlformats.org/officeDocument/2006/relationships/viewProps" Target="viewProps.xml" /><Relationship Id="rId29" Type="http://schemas.openxmlformats.org/officeDocument/2006/relationships/theme" Target="theme/theme1.xml" /><Relationship Id="rId3" Type="http://schemas.openxmlformats.org/officeDocument/2006/relationships/notesMaster" Target="notesMasters/notesMaster1.xml" /><Relationship Id="rId30"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7.xml" TargetMode="In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7.png" /><Relationship Id="rId3"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10.xml" TargetMode="Internal" /><Relationship Id="rId3" Type="http://schemas.openxmlformats.org/officeDocument/2006/relationships/slide" Target="slide8.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7.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65000"/>
            <a:lum/>
          </a:blip>
          <a:stretch>
            <a:fillRect t="-6000" b="-6000"/>
          </a:stretch>
        </a:blipFill>
        <a:effectLst/>
      </p:bgPr>
    </p:bg>
    <p:spTree>
      <p:nvGrpSpPr>
        <p:cNvPr id="1" name=""/>
        <p:cNvGrpSpPr/>
        <p:nvPr/>
      </p:nvGrpSpPr>
      <p:grpSpPr>
        <a:xfrm>
          <a:off x="0" y="0"/>
          <a:ext cx="0" cy="0"/>
        </a:xfrm>
      </p:grpSpPr>
      <p:sp>
        <p:nvSpPr>
          <p:cNvPr id="12"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3"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smtClean="0">
                <a:solidFill>
                  <a:prstClr val="black">
                    <a:lumMod val="75000"/>
                    <a:lumOff val="25000"/>
                  </a:prstClr>
                </a:solidFill>
                <a:cs typeface="Times New Roman" panose="02020603050405020304" pitchFamily="18" charset="0"/>
              </a:rPr>
              <a:t>Iconic Attractions</a:t>
            </a:r>
            <a:endParaRPr lang="en-US" altLang="zh-CN" sz="4800" b="1">
              <a:solidFill>
                <a:prstClr val="black">
                  <a:lumMod val="75000"/>
                  <a:lumOff val="25000"/>
                </a:prstClr>
              </a:solidFill>
              <a:cs typeface="Times New Roman" panose="02020603050405020304" pitchFamily="18" charset="0"/>
            </a:endParaRPr>
          </a:p>
        </p:txBody>
      </p:sp>
      <p:sp>
        <p:nvSpPr>
          <p:cNvPr id="14"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5"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6"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2</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 name="图片 9"/>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8"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语 篇 理 解</a:t>
            </a:r>
            <a:endParaRPr lang="en-US" altLang="zh-CN" sz="3600">
              <a:solidFill>
                <a:srgbClr val="8E6D48"/>
              </a:solidFill>
              <a:effectLst/>
              <a:latin typeface="Arial"/>
              <a:ea typeface="微软雅黑" panose="020b0503020204020204" charset="-122"/>
            </a:endParaRPr>
          </a:p>
        </p:txBody>
      </p:sp>
      <p:sp>
        <p:nvSpPr>
          <p:cNvPr id="9" name="文本框 8"/>
          <p:cNvSpPr txBox="1"/>
          <p:nvPr/>
        </p:nvSpPr>
        <p:spPr>
          <a:xfrm>
            <a:off x="5963375" y="332656"/>
            <a:ext cx="2723325" cy="369332"/>
          </a:xfrm>
          <a:prstGeom prst="rect">
            <a:avLst/>
          </a:prstGeom>
          <a:noFill/>
        </p:spPr>
        <p:txBody>
          <a:bodyPr wrap="square" rtlCol="0">
            <a:spAutoFit/>
          </a:bodyPr>
          <a:lstStyle/>
          <a:p>
            <a:pPr algn="ctr" defTabSz="1218565"/>
            <a:r>
              <a:rPr lang="zh-CN" altLang="en-US" kern="100" smtClean="0">
                <a:solidFill>
                  <a:prstClr val="black">
                    <a:lumMod val="50000"/>
                    <a:lumOff val="50000"/>
                  </a:prstClr>
                </a:solidFill>
                <a:latin typeface="微软雅黑" panose="020b0503020204020204" charset="-122"/>
                <a:ea typeface="微软雅黑" panose="020b0503020204020204" charset="-122"/>
                <a:cs typeface="Courier New" panose="02070609020205090404"/>
              </a:rPr>
              <a:t>精读演练  </a:t>
            </a:r>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萃取文本精华</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11" name="矩形 10"/>
          <p:cNvSpPr/>
          <p:nvPr/>
        </p:nvSpPr>
        <p:spPr>
          <a:xfrm>
            <a:off x="676991" y="1484784"/>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1</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Fast-reading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676991" y="2193245"/>
            <a:ext cx="10745245" cy="301723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1.What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the main idea of the passage?</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A.The author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impression of the food and music 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 author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impression of the people and culture 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C.The author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experiences in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 author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impression of the attractions of Australia.</a:t>
            </a:r>
            <a:endParaRPr lang="zh-CN" altLang="zh-CN" sz="2600" kern="100">
              <a:latin typeface="宋体" panose="02010600030101010101" pitchFamily="2" charset="-122"/>
              <a:cs typeface="Courier New" panose="02070609020205090404" pitchFamily="49" charset="0"/>
            </a:endParaRPr>
          </a:p>
        </p:txBody>
      </p:sp>
      <p:sp>
        <p:nvSpPr>
          <p:cNvPr id="13" name="TextBox 20"/>
          <p:cNvSpPr txBox="1"/>
          <p:nvPr/>
        </p:nvSpPr>
        <p:spPr>
          <a:xfrm>
            <a:off x="525412" y="3976489"/>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47733" y="188640"/>
            <a:ext cx="11293359" cy="609397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2.Read the passage and match the main idea of each paragraph.</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A.Life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customs of native Australian</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Para.2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B.Location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Para.3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C.Iconic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sites 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Para.4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D.Food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Para.5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E.Impression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Para.6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F.Music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Para.7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G.Instruments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Para.8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H.Tourism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slogan of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Para.9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I.People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Australia</a:t>
            </a:r>
            <a:endParaRPr lang="zh-CN" altLang="zh-CN" sz="2600" kern="100">
              <a:latin typeface="宋体" panose="02010600030101010101" pitchFamily="2" charset="-122"/>
              <a:cs typeface="Courier New" panose="02070609020205090404" pitchFamily="49" charset="0"/>
            </a:endParaRPr>
          </a:p>
        </p:txBody>
      </p:sp>
      <p:cxnSp>
        <p:nvCxnSpPr>
          <p:cNvPr id="9" name="直接连接符 8"/>
          <p:cNvCxnSpPr/>
          <p:nvPr/>
        </p:nvCxnSpPr>
        <p:spPr>
          <a:xfrm>
            <a:off x="1485900" y="1162844"/>
            <a:ext cx="1728192" cy="61897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467594" y="1736812"/>
            <a:ext cx="1746498" cy="63007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1492721" y="2366882"/>
            <a:ext cx="1721371" cy="55806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481236" y="1143794"/>
            <a:ext cx="1732856" cy="184310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499542" y="3515655"/>
            <a:ext cx="1714550" cy="639071"/>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1517848" y="4154726"/>
            <a:ext cx="1696244" cy="60801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1467594" y="3515655"/>
            <a:ext cx="1746498" cy="124708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486644" y="5338806"/>
            <a:ext cx="1727448" cy="5537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1486644" y="5338806"/>
            <a:ext cx="1727448" cy="5537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left)">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676991" y="764704"/>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2</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Careful-reading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676991" y="1402898"/>
            <a:ext cx="10745245" cy="2492990"/>
          </a:xfrm>
          <a:prstGeom prst="rect">
            <a:avLst/>
          </a:prstGeom>
        </p:spPr>
        <p:txBody>
          <a:bodyPr wrap="square">
            <a:spAutoFit/>
          </a:bodyPr>
          <a:lstStyle/>
          <a:p>
            <a:pPr algn="just">
              <a:lnSpc>
                <a:spcPct val="150000"/>
              </a:lnSpc>
              <a:spcAft>
                <a:spcPct val="0"/>
              </a:spcAft>
              <a:tabLst>
                <a:tab pos="2250440"/>
              </a:tabLs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Read the passage carefully and choose the best answer.</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1.How many days did the writer stay in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A.About 4 days.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B.About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 days.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C.About 7 days.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D.About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12 days.</a:t>
            </a:r>
            <a:endParaRPr lang="zh-CN" altLang="zh-CN" sz="2600" kern="100">
              <a:latin typeface="宋体" panose="02010600030101010101" pitchFamily="2" charset="-122"/>
              <a:cs typeface="Courier New" panose="02070609020205090404" pitchFamily="49" charset="0"/>
            </a:endParaRPr>
          </a:p>
        </p:txBody>
      </p:sp>
      <p:sp>
        <p:nvSpPr>
          <p:cNvPr id="8" name="TextBox 20"/>
          <p:cNvSpPr txBox="1"/>
          <p:nvPr/>
        </p:nvSpPr>
        <p:spPr>
          <a:xfrm>
            <a:off x="4169246" y="2611879"/>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676991" y="1124744"/>
            <a:ext cx="10745245" cy="301723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2.What impressed the writer most in Australia?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A.The different but yummy food.</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 amazing instrument didgeridoo.</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C.The mix of peoples and cultures.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 iconic sites.</a:t>
            </a:r>
            <a:endParaRPr lang="zh-CN" altLang="zh-CN" sz="2600" kern="100">
              <a:latin typeface="宋体" panose="02010600030101010101" pitchFamily="2" charset="-122"/>
              <a:cs typeface="Courier New" panose="02070609020205090404" pitchFamily="49" charset="0"/>
            </a:endParaRPr>
          </a:p>
        </p:txBody>
      </p:sp>
      <p:sp>
        <p:nvSpPr>
          <p:cNvPr id="5" name="TextBox 20"/>
          <p:cNvSpPr txBox="1"/>
          <p:nvPr/>
        </p:nvSpPr>
        <p:spPr>
          <a:xfrm>
            <a:off x="540351" y="2896369"/>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549796" y="1131844"/>
            <a:ext cx="11161240" cy="301723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3.What can we know about the didgeridoo according to the passage?</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A.It has no finger holes.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B.It is an amazing instrument.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C.Its player has to change the shape of his mouth to change pitch.</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D.All of the above.</a:t>
            </a:r>
            <a:endParaRPr lang="zh-CN" altLang="zh-CN" sz="2600" kern="100">
              <a:latin typeface="宋体" panose="02010600030101010101" pitchFamily="2" charset="-122"/>
              <a:cs typeface="Courier New" panose="02070609020205090404" pitchFamily="49" charset="0"/>
            </a:endParaRPr>
          </a:p>
        </p:txBody>
      </p:sp>
      <p:sp>
        <p:nvSpPr>
          <p:cNvPr id="6" name="TextBox 20"/>
          <p:cNvSpPr txBox="1"/>
          <p:nvPr/>
        </p:nvSpPr>
        <p:spPr>
          <a:xfrm>
            <a:off x="386730" y="3520058"/>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676991" y="1247849"/>
            <a:ext cx="10745245" cy="301723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4.What can we infer from the passage?</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A.The writer and his friend ate Sunday roast.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 writer visited Sydney Opera.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C.The writer was able to play the didgeridoo.</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 writer likes the food of Australia most.</a:t>
            </a:r>
            <a:endParaRPr lang="zh-CN" altLang="zh-CN" sz="2600" kern="100">
              <a:latin typeface="宋体" panose="02010600030101010101" pitchFamily="2" charset="-122"/>
              <a:cs typeface="Courier New" panose="02070609020205090404" pitchFamily="49" charset="0"/>
            </a:endParaRPr>
          </a:p>
        </p:txBody>
      </p:sp>
      <p:sp>
        <p:nvSpPr>
          <p:cNvPr id="6" name="TextBox 20"/>
          <p:cNvSpPr txBox="1"/>
          <p:nvPr/>
        </p:nvSpPr>
        <p:spPr>
          <a:xfrm>
            <a:off x="514871" y="1916912"/>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4" name="矩形 23"/>
          <p:cNvSpPr/>
          <p:nvPr/>
        </p:nvSpPr>
        <p:spPr>
          <a:xfrm>
            <a:off x="402934" y="404664"/>
            <a:ext cx="11293359" cy="600229"/>
          </a:xfrm>
          <a:prstGeom prst="rect">
            <a:avLst/>
          </a:prstGeom>
        </p:spPr>
        <p:txBody>
          <a:bodyPr wrap="square">
            <a:spAutoFit/>
          </a:bodyPr>
          <a:lstStyle/>
          <a:p>
            <a:pPr algn="just">
              <a:lnSpc>
                <a:spcPct val="130000"/>
              </a:lnSpc>
              <a:tabLst>
                <a:tab pos="2340610"/>
              </a:tabLst>
            </a:pPr>
            <a:r>
              <a:rPr lang="en-US" altLang="zh-CN" sz="2800" b="1" kern="100">
                <a:solidFill>
                  <a:srgbClr val="7030A0"/>
                </a:solidFill>
                <a:latin typeface="Times New Roman" panose="02020603050405020304" pitchFamily="18" charset="0"/>
                <a:ea typeface="华文细黑" panose="02010600040101010101" pitchFamily="2" charset="-122"/>
              </a:rPr>
              <a:t>Step 3</a:t>
            </a:r>
            <a:r>
              <a:rPr lang="zh-CN" altLang="zh-CN" sz="2800" b="1" kern="100">
                <a:solidFill>
                  <a:srgbClr val="7030A0"/>
                </a:solidFill>
                <a:latin typeface="Times New Roman" panose="02020603050405020304" pitchFamily="18" charset="0"/>
                <a:ea typeface="华文细黑" panose="02010600040101010101" pitchFamily="2" charset="-122"/>
              </a:rPr>
              <a:t>　</a:t>
            </a:r>
            <a:r>
              <a:rPr lang="en-US" altLang="zh-CN" sz="2800" b="1" kern="100">
                <a:solidFill>
                  <a:srgbClr val="7030A0"/>
                </a:solidFill>
                <a:latin typeface="Times New Roman" panose="02020603050405020304" pitchFamily="18" charset="0"/>
                <a:ea typeface="华文细黑" panose="02010600040101010101" pitchFamily="2" charset="-122"/>
              </a:rPr>
              <a:t>Post-reading</a:t>
            </a:r>
            <a:endParaRPr lang="zh-CN" altLang="zh-CN" sz="2800" b="1" kern="100">
              <a:solidFill>
                <a:srgbClr val="7030A0"/>
              </a:solidFill>
              <a:latin typeface="Times New Roman" panose="02020603050405020304" pitchFamily="18" charset="0"/>
              <a:ea typeface="华文细黑" panose="02010600040101010101" pitchFamily="2" charset="-122"/>
            </a:endParaRPr>
          </a:p>
        </p:txBody>
      </p:sp>
      <p:sp>
        <p:nvSpPr>
          <p:cNvPr id="25" name="矩形 24"/>
          <p:cNvSpPr/>
          <p:nvPr/>
        </p:nvSpPr>
        <p:spPr>
          <a:xfrm>
            <a:off x="402934" y="1040127"/>
            <a:ext cx="11293359" cy="4293483"/>
          </a:xfrm>
          <a:prstGeom prst="rect">
            <a:avLst/>
          </a:prstGeom>
        </p:spPr>
        <p:txBody>
          <a:bodyPr wrap="square">
            <a:spAutoFit/>
          </a:bodyPr>
          <a:lstStyle/>
          <a:p>
            <a:pPr algn="just">
              <a:lnSpc>
                <a:spcPct val="150000"/>
              </a:lnSpc>
              <a:spcAft>
                <a:spcPct val="0"/>
              </a:spcAft>
              <a:tabLst>
                <a:tab pos="2250440"/>
              </a:tabLs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After reading the passage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please fill in the following blanks.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I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arrived in Australia on 1st October to visit my friend there.Australia</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(locate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to the south of the equator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is often informally referred to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down under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My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first impressions of Australia have been all about food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3.__________</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spc="-100" smtClean="0">
                <a:latin typeface="Times New Roman" panose="02020603050405020304" pitchFamily="18" charset="0"/>
                <a:ea typeface="华文细黑" panose="02010600040101010101" pitchFamily="2" charset="-122"/>
                <a:cs typeface="Courier New" panose="02070609020205090404" pitchFamily="49" charset="0"/>
              </a:rPr>
              <a:t>bakery</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fast-food joints</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butcher shops</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cafes</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and restaurants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everywhere provide some of 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premier food experiences in the world.</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771153" y="2367930"/>
            <a:ext cx="120257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located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730363" y="2940646"/>
            <a:ext cx="48122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973231" y="3544441"/>
            <a:ext cx="142539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Bakeries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3041501" y="4732384"/>
            <a:ext cx="62869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447733" y="863709"/>
            <a:ext cx="11293359" cy="4293483"/>
          </a:xfrm>
          <a:prstGeom prst="rect">
            <a:avLst/>
          </a:prstGeom>
        </p:spPr>
        <p:txBody>
          <a:bodyPr wrap="square">
            <a:spAutoFit/>
          </a:bodyPr>
          <a:lstStyle/>
          <a:p>
            <a:pPr algn="just">
              <a:lnSpc>
                <a:spcPct val="150000"/>
              </a:lnSpc>
              <a:spcAft>
                <a:spcPct val="0"/>
              </a:spcAft>
              <a:tabLst>
                <a:tab pos="2250440"/>
              </a:tabLst>
            </a:pP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I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learned to play the local instrument—didgeridoo.I put my mouth on one end and blow while 5</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vibrate) my lips but failed.A skilled player can play for a long time by 6</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continue) breathing in through his nose while breathing out through his mouth and into the didgeridoo</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After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xperience) Australia</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pc="-100">
                <a:latin typeface="Times New Roman" panose="02020603050405020304" pitchFamily="18" charset="0"/>
                <a:ea typeface="华文细黑" panose="02010600040101010101" pitchFamily="2" charset="-122"/>
                <a:cs typeface="Courier New" panose="02070609020205090404" pitchFamily="49" charset="0"/>
              </a:rPr>
              <a:t>personally speaking</a:t>
            </a:r>
            <a:r>
              <a:rPr lang="zh-CN" altLang="zh-CN" sz="2600" b="1" kern="100" spc="-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like most about Australia is the people 9</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they).Their friendliness and 10</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warm) made me feel at home wherever I went</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p:txBody>
      </p:sp>
      <p:sp>
        <p:nvSpPr>
          <p:cNvPr id="5" name="矩形 4"/>
          <p:cNvSpPr/>
          <p:nvPr/>
        </p:nvSpPr>
        <p:spPr>
          <a:xfrm>
            <a:off x="3570710" y="1513359"/>
            <a:ext cx="150073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vibrating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4127309" y="2123768"/>
            <a:ext cx="177965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continually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2304472" y="3306700"/>
            <a:ext cx="199926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experiencing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9" name="矩形 8"/>
          <p:cNvSpPr/>
          <p:nvPr/>
        </p:nvSpPr>
        <p:spPr>
          <a:xfrm>
            <a:off x="10597102" y="3366517"/>
            <a:ext cx="88838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6443251" y="3944669"/>
            <a:ext cx="172034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themselves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3" name="矩形 12"/>
          <p:cNvSpPr/>
          <p:nvPr/>
        </p:nvSpPr>
        <p:spPr>
          <a:xfrm>
            <a:off x="1567433" y="4548307"/>
            <a:ext cx="131318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warmth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2" grpId="0"/>
      <p:bldP spid="13"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891" y="563168"/>
            <a:ext cx="11181544"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4</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Sentence-learning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477891" y="1247849"/>
            <a:ext cx="11181544" cy="3693319"/>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1.To survive in this vast land on the ocean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Aborigines had to be in close contact with nature.</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句式分析</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pc="-20">
                <a:latin typeface="Times New Roman" panose="02020603050405020304" pitchFamily="18" charset="0"/>
                <a:ea typeface="华文细黑" panose="02010600040101010101" pitchFamily="2" charset="-122"/>
                <a:cs typeface="Times New Roman" panose="02020603050405020304" pitchFamily="18" charset="0"/>
              </a:rPr>
              <a:t>此句是简单句，动词不定式</a:t>
            </a:r>
            <a:r>
              <a:rPr lang="zh-CN" altLang="zh-CN" sz="2600" b="1" kern="100" spc="-20" smtClean="0">
                <a:latin typeface="Times New Roman" panose="02020603050405020304" pitchFamily="18" charset="0"/>
                <a:ea typeface="华文细黑" panose="02010600040101010101" pitchFamily="2" charset="-122"/>
                <a:cs typeface="Times New Roman" panose="02020603050405020304" pitchFamily="18" charset="0"/>
              </a:rPr>
              <a:t>短语</a:t>
            </a:r>
            <a:r>
              <a:rPr lang="en-US" altLang="zh-CN" sz="2600" b="1" kern="100" spc="-20" smtClean="0">
                <a:latin typeface="Times New Roman" panose="02020603050405020304" pitchFamily="18" charset="0"/>
                <a:ea typeface="华文细黑" panose="02010600040101010101" pitchFamily="2" charset="-122"/>
                <a:cs typeface="Courier New" panose="02070609020205090404" pitchFamily="49" charset="0"/>
              </a:rPr>
              <a:t>___________________________</a:t>
            </a:r>
            <a:endParaRPr lang="en-US" altLang="zh-CN" sz="2600" b="1" kern="100" spc="-2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tabLst>
                <a:tab pos="2250440"/>
              </a:tabLst>
            </a:pPr>
            <a:r>
              <a:rPr lang="en-US" altLang="zh-CN" sz="2600" b="1" u="sng" kern="100" spc="-2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pc="-20" smtClean="0">
                <a:latin typeface="Times New Roman" panose="02020603050405020304" pitchFamily="18" charset="0"/>
                <a:ea typeface="华文细黑" panose="02010600040101010101" pitchFamily="2" charset="-122"/>
                <a:cs typeface="Times New Roman" panose="02020603050405020304" pitchFamily="18" charset="0"/>
              </a:rPr>
              <a:t>作</a:t>
            </a:r>
            <a:r>
              <a:rPr lang="zh-CN" altLang="zh-CN" sz="2600" b="1" kern="100" spc="-20">
                <a:latin typeface="Times New Roman" panose="02020603050405020304" pitchFamily="18" charset="0"/>
                <a:ea typeface="华文细黑" panose="02010600040101010101" pitchFamily="2" charset="-122"/>
                <a:cs typeface="Times New Roman" panose="02020603050405020304" pitchFamily="18" charset="0"/>
              </a:rPr>
              <a:t>目的状</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语。</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自主翻译</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endPar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7022080" y="2560342"/>
            <a:ext cx="443730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survive in this vast land </a:t>
            </a: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530746" y="3164324"/>
            <a:ext cx="1526380" cy="492443"/>
          </a:xfrm>
          <a:prstGeom prst="rect">
            <a:avLst/>
          </a:prstGeom>
        </p:spPr>
        <p:txBody>
          <a:bodyPr wrap="none">
            <a:spAutoFit/>
          </a:bodyPr>
          <a:lstStyle/>
          <a:p>
            <a:pPr lvl="0"/>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 ocean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09983" y="3558929"/>
            <a:ext cx="11057037" cy="1292662"/>
          </a:xfrm>
          <a:prstGeom prst="rect">
            <a:avLst/>
          </a:prstGeom>
        </p:spPr>
        <p:txBody>
          <a:bodyPr>
            <a:spAutoFit/>
          </a:bodyPr>
          <a:lstStyle/>
          <a:p>
            <a:pPr>
              <a:lnSpc>
                <a:spcPct val="150000"/>
              </a:lnSpc>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为了</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在这片广阔的海洋陆地上生存，土著居民必须与大自然亲密接触。</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503640" y="404664"/>
            <a:ext cx="11181544" cy="6093976"/>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2.Most of their musical instruments are really just sticks found on the ground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among which there is an amazing instrument called the didgeridoo.</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句式分析</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该句为复合句。主干部分是</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Most of their musical instruments are really just sticks found on the ground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，为主系表结构</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tabLst>
                <a:tab pos="2250440"/>
              </a:tabLst>
            </a:pPr>
            <a:r>
              <a:rPr lang="en-US" altLang="zh-CN" sz="2600" b="1" u="sng"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为</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过去分词短语作定语，修饰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sticks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among which there is...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介词＋关系代词</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引导的非限制性定语从句，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代指前面</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定语从句里面又含有一个</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there be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句型，其中的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called the didgeridoo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为过去分词短语作定语，修饰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instrument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自主翻译</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endParaRPr lang="zh-CN" altLang="zh-CN" sz="2600" kern="100">
              <a:latin typeface="宋体" panose="02010600030101010101" pitchFamily="2" charset="-122"/>
              <a:cs typeface="Courier New" panose="02070609020205090404" pitchFamily="49" charset="0"/>
            </a:endParaRPr>
          </a:p>
        </p:txBody>
      </p:sp>
      <p:sp>
        <p:nvSpPr>
          <p:cNvPr id="6" name="矩形 5"/>
          <p:cNvSpPr/>
          <p:nvPr/>
        </p:nvSpPr>
        <p:spPr>
          <a:xfrm>
            <a:off x="9233270" y="2286397"/>
            <a:ext cx="198323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found on </a:t>
            </a: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578371" y="2852936"/>
            <a:ext cx="1217385" cy="492443"/>
          </a:xfrm>
          <a:prstGeom prst="rect">
            <a:avLst/>
          </a:prstGeom>
        </p:spPr>
        <p:txBody>
          <a:bodyPr wrap="none">
            <a:spAutoFit/>
          </a:bodyPr>
          <a:lstStyle/>
          <a:p>
            <a:pPr lvl="0"/>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ground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0" name="矩形 9"/>
          <p:cNvSpPr/>
          <p:nvPr/>
        </p:nvSpPr>
        <p:spPr>
          <a:xfrm>
            <a:off x="9785050" y="3491483"/>
            <a:ext cx="1277914" cy="492443"/>
          </a:xfrm>
          <a:prstGeom prst="rect">
            <a:avLst/>
          </a:prstGeom>
        </p:spPr>
        <p:txBody>
          <a:bodyPr wrap="none">
            <a:spAutoFit/>
          </a:bodyPr>
          <a:lstStyle/>
          <a:p>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musical</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765820" y="4079160"/>
            <a:ext cx="1888659" cy="492443"/>
          </a:xfrm>
          <a:prstGeom prst="rect">
            <a:avLst/>
          </a:prstGeom>
        </p:spPr>
        <p:txBody>
          <a:bodyPr wrap="none">
            <a:spAutoFit/>
          </a:bodyPr>
          <a:lstStyle/>
          <a:p>
            <a:pPr lvl="0"/>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instruments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3" name="矩形 12"/>
          <p:cNvSpPr/>
          <p:nvPr/>
        </p:nvSpPr>
        <p:spPr>
          <a:xfrm>
            <a:off x="510609" y="5083679"/>
            <a:ext cx="11167607" cy="1220591"/>
          </a:xfrm>
          <a:prstGeom prst="rect">
            <a:avLst/>
          </a:prstGeom>
        </p:spPr>
        <p:txBody>
          <a:bodyPr>
            <a:spAutoFit/>
          </a:bodyPr>
          <a:lstStyle/>
          <a:p>
            <a:pPr>
              <a:lnSpc>
                <a:spcPct val="150000"/>
              </a:lnSpc>
              <a:spcAft>
                <a:spcPct val="0"/>
              </a:spcAft>
              <a:tabLst>
                <a:tab pos="2250440"/>
              </a:tabLst>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他们</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绝大多数的乐器其实就是地上找到的树枝，其中就有一种令人惊叹的乐器叫作迪吉里杜管</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3"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1834500" y="1124485"/>
            <a:ext cx="10379176"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sp>
        <p:nvSpPr>
          <p:cNvPr id="11" name="矩形 10"/>
          <p:cNvSpPr/>
          <p:nvPr/>
        </p:nvSpPr>
        <p:spPr>
          <a:xfrm>
            <a:off x="617" y="1124485"/>
            <a:ext cx="1702385"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grpSp>
        <p:nvGrpSpPr>
          <p:cNvPr id="29" name="组合 28"/>
          <p:cNvGrpSpPr/>
          <p:nvPr/>
        </p:nvGrpSpPr>
        <p:grpSpPr>
          <a:xfrm rot="5400000">
            <a:off x="-398452" y="2911700"/>
            <a:ext cx="2592288" cy="890584"/>
            <a:chOff x="1198662" y="3429794"/>
            <a:chExt cx="3600400" cy="792088"/>
          </a:xfrm>
        </p:grpSpPr>
        <p:grpSp>
          <p:nvGrpSpPr>
            <p:cNvPr id="30" name="组合 29"/>
            <p:cNvGrpSpPr/>
            <p:nvPr/>
          </p:nvGrpSpPr>
          <p:grpSpPr>
            <a:xfrm>
              <a:off x="1198662" y="3429794"/>
              <a:ext cx="3600400" cy="288000"/>
              <a:chOff x="1198662" y="3429794"/>
              <a:chExt cx="3600400" cy="288000"/>
            </a:xfrm>
          </p:grpSpPr>
          <p:cxnSp>
            <p:nvCxnSpPr>
              <p:cNvPr id="35" name="直接连接符 34"/>
              <p:cNvCxnSpPr/>
              <p:nvPr/>
            </p:nvCxnSpPr>
            <p:spPr>
              <a:xfrm>
                <a:off x="1198662" y="3429794"/>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11986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7990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1198662" y="3933882"/>
              <a:ext cx="3600400" cy="288000"/>
              <a:chOff x="1198662" y="3933882"/>
              <a:chExt cx="3600400" cy="288000"/>
            </a:xfrm>
          </p:grpSpPr>
          <p:cxnSp>
            <p:nvCxnSpPr>
              <p:cNvPr id="32" name="直接连接符 31"/>
              <p:cNvCxnSpPr/>
              <p:nvPr/>
            </p:nvCxnSpPr>
            <p:spPr>
              <a:xfrm>
                <a:off x="1198662" y="4221882"/>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1200984"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799062"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38" name="矩形 37"/>
          <p:cNvSpPr/>
          <p:nvPr/>
        </p:nvSpPr>
        <p:spPr>
          <a:xfrm>
            <a:off x="639116" y="2224205"/>
            <a:ext cx="558593" cy="228494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9" name="矩形 38"/>
          <p:cNvSpPr/>
          <p:nvPr/>
        </p:nvSpPr>
        <p:spPr>
          <a:xfrm>
            <a:off x="639116" y="2249978"/>
            <a:ext cx="802955" cy="2308324"/>
          </a:xfrm>
          <a:prstGeom prst="rect">
            <a:avLst/>
          </a:prstGeom>
        </p:spPr>
        <p:txBody>
          <a:bodyPr wrap="square">
            <a:spAutoFit/>
          </a:bodyPr>
          <a:lstStyle/>
          <a:p>
            <a:pPr lvl="0"/>
            <a:r>
              <a:rPr lang="zh-CN" altLang="zh-CN" sz="2400" b="1" smtClean="0">
                <a:latin typeface="微软雅黑" panose="020b0503020204020204" charset="-122"/>
                <a:ea typeface="微软雅黑" panose="020b0503020204020204" charset="-122"/>
              </a:rPr>
              <a:t>单</a:t>
            </a:r>
            <a:endParaRPr lang="en-US" altLang="zh-CN" sz="2400" b="1" smtClean="0">
              <a:latin typeface="微软雅黑" panose="020b0503020204020204" charset="-122"/>
              <a:ea typeface="微软雅黑" panose="020b0503020204020204" charset="-122"/>
            </a:endParaRPr>
          </a:p>
          <a:p>
            <a:pPr lvl="0"/>
            <a:r>
              <a:rPr lang="zh-CN" altLang="zh-CN" sz="2400" b="1" smtClean="0">
                <a:latin typeface="微软雅黑" panose="020b0503020204020204" charset="-122"/>
                <a:ea typeface="微软雅黑" panose="020b0503020204020204" charset="-122"/>
              </a:rPr>
              <a:t>元</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主</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题</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语</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境</a:t>
            </a:r>
            <a:endParaRPr lang="zh-CN" altLang="zh-CN" sz="2400" b="1" kern="100">
              <a:solidFill>
                <a:srgbClr val="FF9900"/>
              </a:solidFill>
              <a:latin typeface="微软雅黑" panose="020b0503020204020204" charset="-122"/>
              <a:ea typeface="微软雅黑" panose="020b0503020204020204" charset="-122"/>
              <a:cs typeface="Courier New" panose="02070609020205090404" pitchFamily="49" charset="0"/>
            </a:endParaRPr>
          </a:p>
        </p:txBody>
      </p:sp>
      <p:sp>
        <p:nvSpPr>
          <p:cNvPr id="17" name="矩形 16"/>
          <p:cNvSpPr/>
          <p:nvPr/>
        </p:nvSpPr>
        <p:spPr>
          <a:xfrm>
            <a:off x="3355926" y="2640457"/>
            <a:ext cx="7336325" cy="1220591"/>
          </a:xfrm>
          <a:prstGeom prst="rect">
            <a:avLst/>
          </a:prstGeom>
        </p:spPr>
        <p:txBody>
          <a:bodyPr wrap="square">
            <a:spAutoFit/>
          </a:bodyPr>
          <a:lstStyle/>
          <a:p>
            <a:pPr>
              <a:lnSpc>
                <a:spcPct val="150000"/>
              </a:lnSpc>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Travel is the greatest source of true knowledge.</a:t>
            </a:r>
            <a:endParaRPr lang="en-US" altLang="zh-CN" sz="2600" b="1" kern="100">
              <a:latin typeface="Times New Roman" panose="02020603050405020304" pitchFamily="18" charset="0"/>
              <a:ea typeface="华文细黑" panose="02010600040101010101" pitchFamily="2" charset="-122"/>
              <a:cs typeface="Courier New" panose="02070609020205090404" pitchFamily="49" charset="0"/>
            </a:endParaRPr>
          </a:p>
          <a:p>
            <a:pPr>
              <a:lnSpc>
                <a:spcPct val="150000"/>
              </a:lnSpc>
            </a:pPr>
            <a:r>
              <a:rPr lang="zh-CN" altLang="en-US" sz="2600" b="1" kern="100">
                <a:latin typeface="Times New Roman" panose="02020603050405020304" pitchFamily="18" charset="0"/>
                <a:ea typeface="华文细黑" panose="02010600040101010101" pitchFamily="2" charset="-122"/>
                <a:cs typeface="Courier New" panose="02070609020205090404" pitchFamily="49" charset="0"/>
              </a:rPr>
              <a:t>旅行是真知的最伟大的发源地</a:t>
            </a: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8" name="TextBox 8"/>
          <p:cNvSpPr txBox="1"/>
          <p:nvPr/>
        </p:nvSpPr>
        <p:spPr>
          <a:xfrm>
            <a:off x="4223533" y="2156740"/>
            <a:ext cx="5601111" cy="430759"/>
          </a:xfrm>
          <a:prstGeom prst="rect">
            <a:avLst/>
          </a:prstGeom>
          <a:noFill/>
        </p:spPr>
        <p:txBody>
          <a:bodyPr wrap="square" lIns="0" tIns="0" rIns="0" bIns="0" rtlCol="0" anchor="ctr">
            <a:spAutoFit/>
          </a:bodyPr>
          <a:lstStyle/>
          <a:p>
            <a:pPr algn="ctr" defTabSz="1217930"/>
            <a:r>
              <a:rPr lang="zh-CN" altLang="en-US" sz="2800" b="1" kern="0">
                <a:solidFill>
                  <a:schemeClr val="accent2"/>
                </a:solidFill>
                <a:latin typeface="微软雅黑" panose="020b0503020204020204" charset="-122"/>
                <a:ea typeface="微软雅黑" panose="020b0503020204020204" charset="-122"/>
              </a:rPr>
              <a:t>人与自然</a:t>
            </a:r>
            <a:endParaRPr lang="zh-CN" altLang="zh-CN" sz="2800" b="1" kern="0">
              <a:solidFill>
                <a:schemeClr val="accent2"/>
              </a:solidFill>
              <a:latin typeface="微软雅黑" panose="020b0503020204020204" charset="-122"/>
              <a:ea typeface="微软雅黑" panose="020b0503020204020204" charset="-122"/>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503640" y="964561"/>
            <a:ext cx="11181544" cy="3693319"/>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3.It is said that now nearly half of all Australian citizens were either born overseas or have parents who were born overseas.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句式分析</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该句为主从复合句</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为</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形式主语，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从句为真正的主语。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，修饰先行词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parents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自主翻译</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endParaRPr lang="zh-CN" altLang="zh-CN" sz="2600" kern="100">
              <a:latin typeface="宋体" panose="02010600030101010101" pitchFamily="2" charset="-122"/>
              <a:cs typeface="Courier New" panose="02070609020205090404" pitchFamily="49" charset="0"/>
            </a:endParaRPr>
          </a:p>
        </p:txBody>
      </p:sp>
      <p:sp>
        <p:nvSpPr>
          <p:cNvPr id="6" name="矩形 5"/>
          <p:cNvSpPr/>
          <p:nvPr/>
        </p:nvSpPr>
        <p:spPr>
          <a:xfrm>
            <a:off x="5527873" y="2286397"/>
            <a:ext cx="42511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1783457" y="2843411"/>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501869" y="3294509"/>
            <a:ext cx="11185087" cy="1292662"/>
          </a:xfrm>
          <a:prstGeom prst="rect">
            <a:avLst/>
          </a:prstGeom>
        </p:spPr>
        <p:txBody>
          <a:bodyPr>
            <a:spAutoFit/>
          </a:bodyPr>
          <a:lstStyle/>
          <a:p>
            <a:pPr>
              <a:lnSpc>
                <a:spcPct val="150000"/>
              </a:lnSpc>
              <a:spcAft>
                <a:spcPct val="0"/>
              </a:spcAft>
              <a:tabLst>
                <a:tab pos="2250440"/>
              </a:tabLst>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据说</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，现在近一半的澳大利亚公民要么是在海外出生的，要么父母是在海外出生的。</a:t>
            </a:r>
            <a:endPar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8" name="矩形 7"/>
          <p:cNvSpPr/>
          <p:nvPr/>
        </p:nvSpPr>
        <p:spPr>
          <a:xfrm>
            <a:off x="503640" y="1124744"/>
            <a:ext cx="11181544" cy="3242170"/>
          </a:xfrm>
          <a:prstGeom prst="rect">
            <a:avLst/>
          </a:prstGeom>
        </p:spPr>
        <p:txBody>
          <a:bodyPr wrap="square">
            <a:spAutoFit/>
          </a:bodyPr>
          <a:lstStyle/>
          <a:p>
            <a:pPr algn="just">
              <a:lnSpc>
                <a:spcPct val="150000"/>
              </a:lnSpc>
              <a:spcAft>
                <a:spcPct val="0"/>
              </a:spcAft>
              <a:tabLst>
                <a:tab pos="2250440"/>
              </a:tabLs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4.Personally speaking</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what I like most about Australia is the people themselves.</a:t>
            </a:r>
            <a:endParaRPr lang="zh-CN" altLang="zh-CN" sz="28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句式分析</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　该句为复合句。</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what I like most about Australia</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为</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引导</a:t>
            </a:r>
            <a:r>
              <a:rPr lang="zh-CN" altLang="zh-CN" sz="28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en-US" altLang="zh-CN" sz="28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8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8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自主翻译</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u="sng" kern="100" smtClean="0">
                <a:latin typeface="Times New Roman" panose="02020603050405020304" pitchFamily="18" charset="0"/>
                <a:ea typeface="华文细黑" panose="02010600040101010101" pitchFamily="2" charset="-122"/>
                <a:cs typeface="Times New Roman" panose="02020603050405020304" pitchFamily="18" charset="0"/>
              </a:rPr>
              <a:t>								</a:t>
            </a:r>
            <a:endParaRPr lang="zh-CN" altLang="zh-CN" sz="2800" u="sng" kern="100">
              <a:latin typeface="宋体" panose="02010600030101010101" pitchFamily="2" charset="-122"/>
              <a:cs typeface="Courier New" panose="02070609020205090404" pitchFamily="49" charset="0"/>
            </a:endParaRPr>
          </a:p>
        </p:txBody>
      </p:sp>
      <p:sp>
        <p:nvSpPr>
          <p:cNvPr id="7"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2" name="矩形 1"/>
          <p:cNvSpPr/>
          <p:nvPr/>
        </p:nvSpPr>
        <p:spPr>
          <a:xfrm>
            <a:off x="1269876" y="3174876"/>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主语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2566020" y="3800653"/>
            <a:ext cx="651973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就我个人而言，我最喜欢的是澳大利亚人。</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65000"/>
            <a:lum/>
          </a:blip>
          <a:stretch>
            <a:fillRect t="-6000" b="-6000"/>
          </a:stretch>
        </a:blipFill>
        <a:effectLst/>
      </p:bgPr>
    </p:bg>
    <p:spTree>
      <p:nvGrpSpPr>
        <p:cNvPr id="1" name=""/>
        <p:cNvGrpSpPr/>
        <p:nvPr/>
      </p:nvGrpSpPr>
      <p:grpSpPr>
        <a:xfrm>
          <a:off x="0" y="0"/>
          <a:ext cx="0" cy="0"/>
        </a:xfrm>
      </p:grpSpPr>
      <p:sp>
        <p:nvSpPr>
          <p:cNvPr id="8"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0" name="标题 2"/>
          <p:cNvSpPr txBox="1"/>
          <p:nvPr/>
        </p:nvSpPr>
        <p:spPr>
          <a:xfrm>
            <a:off x="3292421" y="2705228"/>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1" name="New picture"/>
          <p:cNvPicPr/>
          <p:nvPr/>
        </p:nvPicPr>
        <p:blipFill>
          <a:blip r:embed="rId2"/>
          <a:stretch>
            <a:fillRect/>
          </a:stretch>
        </p:blipFill>
        <p:spPr>
          <a:xfrm>
            <a:off x="10629900" y="11684000"/>
            <a:ext cx="330200" cy="241300"/>
          </a:xfrm>
          <a:prstGeom prst="cube">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5" name="组合 4"/>
          <p:cNvGrpSpPr/>
          <p:nvPr/>
        </p:nvGrpSpPr>
        <p:grpSpPr>
          <a:xfrm rot="10800000">
            <a:off x="212824" y="254442"/>
            <a:ext cx="1849140" cy="582270"/>
            <a:chOff x="1198662" y="3429794"/>
            <a:chExt cx="3600400" cy="792088"/>
          </a:xfrm>
        </p:grpSpPr>
        <p:grpSp>
          <p:nvGrpSpPr>
            <p:cNvPr id="6" name="组合 5"/>
            <p:cNvGrpSpPr/>
            <p:nvPr/>
          </p:nvGrpSpPr>
          <p:grpSpPr>
            <a:xfrm>
              <a:off x="1198662" y="3429794"/>
              <a:ext cx="3600400" cy="288000"/>
              <a:chOff x="1198662" y="3429794"/>
              <a:chExt cx="3600400" cy="288000"/>
            </a:xfrm>
          </p:grpSpPr>
          <p:cxnSp>
            <p:nvCxnSpPr>
              <p:cNvPr id="12" name="直接连接符 11"/>
              <p:cNvCxnSpPr/>
              <p:nvPr/>
            </p:nvCxnSpPr>
            <p:spPr>
              <a:xfrm>
                <a:off x="1198662" y="3429794"/>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11986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47990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a:off x="1198662" y="3933882"/>
              <a:ext cx="3600400" cy="288000"/>
              <a:chOff x="1198662" y="3933882"/>
              <a:chExt cx="3600400" cy="288000"/>
            </a:xfrm>
          </p:grpSpPr>
          <p:cxnSp>
            <p:nvCxnSpPr>
              <p:cNvPr id="9" name="直接连接符 8"/>
              <p:cNvCxnSpPr/>
              <p:nvPr/>
            </p:nvCxnSpPr>
            <p:spPr>
              <a:xfrm>
                <a:off x="1198662" y="4221882"/>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1200984"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4799062"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5" name="矩形 14"/>
          <p:cNvSpPr/>
          <p:nvPr/>
        </p:nvSpPr>
        <p:spPr>
          <a:xfrm rot="5400000">
            <a:off x="944158" y="-236295"/>
            <a:ext cx="365212" cy="15859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16" name="文本框 15"/>
          <p:cNvSpPr txBox="1"/>
          <p:nvPr/>
        </p:nvSpPr>
        <p:spPr>
          <a:xfrm>
            <a:off x="333772" y="328056"/>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话题导入</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17" name="直接连接符 16"/>
          <p:cNvCxnSpPr/>
          <p:nvPr/>
        </p:nvCxnSpPr>
        <p:spPr>
          <a:xfrm flipV="1">
            <a:off x="2052304" y="519444"/>
            <a:ext cx="9362233" cy="20319"/>
          </a:xfrm>
          <a:prstGeom prst="line">
            <a:avLst/>
          </a:prstGeom>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33773" y="1439936"/>
            <a:ext cx="11521279" cy="2421112"/>
          </a:xfrm>
          <a:prstGeom prst="rect">
            <a:avLst/>
          </a:prstGeom>
        </p:spPr>
        <p:txBody>
          <a:bodyPr wrap="square">
            <a:spAutoFit/>
          </a:bodyPr>
          <a:lstStyle/>
          <a:p>
            <a:pPr algn="just">
              <a:lnSpc>
                <a:spcPct val="150000"/>
              </a:lnSpc>
              <a:spcAft>
                <a:spcPct val="0"/>
              </a:spcAft>
              <a:tabLst>
                <a:tab pos="2250440"/>
              </a:tabLst>
            </a:pP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Australia</a:t>
            </a:r>
            <a:r>
              <a:rPr lang="en-US" altLang="zh-CN" sz="2600" b="1" kern="100" baseline="30000" err="1">
                <a:latin typeface="宋体" panose="02010600030101010101" pitchFamily="2" charset="-122"/>
                <a:ea typeface="华文细黑" panose="02010600040101010101" pitchFamily="2" charset="-122"/>
                <a:cs typeface="Times New Roman" panose="02020603050405020304" pitchFamily="18" charset="0"/>
              </a:rPr>
              <a:t>①</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is located in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the southern hemisphere which is surrounded by ocean.It is the largest island but also the smallest, flattest and driest continent in the world.The country also includes Tasmania, the Torres Strait and a small number of islands in the Pacific and the Indian Ocean</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557240" y="47228"/>
            <a:ext cx="11074344" cy="6694140"/>
          </a:xfrm>
          <a:prstGeom prst="rect">
            <a:avLst/>
          </a:prstGeom>
        </p:spPr>
        <p:txBody>
          <a:bodyPr>
            <a:spAutoFit/>
          </a:bodyPr>
          <a:lstStyle/>
          <a:p>
            <a:pPr algn="just">
              <a:lnSpc>
                <a:spcPct val="150000"/>
              </a:lnSpc>
              <a:spcAft>
                <a:spcPct val="0"/>
              </a:spcAft>
              <a:tabLst>
                <a:tab pos="2250440"/>
              </a:tabLst>
            </a:pP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Australia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is a highly developed country.It is experienced in agriculture, animal husbandry(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畜牧业</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and abundant in natural resources; it also wins many slogans, such as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country on the back of the sheep</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country in the mining car</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and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country with the ears of wheat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There is even a phrase specifically describing Australia as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lucky country</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mtClean="0">
                <a:latin typeface="Times New Roman" panose="02020603050405020304" pitchFamily="18" charset="0"/>
                <a:ea typeface="Times New Roman" panose="02020603050405020304" pitchFamily="18" charset="0"/>
                <a:cs typeface="Courier New" panose="02070609020205090404" pitchFamily="49" charset="0"/>
              </a:rPr>
              <a:t>which </a:t>
            </a:r>
            <a:r>
              <a:rPr lang="en-US" altLang="zh-CN" sz="2600" b="1" kern="100">
                <a:latin typeface="Times New Roman" panose="02020603050405020304" pitchFamily="18" charset="0"/>
                <a:ea typeface="Times New Roman" panose="02020603050405020304" pitchFamily="18" charset="0"/>
                <a:cs typeface="Courier New" panose="02070609020205090404" pitchFamily="49" charset="0"/>
              </a:rPr>
              <a:t>means the climate, history, way of life and many other aspects are all very lucky; citizens don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need to work hard, as long as they let the cattle and sheep eat grass or dig in the earth for mineral.For a long time, Australia makes much fortune for its high-quality export agricultural products and mineral resources which establish a status of one of the most strong countries in the world.</a:t>
            </a:r>
            <a:endParaRPr lang="zh-CN" altLang="zh-CN" sz="260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445943" y="317798"/>
            <a:ext cx="11296938" cy="6093976"/>
          </a:xfrm>
          <a:prstGeom prst="rect">
            <a:avLst/>
          </a:prstGeom>
        </p:spPr>
        <p:txBody>
          <a:bodyPr>
            <a:spAutoFit/>
          </a:bodyPr>
          <a:lstStyle/>
          <a:p>
            <a:pPr algn="just">
              <a:lnSpc>
                <a:spcPct val="150000"/>
              </a:lnSpc>
              <a:spcAft>
                <a:spcPct val="0"/>
              </a:spcAft>
              <a:tabLst>
                <a:tab pos="2250440"/>
              </a:tabLst>
            </a:pPr>
            <a:r>
              <a:rPr lang="zh-CN" altLang="en-US" sz="2600" b="1" kern="100">
                <a:latin typeface="Times New Roman" panose="02020603050405020304" pitchFamily="18" charset="0"/>
                <a:ea typeface="华文细黑" panose="02010600040101010101" pitchFamily="2" charset="-122"/>
                <a:cs typeface="Courier New" panose="02070609020205090404" pitchFamily="49" charset="0"/>
              </a:rPr>
              <a:t>　</a:t>
            </a:r>
            <a:r>
              <a:rPr lang="zh-CN" altLang="en-US"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The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seasons in Australia are quite the opposite of the Chinese.The four seasons of it are distinctive.Varieties of plants are covered here and animals such as koala, kangaroo also share their marvellous time here.Australia</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 diverse landscape is home to astounding natural attractions, sprinkled all over the country.Bring out your inner cowboy in the outback.Dive with sharks at Ningaloo Reef.Hug a koala.Confronted with the exquisite landscape, you are bound to forget all the daily things which trouble you a lot.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All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local people enjoy an optimistic and active life.They also show their kindness and enthusiasm to the tourists.</a:t>
            </a:r>
            <a:r>
              <a:rPr lang="en-US" altLang="zh-CN" sz="2600" b="1" kern="100" baseline="30000" err="1">
                <a:latin typeface="宋体" panose="02010600030101010101" pitchFamily="2" charset="-122"/>
                <a:ea typeface="华文细黑" panose="02010600040101010101" pitchFamily="2" charset="-122"/>
                <a:cs typeface="Times New Roman" panose="02020603050405020304" pitchFamily="18" charset="0"/>
              </a:rPr>
              <a:t>②</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To sum up,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Australia has a decent environment for people to live in.</a:t>
            </a:r>
            <a:endParaRPr lang="zh-CN" altLang="zh-CN" sz="260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rot="5400000">
            <a:off x="1631790" y="-310075"/>
            <a:ext cx="558593" cy="270769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5" name="矩形 4"/>
          <p:cNvSpPr/>
          <p:nvPr/>
        </p:nvSpPr>
        <p:spPr>
          <a:xfrm>
            <a:off x="571570" y="628926"/>
            <a:ext cx="2698175" cy="738664"/>
          </a:xfrm>
          <a:prstGeom prst="rect">
            <a:avLst/>
          </a:prstGeom>
        </p:spPr>
        <p:txBody>
          <a:bodyPr wrap="none">
            <a:spAutoFit/>
          </a:bodyPr>
          <a:lstStyle/>
          <a:p>
            <a:pPr algn="just">
              <a:lnSpc>
                <a:spcPct val="150000"/>
              </a:lnSpc>
              <a:spcAft>
                <a:spcPct val="0"/>
              </a:spcAft>
              <a:tabLst>
                <a:tab pos="2340610"/>
              </a:tabLst>
            </a:pPr>
            <a:r>
              <a:rPr lang="zh-CN" altLang="zh-CN" sz="2800" b="1">
                <a:solidFill>
                  <a:srgbClr val="FF9900"/>
                </a:solidFill>
                <a:latin typeface="Arial"/>
                <a:ea typeface="微软雅黑" panose="020b0503020204020204" charset="-122"/>
              </a:rPr>
              <a:t>靓句运用于写作</a:t>
            </a:r>
            <a:endParaRPr lang="zh-CN" altLang="zh-CN" sz="2800" b="1">
              <a:solidFill>
                <a:srgbClr val="FF9900"/>
              </a:solidFill>
              <a:latin typeface="Arial"/>
              <a:ea typeface="微软雅黑" panose="020b0503020204020204" charset="-122"/>
            </a:endParaRPr>
          </a:p>
        </p:txBody>
      </p:sp>
      <p:sp>
        <p:nvSpPr>
          <p:cNvPr id="6" name="矩形 5"/>
          <p:cNvSpPr/>
          <p:nvPr/>
        </p:nvSpPr>
        <p:spPr>
          <a:xfrm>
            <a:off x="557240" y="1443976"/>
            <a:ext cx="10642228" cy="2417072"/>
          </a:xfrm>
          <a:prstGeom prst="rect">
            <a:avLst/>
          </a:prstGeom>
        </p:spPr>
        <p:txBody>
          <a:bodyPr>
            <a:spAutoFit/>
          </a:bodyPr>
          <a:lstStyle/>
          <a:p>
            <a:pPr algn="just">
              <a:lnSpc>
                <a:spcPct val="150000"/>
              </a:lnSpc>
              <a:spcAft>
                <a:spcPct val="0"/>
              </a:spcAft>
              <a:tabLst>
                <a:tab pos="2250440"/>
              </a:tabLs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①</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have three indoor activity rooms as well,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located in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the east of our campus.</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(2017·</a:t>
            </a:r>
            <a:r>
              <a:rPr lang="zh-CN" altLang="zh-CN" sz="2600" b="1" kern="100">
                <a:solidFill>
                  <a:srgbClr val="808080"/>
                </a:solidFill>
                <a:latin typeface="Times New Roman" panose="02020603050405020304" pitchFamily="18" charset="0"/>
                <a:ea typeface="华文细黑" panose="02010600040101010101" pitchFamily="2" charset="-122"/>
                <a:cs typeface="Times New Roman" panose="02020603050405020304" pitchFamily="18" charset="0"/>
              </a:rPr>
              <a:t>全国</a:t>
            </a:r>
            <a:r>
              <a:rPr lang="en-US" altLang="zh-CN" sz="2600" b="1" kern="100">
                <a:solidFill>
                  <a:srgbClr val="808080"/>
                </a:solidFill>
                <a:latin typeface="宋体" panose="02010600030101010101" pitchFamily="2" charset="-122"/>
                <a:ea typeface="华文细黑" panose="02010600040101010101" pitchFamily="2" charset="-122"/>
                <a:cs typeface="Times New Roman" panose="02020603050405020304" pitchFamily="18" charset="0"/>
              </a:rPr>
              <a:t>Ⅲ</a:t>
            </a:r>
            <a:r>
              <a:rPr lang="zh-CN" altLang="zh-CN" sz="2600" b="1" kern="100">
                <a:solidFill>
                  <a:srgbClr val="808080"/>
                </a:solidFill>
                <a:latin typeface="Times New Roman" panose="02020603050405020304" pitchFamily="18" charset="0"/>
                <a:ea typeface="华文细黑" panose="02010600040101010101" pitchFamily="2" charset="-122"/>
                <a:cs typeface="Times New Roman" panose="02020603050405020304" pitchFamily="18" charset="0"/>
              </a:rPr>
              <a:t>，书面表达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②</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To sum up</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wish you could live up to the expectations of our school.</a:t>
            </a:r>
            <a:endParaRPr lang="zh-CN" altLang="zh-CN" sz="2600" kern="100">
              <a:latin typeface="宋体" panose="02010600030101010101" pitchFamily="2" charset="-122"/>
              <a:cs typeface="Courier New" panose="02070609020205090404" pitchFamily="49" charset="0"/>
            </a:endParaRPr>
          </a:p>
          <a:p>
            <a:pPr algn="r">
              <a:lnSpc>
                <a:spcPct val="150000"/>
              </a:lnSpc>
              <a:spcAft>
                <a:spcPct val="0"/>
              </a:spcAft>
              <a:tabLst>
                <a:tab pos="2250440"/>
              </a:tabLst>
            </a:pP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(2019·</a:t>
            </a:r>
            <a:r>
              <a:rPr lang="zh-CN" altLang="zh-CN" sz="2600" b="1" kern="100">
                <a:solidFill>
                  <a:srgbClr val="808080"/>
                </a:solidFill>
                <a:latin typeface="Times New Roman" panose="02020603050405020304" pitchFamily="18" charset="0"/>
                <a:ea typeface="华文细黑" panose="02010600040101010101" pitchFamily="2" charset="-122"/>
                <a:cs typeface="Times New Roman" panose="02020603050405020304" pitchFamily="18" charset="0"/>
              </a:rPr>
              <a:t>全国</a:t>
            </a:r>
            <a:r>
              <a:rPr lang="en-US" altLang="zh-CN" sz="2600" b="1" kern="100">
                <a:solidFill>
                  <a:srgbClr val="808080"/>
                </a:solidFill>
                <a:latin typeface="宋体" panose="02010600030101010101" pitchFamily="2" charset="-122"/>
                <a:ea typeface="华文细黑" panose="02010600040101010101" pitchFamily="2" charset="-122"/>
                <a:cs typeface="Times New Roman" panose="02020603050405020304" pitchFamily="18" charset="0"/>
              </a:rPr>
              <a:t>Ⅱ</a:t>
            </a:r>
            <a:r>
              <a:rPr lang="zh-CN" altLang="zh-CN" sz="2600" b="1" kern="100">
                <a:solidFill>
                  <a:srgbClr val="808080"/>
                </a:solidFill>
                <a:latin typeface="Times New Roman" panose="02020603050405020304" pitchFamily="18" charset="0"/>
                <a:ea typeface="华文细黑" panose="02010600040101010101" pitchFamily="2" charset="-122"/>
                <a:cs typeface="Times New Roman" panose="02020603050405020304" pitchFamily="18" charset="0"/>
              </a:rPr>
              <a:t>，书面表达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a:solidFill>
                  <a:srgbClr val="8E6D48"/>
                </a:solidFill>
                <a:latin typeface="Arial"/>
                <a:ea typeface="微软雅黑" panose="020b0503020204020204" charset="-122"/>
              </a:rPr>
              <a:t>语篇理解</a:t>
            </a:r>
            <a:r>
              <a:rPr lang="zh-CN" altLang="en-US" sz="3200" b="1" smtClean="0">
                <a:solidFill>
                  <a:srgbClr val="8E6D48"/>
                </a:solidFill>
                <a:latin typeface="Arial"/>
                <a:ea typeface="微软雅黑" panose="020b0503020204020204" charset="-122"/>
              </a:rPr>
              <a:t>    </a:t>
            </a:r>
            <a:r>
              <a:rPr lang="zh-CN" altLang="en-US" smtClean="0">
                <a:solidFill>
                  <a:srgbClr val="8E6D48"/>
                </a:solidFill>
                <a:latin typeface="Arial"/>
                <a:ea typeface="微软雅黑" panose="020b0503020204020204" charset="-122"/>
              </a:rPr>
              <a:t>精读演练  萃取文本精华</a:t>
            </a:r>
            <a:endParaRPr lang="en-US" altLang="zh-CN">
              <a:solidFill>
                <a:srgbClr val="8E6D48"/>
              </a:solidFill>
              <a:latin typeface="Arial"/>
              <a:ea typeface="微软雅黑" panose="020b0503020204020204" charset="-122"/>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panose="020b0503020204020204" charset="-122"/>
              </a:rPr>
              <a:t>读前清障    </a:t>
            </a:r>
            <a:r>
              <a:rPr lang="zh-CN" altLang="en-US">
                <a:solidFill>
                  <a:srgbClr val="8E6D48"/>
                </a:solidFill>
                <a:latin typeface="Arial"/>
                <a:ea typeface="微软雅黑" panose="020b0503020204020204" charset="-122"/>
              </a:rPr>
              <a:t>识记单词</a:t>
            </a:r>
            <a:r>
              <a:rPr lang="zh-CN" altLang="en-US" smtClean="0">
                <a:solidFill>
                  <a:srgbClr val="8E6D48"/>
                </a:solidFill>
                <a:latin typeface="Arial"/>
                <a:ea typeface="微软雅黑" panose="020b0503020204020204" charset="-122"/>
              </a:rPr>
              <a:t>  快速顺畅阅读</a:t>
            </a:r>
            <a:endParaRPr lang="en-US" altLang="zh-CN">
              <a:solidFill>
                <a:srgbClr val="8E6D48"/>
              </a:solidFill>
              <a:latin typeface="+mj-ea"/>
              <a:ea typeface="+mj-ea"/>
            </a:endParaRPr>
          </a:p>
        </p:txBody>
      </p:sp>
      <p:grpSp>
        <p:nvGrpSpPr>
          <p:cNvPr id="23" name="组合 22"/>
          <p:cNvGrpSpPr/>
          <p:nvPr/>
        </p:nvGrpSpPr>
        <p:grpSpPr>
          <a:xfrm rot="10800000">
            <a:off x="212824" y="254442"/>
            <a:ext cx="1849140" cy="582270"/>
            <a:chOff x="1198662" y="3429794"/>
            <a:chExt cx="3600400" cy="792088"/>
          </a:xfrm>
        </p:grpSpPr>
        <p:grpSp>
          <p:nvGrpSpPr>
            <p:cNvPr id="24" name="组合 23"/>
            <p:cNvGrpSpPr/>
            <p:nvPr/>
          </p:nvGrpSpPr>
          <p:grpSpPr>
            <a:xfrm>
              <a:off x="1198662" y="3429794"/>
              <a:ext cx="3600400" cy="288000"/>
              <a:chOff x="1198662" y="3429794"/>
              <a:chExt cx="3600400" cy="288000"/>
            </a:xfrm>
          </p:grpSpPr>
          <p:cxnSp>
            <p:nvCxnSpPr>
              <p:cNvPr id="29" name="直接连接符 28"/>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p:nvGrpSpPr>
          <p:grpSpPr>
            <a:xfrm>
              <a:off x="1198662" y="3933882"/>
              <a:ext cx="3600400" cy="288000"/>
              <a:chOff x="1198662" y="3933882"/>
              <a:chExt cx="3600400" cy="288000"/>
            </a:xfrm>
          </p:grpSpPr>
          <p:cxnSp>
            <p:nvCxnSpPr>
              <p:cNvPr id="26" name="直接连接符 25"/>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2" name="矩形 31"/>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3" name="文本框 32"/>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4" name="直接连接符 33"/>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1801474" y="1681644"/>
            <a:ext cx="8585877" cy="523220"/>
          </a:xfrm>
          <a:prstGeom prst="rect">
            <a:avLst/>
          </a:prstGeom>
        </p:spPr>
        <p:txBody>
          <a:bodyPr wrap="none">
            <a:spAutoFit/>
          </a:bodyPr>
          <a:lstStyle/>
          <a:p>
            <a:pPr algn="ctr">
              <a:spcBef>
                <a:spcPts val="1300"/>
              </a:spcBef>
              <a:spcAft>
                <a:spcPts val="1300"/>
              </a:spcAft>
            </a:pP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Period One</a:t>
            </a:r>
            <a:r>
              <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Reading and Thinking—Comprehending</a:t>
            </a:r>
            <a:endPar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 name="图片 7"/>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读 前 清 障</a:t>
            </a:r>
            <a:endParaRPr lang="en-US" altLang="zh-CN" sz="3600">
              <a:solidFill>
                <a:srgbClr val="8E6D48"/>
              </a:solidFill>
              <a:effectLst/>
              <a:latin typeface="Arial"/>
              <a:ea typeface="微软雅黑" panose="020b0503020204020204" charset="-122"/>
            </a:endParaRPr>
          </a:p>
        </p:txBody>
      </p:sp>
      <p:sp>
        <p:nvSpPr>
          <p:cNvPr id="11" name="文本框 10"/>
          <p:cNvSpPr txBox="1"/>
          <p:nvPr/>
        </p:nvSpPr>
        <p:spPr>
          <a:xfrm>
            <a:off x="5963375"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识记单词  快速顺畅阅读</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9" name="矩形 8"/>
          <p:cNvSpPr/>
          <p:nvPr/>
        </p:nvSpPr>
        <p:spPr>
          <a:xfrm>
            <a:off x="676991" y="908720"/>
            <a:ext cx="10745245" cy="656846"/>
          </a:xfrm>
          <a:prstGeom prst="rect">
            <a:avLst/>
          </a:prstGeom>
        </p:spPr>
        <p:txBody>
          <a:bodyPr wrap="square">
            <a:spAutoFit/>
          </a:bodyPr>
          <a:lstStyle/>
          <a:p>
            <a:pPr algn="just">
              <a:lnSpc>
                <a:spcPct val="150000"/>
              </a:lnSpc>
              <a:spcAft>
                <a:spcPct val="0"/>
              </a:spcAft>
              <a:tabLst>
                <a:tab pos="4248150"/>
              </a:tabLst>
            </a:pPr>
            <a:r>
              <a:rPr lang="zh-CN" altLang="zh-CN" sz="2800" b="1" kern="100">
                <a:solidFill>
                  <a:srgbClr val="7030A0"/>
                </a:solidFill>
                <a:latin typeface="Times New Roman" panose="02020603050405020304" pitchFamily="18" charset="0"/>
                <a:ea typeface="黑体" panose="02010609060101010101" pitchFamily="49" charset="-122"/>
                <a:cs typeface="Times New Roman" panose="02020603050405020304" pitchFamily="18" charset="0"/>
              </a:rPr>
              <a:t>品句猜词</a:t>
            </a:r>
            <a:r>
              <a:rPr lang="en-US" altLang="zh-CN" sz="2800" b="1" kern="100">
                <a:solidFill>
                  <a:srgbClr val="7030A0"/>
                </a:solidFill>
                <a:latin typeface="Times New Roman" panose="02020603050405020304" pitchFamily="18" charset="0"/>
                <a:ea typeface="华文细黑" panose="02010600040101010101" pitchFamily="2" charset="-122"/>
              </a:rPr>
              <a:t>——</a:t>
            </a:r>
            <a:r>
              <a:rPr lang="zh-CN" altLang="zh-CN" sz="2800" b="1" kern="10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rPr>
              <a:t>请预读下列课文原句，并猜测句中加颜色词汇的意思。</a:t>
            </a:r>
            <a:endParaRPr lang="zh-CN" altLang="zh-CN" sz="2800" kern="100">
              <a:latin typeface="宋体" panose="02010600030101010101" pitchFamily="2" charset="-122"/>
              <a:ea typeface="楷体" panose="02010609060101010101" pitchFamily="49" charset="-122"/>
              <a:cs typeface="Courier New" panose="02070609020205090404" pitchFamily="49" charset="0"/>
            </a:endParaRPr>
          </a:p>
        </p:txBody>
      </p:sp>
      <p:sp>
        <p:nvSpPr>
          <p:cNvPr id="12" name="矩形 11"/>
          <p:cNvSpPr/>
          <p:nvPr/>
        </p:nvSpPr>
        <p:spPr>
          <a:xfrm>
            <a:off x="676991" y="1575842"/>
            <a:ext cx="10745245" cy="5133713"/>
          </a:xfrm>
          <a:prstGeom prst="rect">
            <a:avLst/>
          </a:prstGeom>
        </p:spPr>
        <p:txBody>
          <a:bodyPr wrap="square">
            <a:spAutoFit/>
          </a:bodyPr>
          <a:lstStyle/>
          <a:p>
            <a:pPr algn="just">
              <a:lnSpc>
                <a:spcPct val="14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1.The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foundation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of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Australia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__________</a:t>
            </a:r>
            <a:endParaRPr lang="zh-CN" altLang="zh-CN" sz="2600" kern="100">
              <a:latin typeface="宋体" panose="02010600030101010101" pitchFamily="2" charset="-122"/>
              <a:cs typeface="Courier New" panose="02070609020205090404" pitchFamily="49" charset="0"/>
            </a:endParaRPr>
          </a:p>
          <a:p>
            <a:pPr algn="just">
              <a:lnSpc>
                <a:spcPct val="14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Political</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divisions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a:t>
            </a:r>
            <a:endParaRPr lang="zh-CN" altLang="zh-CN" sz="2600" kern="100">
              <a:latin typeface="宋体" panose="02010600030101010101" pitchFamily="2" charset="-122"/>
              <a:cs typeface="Courier New" panose="02070609020205090404" pitchFamily="49" charset="0"/>
            </a:endParaRPr>
          </a:p>
          <a:p>
            <a:pPr algn="just">
              <a:lnSpc>
                <a:spcPct val="14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Located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to the south of the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equator</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below many other countries on the globe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often informally referred to as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down under</a:t>
            </a: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 </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4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Bakeries</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fast-food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joints</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butcher</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shops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cafes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restaurants everywhere provide some of the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premier</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food experiences in the world.</a:t>
            </a:r>
            <a:endParaRPr lang="zh-CN" altLang="zh-CN" sz="2600" kern="100">
              <a:latin typeface="宋体" panose="02010600030101010101" pitchFamily="2" charset="-122"/>
              <a:cs typeface="Courier New" panose="02070609020205090404" pitchFamily="49" charset="0"/>
            </a:endParaRPr>
          </a:p>
          <a:p>
            <a:pPr algn="r">
              <a:lnSpc>
                <a:spcPct val="14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____________________</a:t>
            </a:r>
            <a:endParaRPr lang="zh-CN" altLang="zh-CN" sz="2600" kern="100">
              <a:latin typeface="宋体" panose="02010600030101010101" pitchFamily="2" charset="-122"/>
              <a:cs typeface="Courier New" panose="02070609020205090404" pitchFamily="49" charset="0"/>
            </a:endParaRPr>
          </a:p>
          <a:p>
            <a:pPr algn="r">
              <a:lnSpc>
                <a:spcPct val="14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a:t>
            </a:r>
            <a:endParaRPr lang="zh-CN" altLang="zh-CN" sz="2600" kern="100">
              <a:latin typeface="宋体" panose="02010600030101010101" pitchFamily="2" charset="-122"/>
              <a:cs typeface="Courier New" panose="02070609020205090404" pitchFamily="49" charset="0"/>
            </a:endParaRPr>
          </a:p>
          <a:p>
            <a:pPr algn="r">
              <a:lnSpc>
                <a:spcPct val="140000"/>
              </a:lnSpc>
              <a:spcAft>
                <a:spcPct val="0"/>
              </a:spcAft>
              <a:tabLst>
                <a:tab pos="2250440"/>
              </a:tabLst>
            </a:pP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_________________</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9526413" y="1643658"/>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创建；基础</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10220000" y="2203917"/>
            <a:ext cx="1184941"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政治的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497838" y="3287072"/>
            <a:ext cx="851516"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位于</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10499480" y="3295860"/>
            <a:ext cx="851516"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赤道</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7967909" y="4960008"/>
            <a:ext cx="3406702"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面包</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糕饼</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店；面包厂</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9880257" y="5528845"/>
            <a:ext cx="1518364"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公共场所</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8" name="矩形 17"/>
          <p:cNvSpPr/>
          <p:nvPr/>
        </p:nvSpPr>
        <p:spPr>
          <a:xfrm>
            <a:off x="6319961" y="6061476"/>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肉贩；屠夫</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0" name="矩形 19"/>
          <p:cNvSpPr/>
          <p:nvPr/>
        </p:nvSpPr>
        <p:spPr>
          <a:xfrm>
            <a:off x="8508458" y="6072421"/>
            <a:ext cx="2852063"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最著名的；第一的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linds(horizontal)">
                                      <p:cBhvr>
                                        <p:cTn id="31" dur="500"/>
                                        <p:tgtEl>
                                          <p:spTgt spid="1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linds(horizontal)">
                                      <p:cBhvr>
                                        <p:cTn id="3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8" grpId="0"/>
      <p:bldP spid="20"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矩形 11"/>
          <p:cNvSpPr/>
          <p:nvPr/>
        </p:nvSpPr>
        <p:spPr>
          <a:xfrm>
            <a:off x="676991" y="764704"/>
            <a:ext cx="10745245" cy="3693319"/>
          </a:xfrm>
          <a:prstGeom prst="rect">
            <a:avLst/>
          </a:prstGeom>
        </p:spPr>
        <p:txBody>
          <a:bodyPr wrap="square">
            <a:spAutoFit/>
          </a:bodyPr>
          <a:lstStyle/>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5.The influence of Asian cultures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 the other hand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led to the introduction of bean curd and Asian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herbs</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along with Australian versions of foods like the Chinese-inspired dim sim</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________________</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tabLst>
                <a:tab pos="2250440"/>
              </a:tabLs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6.They have a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straightforward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and free-and-easy attitude towards life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their friendliness and warmth made me feel at home wherever I went</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r">
              <a:lnSpc>
                <a:spcPct val="150000"/>
              </a:lnSpc>
              <a:spcAft>
                <a:spcPct val="0"/>
              </a:spcAft>
              <a:tabLst>
                <a:tab pos="2250440"/>
              </a:tabLst>
            </a:pP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______________</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8455499" y="2053411"/>
            <a:ext cx="2852064"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药草；香草；草本</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9"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13" name="矩形 12"/>
          <p:cNvSpPr/>
          <p:nvPr/>
        </p:nvSpPr>
        <p:spPr>
          <a:xfrm>
            <a:off x="8912249" y="3822948"/>
            <a:ext cx="2518638"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坦率的；简单的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Ls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141</Paragraphs>
  <Slides>22</Slides>
  <Notes>0</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22</vt:i4>
      </vt:variant>
    </vt:vector>
  </HeadingPairs>
  <TitlesOfParts>
    <vt:vector baseType="lpstr" size="37">
      <vt:lpstr>Arial</vt:lpstr>
      <vt:lpstr>Calibri Light</vt:lpstr>
      <vt:lpstr>Calibri</vt:lpstr>
      <vt:lpstr>Arial Black</vt:lpstr>
      <vt:lpstr>Times New Roman</vt:lpstr>
      <vt:lpstr>华文楷体</vt:lpstr>
      <vt:lpstr>微软雅黑</vt:lpstr>
      <vt:lpstr>Courier New</vt:lpstr>
      <vt:lpstr>华文细黑</vt:lpstr>
      <vt:lpstr>Adobe 黑体 Std R</vt:lpstr>
      <vt:lpstr>宋体</vt:lpstr>
      <vt:lpstr>黑体</vt:lpstr>
      <vt:lpstr>楷体_GB2312</vt:lpstr>
      <vt:lpstr>楷体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2021-03-20T15:10:45.944</cp:lastPrinted>
  <dcterms:created xsi:type="dcterms:W3CDTF">2021-03-20T15:10:45Z</dcterms:created>
  <dcterms:modified xsi:type="dcterms:W3CDTF">2021-03-20T07:10:46Z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