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Default Extension="wdp" ContentType="image/vnd.ms-photo"/>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 id="2147483656" r:id="rId2"/>
  </p:sldMasterIdLst>
  <p:notesMasterIdLst>
    <p:notesMasterId r:id="rId3"/>
  </p:notesMasterIdLst>
  <p:sldIdLst>
    <p:sldId id="493" r:id="rId4"/>
    <p:sldId id="325" r:id="rId5"/>
    <p:sldId id="497" r:id="rId6"/>
    <p:sldId id="498" r:id="rId7"/>
    <p:sldId id="501" r:id="rId8"/>
    <p:sldId id="503" r:id="rId9"/>
    <p:sldId id="505" r:id="rId10"/>
    <p:sldId id="550" r:id="rId11"/>
    <p:sldId id="499" r:id="rId12"/>
    <p:sldId id="483" r:id="rId13"/>
    <p:sldId id="472" r:id="rId14"/>
    <p:sldId id="507" r:id="rId15"/>
    <p:sldId id="551" r:id="rId16"/>
    <p:sldId id="508" r:id="rId17"/>
    <p:sldId id="473" r:id="rId18"/>
    <p:sldId id="513" r:id="rId19"/>
    <p:sldId id="509" r:id="rId20"/>
    <p:sldId id="537" r:id="rId21"/>
    <p:sldId id="538" r:id="rId22"/>
    <p:sldId id="539" r:id="rId23"/>
    <p:sldId id="540" r:id="rId24"/>
    <p:sldId id="524" r:id="rId25"/>
    <p:sldId id="516" r:id="rId26"/>
    <p:sldId id="517" r:id="rId27"/>
    <p:sldId id="474" r:id="rId28"/>
    <p:sldId id="527" r:id="rId29"/>
    <p:sldId id="529" r:id="rId30"/>
    <p:sldId id="549" r:id="rId31"/>
    <p:sldId id="548" r:id="rId32"/>
    <p:sldId id="495" r:id="rId33"/>
  </p:sldIdLst>
  <p:sldSz cx="12188825" cy="6858000"/>
  <p:notesSz cx="6858000" cy="9144000"/>
  <p:custDataLst>
    <p:tags r:id="rId34"/>
  </p:custDataLst>
  <p:defaultTex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5622" autoAdjust="0"/>
  </p:normalViewPr>
  <p:slideViewPr>
    <p:cSldViewPr>
      <p:cViewPr varScale="1">
        <p:scale>
          <a:sx n="108" d="100"/>
          <a:sy n="108" d="100"/>
        </p:scale>
        <p:origin x="108" y="132"/>
      </p:cViewPr>
      <p:guideLst>
        <p:guide orient="horz" pos="2160"/>
        <p:guide pos="3839"/>
      </p:guideLst>
    </p:cSldViewPr>
  </p:slideViewPr>
  <p:notesTextViewPr>
    <p:cViewPr>
      <p:scale>
        <a:sx n="1" d="1"/>
        <a:sy n="1" d="1"/>
      </p:scale>
      <p:origin x="0" y="0"/>
    </p:cViewPr>
  </p:notesTextViewPr>
  <p:sorterViewPr>
    <p:cViewPr>
      <p:scale>
        <a:sx n="186" d="100"/>
        <a:sy n="186" d="100"/>
      </p:scale>
      <p:origin x="0" y="0"/>
    </p:cViewPr>
  </p:sorter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2.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notesMaster" Target="notesMasters/notes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tags" Target="tags/tag3.xml" /><Relationship Id="rId35" Type="http://schemas.openxmlformats.org/officeDocument/2006/relationships/presProps" Target="presProps.xml" /><Relationship Id="rId36" Type="http://schemas.openxmlformats.org/officeDocument/2006/relationships/viewProps" Target="viewProps.xml" /><Relationship Id="rId37" Type="http://schemas.openxmlformats.org/officeDocument/2006/relationships/theme" Target="theme/theme1.xml" /><Relationship Id="rId38" Type="http://schemas.openxmlformats.org/officeDocument/2006/relationships/tableStyles" Target="tableStyles.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6D7A72-1FD7-428B-B027-7B8D914F0561}"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3E0C4A-4684-4D33-8107-6FA733C6EC7A}"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6.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7.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8.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5" name="矩形 4"/>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6" name="矩形 5"/>
          <p:cNvSpPr/>
          <p:nvPr userDrawn="1"/>
        </p:nvSpPr>
        <p:spPr>
          <a:xfrm>
            <a:off x="0" y="0"/>
            <a:ext cx="12188825" cy="6858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1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099333"/>
            <a:ext cx="12188825" cy="57586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5" name="矩形 4"/>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4" name="矩形 3"/>
          <p:cNvSpPr/>
          <p:nvPr userDrawn="1"/>
        </p:nvSpPr>
        <p:spPr>
          <a:xfrm>
            <a:off x="0" y="1099333"/>
            <a:ext cx="12188825" cy="57586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459250"/>
            <a:ext cx="12188825" cy="539875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629217"/>
            <a:ext cx="12188825" cy="52287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989173"/>
            <a:ext cx="12188825" cy="486882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349130"/>
            <a:ext cx="12188825" cy="450887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539000"/>
            <a:ext cx="12188825" cy="4319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709087"/>
            <a:ext cx="12188825" cy="414891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8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898917"/>
            <a:ext cx="12286293" cy="39590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标题幻灯片">
    <p:spTree>
      <p:nvGrpSpPr>
        <p:cNvPr id="1" name=""/>
        <p:cNvGrpSpPr/>
        <p:nvPr/>
      </p:nvGrpSpPr>
      <p:grpSpPr>
        <a:xfrm>
          <a:off x="0" y="0"/>
          <a:ext cx="0" cy="0"/>
        </a:xfrm>
      </p:grpSpPr>
      <p:pic>
        <p:nvPicPr>
          <p:cNvPr id="2" name="图片 1"/>
          <p:cNvPicPr>
            <a:picLocks noChangeAspect="1"/>
          </p:cNvPicPr>
          <p:nvPr userDrawn="1"/>
        </p:nvPicPr>
        <p:blipFill>
          <a:blip r:embed="rId1">
            <a:clrChange>
              <a:clrFrom>
                <a:srgbClr val="F3EFEC"/>
              </a:clrFrom>
              <a:clrTo>
                <a:srgbClr val="F3EFEC">
                  <a:alpha val="0"/>
                </a:srgbClr>
              </a:clrTo>
            </a:clrChange>
          </a:blip>
          <a:srcRect t="-1"/>
          <a:stretch>
            <a:fillRect/>
          </a:stretch>
        </p:blipFill>
        <p:spPr>
          <a:xfrm rot="10800000">
            <a:off x="3772190" y="685798"/>
            <a:ext cx="8416635" cy="6172201"/>
          </a:xfrm>
          <a:prstGeom prst="rect">
            <a:avLst/>
          </a:prstGeom>
        </p:spPr>
      </p:pic>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069043"/>
            <a:ext cx="12188825" cy="378895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0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258833"/>
            <a:ext cx="12188825" cy="35991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429000"/>
            <a:ext cx="12188825" cy="3429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618750"/>
            <a:ext cx="12188825" cy="323925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788957"/>
            <a:ext cx="12188825" cy="306904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9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978667"/>
            <a:ext cx="12188825" cy="287933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148913"/>
            <a:ext cx="12188825" cy="270908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338583"/>
            <a:ext cx="12188825" cy="251941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508870"/>
            <a:ext cx="12188825" cy="234913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698500"/>
            <a:ext cx="12188825" cy="21595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幻灯片">
    <p:spTree>
      <p:nvGrpSpPr>
        <p:cNvPr id="1" name=""/>
        <p:cNvGrpSpPr/>
        <p:nvPr/>
      </p:nvGrpSpPr>
      <p:grpSpPr>
        <a:xfrm>
          <a:off x="0" y="0"/>
          <a:ext cx="0" cy="0"/>
        </a:xfrm>
      </p:grpSpPr>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868827"/>
            <a:ext cx="12188825" cy="198917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058417"/>
            <a:ext cx="12188825" cy="17995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228783"/>
            <a:ext cx="12188825" cy="162921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588740"/>
            <a:ext cx="12188825" cy="126926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948697"/>
            <a:ext cx="12188825" cy="90930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7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6138167"/>
            <a:ext cx="12188825" cy="71983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
        <p:nvSpPr>
          <p:cNvPr id="2" name="矩形 1"/>
          <p:cNvSpPr/>
          <p:nvPr userDrawn="1"/>
        </p:nvSpPr>
        <p:spPr>
          <a:xfrm>
            <a:off x="1" y="0"/>
            <a:ext cx="12192000" cy="6858000"/>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solidFill>
                <a:prstClr val="white"/>
              </a:solidFill>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节标题">
    <p:bg>
      <p:bgPr>
        <a:solidFill>
          <a:schemeClr val="bg1"/>
        </a:solidFill>
        <a:effectLst/>
      </p:bgPr>
    </p:bg>
    <p:spTree>
      <p:nvGrpSpPr>
        <p:cNvPr id="1" name=""/>
        <p:cNvGrpSpPr/>
        <p:nvPr/>
      </p:nvGrpSpPr>
      <p:grpSpPr>
        <a:xfrm>
          <a:off x="0" y="0"/>
          <a:ext cx="0" cy="0"/>
        </a:xfrm>
      </p:grpSpPr>
      <p:sp>
        <p:nvSpPr>
          <p:cNvPr id="3" name="矩形 2"/>
          <p:cNvSpPr/>
          <p:nvPr userDrawn="1"/>
        </p:nvSpPr>
        <p:spPr>
          <a:xfrm>
            <a:off x="1" y="2709087"/>
            <a:ext cx="12192000" cy="4148913"/>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节标题">
    <p:spTree>
      <p:nvGrpSpPr>
        <p:cNvPr id="1" name=""/>
        <p:cNvGrpSpPr/>
        <p:nvPr/>
      </p:nvGrpSpPr>
      <p:grpSpPr>
        <a:xfrm>
          <a:off x="0" y="0"/>
          <a:ext cx="0" cy="0"/>
        </a:xfrm>
      </p:grpSpPr>
      <p:sp>
        <p:nvSpPr>
          <p:cNvPr id="3" name="矩形 2"/>
          <p:cNvSpPr/>
          <p:nvPr userDrawn="1"/>
        </p:nvSpPr>
        <p:spPr>
          <a:xfrm>
            <a:off x="-3175" y="3068960"/>
            <a:ext cx="12192000" cy="3789040"/>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solidFill>
                <a:prstClr val="white"/>
              </a:solidFill>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节标题">
    <p:spTree>
      <p:nvGrpSpPr>
        <p:cNvPr id="1" name=""/>
        <p:cNvGrpSpPr/>
        <p:nvPr/>
      </p:nvGrpSpPr>
      <p:grpSpPr>
        <a:xfrm>
          <a:off x="0" y="0"/>
          <a:ext cx="0" cy="0"/>
        </a:xfrm>
      </p:grpSpPr>
      <p:sp>
        <p:nvSpPr>
          <p:cNvPr id="3" name="矩形 2"/>
          <p:cNvSpPr/>
          <p:nvPr userDrawn="1"/>
        </p:nvSpPr>
        <p:spPr>
          <a:xfrm>
            <a:off x="1" y="3429000"/>
            <a:ext cx="12192000" cy="3429000"/>
          </a:xfrm>
          <a:prstGeom prst="rect">
            <a:avLst/>
          </a:prstGeom>
          <a:solidFill>
            <a:srgbClr val="B5DDE9">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7_自定义版式">
    <p:bg>
      <p:bgPr>
        <a:solidFill>
          <a:srgbClr val="FBFBFB"/>
        </a:solidFill>
        <a:effectLst/>
      </p:bgPr>
    </p:bg>
    <p:spTree>
      <p:nvGrpSpPr>
        <p:cNvPr id="1" name=""/>
        <p:cNvGrpSpPr/>
        <p:nvPr/>
      </p:nvGrpSpPr>
      <p:grpSpPr>
        <a:xfrm>
          <a:off x="0" y="0"/>
          <a:ext cx="0" cy="0"/>
        </a:xfrm>
      </p:grpSpPr>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矩形 1"/>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8.xml" /><Relationship Id="rId10" Type="http://schemas.openxmlformats.org/officeDocument/2006/relationships/slideLayout" Target="../slideLayouts/slideLayout17.xml" /><Relationship Id="rId11" Type="http://schemas.openxmlformats.org/officeDocument/2006/relationships/slideLayout" Target="../slideLayouts/slideLayout18.xml" /><Relationship Id="rId12" Type="http://schemas.openxmlformats.org/officeDocument/2006/relationships/slideLayout" Target="../slideLayouts/slideLayout19.xml" /><Relationship Id="rId13" Type="http://schemas.openxmlformats.org/officeDocument/2006/relationships/slideLayout" Target="../slideLayouts/slideLayout20.xml" /><Relationship Id="rId14" Type="http://schemas.openxmlformats.org/officeDocument/2006/relationships/slideLayout" Target="../slideLayouts/slideLayout21.xml" /><Relationship Id="rId15" Type="http://schemas.openxmlformats.org/officeDocument/2006/relationships/slideLayout" Target="../slideLayouts/slideLayout22.xml" /><Relationship Id="rId16" Type="http://schemas.openxmlformats.org/officeDocument/2006/relationships/slideLayout" Target="../slideLayouts/slideLayout23.xml" /><Relationship Id="rId17" Type="http://schemas.openxmlformats.org/officeDocument/2006/relationships/slideLayout" Target="../slideLayouts/slideLayout24.xml" /><Relationship Id="rId18" Type="http://schemas.openxmlformats.org/officeDocument/2006/relationships/slideLayout" Target="../slideLayouts/slideLayout25.xml" /><Relationship Id="rId19" Type="http://schemas.openxmlformats.org/officeDocument/2006/relationships/slideLayout" Target="../slideLayouts/slideLayout26.xml" /><Relationship Id="rId2" Type="http://schemas.openxmlformats.org/officeDocument/2006/relationships/slideLayout" Target="../slideLayouts/slideLayout9.xml" /><Relationship Id="rId20" Type="http://schemas.openxmlformats.org/officeDocument/2006/relationships/slideLayout" Target="../slideLayouts/slideLayout27.xml" /><Relationship Id="rId21" Type="http://schemas.openxmlformats.org/officeDocument/2006/relationships/slideLayout" Target="../slideLayouts/slideLayout28.xml" /><Relationship Id="rId22" Type="http://schemas.openxmlformats.org/officeDocument/2006/relationships/slideLayout" Target="../slideLayouts/slideLayout29.xml" /><Relationship Id="rId23" Type="http://schemas.openxmlformats.org/officeDocument/2006/relationships/slideLayout" Target="../slideLayouts/slideLayout30.xml" /><Relationship Id="rId24" Type="http://schemas.openxmlformats.org/officeDocument/2006/relationships/slideLayout" Target="../slideLayouts/slideLayout31.xml" /><Relationship Id="rId25" Type="http://schemas.openxmlformats.org/officeDocument/2006/relationships/slideLayout" Target="../slideLayouts/slideLayout32.xml" /><Relationship Id="rId26" Type="http://schemas.openxmlformats.org/officeDocument/2006/relationships/slideLayout" Target="../slideLayouts/slideLayout33.xml" /><Relationship Id="rId27" Type="http://schemas.openxmlformats.org/officeDocument/2006/relationships/slideLayout" Target="../slideLayouts/slideLayout34.xml" /><Relationship Id="rId28" Type="http://schemas.openxmlformats.org/officeDocument/2006/relationships/slideLayout" Target="../slideLayouts/slideLayout35.xml" /><Relationship Id="rId29" Type="http://schemas.openxmlformats.org/officeDocument/2006/relationships/theme" Target="../theme/theme2.xml" /><Relationship Id="rId3" Type="http://schemas.openxmlformats.org/officeDocument/2006/relationships/slideLayout" Target="../slideLayouts/slideLayout10.xml" /><Relationship Id="rId4" Type="http://schemas.openxmlformats.org/officeDocument/2006/relationships/slideLayout" Target="../slideLayouts/slideLayout11.xml" /><Relationship Id="rId5" Type="http://schemas.openxmlformats.org/officeDocument/2006/relationships/slideLayout" Target="../slideLayouts/slideLayout12.xml" /><Relationship Id="rId6" Type="http://schemas.openxmlformats.org/officeDocument/2006/relationships/slideLayout" Target="../slideLayouts/slideLayout13.xml" /><Relationship Id="rId7" Type="http://schemas.openxmlformats.org/officeDocument/2006/relationships/slideLayout" Target="../slideLayouts/slideLayout14.xml" /><Relationship Id="rId8" Type="http://schemas.openxmlformats.org/officeDocument/2006/relationships/slideLayout" Target="../slideLayouts/slideLayout15.xml" /><Relationship Id="rId9" Type="http://schemas.openxmlformats.org/officeDocument/2006/relationships/slideLayout" Target="../slideLayouts/slideLayout16.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3" name="矩形 2"/>
          <p:cNvSpPr/>
          <p:nvPr userDrawn="1"/>
        </p:nvSpPr>
        <p:spPr>
          <a:xfrm>
            <a:off x="0" y="0"/>
            <a:ext cx="12188824" cy="6856214"/>
          </a:xfrm>
          <a:prstGeom prst="rect">
            <a:avLst/>
          </a:prstGeom>
          <a:solidFill>
            <a:srgbClr val="F4F0ED">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6565"/>
            <a:endParaRPr lang="zh-CN" altLang="en-US" sz="1800">
              <a:solidFill>
                <a:prstClr val="white"/>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p:timing/>
  <p:txStyles>
    <p:titleStyle>
      <a:lvl1pPr algn="l" defTabSz="91376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3765"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3765"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2365" indent="-228600" algn="l" defTabSz="913765"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5995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67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39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1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7730"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4930"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130" algn="l" defTabSz="913765" rtl="0" eaLnBrk="1" latinLnBrk="0" hangingPunct="1">
        <a:defRPr sz="1800" kern="1200">
          <a:solidFill>
            <a:schemeClr val="tx1"/>
          </a:solidFill>
          <a:latin typeface="+mn-lt"/>
          <a:ea typeface="+mn-ea"/>
          <a:cs typeface="+mn-cs"/>
        </a:defRPr>
      </a:lvl8pPr>
      <a:lvl9pPr marL="3656330" algn="l" defTabSz="91376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2" r:id="rId16"/>
    <p:sldLayoutId id="2147483673" r:id="rId17"/>
    <p:sldLayoutId id="2147483674" r:id="rId18"/>
    <p:sldLayoutId id="2147483675" r:id="rId19"/>
    <p:sldLayoutId id="2147483676" r:id="rId20"/>
    <p:sldLayoutId id="2147483677" r:id="rId21"/>
    <p:sldLayoutId id="2147483678" r:id="rId22"/>
    <p:sldLayoutId id="2147483679" r:id="rId23"/>
    <p:sldLayoutId id="2147483680" r:id="rId24"/>
    <p:sldLayoutId id="2147483681" r:id="rId25"/>
    <p:sldLayoutId id="2147483682" r:id="rId26"/>
    <p:sldLayoutId id="2147483683" r:id="rId27"/>
    <p:sldLayoutId id="2147483684" r:id="rId28"/>
  </p:sldLayoutIdLst>
  <p:transition/>
  <p:timing/>
  <p:txStyles>
    <p:titleStyle>
      <a:lvl1pPr algn="ctr" defTabSz="1217930"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7930" rtl="0" eaLnBrk="1" latinLnBrk="0" hangingPunct="1">
        <a:spcBef>
          <a:spcPct val="20000"/>
        </a:spcBef>
        <a:buFont typeface="Arial" panose="020b0604020202090204" pitchFamily="34" charset="0"/>
        <a:buChar char="•"/>
        <a:defRPr sz="4300" kern="1200">
          <a:solidFill>
            <a:schemeClr val="tx1"/>
          </a:solidFill>
          <a:latin typeface="+mn-lt"/>
          <a:ea typeface="+mn-ea"/>
          <a:cs typeface="+mn-cs"/>
        </a:defRPr>
      </a:lvl1pPr>
      <a:lvl2pPr marL="990600" indent="-381000" algn="l" defTabSz="1217930" rtl="0" eaLnBrk="1" latinLnBrk="0" hangingPunct="1">
        <a:spcBef>
          <a:spcPct val="20000"/>
        </a:spcBef>
        <a:buFont typeface="Arial" panose="020b0604020202090204" pitchFamily="34" charset="0"/>
        <a:buChar char="–"/>
        <a:defRPr sz="3700" kern="1200">
          <a:solidFill>
            <a:schemeClr val="tx1"/>
          </a:solidFill>
          <a:latin typeface="+mn-lt"/>
          <a:ea typeface="+mn-ea"/>
          <a:cs typeface="+mn-cs"/>
        </a:defRPr>
      </a:lvl2pPr>
      <a:lvl3pPr marL="1524000" indent="-304800" algn="l" defTabSz="121793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3pPr>
      <a:lvl4pPr marL="21329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4pPr>
      <a:lvl5pPr marL="27425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5pPr>
      <a:lvl6pPr marL="33521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6pPr>
      <a:lvl7pPr marL="39617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7pPr>
      <a:lvl8pPr marL="45713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8pPr>
      <a:lvl9pPr marL="5180330"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9pPr>
    </p:bodyStyle>
    <p:otherStyle>
      <a:defPPr>
        <a:defRPr lang="zh-CN"/>
      </a:defPPr>
      <a:lvl1pPr marL="0" algn="l" defTabSz="1217930" rtl="0" eaLnBrk="1" latinLnBrk="0" hangingPunct="1">
        <a:defRPr sz="2400" kern="1200">
          <a:solidFill>
            <a:schemeClr val="tx1"/>
          </a:solidFill>
          <a:latin typeface="+mn-lt"/>
          <a:ea typeface="+mn-ea"/>
          <a:cs typeface="+mn-cs"/>
        </a:defRPr>
      </a:lvl1pPr>
      <a:lvl2pPr marL="609600" algn="l" defTabSz="1217930" rtl="0" eaLnBrk="1" latinLnBrk="0" hangingPunct="1">
        <a:defRPr sz="2400" kern="1200">
          <a:solidFill>
            <a:schemeClr val="tx1"/>
          </a:solidFill>
          <a:latin typeface="+mn-lt"/>
          <a:ea typeface="+mn-ea"/>
          <a:cs typeface="+mn-cs"/>
        </a:defRPr>
      </a:lvl2pPr>
      <a:lvl3pPr marL="1219200" algn="l" defTabSz="1217930" rtl="0" eaLnBrk="1" latinLnBrk="0" hangingPunct="1">
        <a:defRPr sz="2400" kern="1200">
          <a:solidFill>
            <a:schemeClr val="tx1"/>
          </a:solidFill>
          <a:latin typeface="+mn-lt"/>
          <a:ea typeface="+mn-ea"/>
          <a:cs typeface="+mn-cs"/>
        </a:defRPr>
      </a:lvl3pPr>
      <a:lvl4pPr marL="1828165" algn="l" defTabSz="1217930" rtl="0" eaLnBrk="1" latinLnBrk="0" hangingPunct="1">
        <a:defRPr sz="2400" kern="1200">
          <a:solidFill>
            <a:schemeClr val="tx1"/>
          </a:solidFill>
          <a:latin typeface="+mn-lt"/>
          <a:ea typeface="+mn-ea"/>
          <a:cs typeface="+mn-cs"/>
        </a:defRPr>
      </a:lvl4pPr>
      <a:lvl5pPr marL="2437765" algn="l" defTabSz="1217930" rtl="0" eaLnBrk="1" latinLnBrk="0" hangingPunct="1">
        <a:defRPr sz="2400" kern="1200">
          <a:solidFill>
            <a:schemeClr val="tx1"/>
          </a:solidFill>
          <a:latin typeface="+mn-lt"/>
          <a:ea typeface="+mn-ea"/>
          <a:cs typeface="+mn-cs"/>
        </a:defRPr>
      </a:lvl5pPr>
      <a:lvl6pPr marL="3047365" algn="l" defTabSz="1217930" rtl="0" eaLnBrk="1" latinLnBrk="0" hangingPunct="1">
        <a:defRPr sz="2400" kern="1200">
          <a:solidFill>
            <a:schemeClr val="tx1"/>
          </a:solidFill>
          <a:latin typeface="+mn-lt"/>
          <a:ea typeface="+mn-ea"/>
          <a:cs typeface="+mn-cs"/>
        </a:defRPr>
      </a:lvl6pPr>
      <a:lvl7pPr marL="3656965" algn="l" defTabSz="1217930" rtl="0" eaLnBrk="1" latinLnBrk="0" hangingPunct="1">
        <a:defRPr sz="2400" kern="1200">
          <a:solidFill>
            <a:schemeClr val="tx1"/>
          </a:solidFill>
          <a:latin typeface="+mn-lt"/>
          <a:ea typeface="+mn-ea"/>
          <a:cs typeface="+mn-cs"/>
        </a:defRPr>
      </a:lvl7pPr>
      <a:lvl8pPr marL="4266565" algn="l" defTabSz="1217930" rtl="0" eaLnBrk="1" latinLnBrk="0" hangingPunct="1">
        <a:defRPr sz="2400" kern="1200">
          <a:solidFill>
            <a:schemeClr val="tx1"/>
          </a:solidFill>
          <a:latin typeface="+mn-lt"/>
          <a:ea typeface="+mn-ea"/>
          <a:cs typeface="+mn-cs"/>
        </a:defRPr>
      </a:lvl8pPr>
      <a:lvl9pPr marL="4875530" algn="l" defTabSz="1217930" rtl="0" eaLnBrk="1" latinLnBrk="0" hangingPunct="1">
        <a:defRPr sz="24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tags" Target="../tags/tag1.xml" /><Relationship Id="rId3" Type="http://schemas.openxmlformats.org/officeDocument/2006/relationships/tags" Target="../tags/tag2.xml" /><Relationship Id="rId4" Type="http://schemas.openxmlformats.org/officeDocument/2006/relationships/image" Target="../media/image3.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slide" Target="slide9.xml" TargetMode="Internal" /><Relationship Id="rId3" Type="http://schemas.openxmlformats.org/officeDocument/2006/relationships/slide" Target="slide3.xml" TargetMode="Internal" /><Relationship Id="rId4" Type="http://schemas.openxmlformats.org/officeDocument/2006/relationships/slide" Target="slide26.xml" TargetMode="In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png" /><Relationship Id="rId3" Type="http://schemas.microsoft.com/office/2007/relationships/hdphoto" Target="../media/image5.wdp"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2.xml" TargetMode="Interna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png" /><Relationship Id="rId3" Type="http://schemas.microsoft.com/office/2007/relationships/hdphoto" Target="../media/image5.wdp"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2.xml" TargetMode="Interna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7.png" /><Relationship Id="rId3" Type="http://schemas.openxmlformats.org/officeDocument/2006/relationships/image" Target="../media/image3.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png" /><Relationship Id="rId3" Type="http://schemas.microsoft.com/office/2007/relationships/hdphoto" Target="../media/image5.wdp"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png" /><Relationship Id="rId3" Type="http://schemas.microsoft.com/office/2007/relationships/hdphoto" Target="../media/image5.wdp"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2.xml" TargetMode="Interna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alphaModFix amt="40000"/>
            <a:lum/>
          </a:blip>
          <a:stretch>
            <a:fillRect t="-9000" b="-9000"/>
          </a:stretch>
        </a:blipFill>
        <a:effectLst/>
      </p:bgPr>
    </p:bg>
    <p:spTree>
      <p:nvGrpSpPr>
        <p:cNvPr id="1" name=""/>
        <p:cNvGrpSpPr/>
        <p:nvPr/>
      </p:nvGrpSpPr>
      <p:grpSpPr>
        <a:xfrm>
          <a:off x="0" y="0"/>
          <a:ext cx="0" cy="0"/>
        </a:xfrm>
      </p:grpSpPr>
      <p:sp>
        <p:nvSpPr>
          <p:cNvPr id="12" name="圆角淘宝网chenying0907出品 14"/>
          <p:cNvSpPr/>
          <p:nvPr/>
        </p:nvSpPr>
        <p:spPr>
          <a:xfrm>
            <a:off x="-18439" y="2072053"/>
            <a:ext cx="9451327" cy="2252145"/>
          </a:xfrm>
          <a:custGeom>
            <a:gdLst>
              <a:gd name="connsiteX0" fmla="*/ 0 w 11089232"/>
              <a:gd name="connsiteY0" fmla="*/ 448643 h 2691807"/>
              <a:gd name="connsiteX1" fmla="*/ 448643 w 11089232"/>
              <a:gd name="connsiteY1" fmla="*/ 0 h 2691807"/>
              <a:gd name="connsiteX2" fmla="*/ 10640589 w 11089232"/>
              <a:gd name="connsiteY2" fmla="*/ 0 h 2691807"/>
              <a:gd name="connsiteX3" fmla="*/ 11089232 w 11089232"/>
              <a:gd name="connsiteY3" fmla="*/ 448643 h 2691807"/>
              <a:gd name="connsiteX4" fmla="*/ 11089232 w 11089232"/>
              <a:gd name="connsiteY4" fmla="*/ 2243164 h 2691807"/>
              <a:gd name="connsiteX5" fmla="*/ 10640589 w 11089232"/>
              <a:gd name="connsiteY5" fmla="*/ 2691807 h 2691807"/>
              <a:gd name="connsiteX6" fmla="*/ 448643 w 11089232"/>
              <a:gd name="connsiteY6" fmla="*/ 2691807 h 2691807"/>
              <a:gd name="connsiteX7" fmla="*/ 0 w 11089232"/>
              <a:gd name="connsiteY7" fmla="*/ 2243164 h 2691807"/>
              <a:gd name="connsiteX8" fmla="*/ 0 w 11089232"/>
              <a:gd name="connsiteY8" fmla="*/ 448643 h 2691807"/>
              <a:gd name="connsiteX0-1" fmla="*/ 0 w 11089232"/>
              <a:gd name="connsiteY0-2" fmla="*/ 448643 h 2691807"/>
              <a:gd name="connsiteX1-3" fmla="*/ 1663832 w 11089232"/>
              <a:gd name="connsiteY1-4" fmla="*/ 0 h 2691807"/>
              <a:gd name="connsiteX2-5" fmla="*/ 10640589 w 11089232"/>
              <a:gd name="connsiteY2-6" fmla="*/ 0 h 2691807"/>
              <a:gd name="connsiteX3-7" fmla="*/ 11089232 w 11089232"/>
              <a:gd name="connsiteY3-8" fmla="*/ 448643 h 2691807"/>
              <a:gd name="connsiteX4-9" fmla="*/ 11089232 w 11089232"/>
              <a:gd name="connsiteY4-10" fmla="*/ 2243164 h 2691807"/>
              <a:gd name="connsiteX5-11" fmla="*/ 10640589 w 11089232"/>
              <a:gd name="connsiteY5-12" fmla="*/ 2691807 h 2691807"/>
              <a:gd name="connsiteX6-13" fmla="*/ 448643 w 11089232"/>
              <a:gd name="connsiteY6-14" fmla="*/ 2691807 h 2691807"/>
              <a:gd name="connsiteX7-15" fmla="*/ 0 w 11089232"/>
              <a:gd name="connsiteY7-16" fmla="*/ 2243164 h 2691807"/>
              <a:gd name="connsiteX8-17" fmla="*/ 0 w 11089232"/>
              <a:gd name="connsiteY8-18" fmla="*/ 448643 h 2691807"/>
              <a:gd name="connsiteX0-19" fmla="*/ 0 w 11089232"/>
              <a:gd name="connsiteY0-20" fmla="*/ 448643 h 2703839"/>
              <a:gd name="connsiteX1-21" fmla="*/ 1663832 w 11089232"/>
              <a:gd name="connsiteY1-22" fmla="*/ 0 h 2703839"/>
              <a:gd name="connsiteX2-23" fmla="*/ 10640589 w 11089232"/>
              <a:gd name="connsiteY2-24" fmla="*/ 0 h 2703839"/>
              <a:gd name="connsiteX3-25" fmla="*/ 11089232 w 11089232"/>
              <a:gd name="connsiteY3-26" fmla="*/ 448643 h 2703839"/>
              <a:gd name="connsiteX4-27" fmla="*/ 11089232 w 11089232"/>
              <a:gd name="connsiteY4-28" fmla="*/ 2243164 h 2703839"/>
              <a:gd name="connsiteX5-29" fmla="*/ 10640589 w 11089232"/>
              <a:gd name="connsiteY5-30" fmla="*/ 2691807 h 2703839"/>
              <a:gd name="connsiteX6-31" fmla="*/ 1687895 w 11089232"/>
              <a:gd name="connsiteY6-32" fmla="*/ 2703839 h 2703839"/>
              <a:gd name="connsiteX7-33" fmla="*/ 0 w 11089232"/>
              <a:gd name="connsiteY7-34" fmla="*/ 2243164 h 2703839"/>
              <a:gd name="connsiteX8-35" fmla="*/ 0 w 11089232"/>
              <a:gd name="connsiteY8-36" fmla="*/ 448643 h 2703839"/>
              <a:gd name="connsiteX0-37" fmla="*/ 0 w 11089232"/>
              <a:gd name="connsiteY0-38" fmla="*/ 2243164 h 2703839"/>
              <a:gd name="connsiteX1-39" fmla="*/ 1663832 w 11089232"/>
              <a:gd name="connsiteY1-40" fmla="*/ 0 h 2703839"/>
              <a:gd name="connsiteX2-41" fmla="*/ 10640589 w 11089232"/>
              <a:gd name="connsiteY2-42" fmla="*/ 0 h 2703839"/>
              <a:gd name="connsiteX3-43" fmla="*/ 11089232 w 11089232"/>
              <a:gd name="connsiteY3-44" fmla="*/ 448643 h 2703839"/>
              <a:gd name="connsiteX4-45" fmla="*/ 11089232 w 11089232"/>
              <a:gd name="connsiteY4-46" fmla="*/ 2243164 h 2703839"/>
              <a:gd name="connsiteX5-47" fmla="*/ 10640589 w 11089232"/>
              <a:gd name="connsiteY5-48" fmla="*/ 2691807 h 2703839"/>
              <a:gd name="connsiteX6-49" fmla="*/ 1687895 w 11089232"/>
              <a:gd name="connsiteY6-50" fmla="*/ 2703839 h 2703839"/>
              <a:gd name="connsiteX7-51" fmla="*/ 0 w 11089232"/>
              <a:gd name="connsiteY7-52" fmla="*/ 2243164 h 2703839"/>
              <a:gd name="connsiteX0-53" fmla="*/ 81842 w 9522747"/>
              <a:gd name="connsiteY0-54" fmla="*/ 2146911 h 2703839"/>
              <a:gd name="connsiteX1-55" fmla="*/ 97347 w 9522747"/>
              <a:gd name="connsiteY1-56" fmla="*/ 0 h 2703839"/>
              <a:gd name="connsiteX2-57" fmla="*/ 9074104 w 9522747"/>
              <a:gd name="connsiteY2-58" fmla="*/ 0 h 2703839"/>
              <a:gd name="connsiteX3-59" fmla="*/ 9522747 w 9522747"/>
              <a:gd name="connsiteY3-60" fmla="*/ 448643 h 2703839"/>
              <a:gd name="connsiteX4-61" fmla="*/ 9522747 w 9522747"/>
              <a:gd name="connsiteY4-62" fmla="*/ 2243164 h 2703839"/>
              <a:gd name="connsiteX5-63" fmla="*/ 9074104 w 9522747"/>
              <a:gd name="connsiteY5-64" fmla="*/ 2691807 h 2703839"/>
              <a:gd name="connsiteX6-65" fmla="*/ 121410 w 9522747"/>
              <a:gd name="connsiteY6-66" fmla="*/ 2703839 h 2703839"/>
              <a:gd name="connsiteX7-67" fmla="*/ 81842 w 9522747"/>
              <a:gd name="connsiteY7-68" fmla="*/ 2146911 h 2703839"/>
              <a:gd name="connsiteX0-69" fmla="*/ 81842 w 9522747"/>
              <a:gd name="connsiteY0-70" fmla="*/ 2146911 h 2703839"/>
              <a:gd name="connsiteX1-71" fmla="*/ 97347 w 9522747"/>
              <a:gd name="connsiteY1-72" fmla="*/ 0 h 2703839"/>
              <a:gd name="connsiteX2-73" fmla="*/ 9074104 w 9522747"/>
              <a:gd name="connsiteY2-74" fmla="*/ 0 h 2703839"/>
              <a:gd name="connsiteX3-75" fmla="*/ 9522747 w 9522747"/>
              <a:gd name="connsiteY3-76" fmla="*/ 448643 h 2703839"/>
              <a:gd name="connsiteX4-77" fmla="*/ 9522747 w 9522747"/>
              <a:gd name="connsiteY4-78" fmla="*/ 2243164 h 2703839"/>
              <a:gd name="connsiteX5-79" fmla="*/ 9074104 w 9522747"/>
              <a:gd name="connsiteY5-80" fmla="*/ 2691807 h 2703839"/>
              <a:gd name="connsiteX6-81" fmla="*/ 121410 w 9522747"/>
              <a:gd name="connsiteY6-82" fmla="*/ 2703839 h 2703839"/>
              <a:gd name="connsiteX7-83" fmla="*/ 81842 w 9522747"/>
              <a:gd name="connsiteY7-84" fmla="*/ 2146911 h 2703839"/>
              <a:gd name="connsiteX0-85" fmla="*/ 81842 w 9522747"/>
              <a:gd name="connsiteY0-86" fmla="*/ 2146911 h 2703839"/>
              <a:gd name="connsiteX1-87" fmla="*/ 97347 w 9522747"/>
              <a:gd name="connsiteY1-88" fmla="*/ 0 h 2703839"/>
              <a:gd name="connsiteX2-89" fmla="*/ 9074104 w 9522747"/>
              <a:gd name="connsiteY2-90" fmla="*/ 0 h 2703839"/>
              <a:gd name="connsiteX3-91" fmla="*/ 9522747 w 9522747"/>
              <a:gd name="connsiteY3-92" fmla="*/ 448643 h 2703839"/>
              <a:gd name="connsiteX4-93" fmla="*/ 9522747 w 9522747"/>
              <a:gd name="connsiteY4-94" fmla="*/ 2243164 h 2703839"/>
              <a:gd name="connsiteX5-95" fmla="*/ 9074104 w 9522747"/>
              <a:gd name="connsiteY5-96" fmla="*/ 2691807 h 2703839"/>
              <a:gd name="connsiteX6-97" fmla="*/ 121410 w 9522747"/>
              <a:gd name="connsiteY6-98" fmla="*/ 2703839 h 2703839"/>
              <a:gd name="connsiteX7-99" fmla="*/ 81842 w 9522747"/>
              <a:gd name="connsiteY7-100" fmla="*/ 2146911 h 2703839"/>
              <a:gd name="connsiteX0-101" fmla="*/ 0 w 9440905"/>
              <a:gd name="connsiteY0-102" fmla="*/ 2146911 h 2704560"/>
              <a:gd name="connsiteX1-103" fmla="*/ 15505 w 9440905"/>
              <a:gd name="connsiteY1-104" fmla="*/ 0 h 2704560"/>
              <a:gd name="connsiteX2-105" fmla="*/ 8992262 w 9440905"/>
              <a:gd name="connsiteY2-106" fmla="*/ 0 h 2704560"/>
              <a:gd name="connsiteX3-107" fmla="*/ 9440905 w 9440905"/>
              <a:gd name="connsiteY3-108" fmla="*/ 448643 h 2704560"/>
              <a:gd name="connsiteX4-109" fmla="*/ 9440905 w 9440905"/>
              <a:gd name="connsiteY4-110" fmla="*/ 2243164 h 2704560"/>
              <a:gd name="connsiteX5-111" fmla="*/ 8992262 w 9440905"/>
              <a:gd name="connsiteY5-112" fmla="*/ 2691807 h 2704560"/>
              <a:gd name="connsiteX6-113" fmla="*/ 39568 w 9440905"/>
              <a:gd name="connsiteY6-114" fmla="*/ 2703839 h 2704560"/>
              <a:gd name="connsiteX7-115" fmla="*/ 0 w 9440905"/>
              <a:gd name="connsiteY7-116" fmla="*/ 2146911 h 2704560"/>
              <a:gd name="connsiteX0-117" fmla="*/ 10422 w 9451327"/>
              <a:gd name="connsiteY0-118" fmla="*/ 2146911 h 2704560"/>
              <a:gd name="connsiteX1-119" fmla="*/ 25927 w 9451327"/>
              <a:gd name="connsiteY1-120" fmla="*/ 0 h 2704560"/>
              <a:gd name="connsiteX2-121" fmla="*/ 9002684 w 9451327"/>
              <a:gd name="connsiteY2-122" fmla="*/ 0 h 2704560"/>
              <a:gd name="connsiteX3-123" fmla="*/ 9451327 w 9451327"/>
              <a:gd name="connsiteY3-124" fmla="*/ 448643 h 2704560"/>
              <a:gd name="connsiteX4-125" fmla="*/ 9451327 w 9451327"/>
              <a:gd name="connsiteY4-126" fmla="*/ 2243164 h 2704560"/>
              <a:gd name="connsiteX5-127" fmla="*/ 9002684 w 9451327"/>
              <a:gd name="connsiteY5-128" fmla="*/ 2691807 h 2704560"/>
              <a:gd name="connsiteX6-129" fmla="*/ 1864 w 9451327"/>
              <a:gd name="connsiteY6-130" fmla="*/ 2703839 h 2704560"/>
              <a:gd name="connsiteX7-131" fmla="*/ 10422 w 9451327"/>
              <a:gd name="connsiteY7-132" fmla="*/ 2146911 h 2704560"/>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51327" h="2704560">
                <a:moveTo>
                  <a:pt x="10422" y="2146911"/>
                </a:moveTo>
                <a:lnTo>
                  <a:pt x="25927" y="0"/>
                </a:lnTo>
                <a:lnTo>
                  <a:pt x="9002684" y="0"/>
                </a:lnTo>
                <a:cubicBezTo>
                  <a:pt x="9250463" y="0"/>
                  <a:pt x="9451327" y="200864"/>
                  <a:pt x="9451327" y="448643"/>
                </a:cubicBezTo>
                <a:lnTo>
                  <a:pt x="9451327" y="2243164"/>
                </a:lnTo>
                <a:cubicBezTo>
                  <a:pt x="9451327" y="2490943"/>
                  <a:pt x="9250463" y="2691807"/>
                  <a:pt x="9002684" y="2691807"/>
                </a:cubicBezTo>
                <a:lnTo>
                  <a:pt x="1864" y="2703839"/>
                </a:lnTo>
                <a:cubicBezTo>
                  <a:pt x="-5284" y="2727902"/>
                  <a:pt x="10422" y="2142027"/>
                  <a:pt x="10422" y="2146911"/>
                </a:cubicBezTo>
                <a:close/>
              </a:path>
            </a:pathLst>
          </a:custGeom>
          <a:solidFill>
            <a:schemeClr val="bg1">
              <a:alpha val="64000"/>
            </a:schemeClr>
          </a:solidFill>
          <a:ln>
            <a:solidFill>
              <a:srgbClr val="DED3CF"/>
            </a:solidFill>
          </a:ln>
          <a:effectLst>
            <a:outerShdw blurRad="495300" dist="127000" dir="5400000" algn="ctr" rotWithShape="0">
              <a:srgbClr val="000000">
                <a:alpha val="2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000"/>
          </a:p>
        </p:txBody>
      </p:sp>
      <p:sp>
        <p:nvSpPr>
          <p:cNvPr id="17" name="淘宝网chenying0907出品 132"/>
          <p:cNvSpPr/>
          <p:nvPr>
            <p:custDataLst>
              <p:tags r:id="rId2"/>
            </p:custDataLst>
          </p:nvPr>
        </p:nvSpPr>
        <p:spPr>
          <a:xfrm flipV="1">
            <a:off x="3574132" y="2427969"/>
            <a:ext cx="2306027" cy="146603"/>
          </a:xfrm>
          <a:custGeom>
            <a:gdLst>
              <a:gd name="connsiteX0" fmla="*/ 0 w 3120453"/>
              <a:gd name="connsiteY0" fmla="*/ 0 h 143576"/>
              <a:gd name="connsiteX1" fmla="*/ 3120453 w 3120453"/>
              <a:gd name="connsiteY1" fmla="*/ 0 h 143576"/>
              <a:gd name="connsiteX2" fmla="*/ 3076102 w 3120453"/>
              <a:gd name="connsiteY2" fmla="*/ 65782 h 143576"/>
              <a:gd name="connsiteX3" fmla="*/ 2888290 w 3120453"/>
              <a:gd name="connsiteY3" fmla="*/ 143576 h 143576"/>
              <a:gd name="connsiteX4" fmla="*/ 232163 w 3120453"/>
              <a:gd name="connsiteY4" fmla="*/ 143576 h 143576"/>
              <a:gd name="connsiteX5" fmla="*/ 44352 w 3120453"/>
              <a:gd name="connsiteY5" fmla="*/ 65782 h 143576"/>
              <a:gd name="connsiteX0-1" fmla="*/ 0 w 3120453"/>
              <a:gd name="connsiteY0-2" fmla="*/ 0 h 143576"/>
              <a:gd name="connsiteX1-3" fmla="*/ 3120453 w 3120453"/>
              <a:gd name="connsiteY1-4" fmla="*/ 0 h 143576"/>
              <a:gd name="connsiteX2-5" fmla="*/ 3076102 w 3120453"/>
              <a:gd name="connsiteY2-6" fmla="*/ 65782 h 143576"/>
              <a:gd name="connsiteX3-7" fmla="*/ 2888290 w 3120453"/>
              <a:gd name="connsiteY3-8" fmla="*/ 143576 h 143576"/>
              <a:gd name="connsiteX4-9" fmla="*/ 232163 w 3120453"/>
              <a:gd name="connsiteY4-10" fmla="*/ 143576 h 143576"/>
              <a:gd name="connsiteX5-11" fmla="*/ 44352 w 3120453"/>
              <a:gd name="connsiteY5-12" fmla="*/ 65782 h 143576"/>
              <a:gd name="connsiteX6" fmla="*/ 91440 w 3120453"/>
              <a:gd name="connsiteY6" fmla="*/ 91440 h 143576"/>
              <a:gd name="connsiteX0-13" fmla="*/ 0 w 3120453"/>
              <a:gd name="connsiteY0-14" fmla="*/ 0 h 143576"/>
              <a:gd name="connsiteX1-15" fmla="*/ 3120453 w 3120453"/>
              <a:gd name="connsiteY1-16" fmla="*/ 0 h 143576"/>
              <a:gd name="connsiteX2-17" fmla="*/ 3076102 w 3120453"/>
              <a:gd name="connsiteY2-18" fmla="*/ 65782 h 143576"/>
              <a:gd name="connsiteX3-19" fmla="*/ 2888290 w 3120453"/>
              <a:gd name="connsiteY3-20" fmla="*/ 143576 h 143576"/>
              <a:gd name="connsiteX4-21" fmla="*/ 232163 w 3120453"/>
              <a:gd name="connsiteY4-22" fmla="*/ 143576 h 143576"/>
              <a:gd name="connsiteX5-23" fmla="*/ 44352 w 3120453"/>
              <a:gd name="connsiteY5-24" fmla="*/ 65782 h 143576"/>
              <a:gd name="connsiteX6-25" fmla="*/ 91440 w 3120453"/>
              <a:gd name="connsiteY6-26" fmla="*/ 91440 h 143576"/>
              <a:gd name="connsiteX7" fmla="*/ 0 w 3120453"/>
              <a:gd name="connsiteY7" fmla="*/ 0 h 143576"/>
              <a:gd name="connsiteX0-27" fmla="*/ 3078384 w 3078384"/>
              <a:gd name="connsiteY0-28" fmla="*/ 0 h 143576"/>
              <a:gd name="connsiteX1-29" fmla="*/ 3034033 w 3078384"/>
              <a:gd name="connsiteY1-30" fmla="*/ 65782 h 143576"/>
              <a:gd name="connsiteX2-31" fmla="*/ 2846221 w 3078384"/>
              <a:gd name="connsiteY2-32" fmla="*/ 143576 h 143576"/>
              <a:gd name="connsiteX3-33" fmla="*/ 190094 w 3078384"/>
              <a:gd name="connsiteY3-34" fmla="*/ 143576 h 143576"/>
              <a:gd name="connsiteX4-35" fmla="*/ 2283 w 3078384"/>
              <a:gd name="connsiteY4-36" fmla="*/ 65782 h 143576"/>
              <a:gd name="connsiteX5-37" fmla="*/ 49371 w 3078384"/>
              <a:gd name="connsiteY5-38" fmla="*/ 91440 h 143576"/>
              <a:gd name="connsiteX6-39" fmla="*/ 49371 w 3078384"/>
              <a:gd name="connsiteY6-40" fmla="*/ 91440 h 14357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3078384" h="143576">
                <a:moveTo>
                  <a:pt x="3078384" y="0"/>
                </a:moveTo>
                <a:lnTo>
                  <a:pt x="3034033" y="65782"/>
                </a:lnTo>
                <a:cubicBezTo>
                  <a:pt x="2985968" y="113847"/>
                  <a:pt x="2919566" y="143576"/>
                  <a:pt x="2846221" y="143576"/>
                </a:cubicBezTo>
                <a:lnTo>
                  <a:pt x="190094" y="143576"/>
                </a:lnTo>
                <a:cubicBezTo>
                  <a:pt x="116749" y="143576"/>
                  <a:pt x="50348" y="113847"/>
                  <a:pt x="2283" y="65782"/>
                </a:cubicBezTo>
                <a:cubicBezTo>
                  <a:pt x="-12501" y="43855"/>
                  <a:pt x="49371" y="91440"/>
                  <a:pt x="49371" y="91440"/>
                </a:cubicBezTo>
                <a:lnTo>
                  <a:pt x="49371" y="91440"/>
                </a:lnTo>
              </a:path>
            </a:pathLst>
          </a:custGeom>
        </p:spPr>
        <p:style>
          <a:lnRef idx="1">
            <a:schemeClr val="accent3"/>
          </a:lnRef>
          <a:fillRef idx="0">
            <a:schemeClr val="accent3"/>
          </a:fillRef>
          <a:effectRef idx="0">
            <a:schemeClr val="accent3"/>
          </a:effectRef>
          <a:fontRef idx="minor">
            <a:schemeClr val="tx1"/>
          </a:fontRef>
        </p:style>
        <p:txBody>
          <a:bodyPr wrap="square" rtlCol="0" anchor="ctr">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chemeClr val="accent3">
                  <a:lumMod val="75000"/>
                </a:schemeClr>
              </a:solidFill>
              <a:effectLst/>
              <a:uLnTx/>
              <a:uFillTx/>
              <a:latin typeface="Calibri"/>
              <a:ea typeface="华文楷体" panose="02010600040101010101" charset="-122"/>
            </a:endParaRPr>
          </a:p>
        </p:txBody>
      </p:sp>
      <p:sp>
        <p:nvSpPr>
          <p:cNvPr id="18" name="淘宝网chenying0907出品 133"/>
          <p:cNvSpPr/>
          <p:nvPr>
            <p:custDataLst>
              <p:tags r:id="rId3"/>
            </p:custDataLst>
          </p:nvPr>
        </p:nvSpPr>
        <p:spPr>
          <a:xfrm>
            <a:off x="3574132" y="2853112"/>
            <a:ext cx="2306027" cy="146603"/>
          </a:xfrm>
          <a:custGeom>
            <a:gdLst>
              <a:gd name="connsiteX0" fmla="*/ 0 w 3120453"/>
              <a:gd name="connsiteY0" fmla="*/ 0 h 143576"/>
              <a:gd name="connsiteX1" fmla="*/ 3120453 w 3120453"/>
              <a:gd name="connsiteY1" fmla="*/ 0 h 143576"/>
              <a:gd name="connsiteX2" fmla="*/ 3076102 w 3120453"/>
              <a:gd name="connsiteY2" fmla="*/ 65782 h 143576"/>
              <a:gd name="connsiteX3" fmla="*/ 2888290 w 3120453"/>
              <a:gd name="connsiteY3" fmla="*/ 143576 h 143576"/>
              <a:gd name="connsiteX4" fmla="*/ 232163 w 3120453"/>
              <a:gd name="connsiteY4" fmla="*/ 143576 h 143576"/>
              <a:gd name="connsiteX5" fmla="*/ 44352 w 3120453"/>
              <a:gd name="connsiteY5" fmla="*/ 65782 h 143576"/>
              <a:gd name="connsiteX0-1" fmla="*/ 0 w 3120453"/>
              <a:gd name="connsiteY0-2" fmla="*/ 0 h 143576"/>
              <a:gd name="connsiteX1-3" fmla="*/ 3120453 w 3120453"/>
              <a:gd name="connsiteY1-4" fmla="*/ 0 h 143576"/>
              <a:gd name="connsiteX2-5" fmla="*/ 3076102 w 3120453"/>
              <a:gd name="connsiteY2-6" fmla="*/ 65782 h 143576"/>
              <a:gd name="connsiteX3-7" fmla="*/ 2888290 w 3120453"/>
              <a:gd name="connsiteY3-8" fmla="*/ 143576 h 143576"/>
              <a:gd name="connsiteX4-9" fmla="*/ 232163 w 3120453"/>
              <a:gd name="connsiteY4-10" fmla="*/ 143576 h 143576"/>
              <a:gd name="connsiteX5-11" fmla="*/ 44352 w 3120453"/>
              <a:gd name="connsiteY5-12" fmla="*/ 65782 h 143576"/>
              <a:gd name="connsiteX6" fmla="*/ 91440 w 3120453"/>
              <a:gd name="connsiteY6" fmla="*/ 91440 h 143576"/>
              <a:gd name="connsiteX0-13" fmla="*/ 0 w 3120453"/>
              <a:gd name="connsiteY0-14" fmla="*/ 0 h 143576"/>
              <a:gd name="connsiteX1-15" fmla="*/ 3120453 w 3120453"/>
              <a:gd name="connsiteY1-16" fmla="*/ 0 h 143576"/>
              <a:gd name="connsiteX2-17" fmla="*/ 3076102 w 3120453"/>
              <a:gd name="connsiteY2-18" fmla="*/ 65782 h 143576"/>
              <a:gd name="connsiteX3-19" fmla="*/ 2888290 w 3120453"/>
              <a:gd name="connsiteY3-20" fmla="*/ 143576 h 143576"/>
              <a:gd name="connsiteX4-21" fmla="*/ 232163 w 3120453"/>
              <a:gd name="connsiteY4-22" fmla="*/ 143576 h 143576"/>
              <a:gd name="connsiteX5-23" fmla="*/ 44352 w 3120453"/>
              <a:gd name="connsiteY5-24" fmla="*/ 65782 h 143576"/>
              <a:gd name="connsiteX6-25" fmla="*/ 91440 w 3120453"/>
              <a:gd name="connsiteY6-26" fmla="*/ 91440 h 143576"/>
              <a:gd name="connsiteX7" fmla="*/ 0 w 3120453"/>
              <a:gd name="connsiteY7" fmla="*/ 0 h 143576"/>
              <a:gd name="connsiteX0-27" fmla="*/ 3078384 w 3078384"/>
              <a:gd name="connsiteY0-28" fmla="*/ 0 h 143576"/>
              <a:gd name="connsiteX1-29" fmla="*/ 3034033 w 3078384"/>
              <a:gd name="connsiteY1-30" fmla="*/ 65782 h 143576"/>
              <a:gd name="connsiteX2-31" fmla="*/ 2846221 w 3078384"/>
              <a:gd name="connsiteY2-32" fmla="*/ 143576 h 143576"/>
              <a:gd name="connsiteX3-33" fmla="*/ 190094 w 3078384"/>
              <a:gd name="connsiteY3-34" fmla="*/ 143576 h 143576"/>
              <a:gd name="connsiteX4-35" fmla="*/ 2283 w 3078384"/>
              <a:gd name="connsiteY4-36" fmla="*/ 65782 h 143576"/>
              <a:gd name="connsiteX5-37" fmla="*/ 49371 w 3078384"/>
              <a:gd name="connsiteY5-38" fmla="*/ 91440 h 143576"/>
              <a:gd name="connsiteX6-39" fmla="*/ 49371 w 3078384"/>
              <a:gd name="connsiteY6-40" fmla="*/ 91440 h 14357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3078384" h="143576">
                <a:moveTo>
                  <a:pt x="3078384" y="0"/>
                </a:moveTo>
                <a:lnTo>
                  <a:pt x="3034033" y="65782"/>
                </a:lnTo>
                <a:cubicBezTo>
                  <a:pt x="2985968" y="113847"/>
                  <a:pt x="2919566" y="143576"/>
                  <a:pt x="2846221" y="143576"/>
                </a:cubicBezTo>
                <a:lnTo>
                  <a:pt x="190094" y="143576"/>
                </a:lnTo>
                <a:cubicBezTo>
                  <a:pt x="116749" y="143576"/>
                  <a:pt x="50348" y="113847"/>
                  <a:pt x="2283" y="65782"/>
                </a:cubicBezTo>
                <a:cubicBezTo>
                  <a:pt x="-12501" y="43855"/>
                  <a:pt x="49371" y="91440"/>
                  <a:pt x="49371" y="91440"/>
                </a:cubicBezTo>
                <a:lnTo>
                  <a:pt x="49371" y="91440"/>
                </a:lnTo>
              </a:path>
            </a:pathLst>
          </a:custGeom>
        </p:spPr>
        <p:style>
          <a:lnRef idx="1">
            <a:schemeClr val="accent3"/>
          </a:lnRef>
          <a:fillRef idx="0">
            <a:schemeClr val="accent3"/>
          </a:fillRef>
          <a:effectRef idx="0">
            <a:schemeClr val="accent3"/>
          </a:effectRef>
          <a:fontRef idx="minor">
            <a:schemeClr val="tx1"/>
          </a:fontRef>
        </p:style>
        <p:txBody>
          <a:bodyPr wrap="square" rtlCol="0" anchor="ctr">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chemeClr val="accent3">
                  <a:lumMod val="75000"/>
                </a:schemeClr>
              </a:solidFill>
              <a:effectLst/>
              <a:uLnTx/>
              <a:uFillTx/>
              <a:latin typeface="Calibri"/>
              <a:ea typeface="华文楷体" panose="02010600040101010101" charset="-122"/>
            </a:endParaRPr>
          </a:p>
        </p:txBody>
      </p:sp>
      <p:sp>
        <p:nvSpPr>
          <p:cNvPr id="19" name="淘宝网chenying0907出品 129"/>
          <p:cNvSpPr/>
          <p:nvPr/>
        </p:nvSpPr>
        <p:spPr>
          <a:xfrm flipH="1">
            <a:off x="4192465" y="2473732"/>
            <a:ext cx="1533669" cy="553998"/>
          </a:xfrm>
          <a:prstGeom prst="rect">
            <a:avLst/>
          </a:prstGeom>
          <a:ln>
            <a:noFill/>
          </a:ln>
        </p:spPr>
        <p:txBody>
          <a:bodyPr wrap="square">
            <a:spAutoFit/>
          </a:bodyPr>
          <a:lstStyle/>
          <a:p>
            <a:pPr lvl="0" defTabSz="913765"/>
            <a:r>
              <a:rPr lang="en-US" altLang="zh-CN" sz="3000">
                <a:solidFill>
                  <a:schemeClr val="accent3">
                    <a:lumMod val="75000"/>
                  </a:schemeClr>
                </a:solidFill>
                <a:latin typeface="Arial" panose="020b0604020202090204" pitchFamily="34" charset="0"/>
                <a:cs typeface="Times New Roman" panose="02020603050405020304" pitchFamily="18" charset="0"/>
              </a:rPr>
              <a:t>Unit </a:t>
            </a:r>
            <a:r>
              <a:rPr lang="en-US" altLang="zh-CN" sz="3000" smtClean="0">
                <a:solidFill>
                  <a:schemeClr val="accent3">
                    <a:lumMod val="75000"/>
                  </a:schemeClr>
                </a:solidFill>
                <a:latin typeface="Arial" panose="020b0604020202090204" pitchFamily="34" charset="0"/>
                <a:cs typeface="Times New Roman" panose="02020603050405020304" pitchFamily="18" charset="0"/>
              </a:rPr>
              <a:t>5</a:t>
            </a:r>
            <a:r>
              <a:rPr lang="zh-CN" altLang="en-US" sz="3000" b="1">
                <a:solidFill>
                  <a:schemeClr val="accent3">
                    <a:lumMod val="75000"/>
                  </a:schemeClr>
                </a:solidFill>
                <a:latin typeface="Times New Roman" panose="02020603050405020304" pitchFamily="18" charset="0"/>
                <a:cs typeface="Times New Roman" panose="02020603050405020304" pitchFamily="18" charset="0"/>
              </a:rPr>
              <a:t>　</a:t>
            </a:r>
            <a:endParaRPr lang="en-US" altLang="zh-CN" sz="3000" b="1">
              <a:solidFill>
                <a:schemeClr val="accent3">
                  <a:lumMod val="75000"/>
                </a:schemeClr>
              </a:solidFill>
              <a:cs typeface="Times New Roman" panose="02020603050405020304" pitchFamily="18" charset="0"/>
            </a:endParaRPr>
          </a:p>
        </p:txBody>
      </p:sp>
      <p:sp>
        <p:nvSpPr>
          <p:cNvPr id="13" name="淘宝网chenying0907出品 129"/>
          <p:cNvSpPr/>
          <p:nvPr/>
        </p:nvSpPr>
        <p:spPr>
          <a:xfrm flipH="1">
            <a:off x="981421" y="3284984"/>
            <a:ext cx="7552622" cy="830997"/>
          </a:xfrm>
          <a:prstGeom prst="rect">
            <a:avLst/>
          </a:prstGeom>
          <a:ln>
            <a:noFill/>
          </a:ln>
        </p:spPr>
        <p:txBody>
          <a:bodyPr wrap="square">
            <a:spAutoFit/>
          </a:bodyPr>
          <a:lstStyle/>
          <a:p>
            <a:pPr algn="ctr"/>
            <a:r>
              <a:rPr lang="en-US" altLang="zh-CN" sz="4800" b="1">
                <a:solidFill>
                  <a:prstClr val="black">
                    <a:lumMod val="75000"/>
                    <a:lumOff val="25000"/>
                  </a:prstClr>
                </a:solidFill>
                <a:cs typeface="Times New Roman" panose="02020603050405020304" pitchFamily="18" charset="0"/>
              </a:rPr>
              <a:t>Into the unknown</a:t>
            </a:r>
            <a:endParaRPr lang="en-US" altLang="zh-CN" sz="4800" b="1">
              <a:solidFill>
                <a:prstClr val="black">
                  <a:lumMod val="75000"/>
                  <a:lumOff val="25000"/>
                </a:prstClr>
              </a:solidFill>
              <a:cs typeface="Times New Roman" panose="02020603050405020304" pitchFamily="18" charset="0"/>
            </a:endParaRP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477788" y="764704"/>
            <a:ext cx="11305256" cy="5493812"/>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(1)I don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know why your account of the events does not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correspond to</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hers.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我不知道你对事情的描述为什么与她说的不相符。</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(2)In brief</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American Congress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British Parliament.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简而言之，美国的国会相当于英国的议会。</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(3)Although she has graduated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she corresponds regularly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her former teachers.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她虽然已经毕业了，但还是和以前的老师们定期通信。</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(4)Our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correspond) with the old man has dropped.</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我们和那位老人的通信中断了。</a:t>
            </a:r>
            <a:endParaRPr lang="zh-CN" altLang="zh-CN" sz="1050" kern="100">
              <a:latin typeface="宋体" panose="02010600030101010101" pitchFamily="2" charset="-122"/>
              <a:cs typeface="Courier New" panose="02070609020205090404" pitchFamily="49" charset="0"/>
            </a:endParaRPr>
          </a:p>
        </p:txBody>
      </p:sp>
      <p:sp>
        <p:nvSpPr>
          <p:cNvPr id="2" name="矩形 1"/>
          <p:cNvSpPr/>
          <p:nvPr/>
        </p:nvSpPr>
        <p:spPr>
          <a:xfrm>
            <a:off x="5671889" y="2005300"/>
            <a:ext cx="228017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corresponds to</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9149147" y="3265388"/>
            <a:ext cx="814647"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with</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1639441" y="4957628"/>
            <a:ext cx="2418034"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correspondence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821199" y="778858"/>
            <a:ext cx="11369213" cy="1908000"/>
          </a:xfrm>
          <a:prstGeom prst="rect">
            <a:avLst/>
          </a:prstGeom>
          <a:solidFill>
            <a:srgbClr val="F79646">
              <a:lumMod val="20000"/>
              <a:lumOff val="80000"/>
            </a:srgbClr>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6" name="矩形 5"/>
          <p:cNvSpPr/>
          <p:nvPr/>
        </p:nvSpPr>
        <p:spPr>
          <a:xfrm>
            <a:off x="1" y="778858"/>
            <a:ext cx="541796" cy="1908000"/>
          </a:xfrm>
          <a:prstGeom prst="rect">
            <a:avLst/>
          </a:prstGeom>
          <a:solidFill>
            <a:srgbClr val="00B0F0"/>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8" name="矩形 7"/>
          <p:cNvSpPr/>
          <p:nvPr/>
        </p:nvSpPr>
        <p:spPr>
          <a:xfrm>
            <a:off x="608360" y="778858"/>
            <a:ext cx="133200" cy="1908000"/>
          </a:xfrm>
          <a:prstGeom prst="rect">
            <a:avLst/>
          </a:prstGeom>
          <a:solidFill>
            <a:srgbClr val="F5C131"/>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9" name="矩形 8"/>
          <p:cNvSpPr/>
          <p:nvPr/>
        </p:nvSpPr>
        <p:spPr>
          <a:xfrm>
            <a:off x="889741" y="705826"/>
            <a:ext cx="11141033" cy="1868140"/>
          </a:xfrm>
          <a:prstGeom prst="rect">
            <a:avLst/>
          </a:prstGeom>
        </p:spPr>
        <p:txBody>
          <a:bodyPr wrap="square">
            <a:spAutoFit/>
          </a:bodyPr>
          <a:lstStyle/>
          <a:p>
            <a:pPr algn="just">
              <a:lnSpc>
                <a:spcPct val="150000"/>
              </a:lnSpc>
              <a:spcAft>
                <a:spcPct val="0"/>
              </a:spcAft>
            </a:pP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Based on this</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he believed he had spotted an unknown Maya city </a:t>
            </a:r>
            <a:r>
              <a:rPr lang="en-US" altLang="zh-CN" sz="2800" b="1" u="wavy" kern="100">
                <a:latin typeface="Times New Roman" panose="02020603050405020304" pitchFamily="18" charset="0"/>
                <a:ea typeface="华文细黑" panose="02010600040101010101" pitchFamily="2" charset="-122"/>
                <a:cs typeface="Courier New" panose="02070609020205090404" pitchFamily="49" charset="0"/>
              </a:rPr>
              <a:t>buried</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 deep in the jungle.</a:t>
            </a:r>
            <a:r>
              <a:rPr lang="zh-CN" altLang="zh-CN" sz="2400" b="1" kern="100">
                <a:latin typeface="Times New Roman" panose="02020603050405020304" pitchFamily="18" charset="0"/>
                <a:ea typeface="华文细黑" panose="02010600040101010101" pitchFamily="2" charset="-122"/>
                <a:cs typeface="Times New Roman" panose="02020603050405020304" pitchFamily="18" charset="0"/>
              </a:rPr>
              <a:t>基于这一点，他认为他发现了深藏于丛林中的一座以前从未被发现的玛雅时期的城市。</a:t>
            </a:r>
            <a:endParaRPr lang="zh-CN" altLang="zh-CN" sz="2400" kern="100">
              <a:latin typeface="宋体" panose="02010600030101010101" pitchFamily="2" charset="-122"/>
              <a:cs typeface="Courier New" panose="02070609020205090404" pitchFamily="49" charset="0"/>
            </a:endParaRPr>
          </a:p>
        </p:txBody>
      </p:sp>
      <p:sp>
        <p:nvSpPr>
          <p:cNvPr id="10" name="TextBox 5"/>
          <p:cNvSpPr txBox="1"/>
          <p:nvPr/>
        </p:nvSpPr>
        <p:spPr>
          <a:xfrm>
            <a:off x="56637" y="1147248"/>
            <a:ext cx="709977" cy="523220"/>
          </a:xfrm>
          <a:prstGeom prst="rect">
            <a:avLst/>
          </a:prstGeom>
          <a:noFill/>
        </p:spPr>
        <p:txBody>
          <a:bodyPr wrap="square" rtlCol="0">
            <a:spAutoFit/>
          </a:bodyPr>
          <a:lstStyle/>
          <a:p>
            <a:pPr defTabSz="1218565"/>
            <a:r>
              <a:rPr lang="en-US" altLang="zh-CN" sz="2800" b="1" smtClean="0">
                <a:solidFill>
                  <a:prstClr val="white"/>
                </a:solidFill>
                <a:latin typeface="Arial"/>
                <a:ea typeface="黑体" panose="02010609060101010101" pitchFamily="49" charset="-122"/>
              </a:rPr>
              <a:t>2</a:t>
            </a:r>
            <a:endParaRPr lang="zh-CN" altLang="en-US" sz="2800" b="1">
              <a:solidFill>
                <a:prstClr val="white"/>
              </a:solidFill>
              <a:latin typeface="Arial"/>
              <a:ea typeface="黑体" panose="02010609060101010101" pitchFamily="49" charset="-122"/>
            </a:endParaRPr>
          </a:p>
        </p:txBody>
      </p:sp>
      <p:sp>
        <p:nvSpPr>
          <p:cNvPr id="11" name="矩形 10"/>
          <p:cNvSpPr/>
          <p:nvPr/>
        </p:nvSpPr>
        <p:spPr>
          <a:xfrm>
            <a:off x="889741" y="2771493"/>
            <a:ext cx="11141033" cy="642484"/>
          </a:xfrm>
          <a:prstGeom prst="rect">
            <a:avLst/>
          </a:prstGeom>
        </p:spPr>
        <p:txBody>
          <a:bodyPr wrap="square">
            <a:spAutoFit/>
          </a:bodyPr>
          <a:lstStyle/>
          <a:p>
            <a:pPr algn="just">
              <a:lnSpc>
                <a:spcPct val="150000"/>
              </a:lnSpc>
              <a:spcAft>
                <a:spcPct val="0"/>
              </a:spcAft>
            </a:pPr>
            <a:r>
              <a:rPr lang="zh-CN" altLang="zh-CN" sz="2600" b="1" kern="100">
                <a:solidFill>
                  <a:srgbClr val="0000FF"/>
                </a:solidFill>
                <a:latin typeface="GBK_S" panose="03000509000000000000" pitchFamily="65" charset="-122"/>
                <a:ea typeface="GBK_S" panose="03000509000000000000" pitchFamily="65"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bury </a:t>
            </a:r>
            <a:r>
              <a:rPr lang="en-US" altLang="zh-CN" sz="2600" b="1" i="1" kern="100" err="1">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vt</a:t>
            </a:r>
            <a:r>
              <a:rPr lang="en-US" altLang="zh-CN" sz="2600" b="1" kern="100" err="1">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埋葬；掩埋；隐藏；将</a:t>
            </a:r>
            <a:r>
              <a:rPr lang="en-US" altLang="zh-CN" sz="2600" b="1" kern="100">
                <a:solidFill>
                  <a:srgbClr val="0000FF"/>
                </a:solidFill>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埋在下面</a:t>
            </a:r>
            <a:endParaRPr lang="zh-CN" altLang="zh-CN" sz="1050" kern="100">
              <a:solidFill>
                <a:srgbClr val="0000FF"/>
              </a:solidFill>
              <a:latin typeface="宋体" panose="02010600030101010101" pitchFamily="2" charset="-122"/>
              <a:cs typeface="Courier New" panose="02070609020205090404" pitchFamily="49" charset="0"/>
            </a:endParaRPr>
          </a:p>
        </p:txBody>
      </p:sp>
      <p:sp>
        <p:nvSpPr>
          <p:cNvPr id="13" name="矩形 12"/>
          <p:cNvSpPr/>
          <p:nvPr/>
        </p:nvSpPr>
        <p:spPr>
          <a:xfrm>
            <a:off x="889741" y="3378757"/>
            <a:ext cx="11141033" cy="621965"/>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bury one</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 face</a:t>
            </a:r>
            <a:r>
              <a:rPr lang="en-US" altLang="zh-CN" sz="2600" b="1" kern="100">
                <a:latin typeface="Times New Roman" panose="02020603050405020304" pitchFamily="18" charset="0"/>
                <a:ea typeface="Times New Roman" panose="02020603050405020304" pitchFamily="18" charset="0"/>
                <a:cs typeface="Times New Roman" panose="02020603050405020304" pitchFamily="18" charset="0"/>
              </a:rPr>
              <a:t>/head in one</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Times New Roman" panose="02020603050405020304" pitchFamily="18" charset="0"/>
                <a:cs typeface="Times New Roman" panose="02020603050405020304" pitchFamily="18" charset="0"/>
              </a:rPr>
              <a:t>s hands</a:t>
            </a:r>
            <a:r>
              <a:rPr lang="zh-CN" altLang="zh-CN" sz="2600" b="1" kern="100">
                <a:latin typeface="IPAPANNEW" panose="02000500070000020004" pitchFamily="2" charset="0"/>
                <a:ea typeface="华文细黑" panose="02010600040101010101" pitchFamily="2" charset="-122"/>
                <a:cs typeface="Times New Roman" panose="02020603050405020304" pitchFamily="18" charset="0"/>
              </a:rPr>
              <a:t>用手捂住脸</a:t>
            </a: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头</a:t>
            </a:r>
            <a:endParaRPr lang="zh-CN" altLang="zh-CN" sz="1050" kern="100">
              <a:latin typeface="宋体" panose="02010600030101010101" pitchFamily="2" charset="-122"/>
              <a:cs typeface="Courier New" panose="02070609020205090404" pitchFamily="49" charset="0"/>
            </a:endParaRPr>
          </a:p>
        </p:txBody>
      </p:sp>
      <p:sp>
        <p:nvSpPr>
          <p:cNvPr id="3" name="矩形 2"/>
          <p:cNvSpPr/>
          <p:nvPr/>
        </p:nvSpPr>
        <p:spPr>
          <a:xfrm>
            <a:off x="889741" y="4072730"/>
            <a:ext cx="1909497" cy="1228478"/>
          </a:xfrm>
          <a:prstGeom prst="rect">
            <a:avLst/>
          </a:prstGeom>
        </p:spPr>
        <p:txBody>
          <a:bodyPr wrap="none">
            <a:spAutoFit/>
          </a:bodyPr>
          <a:lstStyle/>
          <a:p>
            <a:pPr>
              <a:lnSpc>
                <a:spcPct val="150000"/>
              </a:lnSpc>
            </a:pPr>
            <a:r>
              <a:rPr lang="en-US" altLang="zh-CN" sz="2600" b="1" kern="100">
                <a:latin typeface="Times New Roman" panose="02020603050405020304" pitchFamily="18" charset="0"/>
                <a:ea typeface="华文细黑" panose="02010600040101010101" pitchFamily="2" charset="-122"/>
              </a:rPr>
              <a:t>oneself </a:t>
            </a:r>
            <a:r>
              <a:rPr lang="en-US" altLang="zh-CN" sz="2600" b="1" kern="100" smtClean="0">
                <a:latin typeface="Times New Roman" panose="02020603050405020304" pitchFamily="18" charset="0"/>
                <a:ea typeface="华文细黑" panose="02010600040101010101" pitchFamily="2" charset="-122"/>
              </a:rPr>
              <a:t>in</a:t>
            </a:r>
            <a:endParaRPr lang="en-US" altLang="zh-CN" sz="2600" b="1" kern="100" smtClean="0">
              <a:latin typeface="Times New Roman" panose="02020603050405020304" pitchFamily="18" charset="0"/>
              <a:ea typeface="华文细黑" panose="02010600040101010101" pitchFamily="2" charset="-122"/>
            </a:endParaRPr>
          </a:p>
          <a:p>
            <a:pPr>
              <a:lnSpc>
                <a:spcPct val="150000"/>
              </a:lnSpc>
            </a:pPr>
            <a:r>
              <a:rPr lang="en-US" altLang="zh-CN" sz="2600" b="1" kern="100" smtClean="0">
                <a:latin typeface="Times New Roman" panose="02020603050405020304" pitchFamily="18" charset="0"/>
                <a:ea typeface="华文细黑" panose="02010600040101010101" pitchFamily="2" charset="-122"/>
              </a:rPr>
              <a:t>be </a:t>
            </a:r>
            <a:r>
              <a:rPr lang="en-US" altLang="zh-CN" sz="2600" b="1" kern="100">
                <a:latin typeface="Times New Roman" panose="02020603050405020304" pitchFamily="18" charset="0"/>
                <a:ea typeface="华文细黑" panose="02010600040101010101" pitchFamily="2" charset="-122"/>
              </a:rPr>
              <a:t>buried in</a:t>
            </a:r>
            <a:endParaRPr lang="zh-CN" altLang="en-US"/>
          </a:p>
        </p:txBody>
      </p:sp>
      <p:sp>
        <p:nvSpPr>
          <p:cNvPr id="5" name="右大括号 4"/>
          <p:cNvSpPr/>
          <p:nvPr/>
        </p:nvSpPr>
        <p:spPr>
          <a:xfrm>
            <a:off x="2710036" y="4332187"/>
            <a:ext cx="144016" cy="86409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
        <p:nvSpPr>
          <p:cNvPr id="12" name="矩形 11"/>
          <p:cNvSpPr/>
          <p:nvPr/>
        </p:nvSpPr>
        <p:spPr>
          <a:xfrm>
            <a:off x="2920620" y="4516391"/>
            <a:ext cx="2948243" cy="492443"/>
          </a:xfrm>
          <a:prstGeom prst="rect">
            <a:avLst/>
          </a:prstGeom>
        </p:spPr>
        <p:txBody>
          <a:bodyPr wrap="none">
            <a:spAutoFit/>
          </a:bodyPr>
          <a:lstStyle/>
          <a:p>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埋头于</a:t>
            </a:r>
            <a:r>
              <a:rPr lang="en-US" altLang="zh-CN" sz="2600" b="1" kern="100">
                <a:latin typeface="Times New Roman" panose="02020603050405020304" pitchFamily="18" charset="0"/>
                <a:ea typeface="华文细黑" panose="02010600040101010101" pitchFamily="2" charset="-122"/>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专心于</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endParaRPr lang="zh-CN" altLang="en-US"/>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477788" y="724436"/>
            <a:ext cx="11305256" cy="4216732"/>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(1)She decided to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bury</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the secret deep within herself.</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她决定把这个秘密埋藏在内心深处。</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(2)Since his wife left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 has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buried himself in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his work.</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Since his wife left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his work.</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自从妻子离开之后，他一直都埋头于工作。</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(3)The girl was sitting there</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bury) her face in her hands.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这个女孩坐在那里，双手捂着脸。</a:t>
            </a:r>
            <a:endParaRPr lang="zh-CN" altLang="zh-CN" sz="1050" kern="100">
              <a:latin typeface="宋体" panose="02010600030101010101" pitchFamily="2" charset="-122"/>
              <a:cs typeface="Courier New" panose="02070609020205090404" pitchFamily="49" charset="0"/>
            </a:endParaRPr>
          </a:p>
        </p:txBody>
      </p:sp>
      <p:sp>
        <p:nvSpPr>
          <p:cNvPr id="10" name="矩形 9"/>
          <p:cNvSpPr/>
          <p:nvPr/>
        </p:nvSpPr>
        <p:spPr>
          <a:xfrm>
            <a:off x="4015705" y="2605630"/>
            <a:ext cx="2808782"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has been buried in</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1" name="矩形 10"/>
          <p:cNvSpPr/>
          <p:nvPr/>
        </p:nvSpPr>
        <p:spPr>
          <a:xfrm>
            <a:off x="4761903" y="3741401"/>
            <a:ext cx="131638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burying</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477788" y="724436"/>
            <a:ext cx="11305256" cy="3693319"/>
          </a:xfrm>
          <a:prstGeom prst="rect">
            <a:avLst/>
          </a:prstGeom>
        </p:spPr>
        <p:txBody>
          <a:bodyPr wrap="square">
            <a:spAutoFit/>
          </a:bodyPr>
          <a:lstStyle/>
          <a:p>
            <a:pPr algn="just">
              <a:lnSpc>
                <a:spcPct val="150000"/>
              </a:lnSpc>
              <a:spcAft>
                <a:spcPct val="0"/>
              </a:spcAft>
            </a:pPr>
            <a:r>
              <a:rPr lang="en-US" altLang="zh-CN" sz="2600" b="1" kern="100">
                <a:solidFill>
                  <a:srgbClr val="0000FF"/>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srgbClr val="0000FF"/>
                </a:solidFill>
                <a:latin typeface="IPAPANNEW" panose="02000500070000020004" pitchFamily="2" charset="0"/>
                <a:ea typeface="华文细黑" panose="02010600040101010101" pitchFamily="2" charset="-122"/>
                <a:cs typeface="Times New Roman" panose="02020603050405020304" pitchFamily="18" charset="0"/>
              </a:rPr>
              <a:t>一句多译</a:t>
            </a:r>
            <a:r>
              <a:rPr lang="en-US" altLang="zh-CN" sz="2600" b="1" kern="100">
                <a:solidFill>
                  <a:srgbClr val="0000FF"/>
                </a:solidFill>
                <a:latin typeface="IPAPANNEW" panose="02000500070000020004" pitchFamily="2" charset="0"/>
                <a:ea typeface="华文细黑" panose="02010600040101010101" pitchFamily="2" charset="-122"/>
                <a:cs typeface="Times New Roman" panose="02020603050405020304" pitchFamily="18"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由于埋头于功课，他对外面的事情一无所知。</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smtClean="0">
                <a:latin typeface="宋体" panose="02010600030101010101" pitchFamily="2" charset="-122"/>
                <a:ea typeface="华文细黑" panose="02010600040101010101" pitchFamily="2" charset="-122"/>
                <a:cs typeface="Times New Roman" panose="02020603050405020304" pitchFamily="18" charset="0"/>
              </a:rPr>
              <a:t>①</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 knew nothing about the outside world.(as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引导原因状语从句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smtClean="0">
                <a:latin typeface="宋体" panose="02010600030101010101" pitchFamily="2" charset="-122"/>
                <a:ea typeface="华文细黑" panose="02010600040101010101" pitchFamily="2" charset="-122"/>
                <a:cs typeface="Times New Roman" panose="02020603050405020304" pitchFamily="18" charset="0"/>
              </a:rPr>
              <a:t>②</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 knew nothing about the outside world.(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过去分词短语作状语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p:txBody>
      </p:sp>
      <p:sp>
        <p:nvSpPr>
          <p:cNvPr id="10" name="矩形 9"/>
          <p:cNvSpPr/>
          <p:nvPr/>
        </p:nvSpPr>
        <p:spPr>
          <a:xfrm>
            <a:off x="1048728" y="1994709"/>
            <a:ext cx="454162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As he was buried in his lessons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1" name="矩形 10"/>
          <p:cNvSpPr/>
          <p:nvPr/>
        </p:nvSpPr>
        <p:spPr>
          <a:xfrm>
            <a:off x="909836" y="3206232"/>
            <a:ext cx="308770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Buried in his lessons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821199" y="468171"/>
            <a:ext cx="11369213" cy="1908000"/>
          </a:xfrm>
          <a:prstGeom prst="rect">
            <a:avLst/>
          </a:prstGeom>
          <a:solidFill>
            <a:srgbClr val="F79646">
              <a:lumMod val="20000"/>
              <a:lumOff val="80000"/>
            </a:srgbClr>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6" name="矩形 5"/>
          <p:cNvSpPr/>
          <p:nvPr/>
        </p:nvSpPr>
        <p:spPr>
          <a:xfrm>
            <a:off x="1" y="468171"/>
            <a:ext cx="541796" cy="1908000"/>
          </a:xfrm>
          <a:prstGeom prst="rect">
            <a:avLst/>
          </a:prstGeom>
          <a:solidFill>
            <a:srgbClr val="00B0F0"/>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8" name="矩形 7"/>
          <p:cNvSpPr/>
          <p:nvPr/>
        </p:nvSpPr>
        <p:spPr>
          <a:xfrm>
            <a:off x="608360" y="468171"/>
            <a:ext cx="133200" cy="1908000"/>
          </a:xfrm>
          <a:prstGeom prst="rect">
            <a:avLst/>
          </a:prstGeom>
          <a:solidFill>
            <a:srgbClr val="F5C131"/>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9" name="矩形 8"/>
          <p:cNvSpPr/>
          <p:nvPr/>
        </p:nvSpPr>
        <p:spPr>
          <a:xfrm>
            <a:off x="889741" y="404664"/>
            <a:ext cx="11141033" cy="1868910"/>
          </a:xfrm>
          <a:prstGeom prst="rect">
            <a:avLst/>
          </a:prstGeom>
        </p:spPr>
        <p:txBody>
          <a:bodyPr wrap="square">
            <a:spAutoFit/>
          </a:bodyPr>
          <a:lstStyle/>
          <a:p>
            <a:pPr algn="just">
              <a:lnSpc>
                <a:spcPct val="150000"/>
              </a:lnSpc>
              <a:spcAft>
                <a:spcPct val="0"/>
              </a:spcAft>
            </a:pP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They </a:t>
            </a:r>
            <a:r>
              <a:rPr lang="en-US" altLang="zh-CN" sz="2800" b="1" u="wavy" kern="100">
                <a:latin typeface="Times New Roman" panose="02020603050405020304" pitchFamily="18" charset="0"/>
                <a:ea typeface="华文细黑" panose="02010600040101010101" pitchFamily="2" charset="-122"/>
                <a:cs typeface="Courier New" panose="02070609020205090404" pitchFamily="49" charset="0"/>
              </a:rPr>
              <a:t>applied</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 this understanding </a:t>
            </a:r>
            <a:r>
              <a:rPr lang="en-US" altLang="zh-CN" sz="2800" b="1" u="wavy" kern="100">
                <a:latin typeface="Times New Roman" panose="02020603050405020304" pitchFamily="18" charset="0"/>
                <a:ea typeface="华文细黑" panose="02010600040101010101" pitchFamily="2" charset="-122"/>
                <a:cs typeface="Courier New" panose="02070609020205090404" pitchFamily="49" charset="0"/>
              </a:rPr>
              <a:t>to</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 the Maya calendar</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which was accurate to within 30 seconds per year.</a:t>
            </a:r>
            <a:r>
              <a:rPr lang="zh-CN" altLang="zh-CN" sz="2400" b="1" kern="100">
                <a:latin typeface="Times New Roman" panose="02020603050405020304" pitchFamily="18" charset="0"/>
                <a:ea typeface="华文细黑" panose="02010600040101010101" pitchFamily="2" charset="-122"/>
                <a:cs typeface="Times New Roman" panose="02020603050405020304" pitchFamily="18" charset="0"/>
              </a:rPr>
              <a:t>他们把</a:t>
            </a:r>
            <a:r>
              <a:rPr lang="en-US" altLang="zh-CN" sz="2400" b="1" kern="100">
                <a:latin typeface="Symbol" panose="05050102010706020507" pitchFamily="18" charset="2"/>
                <a:ea typeface="华文细黑" panose="02010600040101010101" pitchFamily="2" charset="-122"/>
                <a:cs typeface="Times New Roman" panose="02020603050405020304" pitchFamily="18" charset="0"/>
              </a:rPr>
              <a:t>(</a:t>
            </a:r>
            <a:r>
              <a:rPr lang="zh-CN" altLang="zh-CN" sz="2400" b="1" kern="100">
                <a:latin typeface="Times New Roman" panose="02020603050405020304" pitchFamily="18" charset="0"/>
                <a:ea typeface="华文细黑" panose="02010600040101010101" pitchFamily="2" charset="-122"/>
                <a:cs typeface="Times New Roman" panose="02020603050405020304" pitchFamily="18" charset="0"/>
              </a:rPr>
              <a:t>对天文学</a:t>
            </a:r>
            <a:r>
              <a:rPr lang="en-US" altLang="zh-CN" sz="2400" b="1" kern="100">
                <a:latin typeface="Symbol" panose="05050102010706020507" pitchFamily="18" charset="2"/>
                <a:ea typeface="华文细黑" panose="02010600040101010101" pitchFamily="2" charset="-122"/>
                <a:cs typeface="Times New Roman" panose="02020603050405020304" pitchFamily="18" charset="0"/>
              </a:rPr>
              <a:t>)</a:t>
            </a:r>
            <a:r>
              <a:rPr lang="zh-CN" altLang="zh-CN" sz="2400" b="1" kern="100">
                <a:latin typeface="Times New Roman" panose="02020603050405020304" pitchFamily="18" charset="0"/>
                <a:ea typeface="华文细黑" panose="02010600040101010101" pitchFamily="2" charset="-122"/>
                <a:cs typeface="Times New Roman" panose="02020603050405020304" pitchFamily="18" charset="0"/>
              </a:rPr>
              <a:t>理解应用到玛雅历法中，精确到每年</a:t>
            </a:r>
            <a:r>
              <a:rPr lang="en-US" altLang="zh-CN" sz="2400" b="1" kern="100">
                <a:latin typeface="Times New Roman" panose="02020603050405020304" pitchFamily="18" charset="0"/>
                <a:ea typeface="华文细黑" panose="02010600040101010101" pitchFamily="2" charset="-122"/>
                <a:cs typeface="Courier New" panose="02070609020205090404" pitchFamily="49" charset="0"/>
              </a:rPr>
              <a:t>30</a:t>
            </a:r>
            <a:r>
              <a:rPr lang="zh-CN" altLang="zh-CN" sz="2400" b="1" kern="100">
                <a:latin typeface="Times New Roman" panose="02020603050405020304" pitchFamily="18" charset="0"/>
                <a:ea typeface="华文细黑" panose="02010600040101010101" pitchFamily="2" charset="-122"/>
                <a:cs typeface="Times New Roman" panose="02020603050405020304" pitchFamily="18" charset="0"/>
              </a:rPr>
              <a:t>秒内。</a:t>
            </a:r>
            <a:endParaRPr lang="zh-CN" altLang="zh-CN" sz="2400" kern="100">
              <a:latin typeface="宋体" panose="02010600030101010101" pitchFamily="2" charset="-122"/>
              <a:cs typeface="Courier New" panose="02070609020205090404" pitchFamily="49" charset="0"/>
            </a:endParaRPr>
          </a:p>
        </p:txBody>
      </p:sp>
      <p:sp>
        <p:nvSpPr>
          <p:cNvPr id="10" name="TextBox 5"/>
          <p:cNvSpPr txBox="1"/>
          <p:nvPr/>
        </p:nvSpPr>
        <p:spPr>
          <a:xfrm>
            <a:off x="56637" y="1160561"/>
            <a:ext cx="709977" cy="523220"/>
          </a:xfrm>
          <a:prstGeom prst="rect">
            <a:avLst/>
          </a:prstGeom>
          <a:noFill/>
        </p:spPr>
        <p:txBody>
          <a:bodyPr wrap="square" rtlCol="0">
            <a:spAutoFit/>
          </a:bodyPr>
          <a:lstStyle/>
          <a:p>
            <a:pPr defTabSz="1218565"/>
            <a:r>
              <a:rPr lang="en-US" altLang="zh-CN" sz="2800" b="1" smtClean="0">
                <a:solidFill>
                  <a:prstClr val="white"/>
                </a:solidFill>
                <a:latin typeface="Arial"/>
                <a:ea typeface="黑体" panose="02010609060101010101" pitchFamily="49" charset="-122"/>
              </a:rPr>
              <a:t>3</a:t>
            </a:r>
            <a:endParaRPr lang="zh-CN" altLang="en-US" sz="2800" b="1">
              <a:solidFill>
                <a:prstClr val="white"/>
              </a:solidFill>
              <a:latin typeface="Arial"/>
              <a:ea typeface="黑体" panose="02010609060101010101" pitchFamily="49" charset="-122"/>
            </a:endParaRPr>
          </a:p>
        </p:txBody>
      </p:sp>
      <p:sp>
        <p:nvSpPr>
          <p:cNvPr id="11" name="矩形 10"/>
          <p:cNvSpPr/>
          <p:nvPr/>
        </p:nvSpPr>
        <p:spPr>
          <a:xfrm>
            <a:off x="889741" y="2492896"/>
            <a:ext cx="11141033" cy="642484"/>
          </a:xfrm>
          <a:prstGeom prst="rect">
            <a:avLst/>
          </a:prstGeom>
        </p:spPr>
        <p:txBody>
          <a:bodyPr wrap="square">
            <a:spAutoFit/>
          </a:bodyPr>
          <a:lstStyle/>
          <a:p>
            <a:pPr algn="just">
              <a:lnSpc>
                <a:spcPct val="150000"/>
              </a:lnSpc>
              <a:spcAft>
                <a:spcPct val="0"/>
              </a:spcAft>
            </a:pPr>
            <a:r>
              <a:rPr lang="zh-CN" altLang="zh-CN" sz="2600" b="1" kern="100">
                <a:solidFill>
                  <a:srgbClr val="0000FF"/>
                </a:solidFill>
                <a:latin typeface="GBK_S" panose="03000509000000000000" pitchFamily="65" charset="-122"/>
                <a:ea typeface="GBK_S" panose="03000509000000000000" pitchFamily="65"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apply...to...</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把</a:t>
            </a:r>
            <a:r>
              <a:rPr lang="en-US" altLang="zh-CN" sz="2600" b="1" kern="100">
                <a:solidFill>
                  <a:srgbClr val="0000FF"/>
                </a:solidFill>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应用于</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涂抹于</a:t>
            </a:r>
            <a:r>
              <a:rPr lang="en-US" altLang="zh-CN" sz="2600" b="1" kern="100">
                <a:solidFill>
                  <a:srgbClr val="0000FF"/>
                </a:solidFill>
                <a:latin typeface="宋体" panose="02010600030101010101" pitchFamily="2" charset="-122"/>
                <a:ea typeface="华文细黑" panose="02010600040101010101" pitchFamily="2" charset="-122"/>
                <a:cs typeface="Times New Roman" panose="02020603050405020304" pitchFamily="18" charset="0"/>
              </a:rPr>
              <a:t>……</a:t>
            </a:r>
            <a:endParaRPr lang="zh-CN" altLang="zh-CN" sz="1050" kern="100">
              <a:solidFill>
                <a:srgbClr val="0000FF"/>
              </a:solidFill>
              <a:latin typeface="宋体" panose="02010600030101010101" pitchFamily="2" charset="-122"/>
              <a:cs typeface="Courier New" panose="02070609020205090404" pitchFamily="49" charset="0"/>
            </a:endParaRPr>
          </a:p>
        </p:txBody>
      </p:sp>
      <p:sp>
        <p:nvSpPr>
          <p:cNvPr id="12" name="矩形 11"/>
          <p:cNvSpPr/>
          <p:nvPr/>
        </p:nvSpPr>
        <p:spPr>
          <a:xfrm>
            <a:off x="889741" y="3112393"/>
            <a:ext cx="11141033" cy="3017236"/>
          </a:xfrm>
          <a:prstGeom prst="rect">
            <a:avLst/>
          </a:prstGeom>
        </p:spPr>
        <p:txBody>
          <a:bodyPr wrap="square">
            <a:spAutoFit/>
          </a:bodyPr>
          <a:lstStyle/>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apply to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适用于；应用于</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apply (to sb. ) for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向某人</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申请；请示得到</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apply oneself to (doing) sth.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专心</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致力于</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做</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某事</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applicant </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申请人</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application </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申请</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书</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；应用；用途</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8" name="矩形 7"/>
          <p:cNvSpPr/>
          <p:nvPr/>
        </p:nvSpPr>
        <p:spPr>
          <a:xfrm>
            <a:off x="477788" y="548680"/>
            <a:ext cx="11305256" cy="6017225"/>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(1)We had to write a paper on how we plan to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apply</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what we would learn in class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to</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our future professions.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我们必须写一篇关于我们计划如何把课堂上学到的知识应用于未来职业中的论文。</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(2)If you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job in hand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you will soon finish it.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如果你专心于手头的工作，你很快就会完成的。</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(3)It is apparent that this rule doesn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children.</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很明显，这条规则不适用于儿童。</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(4)If you are interested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please send an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apply) to us.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如果你感兴趣的话，请给我们发一份申请书。</a:t>
            </a:r>
            <a:endParaRPr lang="zh-CN" altLang="zh-CN" sz="1050" kern="100">
              <a:latin typeface="宋体" panose="02010600030101010101" pitchFamily="2" charset="-122"/>
              <a:cs typeface="Courier New" panose="02070609020205090404" pitchFamily="49" charset="0"/>
            </a:endParaRPr>
          </a:p>
        </p:txBody>
      </p:sp>
      <p:sp>
        <p:nvSpPr>
          <p:cNvPr id="10" name="矩形 9"/>
          <p:cNvSpPr/>
          <p:nvPr/>
        </p:nvSpPr>
        <p:spPr>
          <a:xfrm>
            <a:off x="1827897" y="2972067"/>
            <a:ext cx="2574744"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apply yourself to</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2" name="矩形 11"/>
          <p:cNvSpPr/>
          <p:nvPr/>
        </p:nvSpPr>
        <p:spPr>
          <a:xfrm>
            <a:off x="6166420" y="4168130"/>
            <a:ext cx="134363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apply to</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3" name="矩形 12"/>
          <p:cNvSpPr/>
          <p:nvPr/>
        </p:nvSpPr>
        <p:spPr>
          <a:xfrm>
            <a:off x="6186966" y="5357492"/>
            <a:ext cx="1779654"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application</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821199" y="468172"/>
            <a:ext cx="11369213" cy="1908000"/>
          </a:xfrm>
          <a:prstGeom prst="rect">
            <a:avLst/>
          </a:prstGeom>
          <a:solidFill>
            <a:srgbClr val="F79646">
              <a:lumMod val="20000"/>
              <a:lumOff val="80000"/>
            </a:srgbClr>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6" name="矩形 5"/>
          <p:cNvSpPr/>
          <p:nvPr/>
        </p:nvSpPr>
        <p:spPr>
          <a:xfrm>
            <a:off x="1" y="468172"/>
            <a:ext cx="541796" cy="1908000"/>
          </a:xfrm>
          <a:prstGeom prst="rect">
            <a:avLst/>
          </a:prstGeom>
          <a:solidFill>
            <a:srgbClr val="00B0F0"/>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8" name="矩形 7"/>
          <p:cNvSpPr/>
          <p:nvPr/>
        </p:nvSpPr>
        <p:spPr>
          <a:xfrm>
            <a:off x="614389" y="468172"/>
            <a:ext cx="133200" cy="1908000"/>
          </a:xfrm>
          <a:prstGeom prst="rect">
            <a:avLst/>
          </a:prstGeom>
          <a:solidFill>
            <a:srgbClr val="F5C131"/>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9" name="矩形 8"/>
          <p:cNvSpPr/>
          <p:nvPr/>
        </p:nvSpPr>
        <p:spPr>
          <a:xfrm>
            <a:off x="889741" y="404664"/>
            <a:ext cx="11141033" cy="1868140"/>
          </a:xfrm>
          <a:prstGeom prst="rect">
            <a:avLst/>
          </a:prstGeom>
        </p:spPr>
        <p:txBody>
          <a:bodyPr wrap="square">
            <a:spAutoFit/>
          </a:bodyPr>
          <a:lstStyle/>
          <a:p>
            <a:pPr algn="just">
              <a:lnSpc>
                <a:spcPct val="150000"/>
              </a:lnSpc>
              <a:spcAft>
                <a:spcPct val="0"/>
              </a:spcAft>
            </a:pP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As their population </a:t>
            </a:r>
            <a:r>
              <a:rPr lang="en-US" altLang="zh-CN" sz="2800" b="1" u="wavy" kern="100">
                <a:latin typeface="Times New Roman" panose="02020603050405020304" pitchFamily="18" charset="0"/>
                <a:ea typeface="华文细黑" panose="02010600040101010101" pitchFamily="2" charset="-122"/>
                <a:cs typeface="Courier New" panose="02070609020205090404" pitchFamily="49" charset="0"/>
              </a:rPr>
              <a:t>expanded</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yet more land was needed for agriculture and more trees for construction.</a:t>
            </a:r>
            <a:r>
              <a:rPr lang="zh-CN" altLang="zh-CN" sz="2400" b="1" kern="100">
                <a:latin typeface="Times New Roman" panose="02020603050405020304" pitchFamily="18" charset="0"/>
                <a:ea typeface="华文细黑" panose="02010600040101010101" pitchFamily="2" charset="-122"/>
                <a:cs typeface="Times New Roman" panose="02020603050405020304" pitchFamily="18" charset="0"/>
              </a:rPr>
              <a:t>随着人口的增加，需要更多的土地来进行农业耕作，建筑方面也需要更多的树木。</a:t>
            </a:r>
            <a:endParaRPr lang="zh-CN" altLang="zh-CN" sz="2400" kern="100">
              <a:latin typeface="宋体" panose="02010600030101010101" pitchFamily="2" charset="-122"/>
              <a:cs typeface="Courier New" panose="02070609020205090404" pitchFamily="49" charset="0"/>
            </a:endParaRPr>
          </a:p>
        </p:txBody>
      </p:sp>
      <p:sp>
        <p:nvSpPr>
          <p:cNvPr id="10" name="TextBox 5"/>
          <p:cNvSpPr txBox="1"/>
          <p:nvPr/>
        </p:nvSpPr>
        <p:spPr>
          <a:xfrm>
            <a:off x="56637" y="1160562"/>
            <a:ext cx="709977" cy="523220"/>
          </a:xfrm>
          <a:prstGeom prst="rect">
            <a:avLst/>
          </a:prstGeom>
          <a:noFill/>
        </p:spPr>
        <p:txBody>
          <a:bodyPr wrap="square" rtlCol="0">
            <a:spAutoFit/>
          </a:bodyPr>
          <a:lstStyle/>
          <a:p>
            <a:pPr defTabSz="1218565"/>
            <a:r>
              <a:rPr lang="en-US" altLang="zh-CN" sz="2800" b="1" smtClean="0">
                <a:solidFill>
                  <a:prstClr val="white"/>
                </a:solidFill>
                <a:latin typeface="Arial"/>
                <a:ea typeface="黑体" panose="02010609060101010101" pitchFamily="49" charset="-122"/>
              </a:rPr>
              <a:t>4</a:t>
            </a:r>
            <a:endParaRPr lang="zh-CN" altLang="en-US" sz="2800" b="1">
              <a:solidFill>
                <a:prstClr val="white"/>
              </a:solidFill>
              <a:latin typeface="Arial"/>
              <a:ea typeface="黑体" panose="02010609060101010101" pitchFamily="49" charset="-122"/>
            </a:endParaRPr>
          </a:p>
        </p:txBody>
      </p:sp>
      <p:sp>
        <p:nvSpPr>
          <p:cNvPr id="11" name="矩形 10"/>
          <p:cNvSpPr/>
          <p:nvPr/>
        </p:nvSpPr>
        <p:spPr>
          <a:xfrm>
            <a:off x="889741" y="2492896"/>
            <a:ext cx="10821295" cy="642484"/>
          </a:xfrm>
          <a:prstGeom prst="rect">
            <a:avLst/>
          </a:prstGeom>
        </p:spPr>
        <p:txBody>
          <a:bodyPr wrap="square">
            <a:spAutoFit/>
          </a:bodyPr>
          <a:lstStyle/>
          <a:p>
            <a:pPr algn="just">
              <a:lnSpc>
                <a:spcPct val="150000"/>
              </a:lnSpc>
              <a:spcAft>
                <a:spcPct val="0"/>
              </a:spcAft>
            </a:pPr>
            <a:r>
              <a:rPr lang="zh-CN" altLang="zh-CN" sz="2600" b="1" kern="100">
                <a:solidFill>
                  <a:srgbClr val="0000FF"/>
                </a:solidFill>
                <a:ea typeface="GBK_S" panose="03000509000000000000" pitchFamily="65"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expand </a:t>
            </a:r>
            <a:r>
              <a:rPr lang="en-US" altLang="zh-CN" sz="2600" b="1" i="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v</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使变大；伸展；扩大，扩展；增加</a:t>
            </a:r>
            <a:endParaRPr lang="zh-CN" altLang="zh-CN" sz="1050" kern="100">
              <a:solidFill>
                <a:srgbClr val="0000FF"/>
              </a:solidFill>
              <a:latin typeface="宋体" panose="02010600030101010101" pitchFamily="2" charset="-122"/>
              <a:cs typeface="Courier New" panose="02070609020205090404" pitchFamily="49" charset="0"/>
            </a:endParaRPr>
          </a:p>
        </p:txBody>
      </p:sp>
      <p:sp>
        <p:nvSpPr>
          <p:cNvPr id="12" name="矩形 11"/>
          <p:cNvSpPr/>
          <p:nvPr/>
        </p:nvSpPr>
        <p:spPr>
          <a:xfrm>
            <a:off x="889741" y="3109768"/>
            <a:ext cx="10821295" cy="2417072"/>
          </a:xfrm>
          <a:prstGeom prst="rect">
            <a:avLst/>
          </a:prstGeom>
        </p:spPr>
        <p:txBody>
          <a:bodyPr wrap="square">
            <a:spAutoFit/>
          </a:bodyPr>
          <a:lstStyle/>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expand into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扩展</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发展成</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expand...into...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将</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扩展</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发展成</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expand on/upon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详述；详细阐明</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expansion </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扩大；增加</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矩形 5"/>
          <p:cNvSpPr/>
          <p:nvPr/>
        </p:nvSpPr>
        <p:spPr>
          <a:xfrm>
            <a:off x="477788" y="1052736"/>
            <a:ext cx="11305256" cy="4293483"/>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(1)The hotel wants to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expand</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its business by adding a swimming pool.</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该酒店想添一个游泳池来扩展业务。</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(2)The writer is struggling to expand his story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 novel.</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这位作家正尽力把他的故事扩展成一本小说。</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(3)Could you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 point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please? Your boss is not satisfied with the report.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请你把那一点详细说明一下好吗？你的老板对这份报告不满意。</a:t>
            </a:r>
            <a:endParaRPr lang="zh-CN" altLang="zh-CN" sz="1050" kern="100">
              <a:latin typeface="宋体" panose="02010600030101010101" pitchFamily="2" charset="-122"/>
              <a:cs typeface="Courier New" panose="02070609020205090404" pitchFamily="49" charset="0"/>
            </a:endParaRPr>
          </a:p>
        </p:txBody>
      </p:sp>
      <p:sp>
        <p:nvSpPr>
          <p:cNvPr id="8" name="矩形 7"/>
          <p:cNvSpPr/>
          <p:nvPr/>
        </p:nvSpPr>
        <p:spPr>
          <a:xfrm>
            <a:off x="7174532" y="2348880"/>
            <a:ext cx="74090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into</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2628503" y="3501008"/>
            <a:ext cx="2476960"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expand on/upon</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821199" y="468172"/>
            <a:ext cx="11369213" cy="1260000"/>
          </a:xfrm>
          <a:prstGeom prst="rect">
            <a:avLst/>
          </a:prstGeom>
          <a:solidFill>
            <a:srgbClr val="F79646">
              <a:lumMod val="20000"/>
              <a:lumOff val="80000"/>
            </a:srgbClr>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6" name="矩形 5"/>
          <p:cNvSpPr/>
          <p:nvPr/>
        </p:nvSpPr>
        <p:spPr>
          <a:xfrm>
            <a:off x="1" y="468172"/>
            <a:ext cx="541796" cy="1260000"/>
          </a:xfrm>
          <a:prstGeom prst="rect">
            <a:avLst/>
          </a:prstGeom>
          <a:solidFill>
            <a:srgbClr val="00B0F0"/>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8" name="矩形 7"/>
          <p:cNvSpPr/>
          <p:nvPr/>
        </p:nvSpPr>
        <p:spPr>
          <a:xfrm>
            <a:off x="614389" y="468172"/>
            <a:ext cx="133200" cy="1260000"/>
          </a:xfrm>
          <a:prstGeom prst="rect">
            <a:avLst/>
          </a:prstGeom>
          <a:solidFill>
            <a:srgbClr val="F5C131"/>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9" name="矩形 8"/>
          <p:cNvSpPr/>
          <p:nvPr/>
        </p:nvSpPr>
        <p:spPr>
          <a:xfrm>
            <a:off x="889741" y="404664"/>
            <a:ext cx="11141033" cy="1307537"/>
          </a:xfrm>
          <a:prstGeom prst="rect">
            <a:avLst/>
          </a:prstGeom>
        </p:spPr>
        <p:txBody>
          <a:bodyPr wrap="square">
            <a:spAutoFit/>
          </a:bodyPr>
          <a:lstStyle/>
          <a:p>
            <a:pPr algn="just">
              <a:lnSpc>
                <a:spcPct val="150000"/>
              </a:lnSpc>
              <a:spcAft>
                <a:spcPct val="0"/>
              </a:spcAft>
            </a:pP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Its once-great cities fell into </a:t>
            </a:r>
            <a:r>
              <a:rPr lang="en-US" altLang="zh-CN" sz="2800" b="1" u="wavy" kern="100">
                <a:latin typeface="Times New Roman" panose="02020603050405020304" pitchFamily="18" charset="0"/>
                <a:ea typeface="华文细黑" panose="02010600040101010101" pitchFamily="2" charset="-122"/>
                <a:cs typeface="Courier New" panose="02070609020205090404" pitchFamily="49" charset="0"/>
              </a:rPr>
              <a:t>ruin</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leaving various mysteries for later people to solve.</a:t>
            </a:r>
            <a:r>
              <a:rPr lang="zh-CN" altLang="zh-CN" sz="2400" b="1" kern="100">
                <a:latin typeface="Times New Roman" panose="02020603050405020304" pitchFamily="18" charset="0"/>
                <a:ea typeface="华文细黑" panose="02010600040101010101" pitchFamily="2" charset="-122"/>
                <a:cs typeface="Times New Roman" panose="02020603050405020304" pitchFamily="18" charset="0"/>
              </a:rPr>
              <a:t>它曾经的大城市荒废了，留下了各种各样的谜团等待后人去解决。</a:t>
            </a:r>
            <a:endParaRPr lang="zh-CN" altLang="zh-CN" sz="2400" kern="100">
              <a:latin typeface="宋体" panose="02010600030101010101" pitchFamily="2" charset="-122"/>
              <a:cs typeface="Courier New" panose="02070609020205090404" pitchFamily="49" charset="0"/>
            </a:endParaRPr>
          </a:p>
        </p:txBody>
      </p:sp>
      <p:sp>
        <p:nvSpPr>
          <p:cNvPr id="10" name="TextBox 5"/>
          <p:cNvSpPr txBox="1"/>
          <p:nvPr/>
        </p:nvSpPr>
        <p:spPr>
          <a:xfrm>
            <a:off x="56637" y="836562"/>
            <a:ext cx="709977" cy="523220"/>
          </a:xfrm>
          <a:prstGeom prst="rect">
            <a:avLst/>
          </a:prstGeom>
          <a:noFill/>
        </p:spPr>
        <p:txBody>
          <a:bodyPr wrap="square" rtlCol="0">
            <a:spAutoFit/>
          </a:bodyPr>
          <a:lstStyle/>
          <a:p>
            <a:pPr defTabSz="1218565"/>
            <a:r>
              <a:rPr lang="en-US" altLang="zh-CN" sz="2800" b="1" smtClean="0">
                <a:solidFill>
                  <a:prstClr val="white"/>
                </a:solidFill>
                <a:latin typeface="Arial"/>
                <a:ea typeface="黑体" panose="02010609060101010101" pitchFamily="49" charset="-122"/>
              </a:rPr>
              <a:t>5</a:t>
            </a:r>
            <a:endParaRPr lang="zh-CN" altLang="en-US" sz="2800" b="1">
              <a:solidFill>
                <a:prstClr val="white"/>
              </a:solidFill>
              <a:latin typeface="Arial"/>
              <a:ea typeface="黑体" panose="02010609060101010101" pitchFamily="49" charset="-122"/>
            </a:endParaRPr>
          </a:p>
        </p:txBody>
      </p:sp>
      <p:sp>
        <p:nvSpPr>
          <p:cNvPr id="11" name="矩形 10"/>
          <p:cNvSpPr/>
          <p:nvPr/>
        </p:nvSpPr>
        <p:spPr>
          <a:xfrm>
            <a:off x="889741" y="1872407"/>
            <a:ext cx="10821295" cy="642484"/>
          </a:xfrm>
          <a:prstGeom prst="rect">
            <a:avLst/>
          </a:prstGeom>
        </p:spPr>
        <p:txBody>
          <a:bodyPr wrap="square">
            <a:spAutoFit/>
          </a:bodyPr>
          <a:lstStyle/>
          <a:p>
            <a:pPr algn="just">
              <a:lnSpc>
                <a:spcPct val="150000"/>
              </a:lnSpc>
              <a:spcAft>
                <a:spcPct val="0"/>
              </a:spcAft>
            </a:pPr>
            <a:r>
              <a:rPr lang="zh-CN" altLang="zh-CN" sz="2600" b="1" kern="100">
                <a:solidFill>
                  <a:srgbClr val="0000FF"/>
                </a:solidFill>
                <a:ea typeface="GBK_S" panose="03000509000000000000" pitchFamily="65"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ruin </a:t>
            </a:r>
            <a:r>
              <a:rPr lang="en-US" altLang="zh-CN" sz="2600" b="1" i="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废墟；毁灭</a:t>
            </a:r>
            <a:r>
              <a:rPr lang="zh-CN" altLang="zh-CN" sz="2600" b="1" kern="100">
                <a:solidFill>
                  <a:srgbClr val="0000FF"/>
                </a:solidFill>
                <a:latin typeface="宋体" panose="02010600030101010101" pitchFamily="2" charset="-122"/>
                <a:ea typeface="Times New Roman" panose="02020603050405020304" pitchFamily="18" charset="0"/>
                <a:cs typeface="Courier New" panose="02070609020205090404" pitchFamily="49" charset="0"/>
              </a:rPr>
              <a:t> </a:t>
            </a:r>
            <a:r>
              <a:rPr lang="en-US" altLang="zh-CN" sz="2600" b="1" i="1" kern="10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vt</a:t>
            </a:r>
            <a:r>
              <a:rPr lang="en-US" altLang="zh-CN" sz="2600" b="1" kern="100" err="1">
                <a:solidFill>
                  <a:srgbClr val="0000FF"/>
                </a:solidFill>
                <a:latin typeface="宋体" panose="02010600030101010101" pitchFamily="2" charset="-122"/>
                <a:ea typeface="Times New Roman" panose="02020603050405020304" pitchFamily="18" charset="0"/>
                <a:cs typeface="Courier New" panose="02070609020205090404" pitchFamily="49" charset="0"/>
              </a:rPr>
              <a:t>.</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毁灭；使破产</a:t>
            </a:r>
            <a:endParaRPr lang="zh-CN" altLang="zh-CN" sz="1050" kern="100">
              <a:solidFill>
                <a:srgbClr val="0000FF"/>
              </a:solidFill>
              <a:latin typeface="宋体" panose="02010600030101010101" pitchFamily="2" charset="-122"/>
              <a:cs typeface="Courier New" panose="02070609020205090404" pitchFamily="49" charset="0"/>
            </a:endParaRPr>
          </a:p>
        </p:txBody>
      </p:sp>
      <p:sp>
        <p:nvSpPr>
          <p:cNvPr id="12" name="矩形 11"/>
          <p:cNvSpPr/>
          <p:nvPr/>
        </p:nvSpPr>
        <p:spPr>
          <a:xfrm>
            <a:off x="889741" y="2492896"/>
            <a:ext cx="10821295" cy="2417072"/>
          </a:xfrm>
          <a:prstGeom prst="rect">
            <a:avLst/>
          </a:prstGeom>
        </p:spPr>
        <p:txBody>
          <a:bodyPr wrap="square">
            <a:spAutoFit/>
          </a:bodyPr>
          <a:lstStyle/>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 ruins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破败不堪；严重受损</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fall/come into ruin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成为废墟，被毁掉；衰落</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ruin one</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 hope</a:t>
            </a: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Times New Roman" panose="02020603050405020304" pitchFamily="18" charset="0"/>
                <a:cs typeface="Times New Roman" panose="02020603050405020304" pitchFamily="18" charset="0"/>
              </a:rPr>
              <a:t>chance</a:t>
            </a:r>
            <a:r>
              <a:rPr lang="zh-CN" altLang="zh-CN" sz="2600" b="1" kern="100">
                <a:latin typeface="IPAPANNEW" panose="02000500070000020004" pitchFamily="2" charset="0"/>
                <a:ea typeface="华文细黑" panose="02010600040101010101" pitchFamily="2" charset="-122"/>
                <a:cs typeface="Times New Roman" panose="02020603050405020304" pitchFamily="18" charset="0"/>
              </a:rPr>
              <a:t>毁掉某人的希望</a:t>
            </a: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机会</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ruin oneself</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自我毁灭</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477788" y="548680"/>
            <a:ext cx="11305256" cy="5417060"/>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 large number of churches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fell/came into ruin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after the big flood.</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洪水过后，大批的教堂被毁掉了。</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(2)Ever since the earthquake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this temple has been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自从地震以来，这座寺庙一直是废墟一片。</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(3)The little mistake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of getting the job.</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这个小错误毁掉了他得到这份工作的机会。</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(4)Heavy smoking may ruin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(you</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so you should give it up as soon as possible.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吸烟过量可能会毁掉你自己，因此你应该尽快戒烟。</a:t>
            </a:r>
            <a:endParaRPr lang="zh-CN" altLang="zh-CN" sz="1050" kern="100">
              <a:latin typeface="宋体" panose="02010600030101010101" pitchFamily="2" charset="-122"/>
              <a:cs typeface="Courier New" panose="02070609020205090404" pitchFamily="49" charset="0"/>
            </a:endParaRPr>
          </a:p>
        </p:txBody>
      </p:sp>
      <p:sp>
        <p:nvSpPr>
          <p:cNvPr id="6" name="矩形 5"/>
          <p:cNvSpPr/>
          <p:nvPr/>
        </p:nvSpPr>
        <p:spPr>
          <a:xfrm>
            <a:off x="7813079" y="1863874"/>
            <a:ext cx="128913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in ruins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3443462" y="3010988"/>
            <a:ext cx="2686954"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ruined his chance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8" name="矩形 7"/>
          <p:cNvSpPr/>
          <p:nvPr/>
        </p:nvSpPr>
        <p:spPr>
          <a:xfrm>
            <a:off x="4529286" y="4192513"/>
            <a:ext cx="133241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yourself</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8"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748782" y="1681644"/>
            <a:ext cx="10691261" cy="523220"/>
          </a:xfrm>
          <a:prstGeom prst="rect">
            <a:avLst/>
          </a:prstGeom>
        </p:spPr>
        <p:txBody>
          <a:bodyPr wrap="none">
            <a:spAutoFit/>
          </a:bodyPr>
          <a:lstStyle/>
          <a:p>
            <a:pPr algn="ctr">
              <a:spcBef>
                <a:spcPts val="1300"/>
              </a:spcBef>
              <a:spcAft>
                <a:spcPts val="1300"/>
              </a:spcAft>
            </a:pPr>
            <a:r>
              <a:rPr lang="en-US"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rPr>
              <a:t>Period Two</a:t>
            </a:r>
            <a:r>
              <a:rPr lang="zh-CN"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rPr>
              <a:t>Starting out &amp; Understanding ideas—Language points</a:t>
            </a:r>
            <a:endParaRPr lang="zh-CN"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21" name="文本框 20">
            <a:hlinkClick r:id="rId2" action="ppaction://hlinksldjump"/>
          </p:cNvPr>
          <p:cNvSpPr txBox="1"/>
          <p:nvPr/>
        </p:nvSpPr>
        <p:spPr>
          <a:xfrm>
            <a:off x="3934172" y="4428401"/>
            <a:ext cx="4954896" cy="584775"/>
          </a:xfrm>
          <a:prstGeom prst="rect">
            <a:avLst/>
          </a:prstGeom>
          <a:noFill/>
          <a:ln>
            <a:noFill/>
          </a:ln>
        </p:spPr>
        <p:txBody>
          <a:bodyPr wrap="square" rtlCol="0">
            <a:spAutoFit/>
            <a:scene3d>
              <a:camera prst="orthographicFront"/>
              <a:lightRig rig="threePt" dir="t"/>
            </a:scene3d>
            <a:sp3d contourW="12700"/>
          </a:bodyPr>
          <a:lstStyle/>
          <a:p>
            <a:pPr defTabSz="914400"/>
            <a:r>
              <a:rPr lang="zh-CN" altLang="en-US" sz="3200" b="1" smtClean="0">
                <a:solidFill>
                  <a:srgbClr val="8E6D48"/>
                </a:solidFill>
                <a:latin typeface="Arial"/>
                <a:ea typeface="微软雅黑"/>
              </a:rPr>
              <a:t>互动探究    </a:t>
            </a:r>
            <a:r>
              <a:rPr lang="zh-CN" altLang="en-US" smtClean="0">
                <a:solidFill>
                  <a:srgbClr val="8E6D48"/>
                </a:solidFill>
                <a:latin typeface="Arial"/>
                <a:ea typeface="微软雅黑"/>
              </a:rPr>
              <a:t>探究重点  互动撞击思维</a:t>
            </a:r>
            <a:endParaRPr lang="en-US" altLang="zh-CN">
              <a:solidFill>
                <a:srgbClr val="8E6D48"/>
              </a:solidFill>
              <a:latin typeface="Arial"/>
              <a:ea typeface="微软雅黑"/>
            </a:endParaRPr>
          </a:p>
        </p:txBody>
      </p:sp>
      <p:sp>
        <p:nvSpPr>
          <p:cNvPr id="20" name="文本框 19">
            <a:hlinkClick r:id="rId3" action="ppaction://hlinksldjump"/>
          </p:cNvPr>
          <p:cNvSpPr txBox="1"/>
          <p:nvPr/>
        </p:nvSpPr>
        <p:spPr>
          <a:xfrm>
            <a:off x="3934172" y="3429000"/>
            <a:ext cx="4954896" cy="584775"/>
          </a:xfrm>
          <a:prstGeom prst="rect">
            <a:avLst/>
          </a:prstGeom>
          <a:noFill/>
          <a:ln>
            <a:noFill/>
          </a:ln>
        </p:spPr>
        <p:txBody>
          <a:bodyPr wrap="square" rtlCol="0">
            <a:spAutoFit/>
            <a:scene3d>
              <a:camera prst="orthographicFront"/>
              <a:lightRig rig="threePt" dir="t"/>
            </a:scene3d>
            <a:sp3d contourW="12700"/>
          </a:bodyPr>
          <a:lstStyle/>
          <a:p>
            <a:pPr defTabSz="914400"/>
            <a:r>
              <a:rPr lang="zh-CN" altLang="en-US" sz="3200" b="1" smtClean="0">
                <a:solidFill>
                  <a:srgbClr val="8E6D48"/>
                </a:solidFill>
                <a:latin typeface="Arial"/>
                <a:ea typeface="微软雅黑"/>
              </a:rPr>
              <a:t>基础自测    </a:t>
            </a:r>
            <a:r>
              <a:rPr lang="zh-CN" altLang="en-US" smtClean="0">
                <a:solidFill>
                  <a:srgbClr val="8E6D48"/>
                </a:solidFill>
                <a:latin typeface="Arial"/>
                <a:ea typeface="微软雅黑"/>
              </a:rPr>
              <a:t>自主学习  落实基础知识</a:t>
            </a:r>
            <a:endParaRPr lang="en-US" altLang="zh-CN">
              <a:solidFill>
                <a:srgbClr val="8E6D48"/>
              </a:solidFill>
              <a:latin typeface="+mj-ea"/>
              <a:ea typeface="+mj-ea"/>
            </a:endParaRPr>
          </a:p>
        </p:txBody>
      </p:sp>
      <p:sp>
        <p:nvSpPr>
          <p:cNvPr id="7" name="文本框 6">
            <a:hlinkClick r:id="rId4" action="ppaction://hlinksldjump"/>
          </p:cNvPr>
          <p:cNvSpPr txBox="1"/>
          <p:nvPr/>
        </p:nvSpPr>
        <p:spPr>
          <a:xfrm>
            <a:off x="3934172" y="5445224"/>
            <a:ext cx="4954896" cy="584775"/>
          </a:xfrm>
          <a:prstGeom prst="rect">
            <a:avLst/>
          </a:prstGeom>
          <a:noFill/>
          <a:ln>
            <a:noFill/>
          </a:ln>
        </p:spPr>
        <p:txBody>
          <a:bodyPr wrap="square" rtlCol="0">
            <a:spAutoFit/>
            <a:scene3d>
              <a:camera prst="orthographicFront"/>
              <a:lightRig rig="threePt" dir="t"/>
            </a:scene3d>
            <a:sp3d contourW="12700"/>
          </a:bodyPr>
          <a:lstStyle/>
          <a:p>
            <a:pPr defTabSz="914400"/>
            <a:r>
              <a:rPr lang="zh-CN" altLang="en-US" sz="3200" b="1" smtClean="0">
                <a:solidFill>
                  <a:srgbClr val="8E6D48"/>
                </a:solidFill>
                <a:latin typeface="Arial"/>
                <a:ea typeface="微软雅黑"/>
              </a:rPr>
              <a:t>达标检测    </a:t>
            </a:r>
            <a:r>
              <a:rPr lang="zh-CN" altLang="en-US" smtClean="0">
                <a:solidFill>
                  <a:srgbClr val="8E6D48"/>
                </a:solidFill>
                <a:latin typeface="Arial"/>
                <a:ea typeface="微软雅黑"/>
              </a:rPr>
              <a:t>当堂检测  基础达标演练</a:t>
            </a:r>
            <a:endParaRPr lang="en-US" altLang="zh-CN">
              <a:solidFill>
                <a:srgbClr val="8E6D48"/>
              </a:solidFill>
              <a:latin typeface="Arial"/>
              <a:ea typeface="微软雅黑"/>
            </a:endParaRPr>
          </a:p>
        </p:txBody>
      </p:sp>
      <p:grpSp>
        <p:nvGrpSpPr>
          <p:cNvPr id="24" name="组合 23"/>
          <p:cNvGrpSpPr/>
          <p:nvPr/>
        </p:nvGrpSpPr>
        <p:grpSpPr>
          <a:xfrm rot="10800000">
            <a:off x="212824" y="254442"/>
            <a:ext cx="1849140" cy="582270"/>
            <a:chOff x="1198662" y="3429794"/>
            <a:chExt cx="3600400" cy="792088"/>
          </a:xfrm>
        </p:grpSpPr>
        <p:grpSp>
          <p:nvGrpSpPr>
            <p:cNvPr id="25" name="组合 24"/>
            <p:cNvGrpSpPr/>
            <p:nvPr/>
          </p:nvGrpSpPr>
          <p:grpSpPr>
            <a:xfrm>
              <a:off x="1198662" y="3429794"/>
              <a:ext cx="3600400" cy="288000"/>
              <a:chOff x="1198662" y="3429794"/>
              <a:chExt cx="3600400" cy="288000"/>
            </a:xfrm>
          </p:grpSpPr>
          <p:cxnSp>
            <p:nvCxnSpPr>
              <p:cNvPr id="30" name="直接连接符 29"/>
              <p:cNvCxnSpPr/>
              <p:nvPr/>
            </p:nvCxnSpPr>
            <p:spPr>
              <a:xfrm>
                <a:off x="1198662" y="3429794"/>
                <a:ext cx="3600400" cy="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H="1">
                <a:off x="1198662" y="3429794"/>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H="1">
                <a:off x="4799062" y="3429794"/>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26" name="组合 25"/>
            <p:cNvGrpSpPr/>
            <p:nvPr/>
          </p:nvGrpSpPr>
          <p:grpSpPr>
            <a:xfrm>
              <a:off x="1198662" y="3933882"/>
              <a:ext cx="3600400" cy="288000"/>
              <a:chOff x="1198662" y="3933882"/>
              <a:chExt cx="3600400" cy="288000"/>
            </a:xfrm>
          </p:grpSpPr>
          <p:cxnSp>
            <p:nvCxnSpPr>
              <p:cNvPr id="27" name="直接连接符 26"/>
              <p:cNvCxnSpPr/>
              <p:nvPr/>
            </p:nvCxnSpPr>
            <p:spPr>
              <a:xfrm>
                <a:off x="1198662" y="4221882"/>
                <a:ext cx="3600400" cy="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1200984" y="3933882"/>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H="1">
                <a:off x="4799062" y="3933882"/>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grpSp>
      </p:grpSp>
      <p:sp>
        <p:nvSpPr>
          <p:cNvPr id="33" name="矩形 32"/>
          <p:cNvSpPr/>
          <p:nvPr/>
        </p:nvSpPr>
        <p:spPr>
          <a:xfrm rot="5400000">
            <a:off x="944158" y="-236295"/>
            <a:ext cx="365212" cy="15859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4" name="文本框 33"/>
          <p:cNvSpPr txBox="1"/>
          <p:nvPr/>
        </p:nvSpPr>
        <p:spPr>
          <a:xfrm>
            <a:off x="281945" y="286775"/>
            <a:ext cx="2363471" cy="523220"/>
          </a:xfrm>
          <a:prstGeom prst="rect">
            <a:avLst/>
          </a:prstGeom>
          <a:noFill/>
        </p:spPr>
        <p:txBody>
          <a:bodyPr wrap="square" rtlCol="0">
            <a:spAutoFit/>
          </a:bodyPr>
          <a:lstStyle/>
          <a:p>
            <a:r>
              <a:rPr lang="zh-CN" altLang="en-US" sz="2800" b="1" smtClean="0">
                <a:solidFill>
                  <a:schemeClr val="accent4">
                    <a:lumMod val="50000"/>
                  </a:schemeClr>
                </a:solidFill>
                <a:latin typeface="Adobe 黑体 Std R" panose="020b0400000000000000" pitchFamily="34" charset="-122"/>
                <a:ea typeface="Adobe 黑体 Std R" panose="020b0400000000000000" pitchFamily="34" charset="-122"/>
              </a:rPr>
              <a:t>内容索引</a:t>
            </a:r>
            <a:endParaRPr lang="zh-CN" altLang="en-US" sz="2800" b="1">
              <a:solidFill>
                <a:schemeClr val="accent4">
                  <a:lumMod val="50000"/>
                </a:schemeClr>
              </a:solidFill>
              <a:latin typeface="Adobe 黑体 Std R" panose="020b0400000000000000" pitchFamily="34" charset="-122"/>
              <a:ea typeface="Adobe 黑体 Std R" panose="020b0400000000000000" pitchFamily="34" charset="-122"/>
            </a:endParaRPr>
          </a:p>
        </p:txBody>
      </p:sp>
      <p:cxnSp>
        <p:nvCxnSpPr>
          <p:cNvPr id="35" name="直接连接符 34"/>
          <p:cNvCxnSpPr/>
          <p:nvPr/>
        </p:nvCxnSpPr>
        <p:spPr>
          <a:xfrm flipV="1">
            <a:off x="2052304" y="519444"/>
            <a:ext cx="9362233" cy="2031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mc:Choice xmlns:p14="http://schemas.microsoft.com/office/powerpoint/2010/main" Requires="p14">
      <p:transition p14:dur="0"/>
    </mc:Choice>
    <mc:Fallback>
      <p:transition/>
    </mc:Fallback>
  </mc:AlternateConten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821199" y="468172"/>
            <a:ext cx="11369213" cy="1908000"/>
          </a:xfrm>
          <a:prstGeom prst="rect">
            <a:avLst/>
          </a:prstGeom>
          <a:solidFill>
            <a:srgbClr val="F79646">
              <a:lumMod val="20000"/>
              <a:lumOff val="80000"/>
            </a:srgbClr>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6" name="矩形 5"/>
          <p:cNvSpPr/>
          <p:nvPr/>
        </p:nvSpPr>
        <p:spPr>
          <a:xfrm>
            <a:off x="1" y="468172"/>
            <a:ext cx="541796" cy="1908000"/>
          </a:xfrm>
          <a:prstGeom prst="rect">
            <a:avLst/>
          </a:prstGeom>
          <a:solidFill>
            <a:srgbClr val="00B0F0"/>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8" name="矩形 7"/>
          <p:cNvSpPr/>
          <p:nvPr/>
        </p:nvSpPr>
        <p:spPr>
          <a:xfrm>
            <a:off x="614389" y="468172"/>
            <a:ext cx="133200" cy="1908000"/>
          </a:xfrm>
          <a:prstGeom prst="rect">
            <a:avLst/>
          </a:prstGeom>
          <a:solidFill>
            <a:srgbClr val="F5C131"/>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9" name="矩形 8"/>
          <p:cNvSpPr/>
          <p:nvPr/>
        </p:nvSpPr>
        <p:spPr>
          <a:xfrm>
            <a:off x="889741" y="404664"/>
            <a:ext cx="11141033" cy="1868140"/>
          </a:xfrm>
          <a:prstGeom prst="rect">
            <a:avLst/>
          </a:prstGeom>
        </p:spPr>
        <p:txBody>
          <a:bodyPr wrap="square">
            <a:spAutoFit/>
          </a:bodyPr>
          <a:lstStyle/>
          <a:p>
            <a:pPr algn="just">
              <a:lnSpc>
                <a:spcPct val="150000"/>
              </a:lnSpc>
              <a:spcAft>
                <a:spcPct val="0"/>
              </a:spcAft>
            </a:pP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But the greatest mystery of all is what caused the Maya to </a:t>
            </a:r>
            <a:r>
              <a:rPr lang="en-US" altLang="zh-CN" sz="2800" b="1" u="wavy" kern="100">
                <a:latin typeface="Times New Roman" panose="02020603050405020304" pitchFamily="18" charset="0"/>
                <a:ea typeface="华文细黑" panose="02010600040101010101" pitchFamily="2" charset="-122"/>
                <a:cs typeface="Courier New" panose="02070609020205090404" pitchFamily="49" charset="0"/>
              </a:rPr>
              <a:t>abandon</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 most of their great cities.</a:t>
            </a:r>
            <a:r>
              <a:rPr lang="zh-CN" altLang="zh-CN" sz="2400" b="1" kern="100">
                <a:latin typeface="Times New Roman" panose="02020603050405020304" pitchFamily="18" charset="0"/>
                <a:ea typeface="华文细黑" panose="02010600040101010101" pitchFamily="2" charset="-122"/>
                <a:cs typeface="Times New Roman" panose="02020603050405020304" pitchFamily="18" charset="0"/>
              </a:rPr>
              <a:t>但最神秘的是，是什么导致玛雅人放弃了他们大部分的大城市。</a:t>
            </a:r>
            <a:endParaRPr lang="zh-CN" altLang="zh-CN" sz="2400" kern="100">
              <a:latin typeface="宋体" panose="02010600030101010101" pitchFamily="2" charset="-122"/>
              <a:cs typeface="Courier New" panose="02070609020205090404" pitchFamily="49" charset="0"/>
            </a:endParaRPr>
          </a:p>
        </p:txBody>
      </p:sp>
      <p:sp>
        <p:nvSpPr>
          <p:cNvPr id="10" name="TextBox 5"/>
          <p:cNvSpPr txBox="1"/>
          <p:nvPr/>
        </p:nvSpPr>
        <p:spPr>
          <a:xfrm>
            <a:off x="56637" y="1160562"/>
            <a:ext cx="709977" cy="523220"/>
          </a:xfrm>
          <a:prstGeom prst="rect">
            <a:avLst/>
          </a:prstGeom>
          <a:noFill/>
        </p:spPr>
        <p:txBody>
          <a:bodyPr wrap="square" rtlCol="0">
            <a:spAutoFit/>
          </a:bodyPr>
          <a:lstStyle/>
          <a:p>
            <a:pPr defTabSz="1218565"/>
            <a:r>
              <a:rPr lang="en-US" altLang="zh-CN" sz="2800" b="1" smtClean="0">
                <a:solidFill>
                  <a:prstClr val="white"/>
                </a:solidFill>
                <a:latin typeface="Arial"/>
                <a:ea typeface="黑体" panose="02010609060101010101" pitchFamily="49" charset="-122"/>
              </a:rPr>
              <a:t>6</a:t>
            </a:r>
            <a:endParaRPr lang="zh-CN" altLang="en-US" sz="2800" b="1">
              <a:solidFill>
                <a:prstClr val="white"/>
              </a:solidFill>
              <a:latin typeface="Arial"/>
              <a:ea typeface="黑体" panose="02010609060101010101" pitchFamily="49" charset="-122"/>
            </a:endParaRPr>
          </a:p>
        </p:txBody>
      </p:sp>
      <p:sp>
        <p:nvSpPr>
          <p:cNvPr id="11" name="矩形 10"/>
          <p:cNvSpPr/>
          <p:nvPr/>
        </p:nvSpPr>
        <p:spPr>
          <a:xfrm>
            <a:off x="889741" y="2564904"/>
            <a:ext cx="10821295" cy="642484"/>
          </a:xfrm>
          <a:prstGeom prst="rect">
            <a:avLst/>
          </a:prstGeom>
        </p:spPr>
        <p:txBody>
          <a:bodyPr wrap="square">
            <a:spAutoFit/>
          </a:bodyPr>
          <a:lstStyle/>
          <a:p>
            <a:pPr algn="just">
              <a:lnSpc>
                <a:spcPct val="150000"/>
              </a:lnSpc>
              <a:spcAft>
                <a:spcPct val="0"/>
              </a:spcAft>
            </a:pPr>
            <a:r>
              <a:rPr lang="zh-CN" altLang="zh-CN" sz="2600" b="1" kern="100">
                <a:solidFill>
                  <a:srgbClr val="0000FF"/>
                </a:solidFill>
                <a:ea typeface="GBK_S" panose="03000509000000000000" pitchFamily="65"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abandon </a:t>
            </a:r>
            <a:r>
              <a:rPr lang="en-US" altLang="zh-CN" sz="2600" b="1" i="1" kern="100" err="1">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vt</a:t>
            </a:r>
            <a:r>
              <a:rPr lang="en-US" altLang="zh-CN" sz="2600" b="1" kern="100" err="1">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放弃；遗弃；抛弃</a:t>
            </a:r>
            <a:r>
              <a:rPr lang="zh-CN" altLang="zh-CN" sz="2600" b="1" kern="100">
                <a:solidFill>
                  <a:srgbClr val="0000FF"/>
                </a:solidFill>
                <a:latin typeface="宋体" panose="02010600030101010101" pitchFamily="2" charset="-122"/>
                <a:ea typeface="Times New Roman" panose="02020603050405020304" pitchFamily="18" charset="0"/>
                <a:cs typeface="Courier New" panose="02070609020205090404" pitchFamily="49" charset="0"/>
              </a:rPr>
              <a:t> </a:t>
            </a:r>
            <a:r>
              <a:rPr lang="en-US" altLang="zh-CN" sz="2600" b="1" i="1" kern="10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a:t>
            </a:r>
            <a:r>
              <a:rPr lang="en-US" altLang="zh-CN" sz="2600" b="1" kern="10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放任；放纵</a:t>
            </a:r>
            <a:endParaRPr lang="zh-CN" altLang="zh-CN" sz="1050" kern="100">
              <a:solidFill>
                <a:srgbClr val="0000FF"/>
              </a:solidFill>
              <a:latin typeface="宋体" panose="02010600030101010101" pitchFamily="2" charset="-122"/>
              <a:cs typeface="Courier New" panose="02070609020205090404" pitchFamily="49" charset="0"/>
            </a:endParaRPr>
          </a:p>
        </p:txBody>
      </p:sp>
      <p:sp>
        <p:nvSpPr>
          <p:cNvPr id="12" name="矩形 11"/>
          <p:cNvSpPr/>
          <p:nvPr/>
        </p:nvSpPr>
        <p:spPr>
          <a:xfrm>
            <a:off x="889741" y="3220076"/>
            <a:ext cx="10821295" cy="3017236"/>
          </a:xfrm>
          <a:prstGeom prst="rect">
            <a:avLst/>
          </a:prstGeom>
        </p:spPr>
        <p:txBody>
          <a:bodyPr wrap="square">
            <a:spAutoFit/>
          </a:bodyPr>
          <a:lstStyle/>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abandon doing sth.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放弃做某事</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abandon oneself to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沉溺于</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，纵情于</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为介词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with abandon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无约束地，放任地</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abandoned </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adj</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被遗弃的；被抛弃的；废弃的</a:t>
            </a:r>
            <a:endParaRPr lang="zh-CN" altLang="zh-CN" sz="1050" kern="100">
              <a:latin typeface="宋体" panose="02010600030101010101" pitchFamily="2" charset="-122"/>
              <a:cs typeface="Courier New" panose="02070609020205090404" pitchFamily="49" charset="0"/>
            </a:endParaRPr>
          </a:p>
          <a:p>
            <a:pPr>
              <a:lnSpc>
                <a:spcPct val="150000"/>
              </a:lnSpc>
            </a:pPr>
            <a:r>
              <a:rPr lang="en-US" altLang="zh-CN" sz="2600" b="1" kern="100">
                <a:latin typeface="Times New Roman" panose="02020603050405020304" pitchFamily="18" charset="0"/>
                <a:ea typeface="华文细黑" panose="02010600040101010101" pitchFamily="2" charset="-122"/>
              </a:rPr>
              <a:t>be abandoned to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沉湎于</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endParaRPr lang="zh-CN" altLang="zh-CN" sz="1050" kern="100">
              <a:solidFill>
                <a:srgbClr val="0000FF"/>
              </a:solidFill>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矩形 5"/>
          <p:cNvSpPr/>
          <p:nvPr/>
        </p:nvSpPr>
        <p:spPr>
          <a:xfrm>
            <a:off x="477788" y="332656"/>
            <a:ext cx="11305256" cy="6093976"/>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(1)However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these plans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were abandoned</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because of financial problems.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然而，这些计划由于经济问题被放弃了。</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(2)By no means shall we abandon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search) for the missing people.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我们绝不会放弃寻找失踪者。</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(3)All the staff were shouting and cheering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abandon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hearing the fulfilling result of the experiment.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全体员工听到这个令人满意的实验结果时兴高采烈，纵情欢呼。</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(4)Wang collected more than 7 million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abandon) bricks of different ages.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王收集了</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700</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多万块不同时代的废弃砖。</a:t>
            </a:r>
            <a:endParaRPr lang="zh-CN" altLang="zh-CN" sz="1050" kern="100">
              <a:latin typeface="宋体" panose="02010600030101010101" pitchFamily="2" charset="-122"/>
              <a:cs typeface="Courier New" panose="02070609020205090404" pitchFamily="49" charset="0"/>
            </a:endParaRPr>
          </a:p>
        </p:txBody>
      </p:sp>
      <p:sp>
        <p:nvSpPr>
          <p:cNvPr id="8" name="矩形 7"/>
          <p:cNvSpPr/>
          <p:nvPr/>
        </p:nvSpPr>
        <p:spPr>
          <a:xfrm>
            <a:off x="5346287" y="1577930"/>
            <a:ext cx="1549207"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searching</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7174532" y="2780928"/>
            <a:ext cx="814647"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with</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5945142" y="4603780"/>
            <a:ext cx="1762021"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abandoned</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5"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矩形 5"/>
          <p:cNvSpPr/>
          <p:nvPr/>
        </p:nvSpPr>
        <p:spPr>
          <a:xfrm>
            <a:off x="821199" y="1123607"/>
            <a:ext cx="11369213" cy="1908000"/>
          </a:xfrm>
          <a:prstGeom prst="rect">
            <a:avLst/>
          </a:prstGeom>
          <a:solidFill>
            <a:schemeClr val="bg2"/>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8" name="矩形 7"/>
          <p:cNvSpPr/>
          <p:nvPr/>
        </p:nvSpPr>
        <p:spPr>
          <a:xfrm>
            <a:off x="1" y="1116244"/>
            <a:ext cx="541796" cy="1908000"/>
          </a:xfrm>
          <a:prstGeom prst="rect">
            <a:avLst/>
          </a:prstGeom>
          <a:solidFill>
            <a:srgbClr val="00B0F0"/>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9" name="矩形 8"/>
          <p:cNvSpPr/>
          <p:nvPr/>
        </p:nvSpPr>
        <p:spPr>
          <a:xfrm>
            <a:off x="615165" y="1116244"/>
            <a:ext cx="133721" cy="1908000"/>
          </a:xfrm>
          <a:prstGeom prst="rect">
            <a:avLst/>
          </a:prstGeom>
          <a:solidFill>
            <a:srgbClr val="F5C131"/>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10" name="矩形 9"/>
          <p:cNvSpPr/>
          <p:nvPr/>
        </p:nvSpPr>
        <p:spPr>
          <a:xfrm>
            <a:off x="889741" y="1052736"/>
            <a:ext cx="11141033" cy="1868140"/>
          </a:xfrm>
          <a:prstGeom prst="rect">
            <a:avLst/>
          </a:prstGeom>
        </p:spPr>
        <p:txBody>
          <a:bodyPr wrap="square">
            <a:spAutoFit/>
          </a:bodyPr>
          <a:lstStyle/>
          <a:p>
            <a:pPr algn="just">
              <a:lnSpc>
                <a:spcPct val="150000"/>
              </a:lnSpc>
              <a:spcAft>
                <a:spcPct val="0"/>
              </a:spcAft>
            </a:pP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The fact </a:t>
            </a:r>
            <a:r>
              <a:rPr lang="en-US" altLang="zh-CN" sz="2800" b="1" u="wavy" kern="100">
                <a:latin typeface="Times New Roman" panose="02020603050405020304" pitchFamily="18" charset="0"/>
                <a:ea typeface="华文细黑" panose="02010600040101010101" pitchFamily="2" charset="-122"/>
                <a:cs typeface="Courier New" panose="02070609020205090404" pitchFamily="49" charset="0"/>
              </a:rPr>
              <a:t>that Maya society was technologically primitive</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 makes its achievements all the more incredible and mysterious.</a:t>
            </a:r>
            <a:r>
              <a:rPr lang="zh-CN" altLang="zh-CN" sz="2400" b="1" kern="100">
                <a:latin typeface="Times New Roman" panose="02020603050405020304" pitchFamily="18" charset="0"/>
                <a:ea typeface="华文细黑" panose="02010600040101010101" pitchFamily="2" charset="-122"/>
                <a:cs typeface="Times New Roman" panose="02020603050405020304" pitchFamily="18" charset="0"/>
              </a:rPr>
              <a:t>事实上，玛雅社会在技术上是比较原始的，这使得它的这些成就更加难以置信，更加神秘。</a:t>
            </a:r>
            <a:endParaRPr lang="zh-CN" altLang="zh-CN" sz="2400" kern="100">
              <a:latin typeface="宋体" panose="02010600030101010101" pitchFamily="2" charset="-122"/>
              <a:cs typeface="Courier New" panose="02070609020205090404" pitchFamily="49" charset="0"/>
            </a:endParaRPr>
          </a:p>
        </p:txBody>
      </p:sp>
      <p:sp>
        <p:nvSpPr>
          <p:cNvPr id="11" name="TextBox 5"/>
          <p:cNvSpPr txBox="1"/>
          <p:nvPr/>
        </p:nvSpPr>
        <p:spPr>
          <a:xfrm>
            <a:off x="56637" y="1808634"/>
            <a:ext cx="709977" cy="523220"/>
          </a:xfrm>
          <a:prstGeom prst="rect">
            <a:avLst/>
          </a:prstGeom>
          <a:noFill/>
        </p:spPr>
        <p:txBody>
          <a:bodyPr wrap="square" rtlCol="0">
            <a:spAutoFit/>
          </a:bodyPr>
          <a:lstStyle/>
          <a:p>
            <a:pPr defTabSz="1218565"/>
            <a:r>
              <a:rPr lang="en-US" altLang="zh-CN" sz="2800" b="1" smtClean="0">
                <a:solidFill>
                  <a:prstClr val="white"/>
                </a:solidFill>
                <a:latin typeface="Arial"/>
                <a:ea typeface="黑体" panose="02010609060101010101" pitchFamily="49" charset="-122"/>
              </a:rPr>
              <a:t>1</a:t>
            </a:r>
            <a:endParaRPr lang="zh-CN" altLang="en-US" sz="2800" b="1">
              <a:solidFill>
                <a:prstClr val="white"/>
              </a:solidFill>
              <a:latin typeface="Arial"/>
              <a:ea typeface="黑体" panose="02010609060101010101" pitchFamily="49" charset="-122"/>
            </a:endParaRPr>
          </a:p>
        </p:txBody>
      </p:sp>
      <p:sp>
        <p:nvSpPr>
          <p:cNvPr id="12" name="矩形 11"/>
          <p:cNvSpPr/>
          <p:nvPr/>
        </p:nvSpPr>
        <p:spPr>
          <a:xfrm>
            <a:off x="889741" y="3101070"/>
            <a:ext cx="11141033" cy="3621248"/>
          </a:xfrm>
          <a:prstGeom prst="rect">
            <a:avLst/>
          </a:prstGeom>
        </p:spPr>
        <p:txBody>
          <a:bodyPr wrap="square">
            <a:spAutoFit/>
          </a:bodyPr>
          <a:lstStyle/>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本句中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fact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是主语，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Maya society was technologically primitive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为同位语从句，解释说明</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fact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的内容。</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被同位语从句解释说明的名词多是含有抽象意义的名词，常用的有</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advice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belief</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truth</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doubt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idea</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thought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word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possibility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suggestion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a:t>
            </a:r>
            <a:endParaRPr lang="zh-CN" altLang="zh-CN" sz="1050" kern="100">
              <a:latin typeface="宋体" panose="02010600030101010101" pitchFamily="2" charset="-122"/>
              <a:cs typeface="Courier New" panose="02070609020205090404" pitchFamily="49" charset="0"/>
            </a:endParaRPr>
          </a:p>
          <a:p>
            <a:pPr>
              <a:lnSpc>
                <a:spcPct val="150000"/>
              </a:lnSpc>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常用于同位语从句的连接词有</a:t>
            </a:r>
            <a:r>
              <a:rPr lang="en-US" altLang="zh-CN" sz="2600" b="1" kern="100">
                <a:latin typeface="Times New Roman" panose="02020603050405020304" pitchFamily="18" charset="0"/>
                <a:ea typeface="华文细黑" panose="02010600040101010101" pitchFamily="2" charset="-122"/>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rPr>
              <a:t>whether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rPr>
              <a:t>why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rPr>
              <a:t>who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rPr>
              <a:t>where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rPr>
              <a:t>how</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rPr>
              <a:t>when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p:txBody>
      </p:sp>
      <p:pic>
        <p:nvPicPr>
          <p:cNvPr id="14" name="图片 13"/>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15" name="矩形 14"/>
          <p:cNvSpPr/>
          <p:nvPr/>
        </p:nvSpPr>
        <p:spPr>
          <a:xfrm>
            <a:off x="10414892" y="188640"/>
            <a:ext cx="1773932" cy="593237"/>
          </a:xfrm>
          <a:prstGeom prst="rect">
            <a:avLst/>
          </a:prstGeom>
          <a:solidFill>
            <a:schemeClr val="accent2">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10486900" y="240184"/>
            <a:ext cx="1620958" cy="523220"/>
          </a:xfrm>
          <a:prstGeom prst="rect">
            <a:avLst/>
          </a:prstGeom>
        </p:spPr>
        <p:txBody>
          <a:bodyPr wrap="none">
            <a:spAutoFit/>
          </a:bodyPr>
          <a:lstStyle/>
          <a:p>
            <a:pPr lvl="0" algn="ctr"/>
            <a:r>
              <a:rPr lang="zh-CN" altLang="en-US" sz="2800" b="1" kern="100" smtClean="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经典句式</a:t>
            </a:r>
            <a:endParaRPr lang="zh-CN" altLang="en-US" sz="2800">
              <a:solidFill>
                <a:schemeClr val="bg1"/>
              </a:solidFill>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矩形 5"/>
          <p:cNvSpPr/>
          <p:nvPr/>
        </p:nvSpPr>
        <p:spPr>
          <a:xfrm>
            <a:off x="477788" y="692696"/>
            <a:ext cx="11305256" cy="5493812"/>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(1)The manager put forward a suggestion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that we should have an assistant</a:t>
            </a: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.There is too much work to do.</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经理提出了一个建议，我们应该有个助手。有太多的工作要做。</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they could cross the whole continent on the train excited all of them.</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一想到他们可以乘火车穿越整个大陆，他们都很兴奋。</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chewing too quickly ends up eating too much food.</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有证据表明咀嚼太快最终往往造成吃得过量这样的结果。</a:t>
            </a:r>
            <a:endParaRPr lang="zh-CN" altLang="zh-CN" sz="1050" kern="100">
              <a:latin typeface="宋体" panose="02010600030101010101" pitchFamily="2" charset="-122"/>
              <a:cs typeface="Courier New" panose="02070609020205090404" pitchFamily="49" charset="0"/>
            </a:endParaRPr>
          </a:p>
        </p:txBody>
      </p:sp>
      <p:sp>
        <p:nvSpPr>
          <p:cNvPr id="8" name="矩形 7"/>
          <p:cNvSpPr/>
          <p:nvPr/>
        </p:nvSpPr>
        <p:spPr>
          <a:xfrm>
            <a:off x="911502" y="2564904"/>
            <a:ext cx="2593980"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The thought that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911502" y="4365104"/>
            <a:ext cx="4102790"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There is some evidence that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821199" y="396163"/>
            <a:ext cx="11369213" cy="1260000"/>
          </a:xfrm>
          <a:prstGeom prst="rect">
            <a:avLst/>
          </a:prstGeom>
          <a:solidFill>
            <a:srgbClr val="F79646">
              <a:lumMod val="20000"/>
              <a:lumOff val="80000"/>
            </a:srgbClr>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11" name="矩形 10"/>
          <p:cNvSpPr/>
          <p:nvPr/>
        </p:nvSpPr>
        <p:spPr>
          <a:xfrm>
            <a:off x="1" y="396163"/>
            <a:ext cx="541796" cy="1260000"/>
          </a:xfrm>
          <a:prstGeom prst="rect">
            <a:avLst/>
          </a:prstGeom>
          <a:solidFill>
            <a:srgbClr val="00B0F0"/>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12" name="矩形 11"/>
          <p:cNvSpPr/>
          <p:nvPr/>
        </p:nvSpPr>
        <p:spPr>
          <a:xfrm>
            <a:off x="608360" y="396163"/>
            <a:ext cx="133200" cy="1260000"/>
          </a:xfrm>
          <a:prstGeom prst="rect">
            <a:avLst/>
          </a:prstGeom>
          <a:solidFill>
            <a:srgbClr val="F5C131"/>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13" name="矩形 12"/>
          <p:cNvSpPr/>
          <p:nvPr/>
        </p:nvSpPr>
        <p:spPr>
          <a:xfrm>
            <a:off x="889741" y="332656"/>
            <a:ext cx="11141033" cy="1307537"/>
          </a:xfrm>
          <a:prstGeom prst="rect">
            <a:avLst/>
          </a:prstGeom>
        </p:spPr>
        <p:txBody>
          <a:bodyPr wrap="square">
            <a:spAutoFit/>
          </a:bodyPr>
          <a:lstStyle/>
          <a:p>
            <a:pPr algn="just">
              <a:lnSpc>
                <a:spcPct val="150000"/>
              </a:lnSpc>
              <a:spcAft>
                <a:spcPct val="0"/>
              </a:spcAft>
            </a:pP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Its once-great cities fell into ruin</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800" b="1" u="wavy" kern="100">
                <a:latin typeface="Times New Roman" panose="02020603050405020304" pitchFamily="18" charset="0"/>
                <a:ea typeface="华文细黑" panose="02010600040101010101" pitchFamily="2" charset="-122"/>
                <a:cs typeface="Courier New" panose="02070609020205090404" pitchFamily="49" charset="0"/>
              </a:rPr>
              <a:t>leaving various mysteries for later people to solve</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400" b="1" kern="100">
                <a:latin typeface="Times New Roman" panose="02020603050405020304" pitchFamily="18" charset="0"/>
                <a:ea typeface="华文细黑" panose="02010600040101010101" pitchFamily="2" charset="-122"/>
                <a:cs typeface="Times New Roman" panose="02020603050405020304" pitchFamily="18" charset="0"/>
              </a:rPr>
              <a:t>它曾经的大城市荒废了，留下了各种各样的谜团等待后人去解决。</a:t>
            </a:r>
            <a:endParaRPr lang="zh-CN" altLang="zh-CN" sz="2400" kern="100">
              <a:latin typeface="宋体" panose="02010600030101010101" pitchFamily="2" charset="-122"/>
              <a:cs typeface="Courier New" panose="02070609020205090404" pitchFamily="49" charset="0"/>
            </a:endParaRPr>
          </a:p>
        </p:txBody>
      </p:sp>
      <p:sp>
        <p:nvSpPr>
          <p:cNvPr id="14" name="TextBox 5"/>
          <p:cNvSpPr txBox="1"/>
          <p:nvPr/>
        </p:nvSpPr>
        <p:spPr>
          <a:xfrm>
            <a:off x="56637" y="764553"/>
            <a:ext cx="709977" cy="523220"/>
          </a:xfrm>
          <a:prstGeom prst="rect">
            <a:avLst/>
          </a:prstGeom>
          <a:noFill/>
        </p:spPr>
        <p:txBody>
          <a:bodyPr wrap="square" rtlCol="0">
            <a:spAutoFit/>
          </a:bodyPr>
          <a:lstStyle/>
          <a:p>
            <a:pPr defTabSz="1218565"/>
            <a:r>
              <a:rPr lang="en-US" altLang="zh-CN" sz="2800" b="1" smtClean="0">
                <a:solidFill>
                  <a:prstClr val="white"/>
                </a:solidFill>
                <a:latin typeface="Arial"/>
                <a:ea typeface="黑体" panose="02010609060101010101" pitchFamily="49" charset="-122"/>
              </a:rPr>
              <a:t>2</a:t>
            </a:r>
            <a:endParaRPr lang="zh-CN" altLang="en-US" sz="2800" b="1">
              <a:solidFill>
                <a:prstClr val="white"/>
              </a:solidFill>
              <a:latin typeface="Arial"/>
              <a:ea typeface="黑体" panose="02010609060101010101" pitchFamily="49" charset="-122"/>
            </a:endParaRPr>
          </a:p>
        </p:txBody>
      </p:sp>
      <p:sp>
        <p:nvSpPr>
          <p:cNvPr id="3" name="矩形 2"/>
          <p:cNvSpPr/>
          <p:nvPr/>
        </p:nvSpPr>
        <p:spPr>
          <a:xfrm>
            <a:off x="882866" y="1772816"/>
            <a:ext cx="11147907" cy="2492990"/>
          </a:xfrm>
          <a:prstGeom prst="rect">
            <a:avLst/>
          </a:prstGeom>
        </p:spPr>
        <p:txBody>
          <a:bodyPr wrap="square">
            <a:spAutoFit/>
          </a:bodyPr>
          <a:lstStyle/>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leaving various mysteries for later people to solve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是现在分词短语作结果状语，表示由前面的事情引起的一种自然而然的结果。</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动词不定式也可以作结果状语，但多表示出乎意料的结果，有时前面加上</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only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，以加强语气。</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477788" y="836712"/>
            <a:ext cx="11305256" cy="4216732"/>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(1)His parents both went to work abroad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leaving him living with his grandparents</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他父母都去国外工作了，留下他与爷爷奶奶一起生活。</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 small plane crashed into a hillside</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kill) all four people on board.</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一架小飞机在山坡上坠毁，机上四人全部遇难。</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(3)We hurried to the station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only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tell) that the train had left.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我们急匆匆地赶到车站，结果被告知火车已经开走了。</a:t>
            </a:r>
            <a:endParaRPr lang="zh-CN" altLang="zh-CN" sz="1050" kern="100">
              <a:latin typeface="宋体" panose="02010600030101010101" pitchFamily="2" charset="-122"/>
              <a:cs typeface="Courier New" panose="02070609020205090404" pitchFamily="49" charset="0"/>
            </a:endParaRPr>
          </a:p>
        </p:txBody>
      </p:sp>
      <p:sp>
        <p:nvSpPr>
          <p:cNvPr id="4" name="矩形 3"/>
          <p:cNvSpPr/>
          <p:nvPr/>
        </p:nvSpPr>
        <p:spPr>
          <a:xfrm>
            <a:off x="6363394" y="2689331"/>
            <a:ext cx="112883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killing</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5561781" y="3914006"/>
            <a:ext cx="1518364"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to be told</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返回">
            <a:hlinkClick r:id="rId2" action="ppaction://hlinksldjump"/>
          </p:cNvPr>
          <p:cNvSpPr/>
          <p:nvPr/>
        </p:nvSpPr>
        <p:spPr bwMode="auto">
          <a:xfrm>
            <a:off x="11211213" y="6398788"/>
            <a:ext cx="979200" cy="460800"/>
          </a:xfrm>
          <a:prstGeom prst="rect">
            <a:avLst/>
          </a:prstGeom>
          <a:solidFill>
            <a:schemeClr val="bg1">
              <a:lumMod val="75000"/>
              <a:alpha val="60000"/>
            </a:scheme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ct val="50000"/>
              </a:spcBef>
              <a:spcAft>
                <a:spcPct val="0"/>
              </a:spcAft>
              <a:buClrTx/>
              <a:buSzTx/>
              <a:buFontTx/>
              <a:buNone/>
              <a:defRPr/>
            </a:pPr>
            <a:r>
              <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rPr>
              <a:t>返 回</a:t>
            </a:r>
            <a:endPar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2" name="图片 11"/>
          <p:cNvPicPr>
            <a:picLocks noChangeAspect="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10" name="矩形 9"/>
          <p:cNvSpPr/>
          <p:nvPr/>
        </p:nvSpPr>
        <p:spPr>
          <a:xfrm>
            <a:off x="333772" y="866038"/>
            <a:ext cx="11377264" cy="656846"/>
          </a:xfrm>
          <a:prstGeom prst="rect">
            <a:avLst/>
          </a:prstGeom>
        </p:spPr>
        <p:txBody>
          <a:bodyPr wrap="square">
            <a:spAutoFit/>
          </a:bodyPr>
          <a:lstStyle/>
          <a:p>
            <a:pPr algn="just">
              <a:lnSpc>
                <a:spcPct val="150000"/>
              </a:lnSpc>
            </a:pPr>
            <a:r>
              <a:rPr lang="en-US" altLang="zh-CN"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rPr>
              <a:t>Ⅰ.</a:t>
            </a:r>
            <a:r>
              <a:rPr lang="zh-CN" altLang="zh-CN"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rPr>
              <a:t>单句语法填空</a:t>
            </a:r>
            <a:endParaRPr lang="zh-CN" altLang="en-US"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endParaRPr>
          </a:p>
        </p:txBody>
      </p:sp>
      <p:grpSp>
        <p:nvGrpSpPr>
          <p:cNvPr id="17" name="组合 16"/>
          <p:cNvGrpSpPr/>
          <p:nvPr/>
        </p:nvGrpSpPr>
        <p:grpSpPr>
          <a:xfrm>
            <a:off x="2795023" y="116632"/>
            <a:ext cx="5891677" cy="646331"/>
            <a:chOff x="2795023" y="116632"/>
            <a:chExt cx="5891677" cy="646331"/>
          </a:xfrm>
        </p:grpSpPr>
        <p:sp>
          <p:nvSpPr>
            <p:cNvPr id="18" name="点击文字添加标题"/>
            <p:cNvSpPr txBox="1"/>
            <p:nvPr/>
          </p:nvSpPr>
          <p:spPr>
            <a:xfrm>
              <a:off x="2795023" y="116632"/>
              <a:ext cx="3689666" cy="646331"/>
            </a:xfrm>
            <a:prstGeom prst="rect">
              <a:avLst/>
            </a:prstGeom>
            <a:noFill/>
          </p:spPr>
          <p:txBody>
            <a:bodyPr wrap="square" rtlCol="0">
              <a:spAutoFit/>
            </a:bodyPr>
            <a:lstStyle>
              <a:defPPr>
                <a:defRPr lang="zh-CN"/>
              </a:defPPr>
              <a:lvl1pPr algn="dist">
                <a:defRPr sz="7200" b="1">
                  <a:gradFill>
                    <a:gsLst>
                      <a:gs pos="56000">
                        <a:srgbClr val="FEFC96"/>
                      </a:gs>
                      <a:gs pos="71000">
                        <a:srgbClr val="FAAF5B"/>
                      </a:gs>
                      <a:gs pos="100000">
                        <a:srgbClr val="88765E"/>
                      </a:gs>
                      <a:gs pos="20000">
                        <a:srgbClr val="758A80"/>
                      </a:gs>
                      <a:gs pos="0">
                        <a:srgbClr val="75FEFF"/>
                      </a:gs>
                      <a:gs pos="35000">
                        <a:srgbClr val="FDFFFD"/>
                      </a:gs>
                    </a:gsLst>
                    <a:lin ang="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defRPr>
              </a:lvl1pPr>
            </a:lstStyle>
            <a:p>
              <a:pPr algn="ctr" defTabSz="914400" fontAlgn="base">
                <a:spcBef>
                  <a:spcPct val="0"/>
                </a:spcBef>
                <a:spcAft>
                  <a:spcPct val="0"/>
                </a:spcAft>
                <a:defRPr/>
              </a:pPr>
              <a:r>
                <a:rPr lang="zh-CN" altLang="en-US" sz="3600" smtClean="0">
                  <a:solidFill>
                    <a:srgbClr val="8E6D48"/>
                  </a:solidFill>
                  <a:effectLst/>
                  <a:latin typeface="Arial"/>
                  <a:ea typeface="微软雅黑"/>
                </a:rPr>
                <a:t>达 标 检 测</a:t>
              </a:r>
              <a:endParaRPr lang="en-US" altLang="zh-CN" sz="3600">
                <a:solidFill>
                  <a:srgbClr val="8E6D48"/>
                </a:solidFill>
                <a:effectLst/>
                <a:latin typeface="Arial"/>
                <a:ea typeface="微软雅黑"/>
              </a:endParaRPr>
            </a:p>
          </p:txBody>
        </p:sp>
        <p:sp>
          <p:nvSpPr>
            <p:cNvPr id="19" name="文本框 18"/>
            <p:cNvSpPr txBox="1"/>
            <p:nvPr/>
          </p:nvSpPr>
          <p:spPr>
            <a:xfrm>
              <a:off x="5963375" y="332656"/>
              <a:ext cx="2723325" cy="369332"/>
            </a:xfrm>
            <a:prstGeom prst="rect">
              <a:avLst/>
            </a:prstGeom>
            <a:noFill/>
          </p:spPr>
          <p:txBody>
            <a:bodyPr wrap="square" rtlCol="0">
              <a:spAutoFit/>
            </a:bodyPr>
            <a:lstStyle/>
            <a:p>
              <a:pPr algn="ctr" defTabSz="1218565"/>
              <a:r>
                <a:rPr lang="zh-CN" altLang="en-US" kern="100" smtClean="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rPr>
                <a:t>当堂检测  基础达标演练</a:t>
              </a:r>
              <a:endParaRPr lang="en-US" altLang="zh-CN"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endParaRPr>
            </a:p>
          </p:txBody>
        </p:sp>
      </p:grpSp>
      <p:sp>
        <p:nvSpPr>
          <p:cNvPr id="14" name="矩形 13"/>
          <p:cNvSpPr/>
          <p:nvPr/>
        </p:nvSpPr>
        <p:spPr>
          <a:xfrm>
            <a:off x="468263" y="1474450"/>
            <a:ext cx="11305256" cy="5493812"/>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1.She still corresponds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friends she met in France nine years ago.</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2.The child slipped and fell</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hit) his head against the door.</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3.Scientists have obtained more evidence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plastic is finding its way into the human body</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2019·</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江苏</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bury) himself in the newspaper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 didn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notice what was happening.</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5.The company has abandoned plans for further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expand).</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6.In the past ten years a number of high buildings have arisen where there was nothing but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ruin).</a:t>
            </a:r>
            <a:endParaRPr lang="zh-CN" altLang="zh-CN" sz="1050" kern="100">
              <a:latin typeface="宋体" panose="02010600030101010101" pitchFamily="2" charset="-122"/>
              <a:cs typeface="Courier New" panose="02070609020205090404" pitchFamily="49" charset="0"/>
            </a:endParaRPr>
          </a:p>
        </p:txBody>
      </p:sp>
      <p:sp>
        <p:nvSpPr>
          <p:cNvPr id="3" name="矩形 2"/>
          <p:cNvSpPr/>
          <p:nvPr/>
        </p:nvSpPr>
        <p:spPr>
          <a:xfrm>
            <a:off x="3862164" y="1594892"/>
            <a:ext cx="814647"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with</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4726260" y="2132856"/>
            <a:ext cx="113043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hitting</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6590432" y="2780928"/>
            <a:ext cx="758541"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that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809253" y="3923531"/>
            <a:ext cx="135325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Burying</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7" name="矩形 6"/>
          <p:cNvSpPr/>
          <p:nvPr/>
        </p:nvSpPr>
        <p:spPr>
          <a:xfrm>
            <a:off x="7496281" y="5085184"/>
            <a:ext cx="1612942"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expansion</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8" name="矩形 7"/>
          <p:cNvSpPr/>
          <p:nvPr/>
        </p:nvSpPr>
        <p:spPr>
          <a:xfrm>
            <a:off x="2287513" y="6343278"/>
            <a:ext cx="926857"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ruins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468263" y="1412776"/>
            <a:ext cx="11305256" cy="2417072"/>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7.They should abandon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play) computer games.If so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they will make great progress in their study.</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8.Those who continuously acquire new knowledge that they can apply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their work are more likely to succeed.</a:t>
            </a:r>
            <a:endParaRPr lang="zh-CN" altLang="zh-CN" sz="1050" kern="100">
              <a:latin typeface="宋体" panose="02010600030101010101" pitchFamily="2" charset="-122"/>
              <a:cs typeface="Courier New" panose="02070609020205090404" pitchFamily="49" charset="0"/>
            </a:endParaRPr>
          </a:p>
        </p:txBody>
      </p:sp>
      <p:sp>
        <p:nvSpPr>
          <p:cNvPr id="11" name="矩形 10"/>
          <p:cNvSpPr/>
          <p:nvPr/>
        </p:nvSpPr>
        <p:spPr>
          <a:xfrm>
            <a:off x="4006180" y="1460401"/>
            <a:ext cx="124264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playing</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10467850" y="2708920"/>
            <a:ext cx="46198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to</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 name="矩形 9"/>
          <p:cNvSpPr/>
          <p:nvPr/>
        </p:nvSpPr>
        <p:spPr>
          <a:xfrm>
            <a:off x="390808" y="260648"/>
            <a:ext cx="11407208" cy="656846"/>
          </a:xfrm>
          <a:prstGeom prst="rect">
            <a:avLst/>
          </a:prstGeom>
        </p:spPr>
        <p:txBody>
          <a:bodyPr wrap="square">
            <a:spAutoFit/>
          </a:bodyPr>
          <a:lstStyle/>
          <a:p>
            <a:pPr algn="just">
              <a:lnSpc>
                <a:spcPct val="150000"/>
              </a:lnSpc>
              <a:spcAft>
                <a:spcPct val="0"/>
              </a:spcAft>
            </a:pPr>
            <a:r>
              <a:rPr lang="en-US" altLang="zh-CN"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rPr>
              <a:t>Ⅱ.</a:t>
            </a:r>
            <a:r>
              <a:rPr lang="zh-CN" altLang="zh-CN"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rPr>
              <a:t>完成</a:t>
            </a:r>
            <a:r>
              <a:rPr lang="zh-CN" altLang="zh-CN" sz="2800" b="1" kern="100" smtClean="0">
                <a:solidFill>
                  <a:srgbClr val="7030A0"/>
                </a:solidFill>
                <a:latin typeface="Times New Roman" panose="02020603050405020304" pitchFamily="18" charset="0"/>
                <a:ea typeface="华文细黑" panose="02010600040101010101" pitchFamily="2" charset="-122"/>
                <a:cs typeface="Times New Roman" panose="02020603050405020304" pitchFamily="18" charset="0"/>
              </a:rPr>
              <a:t>句子</a:t>
            </a:r>
            <a:endParaRPr lang="zh-CN" altLang="zh-CN"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7" name="矩形 6"/>
          <p:cNvSpPr/>
          <p:nvPr/>
        </p:nvSpPr>
        <p:spPr>
          <a:xfrm>
            <a:off x="468263" y="935693"/>
            <a:ext cx="11305256" cy="5493812"/>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9.It was this mistake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of winning the match the job.</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正是这个错误断送了他赢得比赛的希望。</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10.Looking forward to the future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we hope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展望未来，我们希望扩大海外分公司。</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11.In no case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and making efforts to realize our dreams.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在任何情况下，我们都不应该放弃希望，放弃为实现我们的梦想而努力。</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12.The man was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 he didn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see the pole on the road.</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那个人陷入沉思，没有看到路上的电线杆。</a:t>
            </a:r>
            <a:endParaRPr lang="zh-CN" altLang="zh-CN" sz="1050" kern="100">
              <a:latin typeface="宋体" panose="02010600030101010101" pitchFamily="2" charset="-122"/>
              <a:cs typeface="Courier New" panose="02070609020205090404" pitchFamily="49" charset="0"/>
            </a:endParaRPr>
          </a:p>
        </p:txBody>
      </p:sp>
      <p:sp>
        <p:nvSpPr>
          <p:cNvPr id="8" name="矩形 7"/>
          <p:cNvSpPr/>
          <p:nvPr/>
        </p:nvSpPr>
        <p:spPr>
          <a:xfrm>
            <a:off x="3449166" y="1024161"/>
            <a:ext cx="3049233"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that ruined his hope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6742484" y="2195339"/>
            <a:ext cx="4827347"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to expand our overseas branches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2774683" y="3356992"/>
            <a:ext cx="3700052"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should we abandon hope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9" name="矩形 8"/>
          <p:cNvSpPr/>
          <p:nvPr/>
        </p:nvSpPr>
        <p:spPr>
          <a:xfrm>
            <a:off x="2988543" y="5187855"/>
            <a:ext cx="3068469"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so buried in thought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P spid="6" grpId="0"/>
      <p:bldP spid="9"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3" name="返回">
            <a:hlinkClick r:id="rId2" action="ppaction://hlinksldjump"/>
          </p:cNvPr>
          <p:cNvSpPr/>
          <p:nvPr/>
        </p:nvSpPr>
        <p:spPr bwMode="auto">
          <a:xfrm>
            <a:off x="11211213" y="6398788"/>
            <a:ext cx="979200" cy="460800"/>
          </a:xfrm>
          <a:prstGeom prst="rect">
            <a:avLst/>
          </a:prstGeom>
          <a:solidFill>
            <a:schemeClr val="bg1">
              <a:lumMod val="75000"/>
              <a:alpha val="60000"/>
            </a:scheme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ct val="50000"/>
              </a:spcBef>
              <a:spcAft>
                <a:spcPct val="0"/>
              </a:spcAft>
              <a:buClrTx/>
              <a:buSzTx/>
              <a:buFontTx/>
              <a:buNone/>
              <a:defRPr/>
            </a:pPr>
            <a:r>
              <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rPr>
              <a:t>返 回</a:t>
            </a:r>
            <a:endPar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endParaRPr>
          </a:p>
        </p:txBody>
      </p:sp>
      <p:sp>
        <p:nvSpPr>
          <p:cNvPr id="5" name="矩形 4"/>
          <p:cNvSpPr/>
          <p:nvPr/>
        </p:nvSpPr>
        <p:spPr>
          <a:xfrm>
            <a:off x="468263" y="1196752"/>
            <a:ext cx="11305256" cy="3693319"/>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13.I</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m writing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as the host for the 50th anniversary of our school.</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我正在写信申请成为</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50</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周年校庆的主持人。</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14</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film </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The</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Wandering</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Earth</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in 2019 was a great success.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毫无疑问，</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2019</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年的电影《流浪地球》很成功。</a:t>
            </a:r>
            <a:endParaRPr lang="zh-CN" altLang="zh-CN" sz="1050" kern="100">
              <a:latin typeface="宋体" panose="02010600030101010101" pitchFamily="2" charset="-122"/>
              <a:cs typeface="Courier New" panose="02070609020205090404" pitchFamily="49" charset="0"/>
            </a:endParaRPr>
          </a:p>
        </p:txBody>
      </p:sp>
      <p:sp>
        <p:nvSpPr>
          <p:cNvPr id="6" name="矩形 5"/>
          <p:cNvSpPr/>
          <p:nvPr/>
        </p:nvSpPr>
        <p:spPr>
          <a:xfrm>
            <a:off x="2988543" y="1225327"/>
            <a:ext cx="358822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to apply for the position</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7" name="矩形 6"/>
          <p:cNvSpPr/>
          <p:nvPr/>
        </p:nvSpPr>
        <p:spPr>
          <a:xfrm>
            <a:off x="1034802" y="3058666"/>
            <a:ext cx="334777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There is no doubt that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4" name="图片 23"/>
          <p:cNvPicPr>
            <a:picLocks noChangeAspect="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0676" y="-1556"/>
            <a:ext cx="12188825" cy="961905"/>
          </a:xfrm>
          <a:prstGeom prst="rect">
            <a:avLst/>
          </a:prstGeom>
        </p:spPr>
      </p:pic>
      <p:sp>
        <p:nvSpPr>
          <p:cNvPr id="25" name="矩形 24"/>
          <p:cNvSpPr/>
          <p:nvPr/>
        </p:nvSpPr>
        <p:spPr>
          <a:xfrm>
            <a:off x="10414892" y="476672"/>
            <a:ext cx="1773932" cy="593237"/>
          </a:xfrm>
          <a:prstGeom prst="rect">
            <a:avLst/>
          </a:prstGeom>
          <a:solidFill>
            <a:srgbClr val="00B050"/>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10486900" y="528216"/>
            <a:ext cx="1620958" cy="523220"/>
          </a:xfrm>
          <a:prstGeom prst="rect">
            <a:avLst/>
          </a:prstGeom>
        </p:spPr>
        <p:txBody>
          <a:bodyPr wrap="none">
            <a:spAutoFit/>
          </a:bodyPr>
          <a:lstStyle/>
          <a:p>
            <a:pPr lvl="0" algn="ctr"/>
            <a:r>
              <a:rPr lang="zh-CN" altLang="zh-CN" sz="2800" b="1" kern="100" smtClean="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重点</a:t>
            </a:r>
            <a:r>
              <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单词</a:t>
            </a:r>
            <a:endParaRPr lang="zh-CN" altLang="en-US" sz="2800">
              <a:solidFill>
                <a:schemeClr val="bg1"/>
              </a:solidFill>
            </a:endParaRPr>
          </a:p>
        </p:txBody>
      </p:sp>
      <p:sp>
        <p:nvSpPr>
          <p:cNvPr id="27" name="点击文字添加标题"/>
          <p:cNvSpPr txBox="1"/>
          <p:nvPr/>
        </p:nvSpPr>
        <p:spPr>
          <a:xfrm>
            <a:off x="2290967" y="116632"/>
            <a:ext cx="3689666" cy="646331"/>
          </a:xfrm>
          <a:prstGeom prst="rect">
            <a:avLst/>
          </a:prstGeom>
          <a:noFill/>
        </p:spPr>
        <p:txBody>
          <a:bodyPr wrap="square" rtlCol="0">
            <a:spAutoFit/>
          </a:bodyPr>
          <a:lstStyle>
            <a:defPPr>
              <a:defRPr lang="zh-CN"/>
            </a:defPPr>
            <a:lvl1pPr algn="dist">
              <a:defRPr sz="7200" b="1">
                <a:gradFill>
                  <a:gsLst>
                    <a:gs pos="56000">
                      <a:srgbClr val="FEFC96"/>
                    </a:gs>
                    <a:gs pos="71000">
                      <a:srgbClr val="FAAF5B"/>
                    </a:gs>
                    <a:gs pos="100000">
                      <a:srgbClr val="88765E"/>
                    </a:gs>
                    <a:gs pos="20000">
                      <a:srgbClr val="758A80"/>
                    </a:gs>
                    <a:gs pos="0">
                      <a:srgbClr val="75FEFF"/>
                    </a:gs>
                    <a:gs pos="35000">
                      <a:srgbClr val="FDFFFD"/>
                    </a:gs>
                  </a:gsLst>
                  <a:lin ang="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defRPr>
            </a:lvl1pPr>
          </a:lstStyle>
          <a:p>
            <a:pPr algn="ctr" defTabSz="914400" fontAlgn="base">
              <a:spcBef>
                <a:spcPct val="0"/>
              </a:spcBef>
              <a:spcAft>
                <a:spcPct val="0"/>
              </a:spcAft>
              <a:defRPr/>
            </a:pPr>
            <a:r>
              <a:rPr lang="zh-CN" altLang="en-US" sz="3600">
                <a:solidFill>
                  <a:srgbClr val="8E6D48"/>
                </a:solidFill>
                <a:effectLst/>
                <a:latin typeface="Arial"/>
                <a:ea typeface="微软雅黑"/>
              </a:rPr>
              <a:t>基 础 自 测</a:t>
            </a:r>
            <a:endParaRPr lang="en-US" altLang="zh-CN" sz="3600">
              <a:solidFill>
                <a:srgbClr val="8E6D48"/>
              </a:solidFill>
              <a:effectLst/>
              <a:latin typeface="Arial"/>
              <a:ea typeface="微软雅黑"/>
            </a:endParaRPr>
          </a:p>
        </p:txBody>
      </p:sp>
      <p:sp>
        <p:nvSpPr>
          <p:cNvPr id="28" name="文本框 27"/>
          <p:cNvSpPr txBox="1"/>
          <p:nvPr/>
        </p:nvSpPr>
        <p:spPr>
          <a:xfrm>
            <a:off x="5459319" y="332656"/>
            <a:ext cx="2723325" cy="369332"/>
          </a:xfrm>
          <a:prstGeom prst="rect">
            <a:avLst/>
          </a:prstGeom>
          <a:noFill/>
        </p:spPr>
        <p:txBody>
          <a:bodyPr wrap="square" rtlCol="0">
            <a:spAutoFit/>
          </a:bodyPr>
          <a:lstStyle/>
          <a:p>
            <a:pPr algn="ctr" defTabSz="1218565"/>
            <a:r>
              <a:rPr lang="zh-CN" altLang="en-US"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rPr>
              <a:t>自主学习  落实基础知识</a:t>
            </a:r>
            <a:endParaRPr lang="en-US" altLang="zh-CN"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endParaRPr>
          </a:p>
        </p:txBody>
      </p:sp>
      <p:sp>
        <p:nvSpPr>
          <p:cNvPr id="16" name="矩形 15"/>
          <p:cNvSpPr/>
          <p:nvPr/>
        </p:nvSpPr>
        <p:spPr>
          <a:xfrm>
            <a:off x="399666" y="1052736"/>
            <a:ext cx="11392669" cy="5524565"/>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文明</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社会</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Book Antiqua" panose="02040602050305030304" pitchFamily="18" charset="0"/>
                <a:ea typeface="华文细黑" panose="02010600040101010101" pitchFamily="2" charset="-122"/>
                <a:cs typeface="Times New Roman" panose="02020603050405020304" pitchFamily="18" charset="0"/>
              </a:rPr>
              <a:t>v</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激起</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的兴趣，引起</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的好奇心</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Book Antiqua" panose="02040602050305030304" pitchFamily="18" charset="0"/>
                <a:ea typeface="华文细黑" panose="02010600040101010101" pitchFamily="2" charset="-122"/>
                <a:cs typeface="Times New Roman" panose="02020603050405020304" pitchFamily="18" charset="0"/>
              </a:rPr>
              <a:t>v</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将</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埋在下面</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金字塔</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运河</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Times New Roman" panose="02020603050405020304" pitchFamily="18" charset="0"/>
                <a:ea typeface="华文细黑" panose="02010600040101010101" pitchFamily="2" charset="-122"/>
                <a:cs typeface="Courier New" panose="02070609020205090404" pitchFamily="49" charset="0"/>
              </a:rPr>
              <a:t>adj</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来自热带的；产于热带的</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7</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气旋；旋风</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8</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超级干旱</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9</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衰败</a:t>
            </a:r>
            <a:endParaRPr lang="zh-CN" altLang="zh-CN" sz="1050" kern="100">
              <a:latin typeface="宋体" panose="02010600030101010101" pitchFamily="2" charset="-122"/>
              <a:cs typeface="Courier New" panose="02070609020205090404" pitchFamily="49" charset="0"/>
            </a:endParaRPr>
          </a:p>
        </p:txBody>
      </p:sp>
      <p:sp>
        <p:nvSpPr>
          <p:cNvPr id="18" name="矩形 17"/>
          <p:cNvSpPr/>
          <p:nvPr/>
        </p:nvSpPr>
        <p:spPr>
          <a:xfrm>
            <a:off x="712862" y="1174457"/>
            <a:ext cx="1723549" cy="492443"/>
          </a:xfrm>
          <a:prstGeom prst="rect">
            <a:avLst/>
          </a:prstGeom>
        </p:spPr>
        <p:txBody>
          <a:bodyPr wrap="none">
            <a:spAutoFit/>
          </a:bodyPr>
          <a:lstStyle/>
          <a:p>
            <a:r>
              <a:rPr lang="en-US" altLang="zh-CN" sz="2600" b="1" kern="100" err="1">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civilisation</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0" name="矩形 19"/>
          <p:cNvSpPr/>
          <p:nvPr/>
        </p:nvSpPr>
        <p:spPr>
          <a:xfrm>
            <a:off x="712862" y="1737442"/>
            <a:ext cx="1314784"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intrigue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1" name="矩形 20"/>
          <p:cNvSpPr/>
          <p:nvPr/>
        </p:nvSpPr>
        <p:spPr>
          <a:xfrm>
            <a:off x="712862" y="2341443"/>
            <a:ext cx="870751"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bury</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2" name="矩形 21"/>
          <p:cNvSpPr/>
          <p:nvPr/>
        </p:nvSpPr>
        <p:spPr>
          <a:xfrm>
            <a:off x="712862" y="2925566"/>
            <a:ext cx="140775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pyramid</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3" name="矩形 22"/>
          <p:cNvSpPr/>
          <p:nvPr/>
        </p:nvSpPr>
        <p:spPr>
          <a:xfrm>
            <a:off x="712862" y="3560135"/>
            <a:ext cx="944489"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canal</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9" name="矩形 28"/>
          <p:cNvSpPr/>
          <p:nvPr/>
        </p:nvSpPr>
        <p:spPr>
          <a:xfrm>
            <a:off x="712862" y="4124059"/>
            <a:ext cx="1289520"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tropical</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1" name="矩形 30"/>
          <p:cNvSpPr/>
          <p:nvPr/>
        </p:nvSpPr>
        <p:spPr>
          <a:xfrm>
            <a:off x="712862" y="4718440"/>
            <a:ext cx="1239442"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cyclone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3" name="矩形 32"/>
          <p:cNvSpPr/>
          <p:nvPr/>
        </p:nvSpPr>
        <p:spPr>
          <a:xfrm>
            <a:off x="712862" y="5317326"/>
            <a:ext cx="2086212" cy="492443"/>
          </a:xfrm>
          <a:prstGeom prst="rect">
            <a:avLst/>
          </a:prstGeom>
        </p:spPr>
        <p:txBody>
          <a:bodyPr wrap="none">
            <a:spAutoFit/>
          </a:bodyPr>
          <a:lstStyle/>
          <a:p>
            <a:r>
              <a:rPr lang="en-US" altLang="zh-CN" sz="2600" b="1" kern="100" err="1">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megadrought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4" name="矩形 33"/>
          <p:cNvSpPr/>
          <p:nvPr/>
        </p:nvSpPr>
        <p:spPr>
          <a:xfrm>
            <a:off x="712862" y="5914528"/>
            <a:ext cx="1426994"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downfall</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linds(horizontal)">
                                      <p:cBhvr>
                                        <p:cTn id="17" dur="500"/>
                                        <p:tgtEl>
                                          <p:spTgt spid="21"/>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linds(horizontal)">
                                      <p:cBhvr>
                                        <p:cTn id="22" dur="500"/>
                                        <p:tgtEl>
                                          <p:spTgt spid="22"/>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blinds(horizontal)">
                                      <p:cBhvr>
                                        <p:cTn id="27" dur="500"/>
                                        <p:tgtEl>
                                          <p:spTgt spid="23"/>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blinds(horizontal)">
                                      <p:cBhvr>
                                        <p:cTn id="32" dur="500"/>
                                        <p:tgtEl>
                                          <p:spTgt spid="29"/>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blinds(horizontal)">
                                      <p:cBhvr>
                                        <p:cTn id="37" dur="500"/>
                                        <p:tgtEl>
                                          <p:spTgt spid="31"/>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blinds(horizontal)">
                                      <p:cBhvr>
                                        <p:cTn id="42" dur="500"/>
                                        <p:tgtEl>
                                          <p:spTgt spid="33"/>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blinds(horizontal)">
                                      <p:cBhvr>
                                        <p:cTn id="4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21" grpId="0"/>
      <p:bldP spid="22" grpId="0"/>
      <p:bldP spid="23" grpId="0"/>
      <p:bldP spid="29" grpId="0"/>
      <p:bldP spid="31" grpId="0"/>
      <p:bldP spid="33" grpId="0"/>
      <p:bldP spid="34" grpId="0"/>
    </p:bldLst>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alphaModFix amt="40000"/>
            <a:lum/>
          </a:blip>
          <a:stretch>
            <a:fillRect t="-9000" b="-9000"/>
          </a:stretch>
        </a:blipFill>
        <a:effectLst/>
      </p:bgPr>
    </p:bg>
    <p:spTree>
      <p:nvGrpSpPr>
        <p:cNvPr id="1" name=""/>
        <p:cNvGrpSpPr/>
        <p:nvPr/>
      </p:nvGrpSpPr>
      <p:grpSpPr>
        <a:xfrm>
          <a:off x="0" y="0"/>
          <a:ext cx="0" cy="0"/>
        </a:xfrm>
      </p:grpSpPr>
      <p:sp>
        <p:nvSpPr>
          <p:cNvPr id="8" name="圆角淘宝网chenying0907出品 14"/>
          <p:cNvSpPr/>
          <p:nvPr/>
        </p:nvSpPr>
        <p:spPr>
          <a:xfrm>
            <a:off x="-18439" y="2072053"/>
            <a:ext cx="9451327" cy="2252145"/>
          </a:xfrm>
          <a:custGeom>
            <a:gdLst>
              <a:gd name="connsiteX0" fmla="*/ 0 w 11089232"/>
              <a:gd name="connsiteY0" fmla="*/ 448643 h 2691807"/>
              <a:gd name="connsiteX1" fmla="*/ 448643 w 11089232"/>
              <a:gd name="connsiteY1" fmla="*/ 0 h 2691807"/>
              <a:gd name="connsiteX2" fmla="*/ 10640589 w 11089232"/>
              <a:gd name="connsiteY2" fmla="*/ 0 h 2691807"/>
              <a:gd name="connsiteX3" fmla="*/ 11089232 w 11089232"/>
              <a:gd name="connsiteY3" fmla="*/ 448643 h 2691807"/>
              <a:gd name="connsiteX4" fmla="*/ 11089232 w 11089232"/>
              <a:gd name="connsiteY4" fmla="*/ 2243164 h 2691807"/>
              <a:gd name="connsiteX5" fmla="*/ 10640589 w 11089232"/>
              <a:gd name="connsiteY5" fmla="*/ 2691807 h 2691807"/>
              <a:gd name="connsiteX6" fmla="*/ 448643 w 11089232"/>
              <a:gd name="connsiteY6" fmla="*/ 2691807 h 2691807"/>
              <a:gd name="connsiteX7" fmla="*/ 0 w 11089232"/>
              <a:gd name="connsiteY7" fmla="*/ 2243164 h 2691807"/>
              <a:gd name="connsiteX8" fmla="*/ 0 w 11089232"/>
              <a:gd name="connsiteY8" fmla="*/ 448643 h 2691807"/>
              <a:gd name="connsiteX0-1" fmla="*/ 0 w 11089232"/>
              <a:gd name="connsiteY0-2" fmla="*/ 448643 h 2691807"/>
              <a:gd name="connsiteX1-3" fmla="*/ 1663832 w 11089232"/>
              <a:gd name="connsiteY1-4" fmla="*/ 0 h 2691807"/>
              <a:gd name="connsiteX2-5" fmla="*/ 10640589 w 11089232"/>
              <a:gd name="connsiteY2-6" fmla="*/ 0 h 2691807"/>
              <a:gd name="connsiteX3-7" fmla="*/ 11089232 w 11089232"/>
              <a:gd name="connsiteY3-8" fmla="*/ 448643 h 2691807"/>
              <a:gd name="connsiteX4-9" fmla="*/ 11089232 w 11089232"/>
              <a:gd name="connsiteY4-10" fmla="*/ 2243164 h 2691807"/>
              <a:gd name="connsiteX5-11" fmla="*/ 10640589 w 11089232"/>
              <a:gd name="connsiteY5-12" fmla="*/ 2691807 h 2691807"/>
              <a:gd name="connsiteX6-13" fmla="*/ 448643 w 11089232"/>
              <a:gd name="connsiteY6-14" fmla="*/ 2691807 h 2691807"/>
              <a:gd name="connsiteX7-15" fmla="*/ 0 w 11089232"/>
              <a:gd name="connsiteY7-16" fmla="*/ 2243164 h 2691807"/>
              <a:gd name="connsiteX8-17" fmla="*/ 0 w 11089232"/>
              <a:gd name="connsiteY8-18" fmla="*/ 448643 h 2691807"/>
              <a:gd name="connsiteX0-19" fmla="*/ 0 w 11089232"/>
              <a:gd name="connsiteY0-20" fmla="*/ 448643 h 2703839"/>
              <a:gd name="connsiteX1-21" fmla="*/ 1663832 w 11089232"/>
              <a:gd name="connsiteY1-22" fmla="*/ 0 h 2703839"/>
              <a:gd name="connsiteX2-23" fmla="*/ 10640589 w 11089232"/>
              <a:gd name="connsiteY2-24" fmla="*/ 0 h 2703839"/>
              <a:gd name="connsiteX3-25" fmla="*/ 11089232 w 11089232"/>
              <a:gd name="connsiteY3-26" fmla="*/ 448643 h 2703839"/>
              <a:gd name="connsiteX4-27" fmla="*/ 11089232 w 11089232"/>
              <a:gd name="connsiteY4-28" fmla="*/ 2243164 h 2703839"/>
              <a:gd name="connsiteX5-29" fmla="*/ 10640589 w 11089232"/>
              <a:gd name="connsiteY5-30" fmla="*/ 2691807 h 2703839"/>
              <a:gd name="connsiteX6-31" fmla="*/ 1687895 w 11089232"/>
              <a:gd name="connsiteY6-32" fmla="*/ 2703839 h 2703839"/>
              <a:gd name="connsiteX7-33" fmla="*/ 0 w 11089232"/>
              <a:gd name="connsiteY7-34" fmla="*/ 2243164 h 2703839"/>
              <a:gd name="connsiteX8-35" fmla="*/ 0 w 11089232"/>
              <a:gd name="connsiteY8-36" fmla="*/ 448643 h 2703839"/>
              <a:gd name="connsiteX0-37" fmla="*/ 0 w 11089232"/>
              <a:gd name="connsiteY0-38" fmla="*/ 2243164 h 2703839"/>
              <a:gd name="connsiteX1-39" fmla="*/ 1663832 w 11089232"/>
              <a:gd name="connsiteY1-40" fmla="*/ 0 h 2703839"/>
              <a:gd name="connsiteX2-41" fmla="*/ 10640589 w 11089232"/>
              <a:gd name="connsiteY2-42" fmla="*/ 0 h 2703839"/>
              <a:gd name="connsiteX3-43" fmla="*/ 11089232 w 11089232"/>
              <a:gd name="connsiteY3-44" fmla="*/ 448643 h 2703839"/>
              <a:gd name="connsiteX4-45" fmla="*/ 11089232 w 11089232"/>
              <a:gd name="connsiteY4-46" fmla="*/ 2243164 h 2703839"/>
              <a:gd name="connsiteX5-47" fmla="*/ 10640589 w 11089232"/>
              <a:gd name="connsiteY5-48" fmla="*/ 2691807 h 2703839"/>
              <a:gd name="connsiteX6-49" fmla="*/ 1687895 w 11089232"/>
              <a:gd name="connsiteY6-50" fmla="*/ 2703839 h 2703839"/>
              <a:gd name="connsiteX7-51" fmla="*/ 0 w 11089232"/>
              <a:gd name="connsiteY7-52" fmla="*/ 2243164 h 2703839"/>
              <a:gd name="connsiteX0-53" fmla="*/ 81842 w 9522747"/>
              <a:gd name="connsiteY0-54" fmla="*/ 2146911 h 2703839"/>
              <a:gd name="connsiteX1-55" fmla="*/ 97347 w 9522747"/>
              <a:gd name="connsiteY1-56" fmla="*/ 0 h 2703839"/>
              <a:gd name="connsiteX2-57" fmla="*/ 9074104 w 9522747"/>
              <a:gd name="connsiteY2-58" fmla="*/ 0 h 2703839"/>
              <a:gd name="connsiteX3-59" fmla="*/ 9522747 w 9522747"/>
              <a:gd name="connsiteY3-60" fmla="*/ 448643 h 2703839"/>
              <a:gd name="connsiteX4-61" fmla="*/ 9522747 w 9522747"/>
              <a:gd name="connsiteY4-62" fmla="*/ 2243164 h 2703839"/>
              <a:gd name="connsiteX5-63" fmla="*/ 9074104 w 9522747"/>
              <a:gd name="connsiteY5-64" fmla="*/ 2691807 h 2703839"/>
              <a:gd name="connsiteX6-65" fmla="*/ 121410 w 9522747"/>
              <a:gd name="connsiteY6-66" fmla="*/ 2703839 h 2703839"/>
              <a:gd name="connsiteX7-67" fmla="*/ 81842 w 9522747"/>
              <a:gd name="connsiteY7-68" fmla="*/ 2146911 h 2703839"/>
              <a:gd name="connsiteX0-69" fmla="*/ 81842 w 9522747"/>
              <a:gd name="connsiteY0-70" fmla="*/ 2146911 h 2703839"/>
              <a:gd name="connsiteX1-71" fmla="*/ 97347 w 9522747"/>
              <a:gd name="connsiteY1-72" fmla="*/ 0 h 2703839"/>
              <a:gd name="connsiteX2-73" fmla="*/ 9074104 w 9522747"/>
              <a:gd name="connsiteY2-74" fmla="*/ 0 h 2703839"/>
              <a:gd name="connsiteX3-75" fmla="*/ 9522747 w 9522747"/>
              <a:gd name="connsiteY3-76" fmla="*/ 448643 h 2703839"/>
              <a:gd name="connsiteX4-77" fmla="*/ 9522747 w 9522747"/>
              <a:gd name="connsiteY4-78" fmla="*/ 2243164 h 2703839"/>
              <a:gd name="connsiteX5-79" fmla="*/ 9074104 w 9522747"/>
              <a:gd name="connsiteY5-80" fmla="*/ 2691807 h 2703839"/>
              <a:gd name="connsiteX6-81" fmla="*/ 121410 w 9522747"/>
              <a:gd name="connsiteY6-82" fmla="*/ 2703839 h 2703839"/>
              <a:gd name="connsiteX7-83" fmla="*/ 81842 w 9522747"/>
              <a:gd name="connsiteY7-84" fmla="*/ 2146911 h 2703839"/>
              <a:gd name="connsiteX0-85" fmla="*/ 81842 w 9522747"/>
              <a:gd name="connsiteY0-86" fmla="*/ 2146911 h 2703839"/>
              <a:gd name="connsiteX1-87" fmla="*/ 97347 w 9522747"/>
              <a:gd name="connsiteY1-88" fmla="*/ 0 h 2703839"/>
              <a:gd name="connsiteX2-89" fmla="*/ 9074104 w 9522747"/>
              <a:gd name="connsiteY2-90" fmla="*/ 0 h 2703839"/>
              <a:gd name="connsiteX3-91" fmla="*/ 9522747 w 9522747"/>
              <a:gd name="connsiteY3-92" fmla="*/ 448643 h 2703839"/>
              <a:gd name="connsiteX4-93" fmla="*/ 9522747 w 9522747"/>
              <a:gd name="connsiteY4-94" fmla="*/ 2243164 h 2703839"/>
              <a:gd name="connsiteX5-95" fmla="*/ 9074104 w 9522747"/>
              <a:gd name="connsiteY5-96" fmla="*/ 2691807 h 2703839"/>
              <a:gd name="connsiteX6-97" fmla="*/ 121410 w 9522747"/>
              <a:gd name="connsiteY6-98" fmla="*/ 2703839 h 2703839"/>
              <a:gd name="connsiteX7-99" fmla="*/ 81842 w 9522747"/>
              <a:gd name="connsiteY7-100" fmla="*/ 2146911 h 2703839"/>
              <a:gd name="connsiteX0-101" fmla="*/ 0 w 9440905"/>
              <a:gd name="connsiteY0-102" fmla="*/ 2146911 h 2704560"/>
              <a:gd name="connsiteX1-103" fmla="*/ 15505 w 9440905"/>
              <a:gd name="connsiteY1-104" fmla="*/ 0 h 2704560"/>
              <a:gd name="connsiteX2-105" fmla="*/ 8992262 w 9440905"/>
              <a:gd name="connsiteY2-106" fmla="*/ 0 h 2704560"/>
              <a:gd name="connsiteX3-107" fmla="*/ 9440905 w 9440905"/>
              <a:gd name="connsiteY3-108" fmla="*/ 448643 h 2704560"/>
              <a:gd name="connsiteX4-109" fmla="*/ 9440905 w 9440905"/>
              <a:gd name="connsiteY4-110" fmla="*/ 2243164 h 2704560"/>
              <a:gd name="connsiteX5-111" fmla="*/ 8992262 w 9440905"/>
              <a:gd name="connsiteY5-112" fmla="*/ 2691807 h 2704560"/>
              <a:gd name="connsiteX6-113" fmla="*/ 39568 w 9440905"/>
              <a:gd name="connsiteY6-114" fmla="*/ 2703839 h 2704560"/>
              <a:gd name="connsiteX7-115" fmla="*/ 0 w 9440905"/>
              <a:gd name="connsiteY7-116" fmla="*/ 2146911 h 2704560"/>
              <a:gd name="connsiteX0-117" fmla="*/ 10422 w 9451327"/>
              <a:gd name="connsiteY0-118" fmla="*/ 2146911 h 2704560"/>
              <a:gd name="connsiteX1-119" fmla="*/ 25927 w 9451327"/>
              <a:gd name="connsiteY1-120" fmla="*/ 0 h 2704560"/>
              <a:gd name="connsiteX2-121" fmla="*/ 9002684 w 9451327"/>
              <a:gd name="connsiteY2-122" fmla="*/ 0 h 2704560"/>
              <a:gd name="connsiteX3-123" fmla="*/ 9451327 w 9451327"/>
              <a:gd name="connsiteY3-124" fmla="*/ 448643 h 2704560"/>
              <a:gd name="connsiteX4-125" fmla="*/ 9451327 w 9451327"/>
              <a:gd name="connsiteY4-126" fmla="*/ 2243164 h 2704560"/>
              <a:gd name="connsiteX5-127" fmla="*/ 9002684 w 9451327"/>
              <a:gd name="connsiteY5-128" fmla="*/ 2691807 h 2704560"/>
              <a:gd name="connsiteX6-129" fmla="*/ 1864 w 9451327"/>
              <a:gd name="connsiteY6-130" fmla="*/ 2703839 h 2704560"/>
              <a:gd name="connsiteX7-131" fmla="*/ 10422 w 9451327"/>
              <a:gd name="connsiteY7-132" fmla="*/ 2146911 h 2704560"/>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51327" h="2704560">
                <a:moveTo>
                  <a:pt x="10422" y="2146911"/>
                </a:moveTo>
                <a:lnTo>
                  <a:pt x="25927" y="0"/>
                </a:lnTo>
                <a:lnTo>
                  <a:pt x="9002684" y="0"/>
                </a:lnTo>
                <a:cubicBezTo>
                  <a:pt x="9250463" y="0"/>
                  <a:pt x="9451327" y="200864"/>
                  <a:pt x="9451327" y="448643"/>
                </a:cubicBezTo>
                <a:lnTo>
                  <a:pt x="9451327" y="2243164"/>
                </a:lnTo>
                <a:cubicBezTo>
                  <a:pt x="9451327" y="2490943"/>
                  <a:pt x="9250463" y="2691807"/>
                  <a:pt x="9002684" y="2691807"/>
                </a:cubicBezTo>
                <a:lnTo>
                  <a:pt x="1864" y="2703839"/>
                </a:lnTo>
                <a:cubicBezTo>
                  <a:pt x="-5284" y="2727902"/>
                  <a:pt x="10422" y="2142027"/>
                  <a:pt x="10422" y="2146911"/>
                </a:cubicBezTo>
                <a:close/>
              </a:path>
            </a:pathLst>
          </a:custGeom>
          <a:solidFill>
            <a:schemeClr val="bg1">
              <a:alpha val="64000"/>
            </a:schemeClr>
          </a:solidFill>
          <a:ln>
            <a:solidFill>
              <a:srgbClr val="DED3CF"/>
            </a:solidFill>
          </a:ln>
          <a:effectLst>
            <a:outerShdw blurRad="495300" dist="127000" dir="5400000" algn="ctr" rotWithShape="0">
              <a:srgbClr val="000000">
                <a:alpha val="2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000"/>
          </a:p>
        </p:txBody>
      </p:sp>
      <p:sp>
        <p:nvSpPr>
          <p:cNvPr id="10" name="标题 2"/>
          <p:cNvSpPr txBox="1"/>
          <p:nvPr/>
        </p:nvSpPr>
        <p:spPr>
          <a:xfrm>
            <a:off x="3111446" y="2586483"/>
            <a:ext cx="2627272" cy="12237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zh-CN" altLang="en-US" sz="3800" b="1" kern="100" smtClean="0">
                <a:solidFill>
                  <a:schemeClr val="bg1">
                    <a:lumMod val="50000"/>
                  </a:schemeClr>
                </a:solidFill>
                <a:latin typeface="Times New Roman" panose="02020603050405020304"/>
                <a:ea typeface="微软雅黑" panose="020b0503020204020204" pitchFamily="34" charset="-122"/>
              </a:rPr>
              <a:t>本课结束</a:t>
            </a:r>
            <a:endParaRPr lang="zh-CN" altLang="en-US" sz="3600" kern="100">
              <a:solidFill>
                <a:schemeClr val="bg1">
                  <a:lumMod val="50000"/>
                </a:schemeClr>
              </a:solidFill>
              <a:latin typeface="华文楷体" panose="02010600040101010101" charset="-122"/>
              <a:ea typeface="华文楷体" panose="02010600040101010101" charset="-122"/>
              <a:cs typeface="Times New Roman" panose="02020603050405020304"/>
            </a:endParaRPr>
          </a:p>
        </p:txBody>
      </p:sp>
      <p:pic>
        <p:nvPicPr>
          <p:cNvPr id="11" name="New picture"/>
          <p:cNvPicPr/>
          <p:nvPr/>
        </p:nvPicPr>
        <p:blipFill>
          <a:blip r:embed="rId2"/>
          <a:stretch>
            <a:fillRect/>
          </a:stretch>
        </p:blipFill>
        <p:spPr>
          <a:xfrm>
            <a:off x="12534900" y="11709400"/>
            <a:ext cx="355600" cy="254000"/>
          </a:xfrm>
          <a:prstGeom prst="cube">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4" name="矩形 13"/>
          <p:cNvSpPr/>
          <p:nvPr/>
        </p:nvSpPr>
        <p:spPr>
          <a:xfrm>
            <a:off x="399666" y="808855"/>
            <a:ext cx="11392669" cy="4924401"/>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10</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残垣断壁，废墟</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11</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Book Antiqua" panose="02040602050305030304" pitchFamily="18" charset="0"/>
                <a:ea typeface="华文细黑" panose="02010600040101010101" pitchFamily="2" charset="-122"/>
                <a:cs typeface="Times New Roman" panose="02020603050405020304" pitchFamily="18" charset="0"/>
              </a:rPr>
              <a:t>v</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拒绝考虑，否定</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12</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天文学</a:t>
            </a:r>
            <a:endParaRPr lang="zh-CN" altLang="zh-CN" sz="1050" kern="100">
              <a:latin typeface="宋体" panose="02010600030101010101" pitchFamily="2" charset="-122"/>
              <a:cs typeface="Courier New" panose="02070609020205090404" pitchFamily="49" charset="0"/>
            </a:endParaRPr>
          </a:p>
          <a:p>
            <a:pPr indent="392430" algn="just">
              <a:lnSpc>
                <a:spcPct val="150000"/>
              </a:lnSpc>
              <a:spcAft>
                <a:spcPct val="0"/>
              </a:spcAft>
            </a:pPr>
            <a:r>
              <a:rPr lang="en-US" altLang="zh-CN" sz="2600" b="1" kern="100" smtClean="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宇航员</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13</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Book Antiqua" panose="02040602050305030304" pitchFamily="18" charset="0"/>
                <a:ea typeface="华文细黑" panose="02010600040101010101" pitchFamily="2" charset="-122"/>
                <a:cs typeface="Times New Roman" panose="02020603050405020304" pitchFamily="18" charset="0"/>
              </a:rPr>
              <a:t>v</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离弃，逃离</a:t>
            </a:r>
            <a:endParaRPr lang="zh-CN" altLang="zh-CN" sz="1050" kern="100">
              <a:latin typeface="宋体" panose="02010600030101010101" pitchFamily="2" charset="-122"/>
              <a:cs typeface="Courier New" panose="02070609020205090404" pitchFamily="49" charset="0"/>
            </a:endParaRPr>
          </a:p>
          <a:p>
            <a:pPr indent="392430" algn="just">
              <a:lnSpc>
                <a:spcPct val="150000"/>
              </a:lnSpc>
              <a:spcAft>
                <a:spcPct val="0"/>
              </a:spcAft>
            </a:pPr>
            <a:r>
              <a:rPr lang="en-US" altLang="zh-CN" sz="2600" b="1" kern="100" smtClean="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Times New Roman" panose="02020603050405020304" pitchFamily="18" charset="0"/>
                <a:ea typeface="华文细黑" panose="02010600040101010101" pitchFamily="2" charset="-122"/>
                <a:cs typeface="Courier New" panose="02070609020205090404" pitchFamily="49" charset="0"/>
              </a:rPr>
              <a:t>adj</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被抛弃的</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14</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扩大；增加</a:t>
            </a:r>
            <a:endParaRPr lang="zh-CN" altLang="zh-CN" sz="1050" kern="100">
              <a:latin typeface="宋体" panose="02010600030101010101" pitchFamily="2" charset="-122"/>
              <a:cs typeface="Courier New" panose="02070609020205090404" pitchFamily="49" charset="0"/>
            </a:endParaRPr>
          </a:p>
          <a:p>
            <a:pPr indent="392430" algn="just">
              <a:lnSpc>
                <a:spcPct val="150000"/>
              </a:lnSpc>
              <a:spcAft>
                <a:spcPct val="0"/>
              </a:spcAft>
            </a:pPr>
            <a:r>
              <a:rPr lang="en-US" altLang="zh-CN" sz="2600" b="1" kern="100" smtClean="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i="1" kern="100" smtClean="0">
                <a:latin typeface="Book Antiqua" panose="02040602050305030304" pitchFamily="18" charset="0"/>
                <a:ea typeface="华文细黑" panose="02010600040101010101" pitchFamily="2" charset="-122"/>
                <a:cs typeface="Times New Roman" panose="02020603050405020304" pitchFamily="18" charset="0"/>
              </a:rPr>
              <a:t>v</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扩大；增加</a:t>
            </a:r>
            <a:endParaRPr lang="zh-CN" altLang="zh-CN" sz="1050" kern="100">
              <a:latin typeface="宋体" panose="02010600030101010101" pitchFamily="2" charset="-122"/>
              <a:cs typeface="Courier New" panose="02070609020205090404" pitchFamily="49" charset="0"/>
            </a:endParaRPr>
          </a:p>
        </p:txBody>
      </p:sp>
      <p:sp>
        <p:nvSpPr>
          <p:cNvPr id="15" name="矩形 14"/>
          <p:cNvSpPr/>
          <p:nvPr/>
        </p:nvSpPr>
        <p:spPr>
          <a:xfrm>
            <a:off x="876336" y="954959"/>
            <a:ext cx="797013"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ruin</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 name="矩形 1"/>
          <p:cNvSpPr/>
          <p:nvPr/>
        </p:nvSpPr>
        <p:spPr>
          <a:xfrm>
            <a:off x="876336" y="1521498"/>
            <a:ext cx="1223412"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dismiss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876336" y="2097562"/>
            <a:ext cx="1696683"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astronomy</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6" name="矩形 15"/>
          <p:cNvSpPr/>
          <p:nvPr/>
        </p:nvSpPr>
        <p:spPr>
          <a:xfrm>
            <a:off x="1179542" y="2711726"/>
            <a:ext cx="1549207"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astronaut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7" name="矩形 16"/>
          <p:cNvSpPr/>
          <p:nvPr/>
        </p:nvSpPr>
        <p:spPr>
          <a:xfrm>
            <a:off x="876336" y="3266652"/>
            <a:ext cx="142859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abandon</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8" name="矩形 17"/>
          <p:cNvSpPr/>
          <p:nvPr/>
        </p:nvSpPr>
        <p:spPr>
          <a:xfrm>
            <a:off x="1179542" y="3905199"/>
            <a:ext cx="1762021"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abandoned</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9" name="矩形 18"/>
          <p:cNvSpPr/>
          <p:nvPr/>
        </p:nvSpPr>
        <p:spPr>
          <a:xfrm>
            <a:off x="876336" y="4464301"/>
            <a:ext cx="1612942"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expansion</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2" name="矩形 21"/>
          <p:cNvSpPr/>
          <p:nvPr/>
        </p:nvSpPr>
        <p:spPr>
          <a:xfrm>
            <a:off x="1179542" y="5064189"/>
            <a:ext cx="1223412"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expand</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linds(horizontal)">
                                      <p:cBhvr>
                                        <p:cTn id="20" dur="500"/>
                                        <p:tgtEl>
                                          <p:spTgt spid="16"/>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blinds(horizontal)">
                                      <p:cBhvr>
                                        <p:cTn id="25" dur="500"/>
                                        <p:tgtEl>
                                          <p:spTgt spid="17"/>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blinds(horizontal)">
                                      <p:cBhvr>
                                        <p:cTn id="28" dur="500"/>
                                        <p:tgtEl>
                                          <p:spTgt spid="18"/>
                                        </p:tgtEl>
                                      </p:cBhvr>
                                    </p:animEffect>
                                  </p:childTnLst>
                                </p:cTn>
                              </p:par>
                            </p:childTnLst>
                          </p:cTn>
                        </p:par>
                      </p:childTnLst>
                    </p:cTn>
                  </p:par>
                  <p:par>
                    <p:cTn id="29" fill="hold" nodeType="clickPar">
                      <p:stCondLst>
                        <p:cond delay="indefinite"/>
                      </p:stCondLst>
                      <p:childTnLst>
                        <p:par>
                          <p:cTn id="30" fill="hold" nodeType="after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blinds(horizontal)">
                                      <p:cBhvr>
                                        <p:cTn id="33" dur="500"/>
                                        <p:tgtEl>
                                          <p:spTgt spid="19"/>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blinds(horizontal)">
                                      <p:cBhvr>
                                        <p:cTn id="3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 grpId="0"/>
      <p:bldP spid="3" grpId="0"/>
      <p:bldP spid="16" grpId="0"/>
      <p:bldP spid="17" grpId="0"/>
      <p:bldP spid="18" grpId="0"/>
      <p:bldP spid="19" grpId="0"/>
      <p:bldP spid="22"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623265" y="839902"/>
            <a:ext cx="10852697" cy="620426"/>
          </a:xfrm>
          <a:prstGeom prst="rect">
            <a:avLst/>
          </a:prstGeom>
        </p:spPr>
        <p:txBody>
          <a:bodyPr wrap="square">
            <a:spAutoFit/>
          </a:bodyPr>
          <a:lstStyle/>
          <a:p>
            <a:pPr algn="just">
              <a:lnSpc>
                <a:spcPct val="150000"/>
              </a:lnSpc>
            </a:pP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掌握规律　巧记单词</a:t>
            </a:r>
            <a:endPar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3" name="矩形 2"/>
          <p:cNvSpPr/>
          <p:nvPr/>
        </p:nvSpPr>
        <p:spPr>
          <a:xfrm>
            <a:off x="623265" y="1504236"/>
            <a:ext cx="10852697" cy="1816908"/>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expand </a:t>
            </a:r>
            <a:r>
              <a:rPr lang="en-US" altLang="zh-CN" sz="2600" b="1" i="1" kern="100">
                <a:latin typeface="Book Antiqua" panose="02040602050305030304" pitchFamily="18" charset="0"/>
                <a:ea typeface="华文细黑" panose="02010600040101010101" pitchFamily="2" charset="-122"/>
                <a:cs typeface="Times New Roman" panose="02020603050405020304" pitchFamily="18" charset="0"/>
              </a:rPr>
              <a:t>v</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扩大；增加＋</a:t>
            </a: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sion</a:t>
            </a:r>
            <a:r>
              <a:rPr lang="en-US" altLang="zh-CN" sz="2600" b="1" kern="100" err="1">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expansion </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扩大；增加</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例如：</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impression </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印象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possession </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拥有</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explosion </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爆炸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aggression </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进攻</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7" name="图片 16"/>
          <p:cNvPicPr>
            <a:picLocks noChangeAspect="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18" name="矩形 17"/>
          <p:cNvSpPr/>
          <p:nvPr/>
        </p:nvSpPr>
        <p:spPr>
          <a:xfrm>
            <a:off x="10414892" y="171467"/>
            <a:ext cx="1773932" cy="593237"/>
          </a:xfrm>
          <a:prstGeom prst="rect">
            <a:avLst/>
          </a:prstGeom>
          <a:solidFill>
            <a:srgbClr val="00B050"/>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10491379" y="223011"/>
            <a:ext cx="1620958" cy="523220"/>
          </a:xfrm>
          <a:prstGeom prst="rect">
            <a:avLst/>
          </a:prstGeom>
        </p:spPr>
        <p:txBody>
          <a:bodyPr wrap="none">
            <a:spAutoFit/>
          </a:bodyPr>
          <a:lstStyle/>
          <a:p>
            <a:pPr lvl="0" algn="ctr"/>
            <a:r>
              <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核心短语</a:t>
            </a:r>
            <a:endPar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21" name="矩形 20"/>
          <p:cNvSpPr/>
          <p:nvPr/>
        </p:nvSpPr>
        <p:spPr>
          <a:xfrm>
            <a:off x="399666" y="889670"/>
            <a:ext cx="11392669" cy="6124729"/>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和</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一致</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以</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为基础</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被</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包围</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把</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应用到</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中</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更加</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的结合</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7</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应付</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；对付</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8.</a:t>
            </a:r>
            <a:r>
              <a:rPr lang="en-US" altLang="zh-CN" sz="2600" b="1" u="sng" kern="10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导致</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；通向</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9</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以</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不同的速度</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10</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衰落</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，败落</a:t>
            </a:r>
            <a:endParaRPr lang="zh-CN" altLang="zh-CN" sz="1050" kern="100">
              <a:latin typeface="宋体" panose="02010600030101010101" pitchFamily="2" charset="-122"/>
              <a:cs typeface="Courier New" panose="02070609020205090404" pitchFamily="49" charset="0"/>
            </a:endParaRPr>
          </a:p>
        </p:txBody>
      </p:sp>
      <p:sp>
        <p:nvSpPr>
          <p:cNvPr id="22" name="矩形 21"/>
          <p:cNvSpPr/>
          <p:nvPr/>
        </p:nvSpPr>
        <p:spPr>
          <a:xfrm>
            <a:off x="684287" y="995586"/>
            <a:ext cx="2150332"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correspond to</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3" name="矩形 22"/>
          <p:cNvSpPr/>
          <p:nvPr/>
        </p:nvSpPr>
        <p:spPr>
          <a:xfrm>
            <a:off x="684287" y="1602354"/>
            <a:ext cx="1853392"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be based on</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4" name="矩形 23"/>
          <p:cNvSpPr/>
          <p:nvPr/>
        </p:nvSpPr>
        <p:spPr>
          <a:xfrm>
            <a:off x="684287" y="2151906"/>
            <a:ext cx="2783519" cy="492443"/>
          </a:xfrm>
          <a:prstGeom prst="rect">
            <a:avLst/>
          </a:prstGeom>
        </p:spPr>
        <p:txBody>
          <a:bodyPr wrap="none">
            <a:spAutoFit/>
          </a:bodyPr>
          <a:lstStyle/>
          <a:p>
            <a:r>
              <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be </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surrounded by</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5" name="矩形 24"/>
          <p:cNvSpPr/>
          <p:nvPr/>
        </p:nvSpPr>
        <p:spPr>
          <a:xfrm>
            <a:off x="684287" y="2752353"/>
            <a:ext cx="174201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apply...to...</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6" name="矩形 25"/>
          <p:cNvSpPr/>
          <p:nvPr/>
        </p:nvSpPr>
        <p:spPr>
          <a:xfrm>
            <a:off x="684287" y="3397180"/>
            <a:ext cx="188102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all the more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7" name="矩形 26"/>
          <p:cNvSpPr/>
          <p:nvPr/>
        </p:nvSpPr>
        <p:spPr>
          <a:xfrm>
            <a:off x="684287" y="3952034"/>
            <a:ext cx="2574744"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 combination of</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8" name="矩形 27"/>
          <p:cNvSpPr/>
          <p:nvPr/>
        </p:nvSpPr>
        <p:spPr>
          <a:xfrm>
            <a:off x="684287" y="4564166"/>
            <a:ext cx="1491114"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deal with</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0" name="矩形 29"/>
          <p:cNvSpPr/>
          <p:nvPr/>
        </p:nvSpPr>
        <p:spPr>
          <a:xfrm>
            <a:off x="684287" y="5178330"/>
            <a:ext cx="1138453"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lead to</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2" name="矩形 31"/>
          <p:cNvSpPr/>
          <p:nvPr/>
        </p:nvSpPr>
        <p:spPr>
          <a:xfrm>
            <a:off x="684287" y="5766104"/>
            <a:ext cx="2647263" cy="492443"/>
          </a:xfrm>
          <a:prstGeom prst="rect">
            <a:avLst/>
          </a:prstGeom>
        </p:spPr>
        <p:txBody>
          <a:bodyPr wrap="none">
            <a:spAutoFit/>
          </a:bodyPr>
          <a:lstStyle/>
          <a:p>
            <a:r>
              <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at </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different rates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3" name="矩形 32"/>
          <p:cNvSpPr/>
          <p:nvPr/>
        </p:nvSpPr>
        <p:spPr>
          <a:xfrm>
            <a:off x="909836" y="6339983"/>
            <a:ext cx="198323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fall into ruin</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horizontal)">
                                      <p:cBhvr>
                                        <p:cTn id="12" dur="500"/>
                                        <p:tgtEl>
                                          <p:spTgt spid="2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blinds(horizontal)">
                                      <p:cBhvr>
                                        <p:cTn id="17" dur="500"/>
                                        <p:tgtEl>
                                          <p:spTgt spid="2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blinds(horizontal)">
                                      <p:cBhvr>
                                        <p:cTn id="22" dur="500"/>
                                        <p:tgtEl>
                                          <p:spTgt spid="2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blinds(horizontal)">
                                      <p:cBhvr>
                                        <p:cTn id="27" dur="500"/>
                                        <p:tgtEl>
                                          <p:spTgt spid="26"/>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blinds(horizontal)">
                                      <p:cBhvr>
                                        <p:cTn id="32" dur="500"/>
                                        <p:tgtEl>
                                          <p:spTgt spid="27"/>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blinds(horizontal)">
                                      <p:cBhvr>
                                        <p:cTn id="37" dur="500"/>
                                        <p:tgtEl>
                                          <p:spTgt spid="28"/>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blinds(horizontal)">
                                      <p:cBhvr>
                                        <p:cTn id="42" dur="500"/>
                                        <p:tgtEl>
                                          <p:spTgt spid="30"/>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blinds(horizontal)">
                                      <p:cBhvr>
                                        <p:cTn id="47" dur="500"/>
                                        <p:tgtEl>
                                          <p:spTgt spid="32"/>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blinds(horizontal)">
                                      <p:cBhvr>
                                        <p:cTn id="5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P spid="27" grpId="0"/>
      <p:bldP spid="28" grpId="0"/>
      <p:bldP spid="30" grpId="0"/>
      <p:bldP spid="32" grpId="0"/>
      <p:bldP spid="33"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3" name="图片 12"/>
          <p:cNvPicPr>
            <a:picLocks noChangeAspect="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14" name="矩形 13"/>
          <p:cNvSpPr/>
          <p:nvPr/>
        </p:nvSpPr>
        <p:spPr>
          <a:xfrm>
            <a:off x="10414892" y="171467"/>
            <a:ext cx="1773932" cy="593237"/>
          </a:xfrm>
          <a:prstGeom prst="rect">
            <a:avLst/>
          </a:prstGeom>
          <a:solidFill>
            <a:srgbClr val="00B050"/>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10491379" y="223011"/>
            <a:ext cx="1620958" cy="523220"/>
          </a:xfrm>
          <a:prstGeom prst="rect">
            <a:avLst/>
          </a:prstGeom>
        </p:spPr>
        <p:txBody>
          <a:bodyPr wrap="none">
            <a:spAutoFit/>
          </a:bodyPr>
          <a:lstStyle/>
          <a:p>
            <a:pPr lvl="0" algn="ctr"/>
            <a:r>
              <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经典句式</a:t>
            </a:r>
            <a:endPar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0" name="矩形 9"/>
          <p:cNvSpPr/>
          <p:nvPr/>
        </p:nvSpPr>
        <p:spPr>
          <a:xfrm>
            <a:off x="399666" y="1217096"/>
            <a:ext cx="11392669" cy="3724072"/>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过去分词短语作状语</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15-year-old Canadian William Gadoury thought he had made an incredible discovery from his study of ancient star charts.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从很小的时候就对玛雅文明感兴趣，</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15</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岁的加拿大男孩</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William Gadoury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认为自己从对古代星象图的研究中有了一个惊人的发现</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1050" kern="100">
              <a:latin typeface="宋体" panose="02010600030101010101" pitchFamily="2" charset="-122"/>
              <a:cs typeface="Courier New" panose="02070609020205090404" pitchFamily="49" charset="0"/>
            </a:endParaRPr>
          </a:p>
        </p:txBody>
      </p:sp>
      <p:sp>
        <p:nvSpPr>
          <p:cNvPr id="4" name="矩形 3"/>
          <p:cNvSpPr/>
          <p:nvPr/>
        </p:nvSpPr>
        <p:spPr>
          <a:xfrm>
            <a:off x="428935" y="1855643"/>
            <a:ext cx="7754430"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Intrigued by Maya civilisation from a very young age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 name="矩形 9"/>
          <p:cNvSpPr/>
          <p:nvPr/>
        </p:nvSpPr>
        <p:spPr>
          <a:xfrm>
            <a:off x="399666" y="692696"/>
            <a:ext cx="11392669" cy="5524565"/>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引导同位语从句</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fact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makes its achievements all the more incredible and mysterious.</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事实上，玛雅社会在技术上是比较原始的，这使得它的这些成就更加难以置信，更加神秘</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现在分词短语作结果状语</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Its once-great cities fell into ruin</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它曾经的大城市荒废了，留下了各种各样的谜团等待后人去解决</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2600" kern="100">
              <a:latin typeface="宋体" panose="02010600030101010101" pitchFamily="2" charset="-122"/>
              <a:cs typeface="Courier New" panose="02070609020205090404" pitchFamily="49" charset="0"/>
            </a:endParaRPr>
          </a:p>
        </p:txBody>
      </p:sp>
      <p:sp>
        <p:nvSpPr>
          <p:cNvPr id="12" name="矩形 11"/>
          <p:cNvSpPr/>
          <p:nvPr/>
        </p:nvSpPr>
        <p:spPr>
          <a:xfrm>
            <a:off x="2257448" y="1350293"/>
            <a:ext cx="693330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that Maya society was technologically primitive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8" name="矩形 7"/>
          <p:cNvSpPr/>
          <p:nvPr/>
        </p:nvSpPr>
        <p:spPr>
          <a:xfrm>
            <a:off x="5393382" y="4312146"/>
            <a:ext cx="603158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leaving various mysteries for later </a:t>
            </a:r>
            <a:r>
              <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people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2" name="矩形 1"/>
          <p:cNvSpPr/>
          <p:nvPr/>
        </p:nvSpPr>
        <p:spPr>
          <a:xfrm>
            <a:off x="477788" y="4960218"/>
            <a:ext cx="1249060" cy="492443"/>
          </a:xfrm>
          <a:prstGeom prst="rect">
            <a:avLst/>
          </a:prstGeom>
        </p:spPr>
        <p:txBody>
          <a:bodyPr wrap="none">
            <a:spAutoFit/>
          </a:bodyPr>
          <a:lstStyle/>
          <a:p>
            <a:r>
              <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to solve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返回">
            <a:hlinkClick r:id="rId2" action="ppaction://hlinksldjump"/>
          </p:cNvPr>
          <p:cNvSpPr/>
          <p:nvPr/>
        </p:nvSpPr>
        <p:spPr bwMode="auto">
          <a:xfrm>
            <a:off x="11211213" y="6398788"/>
            <a:ext cx="979200" cy="460800"/>
          </a:xfrm>
          <a:prstGeom prst="rect">
            <a:avLst/>
          </a:prstGeom>
          <a:solidFill>
            <a:schemeClr val="bg1">
              <a:lumMod val="75000"/>
              <a:alpha val="60000"/>
            </a:scheme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ct val="50000"/>
              </a:spcBef>
              <a:spcAft>
                <a:spcPct val="0"/>
              </a:spcAft>
              <a:buClrTx/>
              <a:buSzTx/>
              <a:buFontTx/>
              <a:buNone/>
              <a:defRPr/>
            </a:pPr>
            <a:r>
              <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rPr>
              <a:t>返 回</a:t>
            </a:r>
            <a:endPar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linds(horizont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P spid="2"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4" name="图片 3"/>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12086"/>
            <a:ext cx="12188825" cy="961905"/>
          </a:xfrm>
          <a:prstGeom prst="rect">
            <a:avLst/>
          </a:prstGeom>
        </p:spPr>
      </p:pic>
      <p:sp>
        <p:nvSpPr>
          <p:cNvPr id="20" name="矩形 19"/>
          <p:cNvSpPr/>
          <p:nvPr/>
        </p:nvSpPr>
        <p:spPr>
          <a:xfrm>
            <a:off x="821199" y="1764315"/>
            <a:ext cx="11369213" cy="1908000"/>
          </a:xfrm>
          <a:prstGeom prst="rect">
            <a:avLst/>
          </a:prstGeom>
          <a:solidFill>
            <a:schemeClr val="accent3">
              <a:lumMod val="20000"/>
              <a:lumOff val="80000"/>
            </a:schemeClr>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21" name="矩形 20"/>
          <p:cNvSpPr/>
          <p:nvPr/>
        </p:nvSpPr>
        <p:spPr>
          <a:xfrm>
            <a:off x="1" y="1764316"/>
            <a:ext cx="541796" cy="1908000"/>
          </a:xfrm>
          <a:prstGeom prst="rect">
            <a:avLst/>
          </a:prstGeom>
          <a:solidFill>
            <a:srgbClr val="00B0F0"/>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22" name="矩形 21"/>
          <p:cNvSpPr/>
          <p:nvPr/>
        </p:nvSpPr>
        <p:spPr>
          <a:xfrm>
            <a:off x="608360" y="1764316"/>
            <a:ext cx="133200" cy="1908000"/>
          </a:xfrm>
          <a:prstGeom prst="rect">
            <a:avLst/>
          </a:prstGeom>
          <a:solidFill>
            <a:srgbClr val="F5C131"/>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1" lang="zh-CN" altLang="en-US" sz="2400" b="0" i="0" u="none" strike="noStrike" kern="0" cap="none" spc="0" normalizeH="0" baseline="0" noProof="0" smtClean="0">
              <a:ln>
                <a:noFill/>
              </a:ln>
              <a:solidFill>
                <a:prstClr val="white"/>
              </a:solidFill>
              <a:effectLst/>
              <a:uLnTx/>
              <a:uFillTx/>
              <a:latin typeface="Arial"/>
              <a:ea typeface="黑体" panose="02010609060101010101" pitchFamily="49" charset="-122"/>
            </a:endParaRPr>
          </a:p>
        </p:txBody>
      </p:sp>
      <p:sp>
        <p:nvSpPr>
          <p:cNvPr id="23" name="矩形 22"/>
          <p:cNvSpPr/>
          <p:nvPr/>
        </p:nvSpPr>
        <p:spPr>
          <a:xfrm>
            <a:off x="889741" y="1700808"/>
            <a:ext cx="11141033" cy="1868910"/>
          </a:xfrm>
          <a:prstGeom prst="rect">
            <a:avLst/>
          </a:prstGeom>
        </p:spPr>
        <p:txBody>
          <a:bodyPr wrap="square">
            <a:spAutoFit/>
          </a:bodyPr>
          <a:lstStyle/>
          <a:p>
            <a:pPr algn="just">
              <a:lnSpc>
                <a:spcPct val="150000"/>
              </a:lnSpc>
              <a:spcAft>
                <a:spcPct val="0"/>
              </a:spcAft>
            </a:pP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Through comparison</a:t>
            </a:r>
            <a:r>
              <a:rPr lang="zh-CN" altLang="zh-CN" sz="28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he found that the locations of the 117 known Maya cities </a:t>
            </a:r>
            <a:r>
              <a:rPr lang="en-US" altLang="zh-CN" sz="2800" b="1" u="wavy" kern="100">
                <a:latin typeface="Times New Roman" panose="02020603050405020304" pitchFamily="18" charset="0"/>
                <a:ea typeface="华文细黑" panose="02010600040101010101" pitchFamily="2" charset="-122"/>
                <a:cs typeface="Courier New" panose="02070609020205090404" pitchFamily="49" charset="0"/>
              </a:rPr>
              <a:t>correspond</a:t>
            </a:r>
            <a:r>
              <a:rPr lang="en-US" altLang="zh-CN" sz="2800" b="1" kern="100">
                <a:latin typeface="Times New Roman" panose="02020603050405020304" pitchFamily="18" charset="0"/>
                <a:ea typeface="华文细黑" panose="02010600040101010101" pitchFamily="2" charset="-122"/>
                <a:cs typeface="Courier New" panose="02070609020205090404" pitchFamily="49" charset="0"/>
              </a:rPr>
              <a:t> to the positions of the stars.</a:t>
            </a:r>
            <a:r>
              <a:rPr lang="zh-CN" altLang="zh-CN" sz="2400" b="1" kern="100">
                <a:latin typeface="Times New Roman" panose="02020603050405020304" pitchFamily="18" charset="0"/>
                <a:ea typeface="华文细黑" panose="02010600040101010101" pitchFamily="2" charset="-122"/>
                <a:cs typeface="Times New Roman" panose="02020603050405020304" pitchFamily="18" charset="0"/>
              </a:rPr>
              <a:t>通过比较，他发现已知的那</a:t>
            </a:r>
            <a:r>
              <a:rPr lang="en-US" altLang="zh-CN" sz="2400" b="1" kern="100">
                <a:latin typeface="Times New Roman" panose="02020603050405020304" pitchFamily="18" charset="0"/>
                <a:ea typeface="华文细黑" panose="02010600040101010101" pitchFamily="2" charset="-122"/>
                <a:cs typeface="Courier New" panose="02070609020205090404" pitchFamily="49" charset="0"/>
              </a:rPr>
              <a:t>117</a:t>
            </a:r>
            <a:r>
              <a:rPr lang="zh-CN" altLang="zh-CN" sz="2400" b="1" kern="100">
                <a:latin typeface="Times New Roman" panose="02020603050405020304" pitchFamily="18" charset="0"/>
                <a:ea typeface="华文细黑" panose="02010600040101010101" pitchFamily="2" charset="-122"/>
                <a:cs typeface="Times New Roman" panose="02020603050405020304" pitchFamily="18" charset="0"/>
              </a:rPr>
              <a:t>个城市的位置和星象的位置是一致的。</a:t>
            </a:r>
            <a:endParaRPr lang="zh-CN" altLang="zh-CN" sz="2400" kern="100">
              <a:latin typeface="宋体" panose="02010600030101010101" pitchFamily="2" charset="-122"/>
              <a:cs typeface="Courier New" panose="02070609020205090404" pitchFamily="49" charset="0"/>
            </a:endParaRPr>
          </a:p>
        </p:txBody>
      </p:sp>
      <p:sp>
        <p:nvSpPr>
          <p:cNvPr id="24" name="TextBox 5"/>
          <p:cNvSpPr txBox="1"/>
          <p:nvPr/>
        </p:nvSpPr>
        <p:spPr>
          <a:xfrm>
            <a:off x="56407" y="2456706"/>
            <a:ext cx="709977" cy="523220"/>
          </a:xfrm>
          <a:prstGeom prst="rect">
            <a:avLst/>
          </a:prstGeom>
          <a:noFill/>
        </p:spPr>
        <p:txBody>
          <a:bodyPr wrap="square" rtlCol="0">
            <a:spAutoFit/>
          </a:bodyPr>
          <a:lstStyle/>
          <a:p>
            <a:pPr defTabSz="1218565"/>
            <a:r>
              <a:rPr lang="en-US" altLang="zh-CN" sz="2800" b="1" smtClean="0">
                <a:solidFill>
                  <a:prstClr val="white"/>
                </a:solidFill>
                <a:latin typeface="Arial"/>
                <a:ea typeface="黑体" panose="02010609060101010101" pitchFamily="49" charset="-122"/>
              </a:rPr>
              <a:t>1</a:t>
            </a:r>
            <a:endParaRPr lang="zh-CN" altLang="en-US" sz="2800" b="1">
              <a:solidFill>
                <a:prstClr val="white"/>
              </a:solidFill>
              <a:latin typeface="Arial"/>
              <a:ea typeface="黑体" panose="02010609060101010101" pitchFamily="49" charset="-122"/>
            </a:endParaRPr>
          </a:p>
        </p:txBody>
      </p:sp>
      <p:sp>
        <p:nvSpPr>
          <p:cNvPr id="28" name="矩形 27"/>
          <p:cNvSpPr/>
          <p:nvPr/>
        </p:nvSpPr>
        <p:spPr>
          <a:xfrm>
            <a:off x="889741" y="3834815"/>
            <a:ext cx="11141033" cy="642484"/>
          </a:xfrm>
          <a:prstGeom prst="rect">
            <a:avLst/>
          </a:prstGeom>
        </p:spPr>
        <p:txBody>
          <a:bodyPr wrap="square">
            <a:spAutoFit/>
          </a:bodyPr>
          <a:lstStyle/>
          <a:p>
            <a:pPr algn="just">
              <a:lnSpc>
                <a:spcPct val="150000"/>
              </a:lnSpc>
              <a:spcAft>
                <a:spcPct val="0"/>
              </a:spcAft>
            </a:pPr>
            <a:r>
              <a:rPr lang="zh-CN" altLang="zh-CN" sz="2600" b="1" kern="100">
                <a:solidFill>
                  <a:srgbClr val="0000FF"/>
                </a:solidFill>
                <a:latin typeface="GBK_S" panose="03000509000000000000" pitchFamily="65" charset="-122"/>
                <a:ea typeface="GBK_S" panose="03000509000000000000" pitchFamily="65" charset="-122"/>
                <a:cs typeface="ZBFH"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correspond  </a:t>
            </a:r>
            <a:r>
              <a:rPr lang="en-US" altLang="zh-CN" sz="2600" b="1" i="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vi</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相符合；相一致；通信</a:t>
            </a:r>
            <a:endParaRPr lang="zh-CN" altLang="zh-CN" sz="1050" kern="100">
              <a:solidFill>
                <a:srgbClr val="0000FF"/>
              </a:solidFill>
              <a:latin typeface="宋体" panose="02010600030101010101" pitchFamily="2" charset="-122"/>
              <a:cs typeface="Courier New" panose="02070609020205090404" pitchFamily="49" charset="0"/>
            </a:endParaRPr>
          </a:p>
        </p:txBody>
      </p:sp>
      <p:sp>
        <p:nvSpPr>
          <p:cNvPr id="2" name="矩形 1"/>
          <p:cNvSpPr/>
          <p:nvPr/>
        </p:nvSpPr>
        <p:spPr>
          <a:xfrm>
            <a:off x="10414892" y="621297"/>
            <a:ext cx="1773932" cy="593237"/>
          </a:xfrm>
          <a:prstGeom prst="rect">
            <a:avLst/>
          </a:prstGeom>
          <a:solidFill>
            <a:schemeClr val="accent2">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0486900" y="672841"/>
            <a:ext cx="1620957" cy="523220"/>
          </a:xfrm>
          <a:prstGeom prst="rect">
            <a:avLst/>
          </a:prstGeom>
        </p:spPr>
        <p:txBody>
          <a:bodyPr wrap="none">
            <a:spAutoFit/>
          </a:bodyPr>
          <a:lstStyle/>
          <a:p>
            <a:pPr lvl="0" algn="ctr"/>
            <a:r>
              <a:rPr lang="zh-CN" altLang="zh-CN"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重点词汇</a:t>
            </a:r>
            <a:endParaRPr lang="zh-CN" altLang="en-US" sz="2800">
              <a:solidFill>
                <a:schemeClr val="bg1"/>
              </a:solidFill>
            </a:endParaRPr>
          </a:p>
        </p:txBody>
      </p:sp>
      <p:sp>
        <p:nvSpPr>
          <p:cNvPr id="14" name="点击文字添加标题"/>
          <p:cNvSpPr txBox="1"/>
          <p:nvPr/>
        </p:nvSpPr>
        <p:spPr>
          <a:xfrm>
            <a:off x="2290967" y="116632"/>
            <a:ext cx="3689666" cy="646331"/>
          </a:xfrm>
          <a:prstGeom prst="rect">
            <a:avLst/>
          </a:prstGeom>
          <a:noFill/>
        </p:spPr>
        <p:txBody>
          <a:bodyPr wrap="square" rtlCol="0">
            <a:spAutoFit/>
          </a:bodyPr>
          <a:lstStyle>
            <a:defPPr>
              <a:defRPr lang="zh-CN"/>
            </a:defPPr>
            <a:lvl1pPr algn="dist">
              <a:defRPr sz="7200" b="1">
                <a:gradFill>
                  <a:gsLst>
                    <a:gs pos="56000">
                      <a:srgbClr val="FEFC96"/>
                    </a:gs>
                    <a:gs pos="71000">
                      <a:srgbClr val="FAAF5B"/>
                    </a:gs>
                    <a:gs pos="100000">
                      <a:srgbClr val="88765E"/>
                    </a:gs>
                    <a:gs pos="20000">
                      <a:srgbClr val="758A80"/>
                    </a:gs>
                    <a:gs pos="0">
                      <a:srgbClr val="75FEFF"/>
                    </a:gs>
                    <a:gs pos="35000">
                      <a:srgbClr val="FDFFFD"/>
                    </a:gs>
                  </a:gsLst>
                  <a:lin ang="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defRPr>
            </a:lvl1pPr>
          </a:lstStyle>
          <a:p>
            <a:pPr algn="ctr" defTabSz="914400" fontAlgn="base">
              <a:spcBef>
                <a:spcPct val="0"/>
              </a:spcBef>
              <a:spcAft>
                <a:spcPct val="0"/>
              </a:spcAft>
              <a:defRPr/>
            </a:pPr>
            <a:r>
              <a:rPr lang="zh-CN" altLang="en-US" sz="3600">
                <a:solidFill>
                  <a:srgbClr val="8E6D48"/>
                </a:solidFill>
                <a:effectLst/>
                <a:latin typeface="Arial"/>
                <a:ea typeface="微软雅黑"/>
              </a:rPr>
              <a:t>互 动 探 究</a:t>
            </a:r>
            <a:endParaRPr lang="en-US" altLang="zh-CN" sz="3600">
              <a:solidFill>
                <a:srgbClr val="8E6D48"/>
              </a:solidFill>
              <a:effectLst/>
              <a:latin typeface="Arial"/>
              <a:ea typeface="微软雅黑"/>
            </a:endParaRPr>
          </a:p>
        </p:txBody>
      </p:sp>
      <p:sp>
        <p:nvSpPr>
          <p:cNvPr id="15" name="文本框 14"/>
          <p:cNvSpPr txBox="1"/>
          <p:nvPr/>
        </p:nvSpPr>
        <p:spPr>
          <a:xfrm>
            <a:off x="5459319" y="332656"/>
            <a:ext cx="2723325" cy="369332"/>
          </a:xfrm>
          <a:prstGeom prst="rect">
            <a:avLst/>
          </a:prstGeom>
          <a:noFill/>
        </p:spPr>
        <p:txBody>
          <a:bodyPr wrap="square" rtlCol="0">
            <a:spAutoFit/>
          </a:bodyPr>
          <a:lstStyle/>
          <a:p>
            <a:pPr algn="ctr" defTabSz="1218565"/>
            <a:r>
              <a:rPr lang="zh-CN" altLang="en-US"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rPr>
              <a:t>探究重点  互动撞击思维</a:t>
            </a:r>
            <a:endParaRPr lang="en-US" altLang="zh-CN"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endParaRPr>
          </a:p>
        </p:txBody>
      </p:sp>
      <p:sp>
        <p:nvSpPr>
          <p:cNvPr id="16" name="矩形 15"/>
          <p:cNvSpPr/>
          <p:nvPr/>
        </p:nvSpPr>
        <p:spPr>
          <a:xfrm>
            <a:off x="889741" y="4420404"/>
            <a:ext cx="11141033" cy="1816908"/>
          </a:xfrm>
          <a:prstGeom prst="rect">
            <a:avLst/>
          </a:prstGeom>
        </p:spPr>
        <p:txBody>
          <a:bodyPr wrap="square">
            <a:spAutoFit/>
          </a:bodyPr>
          <a:lstStyle/>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correspond to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与</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相对应；相当于</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correspond with</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和</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相当；与</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通信</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correspondence </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n</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一致；通信；信件</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tags/tag1.xml><?xml version="1.0" encoding="utf-8"?>
<p:tagLst xmlns:p="http://schemas.openxmlformats.org/presentationml/2006/main">
  <p:tag name="MH" val="20150910162900"/>
  <p:tag name="MH_LIBRARY" val="GRAPHIC"/>
  <p:tag name="MH_ORDER" val="Freeform 14"/>
</p:tagLst>
</file>

<file path=ppt/tags/tag2.xml><?xml version="1.0" encoding="utf-8"?>
<p:tagLst xmlns:p="http://schemas.openxmlformats.org/presentationml/2006/main">
  <p:tag name="MH" val="20150910162900"/>
  <p:tag name="MH_LIBRARY" val="GRAPHIC"/>
  <p:tag name="MH_ORDER" val="Freeform 14"/>
</p:tagLst>
</file>

<file path=ppt/tags/tag3.xml><?xml version="1.0" encoding="utf-8"?>
<p:tagLst xmlns:p="http://schemas.openxmlformats.org/presentationml/2006/main">
  <p:tag name="AS_OS" val="Unix 3.10 unknown"/>
  <p:tag name="AS_RELEASE_DATE" val="2020.11.30"/>
  <p:tag name="AS_TITLE" val="Aspose.Slides for Java"/>
  <p:tag name="AS_VERSION" val="20.11"/>
</p:tagLst>
</file>

<file path=ppt/theme/theme1.xml><?xml version="1.0" encoding="utf-8"?>
<a:theme xmlns:r="http://schemas.openxmlformats.org/officeDocument/2006/relationships" xmlns:a="http://schemas.openxmlformats.org/drawingml/2006/main" name="第一PPT，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Arial"/>
        <a:cs typeface="Arial"/>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265</Paragraphs>
  <Slides>30</Slides>
  <Notes>0</Notes>
  <TotalTime>0</TotalTime>
  <HiddenSlides>0</HiddenSlides>
  <MMClips>0</MMClips>
  <ScaleCrop>0</ScaleCrop>
  <HeadingPairs>
    <vt:vector baseType="variant" size="6">
      <vt:variant>
        <vt:lpstr>Fonts used</vt:lpstr>
      </vt:variant>
      <vt:variant>
        <vt:i4>17</vt:i4>
      </vt:variant>
      <vt:variant>
        <vt:lpstr>Theme</vt:lpstr>
      </vt:variant>
      <vt:variant>
        <vt:i4>1</vt:i4>
      </vt:variant>
      <vt:variant>
        <vt:lpstr>Slide Titles</vt:lpstr>
      </vt:variant>
      <vt:variant>
        <vt:i4>30</vt:i4>
      </vt:variant>
    </vt:vector>
  </HeadingPairs>
  <TitlesOfParts>
    <vt:vector baseType="lpstr" size="48">
      <vt:lpstr>Arial</vt:lpstr>
      <vt:lpstr>Calibri Light</vt:lpstr>
      <vt:lpstr>Calibri</vt:lpstr>
      <vt:lpstr>Arial Black</vt:lpstr>
      <vt:lpstr>华文楷体</vt:lpstr>
      <vt:lpstr>Times New Roman</vt:lpstr>
      <vt:lpstr>华文细黑</vt:lpstr>
      <vt:lpstr>微软雅黑</vt:lpstr>
      <vt:lpstr>Adobe 黑体 Std R</vt:lpstr>
      <vt:lpstr>Courier New</vt:lpstr>
      <vt:lpstr>宋体</vt:lpstr>
      <vt:lpstr>Book Antiqua</vt:lpstr>
      <vt:lpstr>黑体</vt:lpstr>
      <vt:lpstr>GBK_S</vt:lpstr>
      <vt:lpstr>ZBFH</vt:lpstr>
      <vt:lpstr>IPAPANNEW</vt:lpstr>
      <vt:lpstr>Symbol</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20.1100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2021-03-21T14:46:32.448</cp:lastPrinted>
  <dcterms:created xsi:type="dcterms:W3CDTF">2021-03-21T14:46:32Z</dcterms:created>
  <dcterms:modified xsi:type="dcterms:W3CDTF">2021-03-21T06:46:32Z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