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wdp" ContentType="image/vnd.ms-photo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56" r:id="rId2"/>
  </p:sldMasterIdLst>
  <p:notesMasterIdLst>
    <p:notesMasterId r:id="rId3"/>
  </p:notesMasterIdLst>
  <p:sldIdLst>
    <p:sldId id="493" r:id="rId4"/>
    <p:sldId id="325" r:id="rId5"/>
    <p:sldId id="497" r:id="rId6"/>
    <p:sldId id="498" r:id="rId7"/>
    <p:sldId id="552" r:id="rId8"/>
    <p:sldId id="553" r:id="rId9"/>
    <p:sldId id="501" r:id="rId10"/>
    <p:sldId id="503" r:id="rId11"/>
    <p:sldId id="505" r:id="rId12"/>
    <p:sldId id="550" r:id="rId13"/>
    <p:sldId id="499" r:id="rId14"/>
    <p:sldId id="483" r:id="rId15"/>
    <p:sldId id="472" r:id="rId16"/>
    <p:sldId id="507" r:id="rId17"/>
    <p:sldId id="554" r:id="rId18"/>
    <p:sldId id="555" r:id="rId19"/>
    <p:sldId id="508" r:id="rId20"/>
    <p:sldId id="473" r:id="rId21"/>
    <p:sldId id="556" r:id="rId22"/>
    <p:sldId id="557" r:id="rId23"/>
    <p:sldId id="524" r:id="rId24"/>
    <p:sldId id="516" r:id="rId25"/>
    <p:sldId id="527" r:id="rId26"/>
    <p:sldId id="549" r:id="rId27"/>
    <p:sldId id="548" r:id="rId28"/>
    <p:sldId id="495" r:id="rId29"/>
  </p:sldIdLst>
  <p:sldSz cx="12188825" cy="6858000"/>
  <p:notesSz cx="6858000" cy="9144000"/>
  <p:custDataLst>
    <p:tags r:id="rId30"/>
  </p:custDataLst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5622" autoAdjust="0"/>
  </p:normalViewPr>
  <p:slideViewPr>
    <p:cSldViewPr>
      <p:cViewPr varScale="1">
        <p:scale>
          <a:sx n="86" d="100"/>
          <a:sy n="86" d="100"/>
        </p:scale>
        <p:origin x="66" y="60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slide" Target="slides/slide23.xml" /><Relationship Id="rId27" Type="http://schemas.openxmlformats.org/officeDocument/2006/relationships/slide" Target="slides/slide24.xml" /><Relationship Id="rId28" Type="http://schemas.openxmlformats.org/officeDocument/2006/relationships/slide" Target="slides/slide25.xml" /><Relationship Id="rId29" Type="http://schemas.openxmlformats.org/officeDocument/2006/relationships/slide" Target="slides/slide26.xml" /><Relationship Id="rId3" Type="http://schemas.openxmlformats.org/officeDocument/2006/relationships/notesMaster" Target="notesMasters/notesMaster1.xml" /><Relationship Id="rId30" Type="http://schemas.openxmlformats.org/officeDocument/2006/relationships/tags" Target="tags/tag3.xml" /><Relationship Id="rId31" Type="http://schemas.openxmlformats.org/officeDocument/2006/relationships/presProps" Target="presProps.xml" /><Relationship Id="rId32" Type="http://schemas.openxmlformats.org/officeDocument/2006/relationships/viewProps" Target="viewProps.xml" /><Relationship Id="rId33" Type="http://schemas.openxmlformats.org/officeDocument/2006/relationships/theme" Target="theme/theme1.xml" /><Relationship Id="rId34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D7A72-1FD7-428B-B027-7B8D914F0561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E0C4A-4684-4D33-8107-6FA733C6EC7A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099333"/>
            <a:ext cx="12188825" cy="57586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0" y="1099333"/>
            <a:ext cx="12188825" cy="57586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459250"/>
            <a:ext cx="12188825" cy="53987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629217"/>
            <a:ext cx="12188825" cy="52287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989173"/>
            <a:ext cx="12188825" cy="486882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349130"/>
            <a:ext cx="12188825" cy="450887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539000"/>
            <a:ext cx="12188825" cy="431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709087"/>
            <a:ext cx="12188825" cy="414891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898917"/>
            <a:ext cx="12286293" cy="39590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">
            <a:clrChange>
              <a:clrFrom>
                <a:srgbClr val="F3EFEC"/>
              </a:clrFrom>
              <a:clrTo>
                <a:srgbClr val="F3EFEC">
                  <a:alpha val="0"/>
                </a:srgbClr>
              </a:clrTo>
            </a:clrChange>
          </a:blip>
          <a:srcRect t="-1"/>
          <a:stretch>
            <a:fillRect/>
          </a:stretch>
        </p:blipFill>
        <p:spPr>
          <a:xfrm rot="10800000">
            <a:off x="3772190" y="685798"/>
            <a:ext cx="8416635" cy="6172201"/>
          </a:xfrm>
          <a:prstGeom prst="rect">
            <a:avLst/>
          </a:prstGeom>
        </p:spPr>
      </p:pic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069043"/>
            <a:ext cx="12188825" cy="378895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258833"/>
            <a:ext cx="12188825" cy="35991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429000"/>
            <a:ext cx="12188825" cy="342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618750"/>
            <a:ext cx="12188825" cy="32392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788957"/>
            <a:ext cx="12188825" cy="306904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978667"/>
            <a:ext cx="12188825" cy="28793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148913"/>
            <a:ext cx="12188825" cy="270908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338583"/>
            <a:ext cx="12188825" cy="251941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508870"/>
            <a:ext cx="12188825" cy="234913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698500"/>
            <a:ext cx="12188825" cy="21595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868827"/>
            <a:ext cx="12188825" cy="198917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058417"/>
            <a:ext cx="12188825" cy="17995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228783"/>
            <a:ext cx="12188825" cy="162921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588740"/>
            <a:ext cx="12188825" cy="126926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948697"/>
            <a:ext cx="12188825" cy="90930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6138167"/>
            <a:ext cx="12188825" cy="7198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1" y="2709087"/>
            <a:ext cx="12192000" cy="4148913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-3175" y="3068960"/>
            <a:ext cx="12192000" cy="3789040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rgbClr val="B5DDE9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7_自定义版式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10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18.xml" /><Relationship Id="rId12" Type="http://schemas.openxmlformats.org/officeDocument/2006/relationships/slideLayout" Target="../slideLayouts/slideLayout19.xml" /><Relationship Id="rId13" Type="http://schemas.openxmlformats.org/officeDocument/2006/relationships/slideLayout" Target="../slideLayouts/slideLayout20.xml" /><Relationship Id="rId14" Type="http://schemas.openxmlformats.org/officeDocument/2006/relationships/slideLayout" Target="../slideLayouts/slideLayout21.xml" /><Relationship Id="rId15" Type="http://schemas.openxmlformats.org/officeDocument/2006/relationships/slideLayout" Target="../slideLayouts/slideLayout22.xml" /><Relationship Id="rId16" Type="http://schemas.openxmlformats.org/officeDocument/2006/relationships/slideLayout" Target="../slideLayouts/slideLayout23.xml" /><Relationship Id="rId17" Type="http://schemas.openxmlformats.org/officeDocument/2006/relationships/slideLayout" Target="../slideLayouts/slideLayout24.xml" /><Relationship Id="rId18" Type="http://schemas.openxmlformats.org/officeDocument/2006/relationships/slideLayout" Target="../slideLayouts/slideLayout25.xml" /><Relationship Id="rId19" Type="http://schemas.openxmlformats.org/officeDocument/2006/relationships/slideLayout" Target="../slideLayouts/slideLayout26.xml" /><Relationship Id="rId2" Type="http://schemas.openxmlformats.org/officeDocument/2006/relationships/slideLayout" Target="../slideLayouts/slideLayout9.xml" /><Relationship Id="rId20" Type="http://schemas.openxmlformats.org/officeDocument/2006/relationships/slideLayout" Target="../slideLayouts/slideLayout27.xml" /><Relationship Id="rId21" Type="http://schemas.openxmlformats.org/officeDocument/2006/relationships/slideLayout" Target="../slideLayouts/slideLayout28.xml" /><Relationship Id="rId22" Type="http://schemas.openxmlformats.org/officeDocument/2006/relationships/slideLayout" Target="../slideLayouts/slideLayout29.xml" /><Relationship Id="rId23" Type="http://schemas.openxmlformats.org/officeDocument/2006/relationships/slideLayout" Target="../slideLayouts/slideLayout30.xml" /><Relationship Id="rId24" Type="http://schemas.openxmlformats.org/officeDocument/2006/relationships/slideLayout" Target="../slideLayouts/slideLayout31.xml" /><Relationship Id="rId25" Type="http://schemas.openxmlformats.org/officeDocument/2006/relationships/slideLayout" Target="../slideLayouts/slideLayout32.xml" /><Relationship Id="rId26" Type="http://schemas.openxmlformats.org/officeDocument/2006/relationships/slideLayout" Target="../slideLayouts/slideLayout33.xml" /><Relationship Id="rId27" Type="http://schemas.openxmlformats.org/officeDocument/2006/relationships/slideLayout" Target="../slideLayouts/slideLayout34.xml" /><Relationship Id="rId28" Type="http://schemas.openxmlformats.org/officeDocument/2006/relationships/slideLayout" Target="../slideLayouts/slideLayout35.xml" /><Relationship Id="rId29" Type="http://schemas.openxmlformats.org/officeDocument/2006/relationships/theme" Target="../theme/theme2.xml" /><Relationship Id="rId3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3.xml" /><Relationship Id="rId7" Type="http://schemas.openxmlformats.org/officeDocument/2006/relationships/slideLayout" Target="../slideLayouts/slideLayout14.xml" /><Relationship Id="rId8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16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88824" cy="6856214"/>
          </a:xfrm>
          <a:prstGeom prst="rect">
            <a:avLst/>
          </a:prstGeom>
          <a:solidFill>
            <a:srgbClr val="F4F0ED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565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/>
  <p:timing/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  <p:sldLayoutId id="2147483674" r:id="rId18"/>
    <p:sldLayoutId id="2147483675" r:id="rId19"/>
    <p:sldLayoutId id="2147483676" r:id="rId20"/>
    <p:sldLayoutId id="2147483677" r:id="rId21"/>
    <p:sldLayoutId id="2147483678" r:id="rId22"/>
    <p:sldLayoutId id="2147483679" r:id="rId23"/>
    <p:sldLayoutId id="2147483680" r:id="rId24"/>
    <p:sldLayoutId id="2147483681" r:id="rId25"/>
    <p:sldLayoutId id="2147483682" r:id="rId26"/>
    <p:sldLayoutId id="2147483683" r:id="rId27"/>
    <p:sldLayoutId id="2147483684" r:id="rId28"/>
  </p:sldLayoutIdLst>
  <p:transition/>
  <p:timing/>
  <p:txStyles>
    <p:titleStyle>
      <a:lvl1pPr algn="ctr" defTabSz="121793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9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1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30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3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tags" Target="../tags/tag1.xml" /><Relationship Id="rId3" Type="http://schemas.openxmlformats.org/officeDocument/2006/relationships/tags" Target="../tags/tag2.xml" /><Relationship Id="rId4" Type="http://schemas.openxmlformats.org/officeDocument/2006/relationships/image" Target="../media/image3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slide" Target="slide11.xml" TargetMode="Internal" /><Relationship Id="rId3" Type="http://schemas.openxmlformats.org/officeDocument/2006/relationships/slide" Target="slide3.xml" TargetMode="Internal" /><Relationship Id="rId4" Type="http://schemas.openxmlformats.org/officeDocument/2006/relationships/slide" Target="slide23.xml" TargetMode="Interna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Relationship Id="rId3" Type="http://schemas.microsoft.com/office/2007/relationships/hdphoto" Target="../media/image5.wdp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Relationship Id="rId3" Type="http://schemas.microsoft.com/office/2007/relationships/hdphoto" Target="../media/image5.wdp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7.png" /><Relationship Id="rId3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Relationship Id="rId3" Type="http://schemas.microsoft.com/office/2007/relationships/hdphoto" Target="../media/image5.wdp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Relationship Id="rId3" Type="http://schemas.microsoft.com/office/2007/relationships/hdphoto" Target="../media/image5.wdp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alphaModFix amt="40000"/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圆角淘宝网chenying0907出品 14"/>
          <p:cNvSpPr/>
          <p:nvPr/>
        </p:nvSpPr>
        <p:spPr>
          <a:xfrm>
            <a:off x="-18439" y="2072053"/>
            <a:ext cx="9451327" cy="2252145"/>
          </a:xfrm>
          <a:custGeom>
            <a:gdLst>
              <a:gd name="connsiteX0" fmla="*/ 0 w 11089232"/>
              <a:gd name="connsiteY0" fmla="*/ 448643 h 2691807"/>
              <a:gd name="connsiteX1" fmla="*/ 448643 w 11089232"/>
              <a:gd name="connsiteY1" fmla="*/ 0 h 2691807"/>
              <a:gd name="connsiteX2" fmla="*/ 10640589 w 11089232"/>
              <a:gd name="connsiteY2" fmla="*/ 0 h 2691807"/>
              <a:gd name="connsiteX3" fmla="*/ 11089232 w 11089232"/>
              <a:gd name="connsiteY3" fmla="*/ 448643 h 2691807"/>
              <a:gd name="connsiteX4" fmla="*/ 11089232 w 11089232"/>
              <a:gd name="connsiteY4" fmla="*/ 2243164 h 2691807"/>
              <a:gd name="connsiteX5" fmla="*/ 10640589 w 11089232"/>
              <a:gd name="connsiteY5" fmla="*/ 2691807 h 2691807"/>
              <a:gd name="connsiteX6" fmla="*/ 448643 w 11089232"/>
              <a:gd name="connsiteY6" fmla="*/ 2691807 h 2691807"/>
              <a:gd name="connsiteX7" fmla="*/ 0 w 11089232"/>
              <a:gd name="connsiteY7" fmla="*/ 2243164 h 2691807"/>
              <a:gd name="connsiteX8" fmla="*/ 0 w 11089232"/>
              <a:gd name="connsiteY8" fmla="*/ 448643 h 2691807"/>
              <a:gd name="connsiteX0-1" fmla="*/ 0 w 11089232"/>
              <a:gd name="connsiteY0-2" fmla="*/ 448643 h 2691807"/>
              <a:gd name="connsiteX1-3" fmla="*/ 1663832 w 11089232"/>
              <a:gd name="connsiteY1-4" fmla="*/ 0 h 2691807"/>
              <a:gd name="connsiteX2-5" fmla="*/ 10640589 w 11089232"/>
              <a:gd name="connsiteY2-6" fmla="*/ 0 h 2691807"/>
              <a:gd name="connsiteX3-7" fmla="*/ 11089232 w 11089232"/>
              <a:gd name="connsiteY3-8" fmla="*/ 448643 h 2691807"/>
              <a:gd name="connsiteX4-9" fmla="*/ 11089232 w 11089232"/>
              <a:gd name="connsiteY4-10" fmla="*/ 2243164 h 2691807"/>
              <a:gd name="connsiteX5-11" fmla="*/ 10640589 w 11089232"/>
              <a:gd name="connsiteY5-12" fmla="*/ 2691807 h 2691807"/>
              <a:gd name="connsiteX6-13" fmla="*/ 448643 w 11089232"/>
              <a:gd name="connsiteY6-14" fmla="*/ 2691807 h 2691807"/>
              <a:gd name="connsiteX7-15" fmla="*/ 0 w 11089232"/>
              <a:gd name="connsiteY7-16" fmla="*/ 2243164 h 2691807"/>
              <a:gd name="connsiteX8-17" fmla="*/ 0 w 11089232"/>
              <a:gd name="connsiteY8-18" fmla="*/ 448643 h 2691807"/>
              <a:gd name="connsiteX0-19" fmla="*/ 0 w 11089232"/>
              <a:gd name="connsiteY0-20" fmla="*/ 448643 h 2703839"/>
              <a:gd name="connsiteX1-21" fmla="*/ 1663832 w 11089232"/>
              <a:gd name="connsiteY1-22" fmla="*/ 0 h 2703839"/>
              <a:gd name="connsiteX2-23" fmla="*/ 10640589 w 11089232"/>
              <a:gd name="connsiteY2-24" fmla="*/ 0 h 2703839"/>
              <a:gd name="connsiteX3-25" fmla="*/ 11089232 w 11089232"/>
              <a:gd name="connsiteY3-26" fmla="*/ 448643 h 2703839"/>
              <a:gd name="connsiteX4-27" fmla="*/ 11089232 w 11089232"/>
              <a:gd name="connsiteY4-28" fmla="*/ 2243164 h 2703839"/>
              <a:gd name="connsiteX5-29" fmla="*/ 10640589 w 11089232"/>
              <a:gd name="connsiteY5-30" fmla="*/ 2691807 h 2703839"/>
              <a:gd name="connsiteX6-31" fmla="*/ 1687895 w 11089232"/>
              <a:gd name="connsiteY6-32" fmla="*/ 2703839 h 2703839"/>
              <a:gd name="connsiteX7-33" fmla="*/ 0 w 11089232"/>
              <a:gd name="connsiteY7-34" fmla="*/ 2243164 h 2703839"/>
              <a:gd name="connsiteX8-35" fmla="*/ 0 w 11089232"/>
              <a:gd name="connsiteY8-36" fmla="*/ 448643 h 2703839"/>
              <a:gd name="connsiteX0-37" fmla="*/ 0 w 11089232"/>
              <a:gd name="connsiteY0-38" fmla="*/ 2243164 h 2703839"/>
              <a:gd name="connsiteX1-39" fmla="*/ 1663832 w 11089232"/>
              <a:gd name="connsiteY1-40" fmla="*/ 0 h 2703839"/>
              <a:gd name="connsiteX2-41" fmla="*/ 10640589 w 11089232"/>
              <a:gd name="connsiteY2-42" fmla="*/ 0 h 2703839"/>
              <a:gd name="connsiteX3-43" fmla="*/ 11089232 w 11089232"/>
              <a:gd name="connsiteY3-44" fmla="*/ 448643 h 2703839"/>
              <a:gd name="connsiteX4-45" fmla="*/ 11089232 w 11089232"/>
              <a:gd name="connsiteY4-46" fmla="*/ 2243164 h 2703839"/>
              <a:gd name="connsiteX5-47" fmla="*/ 10640589 w 11089232"/>
              <a:gd name="connsiteY5-48" fmla="*/ 2691807 h 2703839"/>
              <a:gd name="connsiteX6-49" fmla="*/ 1687895 w 11089232"/>
              <a:gd name="connsiteY6-50" fmla="*/ 2703839 h 2703839"/>
              <a:gd name="connsiteX7-51" fmla="*/ 0 w 11089232"/>
              <a:gd name="connsiteY7-52" fmla="*/ 2243164 h 2703839"/>
              <a:gd name="connsiteX0-53" fmla="*/ 81842 w 9522747"/>
              <a:gd name="connsiteY0-54" fmla="*/ 2146911 h 2703839"/>
              <a:gd name="connsiteX1-55" fmla="*/ 97347 w 9522747"/>
              <a:gd name="connsiteY1-56" fmla="*/ 0 h 2703839"/>
              <a:gd name="connsiteX2-57" fmla="*/ 9074104 w 9522747"/>
              <a:gd name="connsiteY2-58" fmla="*/ 0 h 2703839"/>
              <a:gd name="connsiteX3-59" fmla="*/ 9522747 w 9522747"/>
              <a:gd name="connsiteY3-60" fmla="*/ 448643 h 2703839"/>
              <a:gd name="connsiteX4-61" fmla="*/ 9522747 w 9522747"/>
              <a:gd name="connsiteY4-62" fmla="*/ 2243164 h 2703839"/>
              <a:gd name="connsiteX5-63" fmla="*/ 9074104 w 9522747"/>
              <a:gd name="connsiteY5-64" fmla="*/ 2691807 h 2703839"/>
              <a:gd name="connsiteX6-65" fmla="*/ 121410 w 9522747"/>
              <a:gd name="connsiteY6-66" fmla="*/ 2703839 h 2703839"/>
              <a:gd name="connsiteX7-67" fmla="*/ 81842 w 9522747"/>
              <a:gd name="connsiteY7-68" fmla="*/ 2146911 h 2703839"/>
              <a:gd name="connsiteX0-69" fmla="*/ 81842 w 9522747"/>
              <a:gd name="connsiteY0-70" fmla="*/ 2146911 h 2703839"/>
              <a:gd name="connsiteX1-71" fmla="*/ 97347 w 9522747"/>
              <a:gd name="connsiteY1-72" fmla="*/ 0 h 2703839"/>
              <a:gd name="connsiteX2-73" fmla="*/ 9074104 w 9522747"/>
              <a:gd name="connsiteY2-74" fmla="*/ 0 h 2703839"/>
              <a:gd name="connsiteX3-75" fmla="*/ 9522747 w 9522747"/>
              <a:gd name="connsiteY3-76" fmla="*/ 448643 h 2703839"/>
              <a:gd name="connsiteX4-77" fmla="*/ 9522747 w 9522747"/>
              <a:gd name="connsiteY4-78" fmla="*/ 2243164 h 2703839"/>
              <a:gd name="connsiteX5-79" fmla="*/ 9074104 w 9522747"/>
              <a:gd name="connsiteY5-80" fmla="*/ 2691807 h 2703839"/>
              <a:gd name="connsiteX6-81" fmla="*/ 121410 w 9522747"/>
              <a:gd name="connsiteY6-82" fmla="*/ 2703839 h 2703839"/>
              <a:gd name="connsiteX7-83" fmla="*/ 81842 w 9522747"/>
              <a:gd name="connsiteY7-84" fmla="*/ 2146911 h 2703839"/>
              <a:gd name="connsiteX0-85" fmla="*/ 81842 w 9522747"/>
              <a:gd name="connsiteY0-86" fmla="*/ 2146911 h 2703839"/>
              <a:gd name="connsiteX1-87" fmla="*/ 97347 w 9522747"/>
              <a:gd name="connsiteY1-88" fmla="*/ 0 h 2703839"/>
              <a:gd name="connsiteX2-89" fmla="*/ 9074104 w 9522747"/>
              <a:gd name="connsiteY2-90" fmla="*/ 0 h 2703839"/>
              <a:gd name="connsiteX3-91" fmla="*/ 9522747 w 9522747"/>
              <a:gd name="connsiteY3-92" fmla="*/ 448643 h 2703839"/>
              <a:gd name="connsiteX4-93" fmla="*/ 9522747 w 9522747"/>
              <a:gd name="connsiteY4-94" fmla="*/ 2243164 h 2703839"/>
              <a:gd name="connsiteX5-95" fmla="*/ 9074104 w 9522747"/>
              <a:gd name="connsiteY5-96" fmla="*/ 2691807 h 2703839"/>
              <a:gd name="connsiteX6-97" fmla="*/ 121410 w 9522747"/>
              <a:gd name="connsiteY6-98" fmla="*/ 2703839 h 2703839"/>
              <a:gd name="connsiteX7-99" fmla="*/ 81842 w 9522747"/>
              <a:gd name="connsiteY7-100" fmla="*/ 2146911 h 2703839"/>
              <a:gd name="connsiteX0-101" fmla="*/ 0 w 9440905"/>
              <a:gd name="connsiteY0-102" fmla="*/ 2146911 h 2704560"/>
              <a:gd name="connsiteX1-103" fmla="*/ 15505 w 9440905"/>
              <a:gd name="connsiteY1-104" fmla="*/ 0 h 2704560"/>
              <a:gd name="connsiteX2-105" fmla="*/ 8992262 w 9440905"/>
              <a:gd name="connsiteY2-106" fmla="*/ 0 h 2704560"/>
              <a:gd name="connsiteX3-107" fmla="*/ 9440905 w 9440905"/>
              <a:gd name="connsiteY3-108" fmla="*/ 448643 h 2704560"/>
              <a:gd name="connsiteX4-109" fmla="*/ 9440905 w 9440905"/>
              <a:gd name="connsiteY4-110" fmla="*/ 2243164 h 2704560"/>
              <a:gd name="connsiteX5-111" fmla="*/ 8992262 w 9440905"/>
              <a:gd name="connsiteY5-112" fmla="*/ 2691807 h 2704560"/>
              <a:gd name="connsiteX6-113" fmla="*/ 39568 w 9440905"/>
              <a:gd name="connsiteY6-114" fmla="*/ 2703839 h 2704560"/>
              <a:gd name="connsiteX7-115" fmla="*/ 0 w 9440905"/>
              <a:gd name="connsiteY7-116" fmla="*/ 2146911 h 2704560"/>
              <a:gd name="connsiteX0-117" fmla="*/ 10422 w 9451327"/>
              <a:gd name="connsiteY0-118" fmla="*/ 2146911 h 2704560"/>
              <a:gd name="connsiteX1-119" fmla="*/ 25927 w 9451327"/>
              <a:gd name="connsiteY1-120" fmla="*/ 0 h 2704560"/>
              <a:gd name="connsiteX2-121" fmla="*/ 9002684 w 9451327"/>
              <a:gd name="connsiteY2-122" fmla="*/ 0 h 2704560"/>
              <a:gd name="connsiteX3-123" fmla="*/ 9451327 w 9451327"/>
              <a:gd name="connsiteY3-124" fmla="*/ 448643 h 2704560"/>
              <a:gd name="connsiteX4-125" fmla="*/ 9451327 w 9451327"/>
              <a:gd name="connsiteY4-126" fmla="*/ 2243164 h 2704560"/>
              <a:gd name="connsiteX5-127" fmla="*/ 9002684 w 9451327"/>
              <a:gd name="connsiteY5-128" fmla="*/ 2691807 h 2704560"/>
              <a:gd name="connsiteX6-129" fmla="*/ 1864 w 9451327"/>
              <a:gd name="connsiteY6-130" fmla="*/ 2703839 h 2704560"/>
              <a:gd name="connsiteX7-131" fmla="*/ 10422 w 9451327"/>
              <a:gd name="connsiteY7-132" fmla="*/ 2146911 h 270456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451327" h="2704560">
                <a:moveTo>
                  <a:pt x="10422" y="2146911"/>
                </a:moveTo>
                <a:lnTo>
                  <a:pt x="25927" y="0"/>
                </a:lnTo>
                <a:lnTo>
                  <a:pt x="9002684" y="0"/>
                </a:lnTo>
                <a:cubicBezTo>
                  <a:pt x="9250463" y="0"/>
                  <a:pt x="9451327" y="200864"/>
                  <a:pt x="9451327" y="448643"/>
                </a:cubicBezTo>
                <a:lnTo>
                  <a:pt x="9451327" y="2243164"/>
                </a:lnTo>
                <a:cubicBezTo>
                  <a:pt x="9451327" y="2490943"/>
                  <a:pt x="9250463" y="2691807"/>
                  <a:pt x="9002684" y="2691807"/>
                </a:cubicBezTo>
                <a:lnTo>
                  <a:pt x="1864" y="2703839"/>
                </a:lnTo>
                <a:cubicBezTo>
                  <a:pt x="-5284" y="2727902"/>
                  <a:pt x="10422" y="2142027"/>
                  <a:pt x="10422" y="2146911"/>
                </a:cubicBez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solidFill>
              <a:srgbClr val="DED3CF"/>
            </a:solidFill>
          </a:ln>
          <a:effectLst>
            <a:outerShdw blurRad="495300" dist="127000" dir="540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000"/>
          </a:p>
        </p:txBody>
      </p:sp>
      <p:sp>
        <p:nvSpPr>
          <p:cNvPr id="17" name="淘宝网chenying0907出品 132"/>
          <p:cNvSpPr/>
          <p:nvPr>
            <p:custDataLst>
              <p:tags r:id="rId2"/>
            </p:custDataLst>
          </p:nvPr>
        </p:nvSpPr>
        <p:spPr>
          <a:xfrm flipV="1">
            <a:off x="3574132" y="2427969"/>
            <a:ext cx="2306027" cy="146603"/>
          </a:xfrm>
          <a:custGeom>
            <a:gdLst>
              <a:gd name="connsiteX0" fmla="*/ 0 w 3120453"/>
              <a:gd name="connsiteY0" fmla="*/ 0 h 143576"/>
              <a:gd name="connsiteX1" fmla="*/ 3120453 w 3120453"/>
              <a:gd name="connsiteY1" fmla="*/ 0 h 143576"/>
              <a:gd name="connsiteX2" fmla="*/ 3076102 w 3120453"/>
              <a:gd name="connsiteY2" fmla="*/ 65782 h 143576"/>
              <a:gd name="connsiteX3" fmla="*/ 2888290 w 3120453"/>
              <a:gd name="connsiteY3" fmla="*/ 143576 h 143576"/>
              <a:gd name="connsiteX4" fmla="*/ 232163 w 3120453"/>
              <a:gd name="connsiteY4" fmla="*/ 143576 h 143576"/>
              <a:gd name="connsiteX5" fmla="*/ 44352 w 3120453"/>
              <a:gd name="connsiteY5" fmla="*/ 65782 h 143576"/>
              <a:gd name="connsiteX0-1" fmla="*/ 0 w 3120453"/>
              <a:gd name="connsiteY0-2" fmla="*/ 0 h 143576"/>
              <a:gd name="connsiteX1-3" fmla="*/ 3120453 w 3120453"/>
              <a:gd name="connsiteY1-4" fmla="*/ 0 h 143576"/>
              <a:gd name="connsiteX2-5" fmla="*/ 3076102 w 3120453"/>
              <a:gd name="connsiteY2-6" fmla="*/ 65782 h 143576"/>
              <a:gd name="connsiteX3-7" fmla="*/ 2888290 w 3120453"/>
              <a:gd name="connsiteY3-8" fmla="*/ 143576 h 143576"/>
              <a:gd name="connsiteX4-9" fmla="*/ 232163 w 3120453"/>
              <a:gd name="connsiteY4-10" fmla="*/ 143576 h 143576"/>
              <a:gd name="connsiteX5-11" fmla="*/ 44352 w 3120453"/>
              <a:gd name="connsiteY5-12" fmla="*/ 65782 h 143576"/>
              <a:gd name="connsiteX6" fmla="*/ 91440 w 3120453"/>
              <a:gd name="connsiteY6" fmla="*/ 91440 h 143576"/>
              <a:gd name="connsiteX0-13" fmla="*/ 0 w 3120453"/>
              <a:gd name="connsiteY0-14" fmla="*/ 0 h 143576"/>
              <a:gd name="connsiteX1-15" fmla="*/ 3120453 w 3120453"/>
              <a:gd name="connsiteY1-16" fmla="*/ 0 h 143576"/>
              <a:gd name="connsiteX2-17" fmla="*/ 3076102 w 3120453"/>
              <a:gd name="connsiteY2-18" fmla="*/ 65782 h 143576"/>
              <a:gd name="connsiteX3-19" fmla="*/ 2888290 w 3120453"/>
              <a:gd name="connsiteY3-20" fmla="*/ 143576 h 143576"/>
              <a:gd name="connsiteX4-21" fmla="*/ 232163 w 3120453"/>
              <a:gd name="connsiteY4-22" fmla="*/ 143576 h 143576"/>
              <a:gd name="connsiteX5-23" fmla="*/ 44352 w 3120453"/>
              <a:gd name="connsiteY5-24" fmla="*/ 65782 h 143576"/>
              <a:gd name="connsiteX6-25" fmla="*/ 91440 w 3120453"/>
              <a:gd name="connsiteY6-26" fmla="*/ 91440 h 143576"/>
              <a:gd name="connsiteX7" fmla="*/ 0 w 3120453"/>
              <a:gd name="connsiteY7" fmla="*/ 0 h 143576"/>
              <a:gd name="connsiteX0-27" fmla="*/ 3078384 w 3078384"/>
              <a:gd name="connsiteY0-28" fmla="*/ 0 h 143576"/>
              <a:gd name="connsiteX1-29" fmla="*/ 3034033 w 3078384"/>
              <a:gd name="connsiteY1-30" fmla="*/ 65782 h 143576"/>
              <a:gd name="connsiteX2-31" fmla="*/ 2846221 w 3078384"/>
              <a:gd name="connsiteY2-32" fmla="*/ 143576 h 143576"/>
              <a:gd name="connsiteX3-33" fmla="*/ 190094 w 3078384"/>
              <a:gd name="connsiteY3-34" fmla="*/ 143576 h 143576"/>
              <a:gd name="connsiteX4-35" fmla="*/ 2283 w 3078384"/>
              <a:gd name="connsiteY4-36" fmla="*/ 65782 h 143576"/>
              <a:gd name="connsiteX5-37" fmla="*/ 49371 w 3078384"/>
              <a:gd name="connsiteY5-38" fmla="*/ 91440 h 143576"/>
              <a:gd name="connsiteX6-39" fmla="*/ 49371 w 3078384"/>
              <a:gd name="connsiteY6-40" fmla="*/ 91440 h 1435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3078384" h="143576">
                <a:moveTo>
                  <a:pt x="3078384" y="0"/>
                </a:moveTo>
                <a:lnTo>
                  <a:pt x="3034033" y="65782"/>
                </a:lnTo>
                <a:cubicBezTo>
                  <a:pt x="2985968" y="113847"/>
                  <a:pt x="2919566" y="143576"/>
                  <a:pt x="2846221" y="143576"/>
                </a:cubicBezTo>
                <a:lnTo>
                  <a:pt x="190094" y="143576"/>
                </a:lnTo>
                <a:cubicBezTo>
                  <a:pt x="116749" y="143576"/>
                  <a:pt x="50348" y="113847"/>
                  <a:pt x="2283" y="65782"/>
                </a:cubicBezTo>
                <a:cubicBezTo>
                  <a:pt x="-12501" y="43855"/>
                  <a:pt x="49371" y="91440"/>
                  <a:pt x="49371" y="91440"/>
                </a:cubicBezTo>
                <a:lnTo>
                  <a:pt x="49371" y="9144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/>
              <a:ea typeface="华文楷体" panose="02010600040101010101" charset="-122"/>
            </a:endParaRPr>
          </a:p>
        </p:txBody>
      </p:sp>
      <p:sp>
        <p:nvSpPr>
          <p:cNvPr id="18" name="淘宝网chenying0907出品 133"/>
          <p:cNvSpPr/>
          <p:nvPr>
            <p:custDataLst>
              <p:tags r:id="rId3"/>
            </p:custDataLst>
          </p:nvPr>
        </p:nvSpPr>
        <p:spPr>
          <a:xfrm>
            <a:off x="3574132" y="2853112"/>
            <a:ext cx="2306027" cy="146603"/>
          </a:xfrm>
          <a:custGeom>
            <a:gdLst>
              <a:gd name="connsiteX0" fmla="*/ 0 w 3120453"/>
              <a:gd name="connsiteY0" fmla="*/ 0 h 143576"/>
              <a:gd name="connsiteX1" fmla="*/ 3120453 w 3120453"/>
              <a:gd name="connsiteY1" fmla="*/ 0 h 143576"/>
              <a:gd name="connsiteX2" fmla="*/ 3076102 w 3120453"/>
              <a:gd name="connsiteY2" fmla="*/ 65782 h 143576"/>
              <a:gd name="connsiteX3" fmla="*/ 2888290 w 3120453"/>
              <a:gd name="connsiteY3" fmla="*/ 143576 h 143576"/>
              <a:gd name="connsiteX4" fmla="*/ 232163 w 3120453"/>
              <a:gd name="connsiteY4" fmla="*/ 143576 h 143576"/>
              <a:gd name="connsiteX5" fmla="*/ 44352 w 3120453"/>
              <a:gd name="connsiteY5" fmla="*/ 65782 h 143576"/>
              <a:gd name="connsiteX0-1" fmla="*/ 0 w 3120453"/>
              <a:gd name="connsiteY0-2" fmla="*/ 0 h 143576"/>
              <a:gd name="connsiteX1-3" fmla="*/ 3120453 w 3120453"/>
              <a:gd name="connsiteY1-4" fmla="*/ 0 h 143576"/>
              <a:gd name="connsiteX2-5" fmla="*/ 3076102 w 3120453"/>
              <a:gd name="connsiteY2-6" fmla="*/ 65782 h 143576"/>
              <a:gd name="connsiteX3-7" fmla="*/ 2888290 w 3120453"/>
              <a:gd name="connsiteY3-8" fmla="*/ 143576 h 143576"/>
              <a:gd name="connsiteX4-9" fmla="*/ 232163 w 3120453"/>
              <a:gd name="connsiteY4-10" fmla="*/ 143576 h 143576"/>
              <a:gd name="connsiteX5-11" fmla="*/ 44352 w 3120453"/>
              <a:gd name="connsiteY5-12" fmla="*/ 65782 h 143576"/>
              <a:gd name="connsiteX6" fmla="*/ 91440 w 3120453"/>
              <a:gd name="connsiteY6" fmla="*/ 91440 h 143576"/>
              <a:gd name="connsiteX0-13" fmla="*/ 0 w 3120453"/>
              <a:gd name="connsiteY0-14" fmla="*/ 0 h 143576"/>
              <a:gd name="connsiteX1-15" fmla="*/ 3120453 w 3120453"/>
              <a:gd name="connsiteY1-16" fmla="*/ 0 h 143576"/>
              <a:gd name="connsiteX2-17" fmla="*/ 3076102 w 3120453"/>
              <a:gd name="connsiteY2-18" fmla="*/ 65782 h 143576"/>
              <a:gd name="connsiteX3-19" fmla="*/ 2888290 w 3120453"/>
              <a:gd name="connsiteY3-20" fmla="*/ 143576 h 143576"/>
              <a:gd name="connsiteX4-21" fmla="*/ 232163 w 3120453"/>
              <a:gd name="connsiteY4-22" fmla="*/ 143576 h 143576"/>
              <a:gd name="connsiteX5-23" fmla="*/ 44352 w 3120453"/>
              <a:gd name="connsiteY5-24" fmla="*/ 65782 h 143576"/>
              <a:gd name="connsiteX6-25" fmla="*/ 91440 w 3120453"/>
              <a:gd name="connsiteY6-26" fmla="*/ 91440 h 143576"/>
              <a:gd name="connsiteX7" fmla="*/ 0 w 3120453"/>
              <a:gd name="connsiteY7" fmla="*/ 0 h 143576"/>
              <a:gd name="connsiteX0-27" fmla="*/ 3078384 w 3078384"/>
              <a:gd name="connsiteY0-28" fmla="*/ 0 h 143576"/>
              <a:gd name="connsiteX1-29" fmla="*/ 3034033 w 3078384"/>
              <a:gd name="connsiteY1-30" fmla="*/ 65782 h 143576"/>
              <a:gd name="connsiteX2-31" fmla="*/ 2846221 w 3078384"/>
              <a:gd name="connsiteY2-32" fmla="*/ 143576 h 143576"/>
              <a:gd name="connsiteX3-33" fmla="*/ 190094 w 3078384"/>
              <a:gd name="connsiteY3-34" fmla="*/ 143576 h 143576"/>
              <a:gd name="connsiteX4-35" fmla="*/ 2283 w 3078384"/>
              <a:gd name="connsiteY4-36" fmla="*/ 65782 h 143576"/>
              <a:gd name="connsiteX5-37" fmla="*/ 49371 w 3078384"/>
              <a:gd name="connsiteY5-38" fmla="*/ 91440 h 143576"/>
              <a:gd name="connsiteX6-39" fmla="*/ 49371 w 3078384"/>
              <a:gd name="connsiteY6-40" fmla="*/ 91440 h 1435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3078384" h="143576">
                <a:moveTo>
                  <a:pt x="3078384" y="0"/>
                </a:moveTo>
                <a:lnTo>
                  <a:pt x="3034033" y="65782"/>
                </a:lnTo>
                <a:cubicBezTo>
                  <a:pt x="2985968" y="113847"/>
                  <a:pt x="2919566" y="143576"/>
                  <a:pt x="2846221" y="143576"/>
                </a:cubicBezTo>
                <a:lnTo>
                  <a:pt x="190094" y="143576"/>
                </a:lnTo>
                <a:cubicBezTo>
                  <a:pt x="116749" y="143576"/>
                  <a:pt x="50348" y="113847"/>
                  <a:pt x="2283" y="65782"/>
                </a:cubicBezTo>
                <a:cubicBezTo>
                  <a:pt x="-12501" y="43855"/>
                  <a:pt x="49371" y="91440"/>
                  <a:pt x="49371" y="91440"/>
                </a:cubicBezTo>
                <a:lnTo>
                  <a:pt x="49371" y="9144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/>
              <a:ea typeface="华文楷体" panose="02010600040101010101" charset="-122"/>
            </a:endParaRPr>
          </a:p>
        </p:txBody>
      </p:sp>
      <p:sp>
        <p:nvSpPr>
          <p:cNvPr id="19" name="淘宝网chenying0907出品 129"/>
          <p:cNvSpPr/>
          <p:nvPr/>
        </p:nvSpPr>
        <p:spPr>
          <a:xfrm flipH="1">
            <a:off x="4192465" y="2473732"/>
            <a:ext cx="1533669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913765"/>
            <a:r>
              <a:rPr lang="en-US" altLang="zh-CN" sz="3000">
                <a:solidFill>
                  <a:schemeClr val="accent3">
                    <a:lumMod val="75000"/>
                  </a:schemeClr>
                </a:solidFill>
                <a:latin typeface="Arial" panose="020b0604020202090204" pitchFamily="34" charset="0"/>
                <a:cs typeface="Times New Roman" panose="02020603050405020304" pitchFamily="18" charset="0"/>
              </a:rPr>
              <a:t>Unit </a:t>
            </a:r>
            <a:r>
              <a:rPr lang="en-US" altLang="zh-CN" sz="3000" smtClean="0">
                <a:solidFill>
                  <a:schemeClr val="accent3">
                    <a:lumMod val="75000"/>
                  </a:schemeClr>
                </a:solidFill>
                <a:latin typeface="Arial" panose="020b0604020202090204" pitchFamily="34" charset="0"/>
                <a:cs typeface="Times New Roman" panose="02020603050405020304" pitchFamily="18" charset="0"/>
              </a:rPr>
              <a:t>4</a:t>
            </a:r>
            <a:r>
              <a:rPr lang="zh-CN" altLang="en-US" sz="3000" b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3000" b="1">
              <a:solidFill>
                <a:schemeClr val="accent3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淘宝网chenying0907出品 129"/>
          <p:cNvSpPr/>
          <p:nvPr/>
        </p:nvSpPr>
        <p:spPr>
          <a:xfrm flipH="1">
            <a:off x="981421" y="3284984"/>
            <a:ext cx="7552622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4800" b="1">
                <a:solidFill>
                  <a:prstClr val="black">
                    <a:lumMod val="75000"/>
                    <a:lumOff val="25000"/>
                  </a:prstClr>
                </a:solidFill>
                <a:cs typeface="Times New Roman" panose="02020603050405020304" pitchFamily="18" charset="0"/>
              </a:rPr>
              <a:t>Everyday economics</a:t>
            </a:r>
            <a:endParaRPr lang="en-US" altLang="zh-CN" sz="4800" b="1">
              <a:solidFill>
                <a:prstClr val="black">
                  <a:lumMod val="75000"/>
                  <a:lumOff val="25000"/>
                </a:prstClr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/>
          <p:cNvSpPr/>
          <p:nvPr/>
        </p:nvSpPr>
        <p:spPr>
          <a:xfrm>
            <a:off x="399666" y="692696"/>
            <a:ext cx="11392669" cy="492440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3.which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引导非限制性定语从句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Zhang therefore decided to return to her home town and grow roses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 </a:t>
            </a:r>
            <a:endParaRPr lang="en-US" altLang="zh-CN" sz="2600" b="1" u="sng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于是，张决定回老家种玫瑰，这让很多人大吃一惊。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4.with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复合结构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road to their success is however still a long and difficult one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 </a:t>
            </a:r>
            <a:endParaRPr lang="en-US" altLang="zh-CN" sz="2600" b="1" u="sng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然而，通往成功的道路仍然是漫长而艰难的，同时也面临着许多挑战。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414892" y="1393726"/>
            <a:ext cx="103746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which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2302" y="4312146"/>
            <a:ext cx="36952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challenges along the way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  <a:endParaRPr kumimoji="0" lang="zh-CN" altLang="en-US" sz="2000" b="0" i="0" u="none" strike="noStrike" kern="100" cap="none" spc="0" normalizeH="0" baseline="0" noProof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/>
              <a:ea typeface="微软雅黑"/>
              <a:cs typeface="Times New Roman" panose="020206030504050203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96838" y="1928445"/>
            <a:ext cx="342754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surprised many people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809842" y="3717032"/>
            <a:ext cx="169469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with many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12086"/>
            <a:ext cx="12188825" cy="961905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821199" y="1764315"/>
            <a:ext cx="11369213" cy="190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" y="1764316"/>
            <a:ext cx="541796" cy="1908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08360" y="1764316"/>
            <a:ext cx="133200" cy="1908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89741" y="1700808"/>
            <a:ext cx="11141033" cy="1868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They stared back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their </a:t>
            </a:r>
            <a:r>
              <a:rPr lang="en-US" altLang="zh-CN" sz="2800" b="1" u="wavy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blank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faces giving no clue as to what they would say next.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他们盯回来，对于接下来要说什么，他们茫然的脸上没有给出任何提示。</a:t>
            </a:r>
            <a:endParaRPr lang="zh-CN" altLang="zh-CN" sz="24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4" name="TextBox 5"/>
          <p:cNvSpPr txBox="1"/>
          <p:nvPr/>
        </p:nvSpPr>
        <p:spPr>
          <a:xfrm>
            <a:off x="56407" y="2456706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1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89741" y="3822948"/>
            <a:ext cx="1114103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GBK_S" panose="03000509000000000000" pitchFamily="65" charset="-122"/>
                <a:ea typeface="GBK_S" panose="03000509000000000000" pitchFamily="65" charset="-122"/>
                <a:cs typeface="ZBFH" panose="02020603050405020304" pitchFamily="18" charset="0"/>
              </a:rPr>
              <a:t>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blank </a:t>
            </a:r>
            <a:r>
              <a:rPr lang="en-US" altLang="zh-CN" sz="2600" b="1" i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无表情的；空白的</a:t>
            </a:r>
            <a:r>
              <a:rPr lang="zh-CN" altLang="zh-CN" sz="2600" b="1" kern="10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Courier New" panose="02070609020205090404" pitchFamily="49" charset="0"/>
              </a:rPr>
              <a:t> </a:t>
            </a:r>
            <a:r>
              <a:rPr lang="en-US" altLang="zh-CN" sz="2600" b="1" i="1" kern="10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600" b="1" kern="10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空白处</a:t>
            </a:r>
            <a:endParaRPr lang="zh-CN" altLang="zh-CN" sz="1050" kern="100">
              <a:solidFill>
                <a:srgbClr val="0000FF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414892" y="621297"/>
            <a:ext cx="1773932" cy="593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486900" y="672841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zh-CN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重点词汇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14" name="点击文字添加标题"/>
          <p:cNvSpPr txBox="1"/>
          <p:nvPr/>
        </p:nvSpPr>
        <p:spPr>
          <a:xfrm>
            <a:off x="2290967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>
                <a:solidFill>
                  <a:srgbClr val="8E6D48"/>
                </a:solidFill>
                <a:effectLst/>
                <a:latin typeface="Arial"/>
                <a:ea typeface="微软雅黑"/>
              </a:rPr>
              <a:t>互 动 探 究</a:t>
            </a:r>
            <a:endParaRPr lang="en-US" altLang="zh-CN" sz="3600">
              <a:solidFill>
                <a:srgbClr val="8E6D48"/>
              </a:solidFill>
              <a:effectLst/>
              <a:latin typeface="Arial"/>
              <a:ea typeface="微软雅黑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59319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探究重点  互动撞击思维</a:t>
            </a:r>
            <a:endParaRPr lang="en-US" altLang="zh-CN" kern="10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89741" y="4516513"/>
            <a:ext cx="11141033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go blank 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脑子突然一片空白；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屏幕等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一片空白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fill in/out the blank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填空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477788" y="820252"/>
            <a:ext cx="11305256" cy="3616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(1)The madam stared at me with a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blank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expression on her face.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那位夫人茫然地盯着我。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(2)If you press this key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screen will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如果你按了这个键，屏幕上就没有图像了。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(3)Fill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blank with a proper preposition in the box.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用方框里恰当的介词填空。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197127" y="2060848"/>
            <a:ext cx="14189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go blank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66850" y="3301610"/>
            <a:ext cx="101983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in/out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821199" y="495168"/>
            <a:ext cx="11369213" cy="1908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495168"/>
            <a:ext cx="541796" cy="1908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8360" y="495168"/>
            <a:ext cx="133200" cy="1908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89741" y="384036"/>
            <a:ext cx="11141033" cy="1868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After I went on TV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 major Asian manufacturer of cosmetics was willing to </a:t>
            </a:r>
            <a:r>
              <a:rPr lang="en-US" altLang="zh-CN" sz="2800" b="1" u="wavy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purchase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my product and help with its </a:t>
            </a:r>
            <a:r>
              <a:rPr lang="en-US" altLang="zh-CN" sz="2800" b="1" u="wavy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distribution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11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我上电视后，亚洲一家主要的化妆品制造商愿意购买我的产品并帮助我分销。</a:t>
            </a:r>
            <a:endParaRPr lang="zh-CN" altLang="zh-CN" sz="24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56637" y="1187558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2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89741" y="2516996"/>
            <a:ext cx="11141033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GBK_S" panose="03000509000000000000" pitchFamily="65" charset="-122"/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purchase </a:t>
            </a:r>
            <a:r>
              <a:rPr lang="en-US" altLang="zh-CN" sz="2600" b="1" i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v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购买</a:t>
            </a:r>
            <a:r>
              <a:rPr lang="zh-CN" altLang="zh-CN" sz="2600" b="1" kern="10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Courier New" panose="02070609020205090404" pitchFamily="49" charset="0"/>
              </a:rPr>
              <a:t> </a:t>
            </a:r>
            <a:r>
              <a:rPr lang="en-US" altLang="zh-CN" sz="2600" b="1" i="1" kern="10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购买；购买的物品</a:t>
            </a:r>
            <a:endParaRPr lang="zh-CN" altLang="zh-CN" sz="1050" kern="100">
              <a:solidFill>
                <a:srgbClr val="0000FF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89741" y="3124260"/>
            <a:ext cx="11141033" cy="1816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make a purchase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购买东西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on special purchase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特价出售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purchaser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买主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矩形 8"/>
          <p:cNvSpPr/>
          <p:nvPr/>
        </p:nvSpPr>
        <p:spPr>
          <a:xfrm>
            <a:off x="477788" y="548680"/>
            <a:ext cx="113052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(1)I encourage readers to go to their local library when they can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afford to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purchase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 book.(2020·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全国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Ⅱ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我鼓励那些买不起书的读者去当地的图书馆。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(2)I have some purchases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make) in the expo.Would you like to go with me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？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我要到博览会上买些东西。你想和我一块儿去吗？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(3)These boots on the shelf are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special purchase.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架子上的这些靴子特价出售。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81661" y="2432501"/>
            <a:ext cx="13227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to make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14292" y="4221088"/>
            <a:ext cx="53732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矩形 8"/>
          <p:cNvSpPr/>
          <p:nvPr/>
        </p:nvSpPr>
        <p:spPr>
          <a:xfrm>
            <a:off x="477788" y="767894"/>
            <a:ext cx="11305256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GBK_S" panose="03000509000000000000" pitchFamily="65" charset="-122"/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distribution </a:t>
            </a:r>
            <a:r>
              <a:rPr lang="en-US" altLang="zh-CN" sz="2600" b="1" i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分销；经销；分发；分配</a:t>
            </a:r>
            <a:endParaRPr lang="zh-CN" altLang="zh-CN" sz="1050" kern="100">
              <a:solidFill>
                <a:srgbClr val="0000FF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77788" y="1415966"/>
            <a:ext cx="11305256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distribute </a:t>
            </a:r>
            <a:r>
              <a:rPr lang="en-US" altLang="zh-CN" sz="2600" b="1" i="1" kern="100" err="1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i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分配；分发；散发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distribute sth. among sb. </a:t>
            </a:r>
            <a:r>
              <a:rPr lang="en-US" altLang="zh-CN" sz="2600" b="1" kern="10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en-US" altLang="zh-CN" sz="2600" b="1" kern="10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600" b="1" kern="10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sz="2600" b="1" kern="10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在某人</a:t>
            </a:r>
            <a:r>
              <a:rPr lang="en-US" altLang="zh-CN" sz="2600" b="1" kern="10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物中进行分配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distribute sth.  to sb. </a:t>
            </a:r>
            <a:r>
              <a:rPr lang="en-US" altLang="zh-CN" sz="2600" b="1" kern="1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/sth</a:t>
            </a:r>
            <a:r>
              <a:rPr lang="en-US" altLang="zh-CN" sz="2600" b="1" kern="10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sz="2600" b="1" kern="10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把某物分发给某人</a:t>
            </a:r>
            <a:r>
              <a:rPr lang="en-US" altLang="zh-CN" sz="2600" b="1" kern="10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物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distributive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分发的；分配的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distributor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经销商；分销商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477788" y="676236"/>
            <a:ext cx="11305256" cy="5417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(4)The map shows the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distribution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of this species across the world.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地图显示了这个物种在全世界的分布。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(5)According to the tradition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prizes are distributed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five winners.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按照传统，奖品分发给五位优胜者。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(6)The printers will arrange to distribute the books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every important city in the country.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出版商们将安排把书分销到全国各个重要的城市去。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(7)The company is the largest software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distribute) in the country.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该公司是全国最大的软件分销商。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542684" y="1926357"/>
            <a:ext cx="11480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among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864674" y="3157594"/>
            <a:ext cx="4619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22987" y="4933731"/>
            <a:ext cx="174118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distributor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821199" y="468171"/>
            <a:ext cx="11369213" cy="2520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468171"/>
            <a:ext cx="541796" cy="2520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8360" y="468171"/>
            <a:ext cx="133200" cy="2520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89741" y="404664"/>
            <a:ext cx="11141033" cy="2514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Though she welcomes the new entrepreneurial spirit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she advises that people be realistic and seek </a:t>
            </a:r>
            <a:r>
              <a:rPr lang="en-US" altLang="zh-CN" sz="2800" b="1" u="wavy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guidance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from expert </a:t>
            </a:r>
            <a:r>
              <a:rPr lang="en-US" altLang="zh-CN" sz="2800" b="1" u="wavy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consultants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before rushing into things</a:t>
            </a:r>
            <a:r>
              <a:rPr lang="en-US" altLang="zh-CN" sz="28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4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尽管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她欢迎</a:t>
            </a:r>
            <a:r>
              <a:rPr lang="en-US" altLang="zh-CN" sz="24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人要有</a:t>
            </a:r>
            <a:r>
              <a:rPr lang="en-US" altLang="zh-CN" sz="24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创业精神，但她建议人们要实事求是，在仓促做事之前寻求专家顾问的指导。</a:t>
            </a:r>
            <a:endParaRPr lang="zh-CN" altLang="zh-CN" sz="24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56637" y="1466561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3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89741" y="3088010"/>
            <a:ext cx="11141033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GBK_S" panose="03000509000000000000" pitchFamily="65" charset="-122"/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guidance </a:t>
            </a:r>
            <a:r>
              <a:rPr lang="en-US" altLang="zh-CN" sz="2600" b="1" i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指导；引导</a:t>
            </a:r>
            <a:endParaRPr lang="zh-CN" altLang="zh-CN" sz="1050" kern="100">
              <a:solidFill>
                <a:srgbClr val="0000FF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89741" y="3707507"/>
            <a:ext cx="11141033" cy="2417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under sb. 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guidance(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under the guidance of sb. 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在某人的指导下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guide </a:t>
            </a:r>
            <a:r>
              <a:rPr lang="en-US" altLang="zh-CN" sz="2600" b="1" i="1" kern="100" err="1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i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引路；指导</a:t>
            </a:r>
            <a:r>
              <a:rPr lang="zh-CN" altLang="zh-CN" sz="2600" b="1" kern="100">
                <a:latin typeface="宋体" panose="02010600030101010101" pitchFamily="2" charset="-122"/>
                <a:ea typeface="Times New Roman" panose="02020603050405020304" pitchFamily="18" charset="0"/>
                <a:cs typeface="Courier New" panose="02070609020205090404" pitchFamily="49" charset="0"/>
              </a:rPr>
              <a:t> </a:t>
            </a:r>
            <a:r>
              <a:rPr lang="en-US" altLang="zh-CN" sz="2600" b="1" i="1" kern="100">
                <a:latin typeface="宋体" panose="02010600030101010101" pitchFamily="2" charset="-122"/>
                <a:ea typeface="Times New Roman" panose="02020603050405020304" pitchFamily="18" charset="0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宋体" panose="02010600030101010101" pitchFamily="2" charset="-122"/>
                <a:ea typeface="Times New Roman" panose="02020603050405020304" pitchFamily="18" charset="0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指南；手册；向导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guide sb. to...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引导某人到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(to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为介词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guide sb. in doing...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引导某人做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477788" y="676236"/>
            <a:ext cx="1130525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(1)Could you give us some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guidance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in cooperating with others?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在与他人合作方面，你能给我们一些指导吗？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his guidance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managed to overcome the obstacle.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在他的指导下，我设法克服了这个障碍。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(3)It was she that guided the blind man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street.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是她引导那位盲人过了街。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(4)It will guide you in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get) the necessary resources from your workspace.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它将指导您从工作区获得必要的资源。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19361" y="1979315"/>
            <a:ext cx="10919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Under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198965" y="3157594"/>
            <a:ext cx="4619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66220" y="4304709"/>
            <a:ext cx="116570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getting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477788" y="779444"/>
            <a:ext cx="11305256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GBK_S" panose="03000509000000000000" pitchFamily="65" charset="-122"/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consultant </a:t>
            </a:r>
            <a:r>
              <a:rPr lang="en-US" altLang="zh-CN" sz="2600" b="1" i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顾问</a:t>
            </a:r>
            <a:endParaRPr lang="zh-CN" altLang="zh-CN" sz="1050" kern="100">
              <a:solidFill>
                <a:srgbClr val="0000FF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7788" y="1371968"/>
            <a:ext cx="11305256" cy="2417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consult </a:t>
            </a:r>
            <a:r>
              <a:rPr lang="en-US" altLang="zh-CN" sz="2600" b="1" i="1" kern="10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查阅；请教；咨询；商量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consult sb.  about/on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就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向某人请教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/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询问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consult with sb. about/on sth. 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与某人磋商某事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consult a dictionary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turn to a dictionary/refer to a dictionary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查字典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748782" y="1681644"/>
            <a:ext cx="10691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300"/>
              </a:spcBef>
              <a:spcAft>
                <a:spcPts val="1300"/>
              </a:spcAft>
            </a:pPr>
            <a:r>
              <a:rPr lang="en-US" altLang="zh-CN" sz="28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Period Two</a:t>
            </a:r>
            <a:r>
              <a:rPr lang="zh-CN" altLang="zh-CN" sz="28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Starting out &amp; Understanding ideas—Language points</a:t>
            </a:r>
            <a:endParaRPr lang="zh-CN" altLang="zh-CN" sz="2800" b="1" kern="1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文本框 20">
            <a:hlinkClick r:id="rId2" action="ppaction://hlinksldjump"/>
          </p:cNvPr>
          <p:cNvSpPr txBox="1"/>
          <p:nvPr/>
        </p:nvSpPr>
        <p:spPr>
          <a:xfrm>
            <a:off x="3934172" y="4428401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互动探究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探究重点  互动撞击思维</a:t>
            </a:r>
            <a:endParaRPr lang="en-US" altLang="zh-CN">
              <a:solidFill>
                <a:srgbClr val="8E6D48"/>
              </a:solidFill>
              <a:latin typeface="Arial"/>
              <a:ea typeface="微软雅黑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934172" y="3429000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基础自测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自主学习  落实基础知识</a:t>
            </a:r>
            <a:endParaRPr lang="en-US" altLang="zh-CN">
              <a:solidFill>
                <a:srgbClr val="8E6D48"/>
              </a:solidFill>
              <a:latin typeface="+mj-ea"/>
              <a:ea typeface="+mj-ea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/>
        </p:nvSpPr>
        <p:spPr>
          <a:xfrm>
            <a:off x="3934172" y="5445224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达标检测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当堂检测  基础达标演练</a:t>
            </a:r>
            <a:endParaRPr lang="en-US" altLang="zh-CN">
              <a:solidFill>
                <a:srgbClr val="8E6D48"/>
              </a:solidFill>
              <a:latin typeface="Arial"/>
              <a:ea typeface="微软雅黑"/>
            </a:endParaRPr>
          </a:p>
        </p:txBody>
      </p:sp>
      <p:grpSp>
        <p:nvGrpSpPr>
          <p:cNvPr id="24" name="组合 23"/>
          <p:cNvGrpSpPr/>
          <p:nvPr/>
        </p:nvGrpSpPr>
        <p:grpSpPr>
          <a:xfrm rot="10800000">
            <a:off x="212824" y="254442"/>
            <a:ext cx="1849140" cy="582270"/>
            <a:chOff x="1198662" y="3429794"/>
            <a:chExt cx="3600400" cy="792088"/>
          </a:xfrm>
        </p:grpSpPr>
        <p:grpSp>
          <p:nvGrpSpPr>
            <p:cNvPr id="25" name="组合 24"/>
            <p:cNvGrpSpPr/>
            <p:nvPr/>
          </p:nvGrpSpPr>
          <p:grpSpPr>
            <a:xfrm>
              <a:off x="1198662" y="3429794"/>
              <a:ext cx="3600400" cy="288000"/>
              <a:chOff x="1198662" y="3429794"/>
              <a:chExt cx="3600400" cy="288000"/>
            </a:xfrm>
          </p:grpSpPr>
          <p:cxnSp>
            <p:nvCxnSpPr>
              <p:cNvPr id="30" name="直接连接符 29"/>
              <p:cNvCxnSpPr/>
              <p:nvPr/>
            </p:nvCxnSpPr>
            <p:spPr>
              <a:xfrm>
                <a:off x="1198662" y="3429794"/>
                <a:ext cx="3600400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H="1">
                <a:off x="1198662" y="3429794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 flipH="1">
                <a:off x="4799062" y="3429794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1198662" y="3933882"/>
              <a:ext cx="3600400" cy="288000"/>
              <a:chOff x="1198662" y="3933882"/>
              <a:chExt cx="3600400" cy="288000"/>
            </a:xfrm>
          </p:grpSpPr>
          <p:cxnSp>
            <p:nvCxnSpPr>
              <p:cNvPr id="27" name="直接连接符 26"/>
              <p:cNvCxnSpPr/>
              <p:nvPr/>
            </p:nvCxnSpPr>
            <p:spPr>
              <a:xfrm>
                <a:off x="1198662" y="4221882"/>
                <a:ext cx="3600400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 flipH="1">
                <a:off x="1200984" y="3933882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 flipH="1">
                <a:off x="4799062" y="3933882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矩形 32"/>
          <p:cNvSpPr/>
          <p:nvPr/>
        </p:nvSpPr>
        <p:spPr>
          <a:xfrm rot="5400000">
            <a:off x="944158" y="-236295"/>
            <a:ext cx="365212" cy="15859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281945" y="286775"/>
            <a:ext cx="236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mtClean="0">
                <a:solidFill>
                  <a:schemeClr val="accent4">
                    <a:lumMod val="50000"/>
                  </a:schemeClr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内容索引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 flipV="1">
            <a:off x="2052304" y="519444"/>
            <a:ext cx="9362233" cy="2031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477788" y="692696"/>
            <a:ext cx="11305256" cy="5417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(5)So she contacted her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consultant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at once to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consult with him about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this.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于是她立刻联系了她的顾问，向他请教怎么办。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(6)Parents can consult the teachers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their children.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家长可以向老师询问孩子们的情况。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(7)Before we can accept the scholar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suggestion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we must consult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workers.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在我们接受这个学者的建议之前，我们必须与工人们商量。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(8)You can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for the place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name.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这个地名你可以查一下这本词典。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531924" y="1988840"/>
            <a:ext cx="144623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about/on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333359" y="3193926"/>
            <a:ext cx="8146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with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081014" y="4960218"/>
            <a:ext cx="327846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consult the dictionary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821199" y="1267623"/>
            <a:ext cx="11369213" cy="1908000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" y="1260260"/>
            <a:ext cx="541796" cy="1908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5165" y="1260260"/>
            <a:ext cx="133721" cy="1908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89741" y="1196752"/>
            <a:ext cx="11141033" cy="1868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b="1" u="wavy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was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only after graduating from university overseas and returning to visit her parents </a:t>
            </a:r>
            <a:r>
              <a:rPr lang="en-US" altLang="zh-CN" sz="2800" b="1" u="wavy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Zhang realised the potential.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直到从海外大学毕业回国探望父母，张才意识到这一潜力。</a:t>
            </a:r>
            <a:endParaRPr lang="zh-CN" altLang="zh-CN" sz="24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89741" y="3212976"/>
            <a:ext cx="10821295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强调结构是英语中最常使用的句型之一，其基本结构是：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is</a:t>
            </a:r>
            <a:r>
              <a:rPr lang="en-US" altLang="zh-CN" sz="2600" b="1" kern="10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en-US" altLang="zh-CN" sz="2600" b="1" kern="1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zh-CN" altLang="zh-CN" sz="2600" b="1" kern="10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＋被强调部分＋</a:t>
            </a:r>
            <a:r>
              <a:rPr lang="en-US" altLang="zh-CN" sz="2600" b="1" kern="10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that/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who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＋句子其他成分。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强调句的一般疑问句结构：只需把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is/was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提前。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强调句的特殊疑问句结构：特殊疑问词＋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is/was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that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＋其余部分？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not until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的强调结构：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It is/was not until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＋被强调部分＋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that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＋其余部分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0414892" y="188640"/>
            <a:ext cx="1773932" cy="593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0486900" y="240184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2800" b="1" kern="10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经典句式</a:t>
            </a:r>
            <a:endParaRPr lang="zh-CN" alt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477788" y="1052736"/>
            <a:ext cx="11305256" cy="4816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was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yesterday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Mary met the famous historian in the street.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玛丽是昨天在街上遇到了那位著名的历史学家。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2)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because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Jack came late for school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Mr Smith got angry?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史密斯先生生气是因为杰克上学迟到吗？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 you picked up that bottle of pure water? 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你是在哪里捡到的这瓶纯净水？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had an idea about it.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直到他告诉我，我才明白这件事。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40682" y="2348880"/>
            <a:ext cx="108318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Was it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48983" y="2358405"/>
            <a:ext cx="75854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00311" y="3529583"/>
            <a:ext cx="204774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Where was it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32259" y="4728195"/>
            <a:ext cx="456567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was not until he told me that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9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  <a:endParaRPr kumimoji="0" lang="zh-CN" altLang="en-US" sz="2000" b="0" i="0" u="none" strike="noStrike" kern="100" cap="none" spc="0" normalizeH="0" baseline="0" noProof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/>
              <a:ea typeface="微软雅黑"/>
              <a:cs typeface="Times New Roman" panose="020206030504050203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33772" y="1052736"/>
            <a:ext cx="11377264" cy="6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Ⅰ.</a:t>
            </a:r>
            <a:r>
              <a:rPr lang="zh-CN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单句语法填空</a:t>
            </a:r>
            <a:endParaRPr lang="zh-CN" altLang="en-US" sz="2800" b="1" kern="100">
              <a:solidFill>
                <a:srgbClr val="7030A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2795023" y="116632"/>
            <a:ext cx="5891677" cy="646331"/>
            <a:chOff x="2795023" y="116632"/>
            <a:chExt cx="5891677" cy="646331"/>
          </a:xfrm>
        </p:grpSpPr>
        <p:sp>
          <p:nvSpPr>
            <p:cNvPr id="18" name="点击文字添加标题"/>
            <p:cNvSpPr txBox="1"/>
            <p:nvPr/>
          </p:nvSpPr>
          <p:spPr>
            <a:xfrm>
              <a:off x="2795023" y="116632"/>
              <a:ext cx="36896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7200" b="1">
                  <a:gradFill>
                    <a:gsLst>
                      <a:gs pos="56000">
                        <a:srgbClr val="FEFC96"/>
                      </a:gs>
                      <a:gs pos="71000">
                        <a:srgbClr val="FAAF5B"/>
                      </a:gs>
                      <a:gs pos="100000">
                        <a:srgbClr val="88765E"/>
                      </a:gs>
                      <a:gs pos="20000">
                        <a:srgbClr val="758A80"/>
                      </a:gs>
                      <a:gs pos="0">
                        <a:srgbClr val="75FEFF"/>
                      </a:gs>
                      <a:gs pos="35000">
                        <a:srgbClr val="FDFFFD"/>
                      </a:gs>
                    </a:gsLst>
                    <a:lin ang="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3600" smtClean="0">
                  <a:solidFill>
                    <a:srgbClr val="8E6D48"/>
                  </a:solidFill>
                  <a:effectLst/>
                  <a:latin typeface="Arial"/>
                  <a:ea typeface="微软雅黑"/>
                </a:rPr>
                <a:t>达 标 检 测</a:t>
              </a:r>
              <a:endParaRPr lang="en-US" altLang="zh-CN" sz="3600">
                <a:solidFill>
                  <a:srgbClr val="8E6D48"/>
                </a:solidFill>
                <a:effectLst/>
                <a:latin typeface="Arial"/>
                <a:ea typeface="微软雅黑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5963375" y="332656"/>
              <a:ext cx="2723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8565"/>
              <a:r>
                <a:rPr lang="zh-CN" altLang="en-US" kern="10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ourier New" panose="02070609020205090404"/>
                </a:rPr>
                <a:t>当堂检测  基础达标演练</a:t>
              </a:r>
              <a:endParaRPr lang="en-US" altLang="zh-CN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468263" y="1733907"/>
            <a:ext cx="11305256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1.The tickets to the movie must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purchase) two weeks in advance.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2.When someone has died without leaving instructions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is difficult to distribute his property fairly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his relatives.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3.The activities all take place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guidance of a qualified tutor.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4.The doctor consulted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his colleagues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operation on the patient.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5.—Where did you come across your old classmate Jane?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—It was in the institute where she worked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came across her.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002355" y="1791866"/>
            <a:ext cx="20781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 purchased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54252" y="3016002"/>
            <a:ext cx="11480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among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54252" y="3625447"/>
            <a:ext cx="103746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under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43114" y="4231171"/>
            <a:ext cx="8146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with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76647" y="4235844"/>
            <a:ext cx="100059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about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22490" y="5403879"/>
            <a:ext cx="75854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/>
          <p:cNvSpPr/>
          <p:nvPr/>
        </p:nvSpPr>
        <p:spPr>
          <a:xfrm>
            <a:off x="390808" y="116632"/>
            <a:ext cx="11407208" cy="6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Ⅱ.</a:t>
            </a:r>
            <a:r>
              <a:rPr lang="zh-CN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完成句子</a:t>
            </a:r>
            <a:endParaRPr lang="zh-CN" altLang="zh-CN" sz="2800" b="1" kern="100">
              <a:solidFill>
                <a:srgbClr val="7030A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8263" y="764704"/>
            <a:ext cx="1130525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6.When it comes to math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说到数学，我的脑子就一片空白。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7.Food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clothing and water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 time in the earthquake-stricken area.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在地震灾区，食物、衣服和水被及时地分发给灾民。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8.This book we bought yesterday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     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昨天我们买的这本书指导我们使用英语单词和习语。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9.If you have any doubts about your health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you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better </a:t>
            </a:r>
            <a:r>
              <a:rPr lang="en-US" altLang="zh-CN" sz="2600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________________</a:t>
            </a:r>
            <a:endParaRPr lang="en-US" altLang="zh-CN" sz="2600" u="sng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如果你对你的健康状况有所怀疑的话，你最好马上咨询医生。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66220" y="820334"/>
            <a:ext cx="304923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my mind goes blank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014292" y="2009978"/>
            <a:ext cx="42887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are distributed to the victims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20791" y="3791882"/>
            <a:ext cx="646523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guides us in using English words and idioms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262764" y="5013176"/>
            <a:ext cx="195438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consult your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97160" y="5589240"/>
            <a:ext cx="219521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doctor at once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  <a:endParaRPr kumimoji="0" lang="zh-CN" altLang="en-US" sz="2000" b="0" i="0" u="none" strike="noStrike" kern="100" cap="none" spc="0" normalizeH="0" baseline="0" noProof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/>
              <a:ea typeface="微软雅黑"/>
              <a:cs typeface="Times New Roman" panose="020206030504050203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8263" y="1556792"/>
            <a:ext cx="11305256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10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realized how absurd it was to cooperate with Tom.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直到失败了，他才意识到与汤姆合作是多么的愚蠢。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16335" y="1638325"/>
            <a:ext cx="42979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was not until he failed that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3">
            <a:alphaModFix amt="40000"/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圆角淘宝网chenying0907出品 14"/>
          <p:cNvSpPr/>
          <p:nvPr/>
        </p:nvSpPr>
        <p:spPr>
          <a:xfrm>
            <a:off x="-18439" y="2072053"/>
            <a:ext cx="9451327" cy="2252145"/>
          </a:xfrm>
          <a:custGeom>
            <a:gdLst>
              <a:gd name="connsiteX0" fmla="*/ 0 w 11089232"/>
              <a:gd name="connsiteY0" fmla="*/ 448643 h 2691807"/>
              <a:gd name="connsiteX1" fmla="*/ 448643 w 11089232"/>
              <a:gd name="connsiteY1" fmla="*/ 0 h 2691807"/>
              <a:gd name="connsiteX2" fmla="*/ 10640589 w 11089232"/>
              <a:gd name="connsiteY2" fmla="*/ 0 h 2691807"/>
              <a:gd name="connsiteX3" fmla="*/ 11089232 w 11089232"/>
              <a:gd name="connsiteY3" fmla="*/ 448643 h 2691807"/>
              <a:gd name="connsiteX4" fmla="*/ 11089232 w 11089232"/>
              <a:gd name="connsiteY4" fmla="*/ 2243164 h 2691807"/>
              <a:gd name="connsiteX5" fmla="*/ 10640589 w 11089232"/>
              <a:gd name="connsiteY5" fmla="*/ 2691807 h 2691807"/>
              <a:gd name="connsiteX6" fmla="*/ 448643 w 11089232"/>
              <a:gd name="connsiteY6" fmla="*/ 2691807 h 2691807"/>
              <a:gd name="connsiteX7" fmla="*/ 0 w 11089232"/>
              <a:gd name="connsiteY7" fmla="*/ 2243164 h 2691807"/>
              <a:gd name="connsiteX8" fmla="*/ 0 w 11089232"/>
              <a:gd name="connsiteY8" fmla="*/ 448643 h 2691807"/>
              <a:gd name="connsiteX0-1" fmla="*/ 0 w 11089232"/>
              <a:gd name="connsiteY0-2" fmla="*/ 448643 h 2691807"/>
              <a:gd name="connsiteX1-3" fmla="*/ 1663832 w 11089232"/>
              <a:gd name="connsiteY1-4" fmla="*/ 0 h 2691807"/>
              <a:gd name="connsiteX2-5" fmla="*/ 10640589 w 11089232"/>
              <a:gd name="connsiteY2-6" fmla="*/ 0 h 2691807"/>
              <a:gd name="connsiteX3-7" fmla="*/ 11089232 w 11089232"/>
              <a:gd name="connsiteY3-8" fmla="*/ 448643 h 2691807"/>
              <a:gd name="connsiteX4-9" fmla="*/ 11089232 w 11089232"/>
              <a:gd name="connsiteY4-10" fmla="*/ 2243164 h 2691807"/>
              <a:gd name="connsiteX5-11" fmla="*/ 10640589 w 11089232"/>
              <a:gd name="connsiteY5-12" fmla="*/ 2691807 h 2691807"/>
              <a:gd name="connsiteX6-13" fmla="*/ 448643 w 11089232"/>
              <a:gd name="connsiteY6-14" fmla="*/ 2691807 h 2691807"/>
              <a:gd name="connsiteX7-15" fmla="*/ 0 w 11089232"/>
              <a:gd name="connsiteY7-16" fmla="*/ 2243164 h 2691807"/>
              <a:gd name="connsiteX8-17" fmla="*/ 0 w 11089232"/>
              <a:gd name="connsiteY8-18" fmla="*/ 448643 h 2691807"/>
              <a:gd name="connsiteX0-19" fmla="*/ 0 w 11089232"/>
              <a:gd name="connsiteY0-20" fmla="*/ 448643 h 2703839"/>
              <a:gd name="connsiteX1-21" fmla="*/ 1663832 w 11089232"/>
              <a:gd name="connsiteY1-22" fmla="*/ 0 h 2703839"/>
              <a:gd name="connsiteX2-23" fmla="*/ 10640589 w 11089232"/>
              <a:gd name="connsiteY2-24" fmla="*/ 0 h 2703839"/>
              <a:gd name="connsiteX3-25" fmla="*/ 11089232 w 11089232"/>
              <a:gd name="connsiteY3-26" fmla="*/ 448643 h 2703839"/>
              <a:gd name="connsiteX4-27" fmla="*/ 11089232 w 11089232"/>
              <a:gd name="connsiteY4-28" fmla="*/ 2243164 h 2703839"/>
              <a:gd name="connsiteX5-29" fmla="*/ 10640589 w 11089232"/>
              <a:gd name="connsiteY5-30" fmla="*/ 2691807 h 2703839"/>
              <a:gd name="connsiteX6-31" fmla="*/ 1687895 w 11089232"/>
              <a:gd name="connsiteY6-32" fmla="*/ 2703839 h 2703839"/>
              <a:gd name="connsiteX7-33" fmla="*/ 0 w 11089232"/>
              <a:gd name="connsiteY7-34" fmla="*/ 2243164 h 2703839"/>
              <a:gd name="connsiteX8-35" fmla="*/ 0 w 11089232"/>
              <a:gd name="connsiteY8-36" fmla="*/ 448643 h 2703839"/>
              <a:gd name="connsiteX0-37" fmla="*/ 0 w 11089232"/>
              <a:gd name="connsiteY0-38" fmla="*/ 2243164 h 2703839"/>
              <a:gd name="connsiteX1-39" fmla="*/ 1663832 w 11089232"/>
              <a:gd name="connsiteY1-40" fmla="*/ 0 h 2703839"/>
              <a:gd name="connsiteX2-41" fmla="*/ 10640589 w 11089232"/>
              <a:gd name="connsiteY2-42" fmla="*/ 0 h 2703839"/>
              <a:gd name="connsiteX3-43" fmla="*/ 11089232 w 11089232"/>
              <a:gd name="connsiteY3-44" fmla="*/ 448643 h 2703839"/>
              <a:gd name="connsiteX4-45" fmla="*/ 11089232 w 11089232"/>
              <a:gd name="connsiteY4-46" fmla="*/ 2243164 h 2703839"/>
              <a:gd name="connsiteX5-47" fmla="*/ 10640589 w 11089232"/>
              <a:gd name="connsiteY5-48" fmla="*/ 2691807 h 2703839"/>
              <a:gd name="connsiteX6-49" fmla="*/ 1687895 w 11089232"/>
              <a:gd name="connsiteY6-50" fmla="*/ 2703839 h 2703839"/>
              <a:gd name="connsiteX7-51" fmla="*/ 0 w 11089232"/>
              <a:gd name="connsiteY7-52" fmla="*/ 2243164 h 2703839"/>
              <a:gd name="connsiteX0-53" fmla="*/ 81842 w 9522747"/>
              <a:gd name="connsiteY0-54" fmla="*/ 2146911 h 2703839"/>
              <a:gd name="connsiteX1-55" fmla="*/ 97347 w 9522747"/>
              <a:gd name="connsiteY1-56" fmla="*/ 0 h 2703839"/>
              <a:gd name="connsiteX2-57" fmla="*/ 9074104 w 9522747"/>
              <a:gd name="connsiteY2-58" fmla="*/ 0 h 2703839"/>
              <a:gd name="connsiteX3-59" fmla="*/ 9522747 w 9522747"/>
              <a:gd name="connsiteY3-60" fmla="*/ 448643 h 2703839"/>
              <a:gd name="connsiteX4-61" fmla="*/ 9522747 w 9522747"/>
              <a:gd name="connsiteY4-62" fmla="*/ 2243164 h 2703839"/>
              <a:gd name="connsiteX5-63" fmla="*/ 9074104 w 9522747"/>
              <a:gd name="connsiteY5-64" fmla="*/ 2691807 h 2703839"/>
              <a:gd name="connsiteX6-65" fmla="*/ 121410 w 9522747"/>
              <a:gd name="connsiteY6-66" fmla="*/ 2703839 h 2703839"/>
              <a:gd name="connsiteX7-67" fmla="*/ 81842 w 9522747"/>
              <a:gd name="connsiteY7-68" fmla="*/ 2146911 h 2703839"/>
              <a:gd name="connsiteX0-69" fmla="*/ 81842 w 9522747"/>
              <a:gd name="connsiteY0-70" fmla="*/ 2146911 h 2703839"/>
              <a:gd name="connsiteX1-71" fmla="*/ 97347 w 9522747"/>
              <a:gd name="connsiteY1-72" fmla="*/ 0 h 2703839"/>
              <a:gd name="connsiteX2-73" fmla="*/ 9074104 w 9522747"/>
              <a:gd name="connsiteY2-74" fmla="*/ 0 h 2703839"/>
              <a:gd name="connsiteX3-75" fmla="*/ 9522747 w 9522747"/>
              <a:gd name="connsiteY3-76" fmla="*/ 448643 h 2703839"/>
              <a:gd name="connsiteX4-77" fmla="*/ 9522747 w 9522747"/>
              <a:gd name="connsiteY4-78" fmla="*/ 2243164 h 2703839"/>
              <a:gd name="connsiteX5-79" fmla="*/ 9074104 w 9522747"/>
              <a:gd name="connsiteY5-80" fmla="*/ 2691807 h 2703839"/>
              <a:gd name="connsiteX6-81" fmla="*/ 121410 w 9522747"/>
              <a:gd name="connsiteY6-82" fmla="*/ 2703839 h 2703839"/>
              <a:gd name="connsiteX7-83" fmla="*/ 81842 w 9522747"/>
              <a:gd name="connsiteY7-84" fmla="*/ 2146911 h 2703839"/>
              <a:gd name="connsiteX0-85" fmla="*/ 81842 w 9522747"/>
              <a:gd name="connsiteY0-86" fmla="*/ 2146911 h 2703839"/>
              <a:gd name="connsiteX1-87" fmla="*/ 97347 w 9522747"/>
              <a:gd name="connsiteY1-88" fmla="*/ 0 h 2703839"/>
              <a:gd name="connsiteX2-89" fmla="*/ 9074104 w 9522747"/>
              <a:gd name="connsiteY2-90" fmla="*/ 0 h 2703839"/>
              <a:gd name="connsiteX3-91" fmla="*/ 9522747 w 9522747"/>
              <a:gd name="connsiteY3-92" fmla="*/ 448643 h 2703839"/>
              <a:gd name="connsiteX4-93" fmla="*/ 9522747 w 9522747"/>
              <a:gd name="connsiteY4-94" fmla="*/ 2243164 h 2703839"/>
              <a:gd name="connsiteX5-95" fmla="*/ 9074104 w 9522747"/>
              <a:gd name="connsiteY5-96" fmla="*/ 2691807 h 2703839"/>
              <a:gd name="connsiteX6-97" fmla="*/ 121410 w 9522747"/>
              <a:gd name="connsiteY6-98" fmla="*/ 2703839 h 2703839"/>
              <a:gd name="connsiteX7-99" fmla="*/ 81842 w 9522747"/>
              <a:gd name="connsiteY7-100" fmla="*/ 2146911 h 2703839"/>
              <a:gd name="connsiteX0-101" fmla="*/ 0 w 9440905"/>
              <a:gd name="connsiteY0-102" fmla="*/ 2146911 h 2704560"/>
              <a:gd name="connsiteX1-103" fmla="*/ 15505 w 9440905"/>
              <a:gd name="connsiteY1-104" fmla="*/ 0 h 2704560"/>
              <a:gd name="connsiteX2-105" fmla="*/ 8992262 w 9440905"/>
              <a:gd name="connsiteY2-106" fmla="*/ 0 h 2704560"/>
              <a:gd name="connsiteX3-107" fmla="*/ 9440905 w 9440905"/>
              <a:gd name="connsiteY3-108" fmla="*/ 448643 h 2704560"/>
              <a:gd name="connsiteX4-109" fmla="*/ 9440905 w 9440905"/>
              <a:gd name="connsiteY4-110" fmla="*/ 2243164 h 2704560"/>
              <a:gd name="connsiteX5-111" fmla="*/ 8992262 w 9440905"/>
              <a:gd name="connsiteY5-112" fmla="*/ 2691807 h 2704560"/>
              <a:gd name="connsiteX6-113" fmla="*/ 39568 w 9440905"/>
              <a:gd name="connsiteY6-114" fmla="*/ 2703839 h 2704560"/>
              <a:gd name="connsiteX7-115" fmla="*/ 0 w 9440905"/>
              <a:gd name="connsiteY7-116" fmla="*/ 2146911 h 2704560"/>
              <a:gd name="connsiteX0-117" fmla="*/ 10422 w 9451327"/>
              <a:gd name="connsiteY0-118" fmla="*/ 2146911 h 2704560"/>
              <a:gd name="connsiteX1-119" fmla="*/ 25927 w 9451327"/>
              <a:gd name="connsiteY1-120" fmla="*/ 0 h 2704560"/>
              <a:gd name="connsiteX2-121" fmla="*/ 9002684 w 9451327"/>
              <a:gd name="connsiteY2-122" fmla="*/ 0 h 2704560"/>
              <a:gd name="connsiteX3-123" fmla="*/ 9451327 w 9451327"/>
              <a:gd name="connsiteY3-124" fmla="*/ 448643 h 2704560"/>
              <a:gd name="connsiteX4-125" fmla="*/ 9451327 w 9451327"/>
              <a:gd name="connsiteY4-126" fmla="*/ 2243164 h 2704560"/>
              <a:gd name="connsiteX5-127" fmla="*/ 9002684 w 9451327"/>
              <a:gd name="connsiteY5-128" fmla="*/ 2691807 h 2704560"/>
              <a:gd name="connsiteX6-129" fmla="*/ 1864 w 9451327"/>
              <a:gd name="connsiteY6-130" fmla="*/ 2703839 h 2704560"/>
              <a:gd name="connsiteX7-131" fmla="*/ 10422 w 9451327"/>
              <a:gd name="connsiteY7-132" fmla="*/ 2146911 h 270456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451327" h="2704560">
                <a:moveTo>
                  <a:pt x="10422" y="2146911"/>
                </a:moveTo>
                <a:lnTo>
                  <a:pt x="25927" y="0"/>
                </a:lnTo>
                <a:lnTo>
                  <a:pt x="9002684" y="0"/>
                </a:lnTo>
                <a:cubicBezTo>
                  <a:pt x="9250463" y="0"/>
                  <a:pt x="9451327" y="200864"/>
                  <a:pt x="9451327" y="448643"/>
                </a:cubicBezTo>
                <a:lnTo>
                  <a:pt x="9451327" y="2243164"/>
                </a:lnTo>
                <a:cubicBezTo>
                  <a:pt x="9451327" y="2490943"/>
                  <a:pt x="9250463" y="2691807"/>
                  <a:pt x="9002684" y="2691807"/>
                </a:cubicBezTo>
                <a:lnTo>
                  <a:pt x="1864" y="2703839"/>
                </a:lnTo>
                <a:cubicBezTo>
                  <a:pt x="-5284" y="2727902"/>
                  <a:pt x="10422" y="2142027"/>
                  <a:pt x="10422" y="2146911"/>
                </a:cubicBez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solidFill>
              <a:srgbClr val="DED3CF"/>
            </a:solidFill>
          </a:ln>
          <a:effectLst>
            <a:outerShdw blurRad="495300" dist="127000" dir="540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000"/>
          </a:p>
        </p:txBody>
      </p:sp>
      <p:sp>
        <p:nvSpPr>
          <p:cNvPr id="10" name="标题 2"/>
          <p:cNvSpPr txBox="1"/>
          <p:nvPr/>
        </p:nvSpPr>
        <p:spPr>
          <a:xfrm>
            <a:off x="3177486" y="2688718"/>
            <a:ext cx="2627272" cy="12237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zh-CN" altLang="en-US" sz="3800" b="1" kern="100" smtClean="0">
                <a:solidFill>
                  <a:schemeClr val="bg1">
                    <a:lumMod val="50000"/>
                  </a:schemeClr>
                </a:solidFill>
                <a:latin typeface="Times New Roman" panose="02020603050405020304"/>
                <a:ea typeface="微软雅黑" panose="020b0503020204020204" pitchFamily="34" charset="-122"/>
              </a:rPr>
              <a:t>本课结束</a:t>
            </a:r>
            <a:endParaRPr lang="zh-CN" altLang="en-US" sz="3600" kern="100">
              <a:solidFill>
                <a:schemeClr val="bg1">
                  <a:lumMod val="50000"/>
                </a:schemeClr>
              </a:solidFill>
              <a:latin typeface="华文楷体" panose="02010600040101010101" charset="-122"/>
              <a:ea typeface="华文楷体" panose="02010600040101010101" charset="-122"/>
              <a:cs typeface="Times New Roman" panose="02020603050405020304"/>
            </a:endParaRPr>
          </a:p>
        </p:txBody>
      </p:sp>
      <p:pic>
        <p:nvPicPr>
          <p:cNvPr id="11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734800" y="11468100"/>
            <a:ext cx="330200" cy="241300"/>
          </a:xfrm>
          <a:prstGeom prst="cube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76" y="-1556"/>
            <a:ext cx="12188825" cy="961905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10414892" y="476672"/>
            <a:ext cx="1773932" cy="593237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0486900" y="528216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zh-CN" sz="2800" b="1" kern="10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重点</a:t>
            </a:r>
            <a:r>
              <a:rPr lang="zh-CN" altLang="en-US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单词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27" name="点击文字添加标题"/>
          <p:cNvSpPr txBox="1"/>
          <p:nvPr/>
        </p:nvSpPr>
        <p:spPr>
          <a:xfrm>
            <a:off x="2290967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>
                <a:solidFill>
                  <a:srgbClr val="8E6D48"/>
                </a:solidFill>
                <a:effectLst/>
                <a:latin typeface="Arial"/>
                <a:ea typeface="微软雅黑"/>
              </a:rPr>
              <a:t>基 础 自 测</a:t>
            </a:r>
            <a:endParaRPr lang="en-US" altLang="zh-CN" sz="3600">
              <a:solidFill>
                <a:srgbClr val="8E6D48"/>
              </a:solidFill>
              <a:effectLst/>
              <a:latin typeface="Arial"/>
              <a:ea typeface="微软雅黑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459319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自主学习  落实基础知识</a:t>
            </a:r>
            <a:endParaRPr lang="en-US" altLang="zh-CN" kern="10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99666" y="1240903"/>
            <a:ext cx="11392669" cy="492440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额，前额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无表情的，木然的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女主席；女会长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事物的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潜力，可能性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障碍，阻碍，妨碍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阶段，时期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7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购买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奖金；红利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93812" y="1343672"/>
            <a:ext cx="143699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forehead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93812" y="1935101"/>
            <a:ext cx="10021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blank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93812" y="2541513"/>
            <a:ext cx="19623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chairwoman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93812" y="3080573"/>
            <a:ext cx="144462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potential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93812" y="3725741"/>
            <a:ext cx="133241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obstacle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93812" y="4287291"/>
            <a:ext cx="100059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phase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93812" y="4872064"/>
            <a:ext cx="147546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purchase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93812" y="5520136"/>
            <a:ext cx="103906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bonus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/>
      <p:bldP spid="19" grpId="0"/>
      <p:bldP spid="30" grpId="0"/>
      <p:bldP spid="32" grpId="0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矩形 13"/>
          <p:cNvSpPr/>
          <p:nvPr/>
        </p:nvSpPr>
        <p:spPr>
          <a:xfrm>
            <a:off x="399666" y="404664"/>
            <a:ext cx="11392669" cy="552456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9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头晕目眩的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indent="252095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</a:t>
            </a:r>
            <a:r>
              <a:rPr lang="en-US" altLang="zh-CN" sz="2600" b="1" i="1" kern="100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眩晕地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indent="252095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头昏眼花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10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日出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时分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；黎明；拂晓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indent="39243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日落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11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有创业精神的；有事业心的；有进取心的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indent="39243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公司；企业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12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投入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物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indent="39243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产量；输出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93812" y="488285"/>
            <a:ext cx="92525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dizzy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19944" y="1073874"/>
            <a:ext cx="111120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dizzily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19944" y="1693371"/>
            <a:ext cx="144462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dizziness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66403" y="2307535"/>
            <a:ext cx="120417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sunrise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189439" y="2900561"/>
            <a:ext cx="107433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sunset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66403" y="3472433"/>
            <a:ext cx="192552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enterprising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189439" y="4054777"/>
            <a:ext cx="162736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enterprise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66403" y="4688573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input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89439" y="5229200"/>
            <a:ext cx="11304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output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3" grpId="0"/>
      <p:bldP spid="16" grpId="0"/>
      <p:bldP spid="17" grpId="0"/>
      <p:bldP spid="18" grpId="0"/>
      <p:bldP spid="19" grpId="0"/>
      <p:bldP spid="2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矩形 13"/>
          <p:cNvSpPr/>
          <p:nvPr/>
        </p:nvSpPr>
        <p:spPr>
          <a:xfrm>
            <a:off x="399666" y="472623"/>
            <a:ext cx="11392669" cy="612472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13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制造商；制造公司，制造厂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indent="39243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</a:t>
            </a:r>
            <a:r>
              <a:rPr lang="en-US" altLang="zh-CN" sz="2600" b="1" i="1" kern="100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生产；制造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indent="39243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制造业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14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商品的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分销，经销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indent="39243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分发；分销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indent="39243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经销商；分销商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indent="39243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分发的；分配的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15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指导，引导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indent="39243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指导；带领</a:t>
            </a:r>
            <a:r>
              <a:rPr lang="zh-CN" altLang="zh-CN" sz="2600" b="1" kern="100">
                <a:latin typeface="宋体" panose="02010600030101010101" pitchFamily="2" charset="-122"/>
                <a:ea typeface="Times New Roman" panose="02020603050405020304" pitchFamily="18" charset="0"/>
                <a:cs typeface="Courier New" panose="02070609020205090404" pitchFamily="49" charset="0"/>
              </a:rPr>
              <a:t> </a:t>
            </a:r>
            <a:endParaRPr lang="en-US" altLang="zh-CN" sz="2600" b="1" kern="100" smtClean="0">
              <a:latin typeface="宋体" panose="02010600030101010101" pitchFamily="2" charset="-122"/>
              <a:ea typeface="Times New Roman" panose="02020603050405020304" pitchFamily="18" charset="0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i="1" kern="100">
                <a:latin typeface="宋体" panose="02010600030101010101" pitchFamily="2" charset="-122"/>
                <a:ea typeface="Times New Roman" panose="02020603050405020304" pitchFamily="18" charset="0"/>
                <a:cs typeface="Courier New" panose="02070609020205090404" pitchFamily="49" charset="0"/>
              </a:rPr>
              <a:t>	</a:t>
            </a:r>
            <a:r>
              <a:rPr lang="en-US" altLang="zh-CN" sz="2600" b="1" i="1" kern="100" smtClean="0">
                <a:latin typeface="宋体" panose="02010600030101010101" pitchFamily="2" charset="-122"/>
                <a:ea typeface="Times New Roman" panose="02020603050405020304" pitchFamily="18" charset="0"/>
                <a:cs typeface="Courier New" panose="02070609020205090404" pitchFamily="49" charset="0"/>
              </a:rPr>
              <a:t>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向导；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导游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58541" y="603726"/>
            <a:ext cx="22336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manufacturer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84673" y="1183982"/>
            <a:ext cx="201087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manufacture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84673" y="1765379"/>
            <a:ext cx="231505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manufacturing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58541" y="2379543"/>
            <a:ext cx="18726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distribution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184673" y="2934469"/>
            <a:ext cx="157447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184673" y="3573016"/>
            <a:ext cx="174118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distributor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184673" y="4134206"/>
            <a:ext cx="183415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distributive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58541" y="4760581"/>
            <a:ext cx="146386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guidance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84673" y="5301208"/>
            <a:ext cx="963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guide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3" grpId="0"/>
      <p:bldP spid="16" grpId="0"/>
      <p:bldP spid="17" grpId="0"/>
      <p:bldP spid="18" grpId="0"/>
      <p:bldP spid="19" grpId="0"/>
      <p:bldP spid="2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矩形 13"/>
          <p:cNvSpPr/>
          <p:nvPr/>
        </p:nvSpPr>
        <p:spPr>
          <a:xfrm>
            <a:off x="399666" y="1457513"/>
            <a:ext cx="11392669" cy="132341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16.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顾问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indent="39243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咨询；商量；查阅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98576" y="1568405"/>
            <a:ext cx="166744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consultant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88343" y="2162215"/>
            <a:ext cx="120417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consult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623265" y="839902"/>
            <a:ext cx="10852697" cy="620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掌握规律　巧记单词</a:t>
            </a:r>
            <a:endParaRPr lang="zh-CN" altLang="zh-CN" sz="2600" b="1" kern="10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3265" y="1504236"/>
            <a:ext cx="10852697" cy="4228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 spc="5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前缀</a:t>
            </a:r>
            <a:r>
              <a:rPr lang="en-US" altLang="zh-CN" sz="2600" b="1" kern="100" spc="5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fore-</a:t>
            </a:r>
            <a:r>
              <a:rPr lang="zh-CN" altLang="zh-CN" sz="2600" b="1" kern="100" spc="5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表示时间或位置的</a:t>
            </a:r>
            <a:r>
              <a:rPr lang="en-US" altLang="zh-CN" sz="2600" b="1" kern="100" spc="5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kern="100" spc="5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前</a:t>
            </a:r>
            <a:r>
              <a:rPr lang="en-US" altLang="zh-CN" sz="2600" b="1" kern="100" spc="5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 spc="5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，只与单词相缀合，在构词中起修饰作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例如：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head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头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forehead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额，前额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ground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场地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foreground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前景；重要位置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foot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脚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forefoot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前脚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word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言语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foreword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前言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cast </a:t>
            </a:r>
            <a:r>
              <a:rPr lang="en-US" altLang="zh-CN" sz="2600" b="1" i="1" kern="10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投射；描述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forecast </a:t>
            </a:r>
            <a:r>
              <a:rPr lang="en-US" altLang="zh-CN" sz="2600" b="1" i="1" kern="10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预测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10414892" y="171467"/>
            <a:ext cx="1773932" cy="593237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10491379" y="223011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核心短语</a:t>
            </a:r>
            <a:endParaRPr lang="zh-CN" altLang="en-US" sz="2800" b="1" kern="1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99666" y="1361112"/>
            <a:ext cx="11392669" cy="372407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深呼吸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喜欢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最终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；结果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希望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向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寻求指导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最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重要的是；尤其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93812" y="1467028"/>
            <a:ext cx="281718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take a deep breath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93812" y="2073796"/>
            <a:ext cx="161133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 fond of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93812" y="2623348"/>
            <a:ext cx="115929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end </a:t>
            </a:r>
            <a:r>
              <a:rPr lang="en-US" altLang="zh-CN" sz="2600" b="1" kern="100" smtClean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up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93812" y="3223795"/>
            <a:ext cx="2121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 the hope of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93812" y="3809384"/>
            <a:ext cx="293740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seek guidance from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93812" y="4452051"/>
            <a:ext cx="166584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most of all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0414892" y="171467"/>
            <a:ext cx="1773932" cy="593237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0491379" y="223011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经典句式</a:t>
            </a:r>
            <a:endParaRPr lang="zh-CN" altLang="en-US" sz="2800" b="1" kern="1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99666" y="1052736"/>
            <a:ext cx="11392669" cy="492440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独立主格结构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They stared back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 </a:t>
            </a:r>
            <a:endParaRPr lang="en-US" altLang="zh-CN" sz="2600" b="1" u="sng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他们盯回来，对于接下来要说什么，他们茫然的脸上没有给出任何提示。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强调句型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only after graduating from university overseas and returning to visit her parents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Zhang realised the potential.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直到从海外大学毕业回国探望父母，张才意识到这一潜力。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64176" y="1710333"/>
            <a:ext cx="83218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their blank faces giving no clue as to what they would say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7788" y="4166025"/>
            <a:ext cx="10454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was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79251" y="2363159"/>
            <a:ext cx="79541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next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39527" y="4759052"/>
            <a:ext cx="75854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" grpId="0"/>
      <p:bldP spid="3" grpId="0"/>
    </p:bldLst>
  </p:timing>
</p:sld>
</file>

<file path=ppt/tags/tag1.xml><?xml version="1.0" encoding="utf-8"?>
<p:tagLst xmlns:p="http://schemas.openxmlformats.org/presentationml/2006/main">
  <p:tag name="MH" val="20150910162900"/>
  <p:tag name="MH_LIBRARY" val="GRAPHIC"/>
  <p:tag name="MH_ORDER" val="Freeform 14"/>
</p:tagLst>
</file>

<file path=ppt/tags/tag2.xml><?xml version="1.0" encoding="utf-8"?>
<p:tagLst xmlns:p="http://schemas.openxmlformats.org/presentationml/2006/main">
  <p:tag name="MH" val="20150910162900"/>
  <p:tag name="MH_LIBRARY" val="GRAPHIC"/>
  <p:tag name="MH_ORDER" val="Freeform 14"/>
</p:tagLst>
</file>

<file path=ppt/tags/tag3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第一PPT，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Arial"/>
        <a:cs typeface="Arial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248</Paragraphs>
  <Slides>26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baseType="lpstr" size="44">
      <vt:lpstr>Arial</vt:lpstr>
      <vt:lpstr>Calibri Light</vt:lpstr>
      <vt:lpstr>Calibri</vt:lpstr>
      <vt:lpstr>Arial Black</vt:lpstr>
      <vt:lpstr>华文楷体</vt:lpstr>
      <vt:lpstr>Times New Roman</vt:lpstr>
      <vt:lpstr>华文细黑</vt:lpstr>
      <vt:lpstr>微软雅黑</vt:lpstr>
      <vt:lpstr>Adobe 黑体 Std R</vt:lpstr>
      <vt:lpstr>Courier New</vt:lpstr>
      <vt:lpstr>宋体</vt:lpstr>
      <vt:lpstr>Book Antiqua</vt:lpstr>
      <vt:lpstr>黑体</vt:lpstr>
      <vt:lpstr>GBK_S</vt:lpstr>
      <vt:lpstr>ZBFH</vt:lpstr>
      <vt:lpstr>Symbol</vt:lpstr>
      <vt:lpstr>IPAPANNEW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2021-03-21T14:03:41.878</cp:lastPrinted>
  <dcterms:created xsi:type="dcterms:W3CDTF">2021-03-21T14:03:41Z</dcterms:created>
  <dcterms:modified xsi:type="dcterms:W3CDTF">2021-03-21T06:03:43Z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