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498" r:id="rId7"/>
    <p:sldId id="552" r:id="rId8"/>
    <p:sldId id="553" r:id="rId9"/>
    <p:sldId id="501" r:id="rId10"/>
    <p:sldId id="503" r:id="rId11"/>
    <p:sldId id="505" r:id="rId12"/>
    <p:sldId id="550" r:id="rId13"/>
    <p:sldId id="499" r:id="rId14"/>
    <p:sldId id="483" r:id="rId15"/>
    <p:sldId id="472" r:id="rId16"/>
    <p:sldId id="507" r:id="rId17"/>
    <p:sldId id="554" r:id="rId18"/>
    <p:sldId id="555" r:id="rId19"/>
    <p:sldId id="508" r:id="rId20"/>
    <p:sldId id="473" r:id="rId21"/>
    <p:sldId id="556" r:id="rId22"/>
    <p:sldId id="557" r:id="rId23"/>
    <p:sldId id="524" r:id="rId24"/>
    <p:sldId id="516" r:id="rId25"/>
    <p:sldId id="527" r:id="rId26"/>
    <p:sldId id="549" r:id="rId27"/>
    <p:sldId id="548" r:id="rId28"/>
    <p:sldId id="495" r:id="rId29"/>
  </p:sldIdLst>
  <p:sldSz cx="12188825" cy="6858000"/>
  <p:notesSz cx="6858000" cy="9144000"/>
  <p:custDataLst>
    <p:tags r:id="rId30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86" d="100"/>
          <a:sy n="86" d="100"/>
        </p:scale>
        <p:origin x="66" y="60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tags" Target="tags/tag3.xml" /><Relationship Id="rId31" Type="http://schemas.openxmlformats.org/officeDocument/2006/relationships/presProps" Target="presProps.xml" /><Relationship Id="rId32" Type="http://schemas.openxmlformats.org/officeDocument/2006/relationships/viewProps" Target="viewProps.xml" /><Relationship Id="rId33" Type="http://schemas.openxmlformats.org/officeDocument/2006/relationships/theme" Target="theme/theme1.xml" /><Relationship Id="rId34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11.xml" TargetMode="Internal" /><Relationship Id="rId3" Type="http://schemas.openxmlformats.org/officeDocument/2006/relationships/slide" Target="slide3.xml" TargetMode="Internal" /><Relationship Id="rId4" Type="http://schemas.openxmlformats.org/officeDocument/2006/relationships/slide" Target="slide23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7.png" /><Relationship Id="rId3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7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8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9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Everyday economics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399666" y="692696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引导非限制性定语从句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Zhang therefore decided to return to her home town and grow roses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于是，张决定回老家种玫瑰，这让很多人大吃一惊。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4.with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复合结构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road to their success is however still a long and difficult one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然而，通往成功的道路仍然是漫长而艰难的，同时也面临着许多挑战。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14892" y="1393726"/>
            <a:ext cx="10374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2302" y="4312146"/>
            <a:ext cx="36952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challenges along the way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6838" y="1928445"/>
            <a:ext cx="3427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surprised many people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809842" y="3717032"/>
            <a:ext cx="16946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many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821199" y="1764315"/>
            <a:ext cx="11369213" cy="190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" y="1764316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8360" y="1764316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9741" y="1700808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stared back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their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blank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faces giving no clue as to what they would say next.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他们盯回来，对于接下来要说什么，他们茫然的脸上没有给出任何提示。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56407" y="2456706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89741" y="3822948"/>
            <a:ext cx="1114103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ZBFH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blank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无表情的；空白的</a:t>
            </a:r>
            <a:r>
              <a:rPr lang="zh-CN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空白处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重点词汇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4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互 动 探 究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探究重点  互动撞击思维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89741" y="4516513"/>
            <a:ext cx="11141033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 blank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脑子突然一片空白；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屏幕等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一片空白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fill in/out the blank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填空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820252"/>
            <a:ext cx="11305256" cy="361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madam stared at me with a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blank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expression on her face.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那位夫人茫然地盯着我。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(2)If you press this key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screen will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如果你按了这个键，屏幕上就没有图像了。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(3)Fill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blank with a proper preposition in the box.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用方框里恰当的介词填空。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97127" y="2060848"/>
            <a:ext cx="14189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 blank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66850" y="3301610"/>
            <a:ext cx="101983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in/out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95168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95168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495168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384036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After I went on TV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major Asian manufacturer of cosmetics was willing to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my product and help with its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1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我上电视后，亚洲一家主要的化妆品制造商愿意购买我的产品并帮助我分销。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187558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2516996"/>
            <a:ext cx="11141033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购买</a:t>
            </a:r>
            <a:r>
              <a:rPr lang="zh-CN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购买；购买的物品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89741" y="3124260"/>
            <a:ext cx="11141033" cy="181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a purchase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购买东西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special purchase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特价出售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purchaser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买主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477788" y="548680"/>
            <a:ext cx="113052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(1)I encourage readers to go to their local library when they can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afford to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 book.(2020·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我鼓励那些买不起书的读者去当地的图书馆。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 have some purchases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make) in the expo.Would you like to go with 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我要到博览会上买些东西。你想和我一块儿去吗？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(3)These boots on the shelf are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special purchase.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架子上的这些靴子特价出售。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81661" y="2432501"/>
            <a:ext cx="13227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make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14292" y="4221088"/>
            <a:ext cx="5373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477788" y="767894"/>
            <a:ext cx="11305256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分销；经销；分发；分配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7788" y="1415966"/>
            <a:ext cx="1130525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分配；分发；散发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sth. among sb. 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en-US" altLang="zh-CN" sz="2600" b="1" kern="10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在某人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物中进行分配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sth.  to sb. </a:t>
            </a:r>
            <a:r>
              <a:rPr lang="en-US" altLang="zh-CN" sz="2600" b="1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/sth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把某物分发给某人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物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distributive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分发的；分配的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distributor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经销商；分销商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477788" y="676236"/>
            <a:ext cx="11305256" cy="5417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(4)The map shows the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of this species across the world.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地图显示了这个物种在全世界的分布。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(5)According to the tradition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prizes are distributed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five winners.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按照传统，奖品分发给五位优胜者。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(6)The printers will arrange to distribute the books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every important city in the country.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出版商们将安排把书分销到全国各个重要的城市去。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(7)The company is the largest software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distribute) in the country.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该公司是全国最大的软件分销商。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542684" y="1926357"/>
            <a:ext cx="1148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among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64674" y="3157594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22987" y="4933731"/>
            <a:ext cx="174118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distributor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68171"/>
            <a:ext cx="11369213" cy="252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68171"/>
            <a:ext cx="541796" cy="252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468171"/>
            <a:ext cx="133200" cy="252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404664"/>
            <a:ext cx="11141033" cy="2514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Though she welcomes the new entrepreneurial spirit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advises that people be realistic and seek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guidance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from expert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consultants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before rushing into things</a:t>
            </a:r>
            <a:r>
              <a:rPr lang="en-US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尽管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她欢迎</a:t>
            </a:r>
            <a:r>
              <a:rPr lang="en-US" altLang="zh-CN" sz="24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人要有</a:t>
            </a:r>
            <a:r>
              <a:rPr lang="en-US" altLang="zh-CN" sz="24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创业精神，但她建议人们要实事求是，在仓促做事之前寻求专家顾问的指导。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466561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3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3088010"/>
            <a:ext cx="11141033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guidance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指导；引导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3707507"/>
            <a:ext cx="11141033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under sb. 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guidance(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under the guidance of sb. 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在某人的指导下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引路；指导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600" b="1" i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指南；手册；向导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guide sb. to...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引导某人到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为介词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guide sb. in doing...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引导某人做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477788" y="676236"/>
            <a:ext cx="1130525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(1)Could you give us some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guidance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cooperating with others?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在与他人合作方面，你能给我们一些指导吗？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guidance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managed to overcome the obstacle.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在他的指导下，我设法克服了这个障碍。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(3)It was she that guided the blind man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street.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是她引导那位盲人过了街。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(4)It will guide you in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get) the necessary resources from your workspace.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它将指导您从工作区获得必要的资源。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9361" y="1979315"/>
            <a:ext cx="10919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Under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98965" y="3157594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66220" y="4304709"/>
            <a:ext cx="11657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getting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477788" y="779444"/>
            <a:ext cx="11305256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consultant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顾问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7788" y="1371968"/>
            <a:ext cx="11305256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</a:t>
            </a:r>
            <a:r>
              <a:rPr lang="en-US" altLang="zh-CN" sz="2600" b="1" i="1" kern="10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查阅；请教；咨询；商量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sb.  about/on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就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向某人请教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询问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with sb. about/on sth.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与某人磋商某事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a dictionary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turn to a dictionary/refer to a dictionary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查字典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748782" y="1681644"/>
            <a:ext cx="10691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300"/>
              </a:spcBef>
              <a:spcAft>
                <a:spcPts val="1300"/>
              </a:spcAft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Period Two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Starting out &amp; Understanding ideas—Language points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互动探究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探究重点  互动撞击思维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基础自测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自主学习  落实基础知识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3934172" y="5445224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grpSp>
        <p:nvGrpSpPr>
          <p:cNvPr id="24" name="组合 23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5" name="组合 24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30" name="直接连接符 29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7" name="直接连接符 26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矩形 32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77788" y="692696"/>
            <a:ext cx="11305256" cy="5417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(5)So she contacted her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consultant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at once to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with him about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this.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于是她立刻联系了她的顾问，向他请教怎么办。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(6)Parents can consult the teachers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their children.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家长可以向老师询问孩子们的情况。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(7)Before we can accept the scholar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suggestion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must consult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workers.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在我们接受这个学者的建议之前，我们必须与工人们商量。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(8)You can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the place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name.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这个地名你可以查一下这本词典。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31924" y="1988840"/>
            <a:ext cx="14462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about/on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333359" y="3193926"/>
            <a:ext cx="8146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81014" y="4960218"/>
            <a:ext cx="32784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the dictionary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821199" y="1267623"/>
            <a:ext cx="11369213" cy="1908000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60260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5165" y="1260260"/>
            <a:ext cx="133721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9741" y="1196752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only after graduating from university overseas and returning to visit her parents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Zhang realised the potential.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直到从海外大学毕业回国探望父母，张才意识到这一潜力。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3212976"/>
            <a:ext cx="10821295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强调结构是英语中最常使用的句型之一，其基本结构是：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en-US" altLang="zh-CN" sz="2600" b="1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zh-CN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＋被强调部分＋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that/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＋句子其他成分。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强调句的一般疑问句结构：只需把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is/was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提前。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强调句的特殊疑问句结构：特殊疑问词＋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is/was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＋其余部分？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not until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的强调结构：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It is/was not until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＋被强调部分＋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＋其余部分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77788" y="1052736"/>
            <a:ext cx="11305256" cy="4816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yesterday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Mary met the famous historian in the street.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玛丽是昨天在街上遇到了那位著名的历史学家。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because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Jack came late for school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Mr Smith got angry?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史密斯先生生气是因为杰克上学迟到吗？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 you picked up that bottle of pure water? 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你是在哪里捡到的这瓶纯净水？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had an idea about it.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直到他告诉我，我才明白这件事。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40682" y="2348880"/>
            <a:ext cx="108318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Was it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48983" y="2358405"/>
            <a:ext cx="758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00311" y="3529583"/>
            <a:ext cx="20477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 was it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2259" y="4728195"/>
            <a:ext cx="45656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 not until he told me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3772" y="1052736"/>
            <a:ext cx="11377264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Ⅰ.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单句语法填空</a:t>
            </a:r>
            <a:endParaRPr lang="zh-CN" altLang="en-US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795023" y="116632"/>
            <a:ext cx="5891677" cy="646331"/>
            <a:chOff x="2795023" y="116632"/>
            <a:chExt cx="5891677" cy="646331"/>
          </a:xfrm>
        </p:grpSpPr>
        <p:sp>
          <p:nvSpPr>
            <p:cNvPr id="18" name="点击文字添加标题"/>
            <p:cNvSpPr txBox="1"/>
            <p:nvPr/>
          </p:nvSpPr>
          <p:spPr>
            <a:xfrm>
              <a:off x="2795023" y="116632"/>
              <a:ext cx="36896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7200" b="1">
                  <a:gradFill>
                    <a:gsLst>
                      <a:gs pos="56000">
                        <a:srgbClr val="FEFC96"/>
                      </a:gs>
                      <a:gs pos="71000">
                        <a:srgbClr val="FAAF5B"/>
                      </a:gs>
                      <a:gs pos="100000">
                        <a:srgbClr val="88765E"/>
                      </a:gs>
                      <a:gs pos="20000">
                        <a:srgbClr val="758A80"/>
                      </a:gs>
                      <a:gs pos="0">
                        <a:srgbClr val="75FEFF"/>
                      </a:gs>
                      <a:gs pos="35000">
                        <a:srgbClr val="FDFFFD"/>
                      </a:gs>
                    </a:gsLst>
                    <a:lin ang="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600" smtClean="0">
                  <a:solidFill>
                    <a:srgbClr val="8E6D48"/>
                  </a:solidFill>
                  <a:effectLst/>
                  <a:latin typeface="Arial"/>
                  <a:ea typeface="微软雅黑"/>
                </a:rPr>
                <a:t>达 标 检 测</a:t>
              </a:r>
              <a:endParaRPr lang="en-US" altLang="zh-CN" sz="3600">
                <a:solidFill>
                  <a:srgbClr val="8E6D48"/>
                </a:solidFill>
                <a:effectLst/>
                <a:latin typeface="Arial"/>
                <a:ea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963375" y="332656"/>
              <a:ext cx="2723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8565"/>
              <a:r>
                <a:rPr lang="zh-CN" altLang="en-US" kern="10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ourier New" panose="02070609020205090404"/>
                </a:rPr>
                <a:t>当堂检测  基础达标演练</a:t>
              </a:r>
              <a:endParaRPr lang="en-US" altLang="zh-CN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468263" y="1733907"/>
            <a:ext cx="1130525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1.The tickets to the movie must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purchase) two weeks in advance.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2.When someone has died without leaving instructions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difficult to distribute his property fairly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relatives.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3.The activities all take place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guidance of a qualified tutor.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4.The doctor consulted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colleagues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operation on the patient.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5.—Where did you come across your old classmate Jane?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—It was in the institute where she worked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came across her.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02355" y="1791866"/>
            <a:ext cx="2078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purchased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54252" y="3016002"/>
            <a:ext cx="1148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among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54252" y="3625447"/>
            <a:ext cx="10374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under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43114" y="4231171"/>
            <a:ext cx="8146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76647" y="4235844"/>
            <a:ext cx="10005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about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22490" y="5403879"/>
            <a:ext cx="758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390808" y="116632"/>
            <a:ext cx="11407208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Ⅱ.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完成句子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8263" y="764704"/>
            <a:ext cx="113052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6.When it comes to math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说到数学，我的脑子就一片空白。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7.Food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clothing and water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time in the earthquake-stricken area.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在地震灾区，食物、衣服和水被及时地分发给灾民。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8.This book we bought yesterday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昨天我们买的这本书指导我们使用英语单词和习语。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9.If you have any doubts about your health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better </a:t>
            </a: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</a:t>
            </a:r>
            <a:endParaRPr lang="en-US" altLang="zh-CN" sz="2600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如果你对你的健康状况有所怀疑的话，你最好马上咨询医生。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66220" y="820334"/>
            <a:ext cx="30492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mind goes blank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14292" y="2009978"/>
            <a:ext cx="42887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distributed to the victims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20791" y="3791882"/>
            <a:ext cx="646523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guides us in using English words and idioms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262764" y="5013176"/>
            <a:ext cx="19543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 your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7160" y="5589240"/>
            <a:ext cx="21952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doctor at once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263" y="1556792"/>
            <a:ext cx="1130525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realized how absurd it was to cooperate with Tom.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直到失败了，他才意识到与汤姆合作是多么的愚蠢。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16335" y="1638325"/>
            <a:ext cx="42979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 not until he failed 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0" name="标题 2"/>
          <p:cNvSpPr txBox="1"/>
          <p:nvPr/>
        </p:nvSpPr>
        <p:spPr>
          <a:xfrm>
            <a:off x="3177486" y="2688718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1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734800" y="114681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76" y="-1556"/>
            <a:ext cx="12188825" cy="961905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</a:t>
            </a: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单词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27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基 础 自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自主学习  落实基础知识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9666" y="1240903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额，前额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无表情的，木然的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女主席；女会长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事物的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潜力，可能性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障碍，阻碍，妨碍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阶段，时期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奖金；红利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93812" y="1343672"/>
            <a:ext cx="1436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forehead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3812" y="1935101"/>
            <a:ext cx="10021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blank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93812" y="2541513"/>
            <a:ext cx="19623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chairwoman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93812" y="3080573"/>
            <a:ext cx="14446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potential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93812" y="3725741"/>
            <a:ext cx="13324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obstacle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93812" y="4287291"/>
            <a:ext cx="10005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phase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93812" y="4872064"/>
            <a:ext cx="14754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purchase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93812" y="5520136"/>
            <a:ext cx="10390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bonus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19" grpId="0"/>
      <p:bldP spid="30" grpId="0"/>
      <p:bldP spid="32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399666" y="404664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头晕目眩的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25209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眩晕地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25209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头昏眼花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日出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时分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；黎明；拂晓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日落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有创业精神的；有事业心的；有进取心的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公司；企业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投入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物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产量；输出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3812" y="488285"/>
            <a:ext cx="9252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dizzy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9944" y="1073874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dizzily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9944" y="1693371"/>
            <a:ext cx="14446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dizziness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66403" y="2307535"/>
            <a:ext cx="12041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sunrise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89439" y="2900561"/>
            <a:ext cx="10743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sunset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66403" y="3472433"/>
            <a:ext cx="19255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enterprising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89439" y="4054777"/>
            <a:ext cx="16273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enterprise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66403" y="4688573"/>
            <a:ext cx="946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input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9439" y="5229200"/>
            <a:ext cx="11304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output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3" grpId="0"/>
      <p:bldP spid="16" grpId="0"/>
      <p:bldP spid="17" grpId="0"/>
      <p:bldP spid="18" grpId="0"/>
      <p:bldP spid="19" grpId="0"/>
      <p:bldP spid="2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399666" y="472623"/>
            <a:ext cx="11392669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制造商；制造公司，制造厂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生产；制造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制造业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商品的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分销，经销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分发；分销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经销商；分销商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分发的；分配的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指导，引导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指导；带领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endParaRPr lang="en-US" altLang="zh-CN" sz="2600" b="1" kern="100" smtClean="0">
              <a:latin typeface="宋体" panose="02010600030101010101" pitchFamily="2" charset="-122"/>
              <a:ea typeface="Times New Roman" panose="02020603050405020304" pitchFamily="18" charset="0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i="1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	</a:t>
            </a:r>
            <a:r>
              <a:rPr lang="en-US" altLang="zh-CN" sz="2600" b="1" i="1" kern="100" smtClean="0"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向导；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导游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58541" y="603726"/>
            <a:ext cx="22336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manufacturer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4673" y="1183982"/>
            <a:ext cx="20108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manufacture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84673" y="1765379"/>
            <a:ext cx="23150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manufacturing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58541" y="2379543"/>
            <a:ext cx="18726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84673" y="2934469"/>
            <a:ext cx="15744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184673" y="3573016"/>
            <a:ext cx="174118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distributor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84673" y="4134206"/>
            <a:ext cx="183415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distributive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58541" y="4760581"/>
            <a:ext cx="14638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guidance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4673" y="5301208"/>
            <a:ext cx="9637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guide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3" grpId="0"/>
      <p:bldP spid="16" grpId="0"/>
      <p:bldP spid="17" grpId="0"/>
      <p:bldP spid="18" grpId="0"/>
      <p:bldP spid="19" grpId="0"/>
      <p:bldP spid="2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399666" y="1457513"/>
            <a:ext cx="11392669" cy="13234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16.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顾问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咨询；商量；查阅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98576" y="1568405"/>
            <a:ext cx="16674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consultant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8343" y="2162215"/>
            <a:ext cx="12041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consult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839902"/>
            <a:ext cx="10852697" cy="620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掌握规律　巧记单词</a:t>
            </a:r>
            <a:endParaRPr lang="zh-CN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3265" y="1504236"/>
            <a:ext cx="10852697" cy="4228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 spc="5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前缀</a:t>
            </a:r>
            <a:r>
              <a:rPr lang="en-US" altLang="zh-CN" sz="2600" b="1" kern="100" spc="5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fore-</a:t>
            </a:r>
            <a:r>
              <a:rPr lang="zh-CN" altLang="zh-CN" sz="2600" b="1" kern="100" spc="5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表示时间或位置的</a:t>
            </a:r>
            <a:r>
              <a:rPr lang="en-US" altLang="zh-CN" sz="2600" b="1" kern="100" spc="5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 spc="5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</a:t>
            </a:r>
            <a:r>
              <a:rPr lang="en-US" altLang="zh-CN" sz="2600" b="1" kern="100" spc="5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 spc="5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，只与单词相缀合，在构词中起修饰作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head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头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forehead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额，前额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ground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场地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foreground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前景；重要位置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foot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脚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forefoot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word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言语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foreword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前言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cast </a:t>
            </a:r>
            <a:r>
              <a:rPr lang="en-US" altLang="zh-CN" sz="2600" b="1" i="1" kern="10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投射；描述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forecast </a:t>
            </a:r>
            <a:r>
              <a:rPr lang="en-US" altLang="zh-CN" sz="2600" b="1" i="1" kern="10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预测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核心短语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99666" y="1361112"/>
            <a:ext cx="11392669" cy="372407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深呼吸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喜欢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最终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；结果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希望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寻求指导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最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重要的是；尤其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93812" y="1467028"/>
            <a:ext cx="28171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a deep breath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93812" y="2073796"/>
            <a:ext cx="161133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fond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93812" y="2623348"/>
            <a:ext cx="11592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end </a:t>
            </a: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93812" y="3223795"/>
            <a:ext cx="21210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the hope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93812" y="3809384"/>
            <a:ext cx="293740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seek guidance from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93812" y="4452051"/>
            <a:ext cx="16658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most of all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9666" y="1052736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独立主格结构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stared back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他们盯回来，对于接下来要说什么，他们茫然的脸上没有给出任何提示。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强调句型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only after graduating from university overseas and returning to visit her parents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Zhang realised the potential.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直到从海外大学毕业回国探望父母，张才意识到这一潜力。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64176" y="1710333"/>
            <a:ext cx="83218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their blank faces giving no clue as to what they would say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7788" y="4166025"/>
            <a:ext cx="10454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79251" y="2363159"/>
            <a:ext cx="7954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next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39527" y="4759052"/>
            <a:ext cx="758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248</Paragraphs>
  <Slides>26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4">
      <vt:lpstr>Arial</vt:lpstr>
      <vt:lpstr>Calibri Light</vt:lpstr>
      <vt:lpstr>Calibri</vt:lpstr>
      <vt:lpstr>Arial Black</vt:lpstr>
      <vt:lpstr>华文楷体</vt:lpstr>
      <vt:lpstr>Times New Roman</vt:lpstr>
      <vt:lpstr>华文细黑</vt:lpstr>
      <vt:lpstr>微软雅黑</vt:lpstr>
      <vt:lpstr>Adobe 黑体 Std R</vt:lpstr>
      <vt:lpstr>Courier New</vt:lpstr>
      <vt:lpstr>宋体</vt:lpstr>
      <vt:lpstr>Book Antiqua</vt:lpstr>
      <vt:lpstr>黑体</vt:lpstr>
      <vt:lpstr>GBK_S</vt:lpstr>
      <vt:lpstr>ZBFH</vt:lpstr>
      <vt:lpstr>Symbol</vt:lpstr>
      <vt:lpstr>IPAPANNEW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2021-03-21T14:03:41.878</cp:lastPrinted>
  <dcterms:created xsi:type="dcterms:W3CDTF">2021-03-21T14:03:41Z</dcterms:created>
  <dcterms:modified xsi:type="dcterms:W3CDTF">2021-03-21T06:03:43Z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