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10" r:id="rId3"/>
    <p:sldId id="313" r:id="rId5"/>
    <p:sldId id="344" r:id="rId6"/>
    <p:sldId id="451" r:id="rId7"/>
    <p:sldId id="452" r:id="rId8"/>
    <p:sldId id="455" r:id="rId9"/>
    <p:sldId id="432" r:id="rId10"/>
    <p:sldId id="456" r:id="rId11"/>
    <p:sldId id="457" r:id="rId12"/>
    <p:sldId id="437" r:id="rId13"/>
    <p:sldId id="445" r:id="rId14"/>
    <p:sldId id="443" r:id="rId15"/>
    <p:sldId id="458" r:id="rId16"/>
    <p:sldId id="459" r:id="rId17"/>
    <p:sldId id="460" r:id="rId18"/>
    <p:sldId id="446" r:id="rId19"/>
    <p:sldId id="447" r:id="rId20"/>
    <p:sldId id="448" r:id="rId21"/>
    <p:sldId id="449" r:id="rId22"/>
    <p:sldId id="450" r:id="rId23"/>
    <p:sldId id="330" r:id="rId24"/>
    <p:sldId id="311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08050" y="1083310"/>
            <a:ext cx="1011428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   Sad movies make me cry.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4"/>
          <p:cNvSpPr/>
          <p:nvPr/>
        </p:nvSpPr>
        <p:spPr>
          <a:xfrm>
            <a:off x="927523" y="3590502"/>
            <a:ext cx="9486900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All the students went to the park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except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Jim.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Lucy went to the cinema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besides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Lily. 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62" name="表格 61"/>
          <p:cNvGraphicFramePr>
            <a:graphicFrameLocks noGrp="1"/>
          </p:cNvGraphicFramePr>
          <p:nvPr/>
        </p:nvGraphicFramePr>
        <p:xfrm>
          <a:off x="544407" y="1573318"/>
          <a:ext cx="10942955" cy="186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720"/>
                <a:gridCol w="3551555"/>
                <a:gridCol w="5567680"/>
              </a:tblGrid>
              <a:tr h="1011555">
                <a:tc>
                  <a:txBody>
                    <a:bodyPr/>
                    <a:p>
                      <a:pPr algn="ctr"/>
                      <a:r>
                        <a:rPr lang="en-US" altLang="zh-CN" sz="3735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besides</a:t>
                      </a:r>
                      <a:endParaRPr lang="en-US" altLang="zh-CN" sz="3735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89" marB="60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lang="zh-CN" altLang="en-US" sz="3735" b="1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89" marB="60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89" marB="60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2170">
                <a:tc>
                  <a:txBody>
                    <a:bodyPr/>
                    <a:p>
                      <a:pPr algn="ctr"/>
                      <a:r>
                        <a:rPr lang="en-US" altLang="zh-CN" sz="3735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except</a:t>
                      </a:r>
                      <a:endParaRPr lang="en-US" altLang="zh-CN" sz="3735" b="1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89" marB="60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89" marB="60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lang="zh-CN" altLang="en-US" sz="3735" b="1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89" marB="609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" name="矩形 62"/>
          <p:cNvSpPr/>
          <p:nvPr/>
        </p:nvSpPr>
        <p:spPr>
          <a:xfrm>
            <a:off x="2366857" y="1719369"/>
            <a:ext cx="351155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除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以外还有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564890" y="2726902"/>
            <a:ext cx="113284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除去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04374" y="1740536"/>
            <a:ext cx="493268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包括后面提到的人或物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965190" y="2726902"/>
            <a:ext cx="540766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不包括后面提到的人或物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983557" y="4320752"/>
            <a:ext cx="2455545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(Jim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没去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620423" y="5279602"/>
            <a:ext cx="3070860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(Lily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也去了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3" descr="C:\Users\Administrator\Desktop\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940" y="1477645"/>
            <a:ext cx="1960033" cy="20171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1572895" y="3782695"/>
            <a:ext cx="9820275" cy="1630045"/>
          </a:xfrm>
          <a:prstGeom prst="rect">
            <a:avLst/>
          </a:prstGeom>
          <a:noFill/>
          <a:ln w="28575" cap="flat" cmpd="sng">
            <a:solidFill>
              <a:srgbClr val="99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>
              <a:lnSpc>
                <a:spcPts val="4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red group tells the sad experiences, while the blue group tells the happy experiences.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Let’s see which group is more productive.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3" descr="C:\Users\Administrator\Desktop\图片1.png"/>
          <p:cNvPicPr>
            <a:picLocks noChangeAspect="1"/>
          </p:cNvPicPr>
          <p:nvPr/>
        </p:nvPicPr>
        <p:blipFill>
          <a:blip r:embed="rId2"/>
          <a:srcRect r="50136"/>
          <a:stretch>
            <a:fillRect/>
          </a:stretch>
        </p:blipFill>
        <p:spPr>
          <a:xfrm>
            <a:off x="3685540" y="1189778"/>
            <a:ext cx="1339851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C:\Users\Administrator\Desktop\图片1.pn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7525173" y="1189778"/>
            <a:ext cx="1344084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" name="TextBox 4"/>
          <p:cNvSpPr txBox="1"/>
          <p:nvPr/>
        </p:nvSpPr>
        <p:spPr>
          <a:xfrm>
            <a:off x="5323840" y="1547496"/>
            <a:ext cx="1704975" cy="1897380"/>
          </a:xfrm>
          <a:prstGeom prst="rect">
            <a:avLst/>
          </a:prstGeom>
          <a:solidFill>
            <a:srgbClr val="F2F2F2">
              <a:alpha val="27843"/>
            </a:srgbClr>
          </a:solidFill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1735" dirty="0">
                <a:solidFill>
                  <a:srgbClr val="0000FF"/>
                </a:solidFill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rPr>
              <a:t>VS</a:t>
            </a:r>
            <a:endParaRPr lang="zh-CN" altLang="en-US" sz="11735" dirty="0">
              <a:solidFill>
                <a:srgbClr val="00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9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charRg st="90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635" y="1368425"/>
            <a:ext cx="4893310" cy="36703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929467" y="3119967"/>
            <a:ext cx="6335184" cy="1270000"/>
          </a:xfrm>
          <a:prstGeom prst="wedgeRoundRectCallout">
            <a:avLst>
              <a:gd name="adj1" fmla="val -53371"/>
              <a:gd name="adj2" fmla="val 7998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Getting good grades on an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exam makes me very happy.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0" y="1630045"/>
            <a:ext cx="6463665" cy="359791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3838575" y="4038600"/>
            <a:ext cx="5702935" cy="1246505"/>
          </a:xfrm>
          <a:prstGeom prst="wedgeRoundRectCallout">
            <a:avLst>
              <a:gd name="adj1" fmla="val 59734"/>
              <a:gd name="adj2" fmla="val 3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Losing a competition makes me very sad.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3715" y="1543685"/>
            <a:ext cx="5196205" cy="356489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193800" y="3050540"/>
            <a:ext cx="9158605" cy="1918335"/>
          </a:xfrm>
          <a:prstGeom prst="wedgeRoundRectCallout">
            <a:avLst>
              <a:gd name="adj1" fmla="val -56043"/>
              <a:gd name="adj2" fmla="val 646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40000"/>
              </a:lnSpc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erforming something well in front of a big group of people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makes me very happy.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3860" y="1601470"/>
            <a:ext cx="5487670" cy="342455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3170555" y="3350895"/>
            <a:ext cx="6979285" cy="1345565"/>
          </a:xfrm>
          <a:prstGeom prst="wedgeRoundRectCallout">
            <a:avLst>
              <a:gd name="adj1" fmla="val 59734"/>
              <a:gd name="adj2" fmla="val 3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etting into a fight with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my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best friend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makes me very sad.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5114528" y="2749045"/>
            <a:ext cx="2133600" cy="733428"/>
            <a:chOff x="3771900" y="1753466"/>
            <a:chExt cx="1600200" cy="550071"/>
          </a:xfrm>
          <a:solidFill>
            <a:srgbClr val="92D050"/>
          </a:solidFill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851920" y="1758366"/>
              <a:ext cx="1368152" cy="5451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altLang="zh-CN" sz="37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771900" y="1753466"/>
              <a:ext cx="1600200" cy="4995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</a:t>
              </a: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My day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90220" y="4730853"/>
            <a:ext cx="4572793" cy="1272143"/>
            <a:chOff x="2843213" y="3625266"/>
            <a:chExt cx="3429595" cy="954107"/>
          </a:xfrm>
          <a:solidFill>
            <a:srgbClr val="92D050"/>
          </a:solidFill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843213" y="3663366"/>
              <a:ext cx="3384971" cy="91600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altLang="zh-C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auto">
            <a:xfrm>
              <a:off x="2843808" y="3625266"/>
              <a:ext cx="3429000" cy="9310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What did you learn                from the experience?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95925" y="3551377"/>
            <a:ext cx="2889467" cy="1272143"/>
            <a:chOff x="395536" y="2854681"/>
            <a:chExt cx="2167100" cy="954107"/>
          </a:xfrm>
          <a:solidFill>
            <a:srgbClr val="92D050"/>
          </a:solidFill>
        </p:grpSpPr>
        <p:sp>
          <p:nvSpPr>
            <p:cNvPr id="80" name="Rectangle 14"/>
            <p:cNvSpPr>
              <a:spLocks noChangeArrowheads="1"/>
            </p:cNvSpPr>
            <p:nvPr/>
          </p:nvSpPr>
          <p:spPr bwMode="auto">
            <a:xfrm>
              <a:off x="395536" y="2863266"/>
              <a:ext cx="2160339" cy="94552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altLang="zh-CN" sz="37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81" name="Text Box 22"/>
            <p:cNvSpPr txBox="1">
              <a:spLocks noChangeArrowheads="1"/>
            </p:cNvSpPr>
            <p:nvPr/>
          </p:nvSpPr>
          <p:spPr bwMode="auto">
            <a:xfrm>
              <a:off x="429036" y="2854681"/>
              <a:ext cx="2133600" cy="9310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Where did it happen?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451473" y="3810837"/>
            <a:ext cx="1524000" cy="692149"/>
            <a:chOff x="6477000" y="2748966"/>
            <a:chExt cx="1143000" cy="519112"/>
          </a:xfrm>
          <a:solidFill>
            <a:srgbClr val="92D050"/>
          </a:solidFill>
        </p:grpSpPr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6477000" y="2748966"/>
              <a:ext cx="1143000" cy="5191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altLang="zh-CN" sz="37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6477000" y="2748966"/>
              <a:ext cx="1104900" cy="4995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Why?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85" name="Text Box 24"/>
          <p:cNvSpPr txBox="1"/>
          <p:nvPr/>
        </p:nvSpPr>
        <p:spPr>
          <a:xfrm>
            <a:off x="8479367" y="1722967"/>
            <a:ext cx="3251200" cy="12414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did it make you feel? 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4266839" y="1056742"/>
            <a:ext cx="3761632" cy="732508"/>
            <a:chOff x="3262944" y="539142"/>
            <a:chExt cx="2821224" cy="549381"/>
          </a:xfrm>
          <a:solidFill>
            <a:srgbClr val="92D050"/>
          </a:solidFill>
        </p:grpSpPr>
        <p:sp>
          <p:nvSpPr>
            <p:cNvPr id="87" name="Rectangle 18"/>
            <p:cNvSpPr>
              <a:spLocks noChangeArrowheads="1"/>
            </p:cNvSpPr>
            <p:nvPr/>
          </p:nvSpPr>
          <p:spPr bwMode="auto">
            <a:xfrm>
              <a:off x="3276600" y="539166"/>
              <a:ext cx="2807568" cy="54935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altLang="zh-CN" sz="37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88" name="Text Box 25"/>
            <p:cNvSpPr txBox="1">
              <a:spLocks noChangeArrowheads="1"/>
            </p:cNvSpPr>
            <p:nvPr/>
          </p:nvSpPr>
          <p:spPr bwMode="auto">
            <a:xfrm>
              <a:off x="3262944" y="539142"/>
              <a:ext cx="2820147" cy="4995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What happened?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89" name="Text Box 26"/>
          <p:cNvSpPr txBox="1"/>
          <p:nvPr/>
        </p:nvSpPr>
        <p:spPr>
          <a:xfrm>
            <a:off x="825500" y="1608667"/>
            <a:ext cx="2783417" cy="12414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did it happen?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0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  <p:bldP spid="8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5945" y="1877696"/>
            <a:ext cx="11233151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An experience that made me very happy was winning the nationwide English speech competition last year.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At first, I didn’t know what to write for my speech, but after talking to my teacher and reading some books, I had some ideas and started writing. Then I practiced my speech many times.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8851" y="1456267"/>
            <a:ext cx="10560051" cy="368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the day of the competition, I saw many people there. This made me feel very nervous. I started to worry that I would forget my speech. Then I remembered what my teacher told me – close my eyes and take deep breaths. I did that and it made me feel much better. When my turn came, I gave my speech with confidence.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4417" y="1752389"/>
            <a:ext cx="11233151" cy="368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waited anxiously for the results, and when I heard that I was the first prize winner, I jumped up and down in joy.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This experience taught me that being well-prepared is very important. It helps to read a lot, and also to ask people around you for advice. Most importantly, have confidence in yourself !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Box 1"/>
          <p:cNvSpPr txBox="1"/>
          <p:nvPr/>
        </p:nvSpPr>
        <p:spPr>
          <a:xfrm>
            <a:off x="1865418" y="1479127"/>
            <a:ext cx="9218084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makes you happy? Why?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3238" y="2445385"/>
            <a:ext cx="3841751" cy="2680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Money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Buying something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Going somewhere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5630" y="2316480"/>
            <a:ext cx="3048000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709507" y="793751"/>
            <a:ext cx="11040533" cy="135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Number the things[1-6](1=least important,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6=most important). Write a reason for each choice.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1295400" y="2425700"/>
            <a:ext cx="9408584" cy="135699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____fame       ____power      ____friendship</a:t>
            </a:r>
            <a:endParaRPr kumimoji="0" lang="en-US" altLang="zh-CN" sz="373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____wealth    ____health      ____family</a:t>
            </a:r>
            <a:endParaRPr kumimoji="0" lang="en-US" altLang="zh-CN" sz="373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928284" y="2444751"/>
            <a:ext cx="768349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646507" y="2444751"/>
            <a:ext cx="766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" name="TextBox 7"/>
          <p:cNvSpPr txBox="1"/>
          <p:nvPr/>
        </p:nvSpPr>
        <p:spPr>
          <a:xfrm>
            <a:off x="7645824" y="2444751"/>
            <a:ext cx="768349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4" name="TextBox 8"/>
          <p:cNvSpPr txBox="1"/>
          <p:nvPr/>
        </p:nvSpPr>
        <p:spPr>
          <a:xfrm>
            <a:off x="1915584" y="3098800"/>
            <a:ext cx="768349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4646507" y="3098800"/>
            <a:ext cx="766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6" name="TextBox 10"/>
          <p:cNvSpPr txBox="1"/>
          <p:nvPr/>
        </p:nvSpPr>
        <p:spPr>
          <a:xfrm>
            <a:off x="7660217" y="3086100"/>
            <a:ext cx="768349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14917" y="4102100"/>
            <a:ext cx="10441517" cy="1356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e.g.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Fame is not very important. It can make me nervous if too many people follow me around.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3" grpId="0"/>
      <p:bldP spid="64" grpId="0"/>
      <p:bldP spid="65" grpId="0"/>
      <p:bldP spid="66" grpId="0"/>
      <p:bldP spid="6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3200" y="1538605"/>
            <a:ext cx="9538335" cy="410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1. How could he have missed scoring that goal?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He had let his whole team down. 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I was really worried that my coach might   </a:t>
            </a:r>
            <a:endParaRPr lang="en-US" altLang="zh-CN" sz="3725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kick me off the team.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4. But whatever it was, don’t be too hard on  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yourself.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Besides, winning or losing is only 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half the game. 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endParaRPr lang="zh-CN" altLang="en-US" sz="3725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305050" y="1468755"/>
            <a:ext cx="7440295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makes her happy? Why?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5750" y="3046095"/>
            <a:ext cx="6337300" cy="1817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Beauty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Becoming a  popular star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6095" y="2297430"/>
            <a:ext cx="3410585" cy="3315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charRg st="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charRg st="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Box 1"/>
          <p:cNvSpPr txBox="1"/>
          <p:nvPr/>
        </p:nvSpPr>
        <p:spPr>
          <a:xfrm>
            <a:off x="1865418" y="1479127"/>
            <a:ext cx="9218084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makes you unhappy? Why?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3098" y="2762250"/>
            <a:ext cx="3841751" cy="18122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0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Worry </a:t>
            </a:r>
            <a:endParaRPr lang="en-US" altLang="zh-CN" sz="3730" b="1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0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Losing something</a:t>
            </a:r>
            <a:endParaRPr lang="en-US" altLang="zh-CN" sz="3730" b="1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2875" y="2453005"/>
            <a:ext cx="3878580" cy="2286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标注 6"/>
          <p:cNvSpPr/>
          <p:nvPr/>
        </p:nvSpPr>
        <p:spPr>
          <a:xfrm>
            <a:off x="3645535" y="3248237"/>
            <a:ext cx="4512733" cy="1875367"/>
          </a:xfrm>
          <a:prstGeom prst="wedgeRoundRectCallout">
            <a:avLst>
              <a:gd name="adj1" fmla="val -64033"/>
              <a:gd name="adj2" fmla="val -34060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missed scoring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goal. I made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my team lose the game.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073102" y="1408854"/>
            <a:ext cx="4703233" cy="1536700"/>
          </a:xfrm>
          <a:prstGeom prst="wedgeRoundRectCallout">
            <a:avLst>
              <a:gd name="adj1" fmla="val 60337"/>
              <a:gd name="adj2" fmla="val 3301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 wrong? You look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sad.     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0777" name="Picture 4" descr="C:\Users\Administrator\Desktop\ac75323d6b6de243-bad7df85ef943c76-dcec277f8d260fd46304ada349027295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23" t="38963" r="2039" b="4329"/>
          <a:stretch>
            <a:fillRect/>
          </a:stretch>
        </p:blipFill>
        <p:spPr>
          <a:xfrm>
            <a:off x="1823086" y="2009987"/>
            <a:ext cx="1181100" cy="381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9405" y="1822450"/>
            <a:ext cx="2247900" cy="3874135"/>
          </a:xfrm>
          <a:prstGeom prst="rect">
            <a:avLst/>
          </a:prstGeom>
        </p:spPr>
      </p:pic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343535" y="1056005"/>
            <a:ext cx="5368925" cy="160845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could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he have missed scoring that goal?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769100" y="1221317"/>
            <a:ext cx="4607984" cy="1534584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He had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let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his whole team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down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46225" y="782320"/>
            <a:ext cx="8432165" cy="181737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could have done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: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“过去本能够做某事但未做”，含责备语气。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546225" y="2787650"/>
            <a:ext cx="10088880" cy="4095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let...down</a:t>
            </a:r>
            <a:r>
              <a:rPr lang="zh-CN" altLang="en-US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近义词为 </a:t>
            </a: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disappoint. </a:t>
            </a:r>
            <a:endParaRPr lang="en-US" altLang="zh-CN" sz="34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 sb. down </a:t>
            </a: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lang="zh-CN" altLang="en-US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“使某人失望”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disappoint sb.</a:t>
            </a:r>
            <a:endParaRPr lang="zh-CN" altLang="en-US" sz="34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</a:t>
            </a:r>
            <a:r>
              <a:rPr lang="en-US" altLang="zh-CN" sz="34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sb. disappointed. </a:t>
            </a:r>
            <a:endParaRPr lang="en-US" altLang="zh-CN" sz="34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zh-CN" altLang="en-US" sz="34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28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>
                                            <p:txEl>
                                              <p:charRg st="28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>
                                            <p:txEl>
                                              <p:charRg st="28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标注 6"/>
          <p:cNvSpPr/>
          <p:nvPr/>
        </p:nvSpPr>
        <p:spPr>
          <a:xfrm>
            <a:off x="3495675" y="1470025"/>
            <a:ext cx="5959475" cy="1875155"/>
          </a:xfrm>
          <a:prstGeom prst="wedgeRoundRectCallout">
            <a:avLst>
              <a:gd name="adj1" fmla="val -63142"/>
              <a:gd name="adj2" fmla="val 43611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was really worried that my coach might kick me off the team.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0777" name="Picture 4" descr="C:\Users\Administrator\Desktop\ac75323d6b6de243-bad7df85ef943c76-dcec277f8d260fd46304ada349027295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23" t="38963" r="2039" b="4329"/>
          <a:stretch>
            <a:fillRect/>
          </a:stretch>
        </p:blipFill>
        <p:spPr>
          <a:xfrm>
            <a:off x="1823086" y="2009987"/>
            <a:ext cx="1181100" cy="3816349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圆角矩形标注 7"/>
          <p:cNvSpPr/>
          <p:nvPr/>
        </p:nvSpPr>
        <p:spPr>
          <a:xfrm>
            <a:off x="1370330" y="556260"/>
            <a:ext cx="7556500" cy="2604135"/>
          </a:xfrm>
          <a:prstGeom prst="wedgeRoundRectCallout">
            <a:avLst>
              <a:gd name="adj1" fmla="val 59117"/>
              <a:gd name="adj2" fmla="val 12301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But whatever it was, don’t be too hard on yourself.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Besides, winning or losing is only half the game.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0050" y="854075"/>
            <a:ext cx="2247900" cy="3874135"/>
          </a:xfrm>
          <a:prstGeom prst="rect">
            <a:avLst/>
          </a:prstGeom>
        </p:spPr>
      </p:pic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499957" y="3854662"/>
            <a:ext cx="10081684" cy="18173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CC33"/>
            </a:solidFill>
            <a:miter lim="800000"/>
          </a:ln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be hard on sb.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过于严格地要求某人；对某人过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于严厉；以刻薄的方式批评、对待某人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4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2883</Words>
  <Application>WPS 演示</Application>
  <PresentationFormat>宽屏</PresentationFormat>
  <Paragraphs>140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楷体</vt:lpstr>
      <vt:lpstr>汉仪乐喵体W</vt:lpstr>
      <vt:lpstr>微软雅黑</vt:lpstr>
      <vt:lpstr>Arial Unicode MS</vt:lpstr>
      <vt:lpstr>Calibri</vt:lpstr>
      <vt:lpstr>黑体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2020-10-28T03:07:14Z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