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357" r:id="rId3"/>
    <p:sldId id="331" r:id="rId4"/>
    <p:sldId id="332" r:id="rId5"/>
    <p:sldId id="334" r:id="rId6"/>
    <p:sldId id="358" r:id="rId7"/>
    <p:sldId id="316" r:id="rId8"/>
    <p:sldId id="338" r:id="rId9"/>
    <p:sldId id="339" r:id="rId10"/>
    <p:sldId id="359" r:id="rId11"/>
    <p:sldId id="340" r:id="rId12"/>
    <p:sldId id="360" r:id="rId13"/>
    <p:sldId id="341" r:id="rId14"/>
    <p:sldId id="344" r:id="rId15"/>
    <p:sldId id="355" r:id="rId16"/>
    <p:sldId id="345" r:id="rId17"/>
    <p:sldId id="346" r:id="rId18"/>
    <p:sldId id="356" r:id="rId19"/>
    <p:sldId id="347" r:id="rId20"/>
    <p:sldId id="361" r:id="rId21"/>
    <p:sldId id="318" r:id="rId22"/>
    <p:sldId id="298" r:id="rId23"/>
    <p:sldId id="319" r:id="rId24"/>
    <p:sldId id="320" r:id="rId25"/>
    <p:sldId id="348" r:id="rId26"/>
    <p:sldId id="349" r:id="rId27"/>
    <p:sldId id="350" r:id="rId28"/>
    <p:sldId id="351" r:id="rId29"/>
    <p:sldId id="296" r:id="rId30"/>
    <p:sldId id="353" r:id="rId31"/>
    <p:sldId id="362" r:id="rId32"/>
    <p:sldId id="363" r:id="rId33"/>
    <p:sldId id="307" r:id="rId34"/>
    <p:sldId id="354" r:id="rId35"/>
    <p:sldId id="364" r:id="rId36"/>
    <p:sldId id="352" r:id="rId37"/>
    <p:sldId id="337" r:id="rId3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6600FF"/>
    <a:srgbClr val="FF3399"/>
    <a:srgbClr val="33CCFF"/>
    <a:srgbClr val="66CCFF"/>
    <a:srgbClr val="00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C30D25-AED6-4968-8A57-59C9692106E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52475" y="609600"/>
            <a:ext cx="7848600" cy="54721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newsflash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emf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9155" name="矩形 49154"/>
          <p:cNvSpPr/>
          <p:nvPr/>
        </p:nvSpPr>
        <p:spPr>
          <a:xfrm>
            <a:off x="4270375" y="977900"/>
            <a:ext cx="2663825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3</a:t>
            </a:r>
            <a:endParaRPr lang="zh-CN" altLang="en-US" sz="3600" b="1">
              <a:ln w="127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8916" name="Text Box 35"/>
          <p:cNvSpPr txBox="1"/>
          <p:nvPr/>
        </p:nvSpPr>
        <p:spPr>
          <a:xfrm>
            <a:off x="304800" y="990600"/>
            <a:ext cx="8305800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it takes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some time to do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意为：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Times New Roman" panose="02020603050405020304" pitchFamily="18" charset="0"/>
              </a:rPr>
              <a:t>    如</a:t>
            </a:r>
            <a:r>
              <a:rPr lang="en-US" altLang="zh-CN" b="1">
                <a:latin typeface="Times New Roman" panose="02020603050405020304" pitchFamily="18" charset="0"/>
              </a:rPr>
              <a:t>: </a:t>
            </a:r>
            <a:r>
              <a:rPr lang="zh-CN" altLang="en-US" b="1" dirty="0">
                <a:latin typeface="Times New Roman" panose="02020603050405020304" pitchFamily="18" charset="0"/>
              </a:rPr>
              <a:t>步行大约要花我</a:t>
            </a:r>
            <a:r>
              <a:rPr lang="en-US" altLang="zh-CN" b="1">
                <a:latin typeface="Times New Roman" panose="02020603050405020304" pitchFamily="18" charset="0"/>
              </a:rPr>
              <a:t>15 </a:t>
            </a:r>
            <a:r>
              <a:rPr lang="zh-CN" altLang="en-US" b="1" dirty="0">
                <a:latin typeface="Times New Roman" panose="02020603050405020304" pitchFamily="18" charset="0"/>
              </a:rPr>
              <a:t>分钟的时间。</a:t>
            </a:r>
            <a:endParaRPr lang="en-US" altLang="zh-CN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做作业大约花费简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分钟的时间。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</a:t>
            </a:r>
            <a:endParaRPr lang="zh-C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Text Box 34"/>
          <p:cNvSpPr txBox="1"/>
          <p:nvPr/>
        </p:nvSpPr>
        <p:spPr>
          <a:xfrm>
            <a:off x="762000" y="2971800"/>
            <a:ext cx="7543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It takes me about 15 minutes to walk. </a:t>
            </a:r>
            <a:endParaRPr lang="zh-CN" altLang="en-US" b="1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Text Box 36"/>
          <p:cNvSpPr txBox="1"/>
          <p:nvPr/>
        </p:nvSpPr>
        <p:spPr>
          <a:xfrm>
            <a:off x="838200" y="4305300"/>
            <a:ext cx="714375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Jane 30 minutes to do her homework</a:t>
            </a: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.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09800" y="1676400"/>
            <a:ext cx="4886325" cy="750888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某事花费某人</a:t>
            </a:r>
            <a:r>
              <a:rPr lang="en-US" altLang="zh-CN" b="1">
                <a:solidFill>
                  <a:srgbClr val="FF9900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zh-CN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 </a:t>
            </a:r>
            <a:endParaRPr lang="zh-CN" altLang="en-US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5" grpId="0"/>
      <p:bldP spid="102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76" name="Text Box 40"/>
          <p:cNvSpPr txBox="1"/>
          <p:nvPr/>
        </p:nvSpPr>
        <p:spPr>
          <a:xfrm>
            <a:off x="457200" y="990600"/>
            <a:ext cx="8077200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如果对时间段提问的话，就用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 + does it take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do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	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句型。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7" name="Text Box 41"/>
          <p:cNvSpPr txBox="1"/>
          <p:nvPr/>
        </p:nvSpPr>
        <p:spPr>
          <a:xfrm>
            <a:off x="990600" y="1600200"/>
            <a:ext cx="20510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/>
          <p:nvPr/>
        </p:nvSpPr>
        <p:spPr>
          <a:xfrm>
            <a:off x="914400" y="2971800"/>
            <a:ext cx="74676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take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to walk to   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school? 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2"/>
          <p:cNvSpPr txBox="1"/>
          <p:nvPr/>
        </p:nvSpPr>
        <p:spPr>
          <a:xfrm>
            <a:off x="1676400" y="4419600"/>
            <a:ext cx="70104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it take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to do her homework? 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6" grpId="0"/>
      <p:bldP spid="39977" grpId="0"/>
      <p:bldP spid="3997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9" name="Text Box 4"/>
          <p:cNvSpPr txBox="1"/>
          <p:nvPr/>
        </p:nvSpPr>
        <p:spPr>
          <a:xfrm>
            <a:off x="0" y="985838"/>
            <a:ext cx="9144000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对两地间的距离提问下列句型：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   _______ + is it _____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某地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___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某地？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</a:rPr>
              <a:t>如</a:t>
            </a:r>
            <a:r>
              <a:rPr lang="en-US" altLang="zh-CN" b="1">
                <a:latin typeface="Times New Roman" panose="02020603050405020304" pitchFamily="18" charset="0"/>
              </a:rPr>
              <a:t>: </a:t>
            </a:r>
            <a:r>
              <a:rPr lang="zh-CN" altLang="en-US" b="1" dirty="0">
                <a:latin typeface="Times New Roman" panose="02020603050405020304" pitchFamily="18" charset="0"/>
              </a:rPr>
              <a:t>从他家到服装店多远？</a:t>
            </a:r>
            <a:endParaRPr lang="en-US" altLang="zh-CN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latin typeface="Times New Roman" panose="02020603050405020304" pitchFamily="18" charset="0"/>
              </a:rPr>
              <a:t>    _______ is it _____ his home __ the clothes     	store?</a:t>
            </a:r>
            <a:endParaRPr lang="en-US" altLang="zh-CN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latin typeface="Times New Roman" panose="02020603050405020304" pitchFamily="18" charset="0"/>
              </a:rPr>
              <a:t>   	</a:t>
            </a:r>
            <a:r>
              <a:rPr lang="zh-CN" altLang="en-US" b="1" dirty="0">
                <a:latin typeface="Times New Roman" panose="02020603050405020304" pitchFamily="18" charset="0"/>
              </a:rPr>
              <a:t>从北京到上海有多远？</a:t>
            </a:r>
            <a:endParaRPr lang="en-US" altLang="zh-CN" b="1">
              <a:latin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444500" algn="l"/>
              </a:tabLst>
            </a:pPr>
            <a:r>
              <a:rPr lang="en-US" altLang="zh-CN" b="1">
                <a:latin typeface="Times New Roman" panose="02020603050405020304" pitchFamily="18" charset="0"/>
              </a:rPr>
              <a:t>   	_______ is __ from Beijing ___ Shanghai?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457200" y="1671638"/>
            <a:ext cx="1981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3429000" y="1687513"/>
            <a:ext cx="3124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          t</a:t>
            </a: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o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5867400" y="4964113"/>
            <a:ext cx="6858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to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457200" y="4964113"/>
            <a:ext cx="3124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How far     it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457200" y="2994025"/>
            <a:ext cx="1981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3048000" y="2982913"/>
            <a:ext cx="4038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                t</a:t>
            </a: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</a:rPr>
              <a:t>o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12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304800" y="1379538"/>
            <a:ext cx="8763000" cy="294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18" charset="0"/>
              </a:rPr>
              <a:t>How does Mike get to school? ___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18" charset="0"/>
              </a:rPr>
              <a:t>How long does it take to get home? ___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18" charset="0"/>
              </a:rPr>
              <a:t>How far is it from here? ___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18" charset="0"/>
              </a:rPr>
              <a:t>Do your friends go to school by bus? ___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altLang="zh-CN" sz="3400" b="1">
                <a:latin typeface="Times New Roman" panose="02020603050405020304" pitchFamily="18" charset="0"/>
              </a:rPr>
              <a:t>Does your dad drive to work? ____</a:t>
            </a:r>
            <a:endParaRPr lang="en-US" altLang="zh-CN" sz="3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5" name="Text Box 8"/>
          <p:cNvSpPr txBox="1"/>
          <p:nvPr/>
        </p:nvSpPr>
        <p:spPr>
          <a:xfrm>
            <a:off x="533400" y="4419600"/>
            <a:ext cx="8305800" cy="1820863"/>
          </a:xfrm>
          <a:prstGeom prst="rect">
            <a:avLst/>
          </a:prstGeom>
          <a:solidFill>
            <a:srgbClr val="33CCFF">
              <a:alpha val="83000"/>
            </a:srgbClr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Yes, they do.	  b. No, he doesn’t.</a:t>
            </a:r>
            <a:endParaRPr lang="en-US" altLang="zh-CN" sz="3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He rides his bike.   d. It’s five kilometers.</a:t>
            </a:r>
            <a:endParaRPr lang="en-US" altLang="zh-CN" sz="3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</a:pPr>
            <a:r>
              <a:rPr lang="en-US" altLang="zh-CN" sz="3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About 15 minutes. </a:t>
            </a:r>
            <a:endParaRPr lang="en-US" altLang="zh-CN" sz="3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Text Box 3"/>
          <p:cNvSpPr txBox="1"/>
          <p:nvPr/>
        </p:nvSpPr>
        <p:spPr>
          <a:xfrm>
            <a:off x="1585913" y="76200"/>
            <a:ext cx="6643687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CC66FF"/>
                </a:solidFill>
                <a:latin typeface="Arial" panose="020B0604020202020204" pitchFamily="34" charset="0"/>
              </a:rPr>
              <a:t>Match the questions with the answers. Then practice them.</a:t>
            </a:r>
            <a:endParaRPr lang="en-US" altLang="zh-CN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Oval 2"/>
          <p:cNvSpPr/>
          <p:nvPr/>
        </p:nvSpPr>
        <p:spPr>
          <a:xfrm>
            <a:off x="762000" y="304800"/>
            <a:ext cx="747713" cy="914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10000"/>
              </a:lnSpc>
            </a:pPr>
            <a:r>
              <a:rPr lang="en-US" altLang="zh-CN" sz="4000" b="1">
                <a:latin typeface="Arial" panose="020B0604020202020204" pitchFamily="34" charset="0"/>
              </a:rPr>
              <a:t>3a</a:t>
            </a:r>
            <a:endParaRPr lang="en-US" altLang="zh-CN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55925" y="207963"/>
            <a:ext cx="2967480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方法指导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9" name="Text Box 8"/>
          <p:cNvSpPr txBox="1"/>
          <p:nvPr/>
        </p:nvSpPr>
        <p:spPr>
          <a:xfrm>
            <a:off x="457200" y="1219200"/>
            <a:ext cx="8305800" cy="48545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443230" indent="-443230">
              <a:lnSpc>
                <a:spcPct val="115000"/>
              </a:lnSpc>
            </a:pP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特殊疑问句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对出行方式提问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故用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作答。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15000"/>
              </a:lnSpc>
            </a:pP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特殊疑问句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对时间提问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故用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作答。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15000"/>
              </a:lnSpc>
            </a:pP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特殊疑问句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对距离提问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故用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作答。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15000"/>
              </a:lnSpc>
            </a:pP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主语为第三人称复数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故用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作答。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15000"/>
              </a:lnSpc>
            </a:pP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主语为第三人称单数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故用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作答。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26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>
                                            <p:txEl>
                                              <p:charRg st="26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9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74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9">
                                            <p:txEl>
                                              <p:charRg st="74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10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9">
                                            <p:txEl>
                                              <p:charRg st="102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152400" y="968375"/>
            <a:ext cx="8763000" cy="526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buAutoNum type="arabicPeriod"/>
            </a:pPr>
            <a:r>
              <a:rPr lang="en-US" altLang="zh-CN" sz="3400" b="1">
                <a:latin typeface="Times New Roman" panose="02020603050405020304" pitchFamily="18" charset="0"/>
              </a:rPr>
              <a:t>school/you/get to/do/how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    ___________________________?  	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2. to/school/get to/does/how long/take/it 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    ___________________________? 	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3. school/your/ from/it/is/how far/ home/to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 	___________________________? 		 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4. you/to/walk/do/school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    ___________________________? 	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5. ride/their bikes/do/school/your friends/to 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514350" indent="-514350"/>
            <a:r>
              <a:rPr lang="en-US" altLang="zh-CN" sz="3400" b="1">
                <a:latin typeface="Times New Roman" panose="02020603050405020304" pitchFamily="18" charset="0"/>
              </a:rPr>
              <a:t>    ___________________________? 	</a:t>
            </a:r>
            <a:endParaRPr lang="en-US" altLang="zh-CN" sz="3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 Box 3"/>
          <p:cNvSpPr txBox="1"/>
          <p:nvPr/>
        </p:nvSpPr>
        <p:spPr>
          <a:xfrm>
            <a:off x="1143000" y="288925"/>
            <a:ext cx="7315200" cy="67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500" b="1">
                <a:solidFill>
                  <a:srgbClr val="0000FF"/>
                </a:solidFill>
                <a:latin typeface="Arial" panose="020B0604020202020204" pitchFamily="34" charset="0"/>
              </a:rPr>
              <a:t>Use the words to make questions.</a:t>
            </a:r>
            <a:endParaRPr lang="en-US" altLang="zh-CN" sz="35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Oval 2"/>
          <p:cNvSpPr/>
          <p:nvPr/>
        </p:nvSpPr>
        <p:spPr>
          <a:xfrm>
            <a:off x="381000" y="228600"/>
            <a:ext cx="685800" cy="762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Arial" panose="020B0604020202020204" pitchFamily="34" charset="0"/>
              </a:rPr>
              <a:t>3b</a:t>
            </a:r>
            <a:endParaRPr lang="en-US" altLang="zh-CN" sz="4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8"/>
          <p:cNvSpPr txBox="1"/>
          <p:nvPr/>
        </p:nvSpPr>
        <p:spPr>
          <a:xfrm>
            <a:off x="457200" y="1044575"/>
            <a:ext cx="8305800" cy="52673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443230" indent="-443230"/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看句子末尾的标点，可知这五个句子都是问句。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/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先在所给的词汇中找特殊疑问词或助动词等。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/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判断该句是一般疑问句还是特殊疑问句。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/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特殊疑问句：特殊疑问词 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助动词 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词组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其他？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/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助动词 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词组</a:t>
            </a:r>
            <a:r>
              <a:rPr lang="en-US" altLang="zh-CN" sz="3400" b="1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zh-CN" altLang="en-US" sz="3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其他？</a:t>
            </a:r>
            <a:endParaRPr lang="en-US" altLang="zh-CN" sz="3400" b="1">
              <a:solidFill>
                <a:srgbClr val="CC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2" name="矩形 15"/>
          <p:cNvPicPr/>
          <p:nvPr/>
        </p:nvPicPr>
        <p:blipFill>
          <a:blip r:embed="rId2"/>
          <a:srcRect l="9836" t="20000" r="11476"/>
          <a:stretch>
            <a:fillRect/>
          </a:stretch>
        </p:blipFill>
        <p:spPr>
          <a:xfrm>
            <a:off x="2362200" y="53975"/>
            <a:ext cx="36576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Text Box 8"/>
          <p:cNvSpPr txBox="1"/>
          <p:nvPr/>
        </p:nvSpPr>
        <p:spPr>
          <a:xfrm>
            <a:off x="160338" y="2178050"/>
            <a:ext cx="822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 How long does it take to get to school?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160338" y="1339850"/>
            <a:ext cx="6248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 How do you get to school?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152400" y="2940050"/>
            <a:ext cx="86185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3. How far is it from your home to school?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160338" y="3702050"/>
            <a:ext cx="828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4. Do you walk to school? 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160338" y="4540250"/>
            <a:ext cx="89836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5. Do your friends ride their bikes to school? 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7" name="矩形 48136"/>
          <p:cNvSpPr/>
          <p:nvPr/>
        </p:nvSpPr>
        <p:spPr>
          <a:xfrm>
            <a:off x="457200" y="304800"/>
            <a:ext cx="1828800" cy="895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Keys: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381000" y="1593850"/>
            <a:ext cx="85344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1. How do you get to school?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__________________________   		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2. How long does it to get to school?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__________________________  		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3. How far is it from your home to school?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__________________________  		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533400" y="685800"/>
            <a:ext cx="7010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Then answer the questions.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838200" y="3581400"/>
            <a:ext cx="67818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about twenty minutes.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901700" y="2286000"/>
            <a:ext cx="58039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ride my bike to school.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847725" y="4876800"/>
            <a:ext cx="547687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five kilometers.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304800" y="1165225"/>
            <a:ext cx="8686800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4. Do you walk to school?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______________________________  	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5. Do your friend ride their bikes to school? 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______________________________ 	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838200" y="1882775"/>
            <a:ext cx="7010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 don’t. I always ride my bike.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08038" y="3298825"/>
            <a:ext cx="2697162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they do. 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118" name="图片 3117" descr="图片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7272338" cy="402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WordArt 13"/>
          <p:cNvSpPr>
            <a:spLocks noChangeArrowheads="1" noChangeShapeType="1" noTextEdit="1"/>
          </p:cNvSpPr>
          <p:nvPr/>
        </p:nvSpPr>
        <p:spPr bwMode="auto">
          <a:xfrm>
            <a:off x="699663" y="1224955"/>
            <a:ext cx="8046401" cy="1728490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effectLst/>
                <a:uLnTx/>
                <a:uFillTx/>
                <a:latin typeface="Gill Sans Ultra Bold" pitchFamily="34" charset="0"/>
                <a:ea typeface="宋体" panose="02010600030101010101" pitchFamily="2" charset="-122"/>
                <a:cs typeface="+mn-cs"/>
              </a:rPr>
              <a:t>How do you get to school</a:t>
            </a:r>
            <a:r>
              <a:rPr kumimoji="0" lang="en-US" altLang="zh-C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?</a:t>
            </a:r>
            <a:endParaRPr kumimoji="0" lang="zh-CN" alt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66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290847" y="281591"/>
            <a:ext cx="2221087" cy="128960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Unit 3</a:t>
            </a:r>
            <a:endParaRPr kumimoji="0" lang="zh-CN" altLang="en-US" sz="54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comb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标注 9"/>
          <p:cNvSpPr/>
          <p:nvPr/>
        </p:nvSpPr>
        <p:spPr>
          <a:xfrm>
            <a:off x="609600" y="2516188"/>
            <a:ext cx="3733800" cy="1752600"/>
          </a:xfrm>
          <a:prstGeom prst="wedgeRectCallout">
            <a:avLst>
              <a:gd name="adj1" fmla="val 36181"/>
              <a:gd name="adj2" fmla="val 6911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your home to school?</a:t>
            </a:r>
            <a:endParaRPr lang="zh-CN" altLang="en-US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矩形标注 10"/>
          <p:cNvSpPr/>
          <p:nvPr/>
        </p:nvSpPr>
        <p:spPr>
          <a:xfrm>
            <a:off x="5181600" y="2592388"/>
            <a:ext cx="2971800" cy="1295400"/>
          </a:xfrm>
          <a:prstGeom prst="wedgeRectCallout">
            <a:avLst>
              <a:gd name="adj1" fmla="val -37713"/>
              <a:gd name="adj2" fmla="val 8676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five kilometers.</a:t>
            </a:r>
            <a:endParaRPr lang="zh-CN" altLang="en-US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7" name="Text Box 3"/>
          <p:cNvSpPr txBox="1"/>
          <p:nvPr/>
        </p:nvSpPr>
        <p:spPr>
          <a:xfrm>
            <a:off x="1066800" y="304800"/>
            <a:ext cx="7772400" cy="1906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1" i="1">
                <a:solidFill>
                  <a:srgbClr val="FF6600"/>
                </a:solidFill>
                <a:latin typeface="Times New Roman" panose="02020603050405020304" pitchFamily="18" charset="0"/>
              </a:rPr>
              <a:t>Ask your classmates questions and write their names in the chart. The first student to fill in all the blanks wins!</a:t>
            </a:r>
            <a:endParaRPr lang="en-US" altLang="zh-CN" b="1" i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Oval 2"/>
          <p:cNvSpPr/>
          <p:nvPr/>
        </p:nvSpPr>
        <p:spPr>
          <a:xfrm>
            <a:off x="76200" y="687388"/>
            <a:ext cx="900113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>
                <a:latin typeface="Arial" panose="020B0604020202020204" pitchFamily="34" charset="0"/>
              </a:rPr>
              <a:t>3c</a:t>
            </a:r>
            <a:endParaRPr lang="en-US" altLang="zh-CN" sz="4000" b="1">
              <a:latin typeface="Arial" panose="020B0604020202020204" pitchFamily="34" charset="0"/>
            </a:endParaRPr>
          </a:p>
        </p:txBody>
      </p:sp>
      <p:pic>
        <p:nvPicPr>
          <p:cNvPr id="23561" name="Picture 9" descr="http://t3.baidu.com/it/u=3598328032,691448860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421188"/>
            <a:ext cx="193675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矩形标注 9"/>
          <p:cNvSpPr/>
          <p:nvPr/>
        </p:nvSpPr>
        <p:spPr>
          <a:xfrm>
            <a:off x="762000" y="1295400"/>
            <a:ext cx="3276600" cy="1447800"/>
          </a:xfrm>
          <a:prstGeom prst="wedgeRectCallout">
            <a:avLst>
              <a:gd name="adj1" fmla="val 31880"/>
              <a:gd name="adj2" fmla="val 8629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walk to school, Grace?</a:t>
            </a:r>
            <a:endParaRPr lang="zh-CN" altLang="en-US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矩形标注 10"/>
          <p:cNvSpPr/>
          <p:nvPr/>
        </p:nvSpPr>
        <p:spPr>
          <a:xfrm>
            <a:off x="5029200" y="1447800"/>
            <a:ext cx="2133600" cy="762000"/>
          </a:xfrm>
          <a:prstGeom prst="wedgeRectCallout">
            <a:avLst>
              <a:gd name="adj1" fmla="val -30282"/>
              <a:gd name="adj2" fmla="val 12375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do.</a:t>
            </a:r>
            <a:endParaRPr lang="zh-CN" altLang="en-US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1" name="Picture 9" descr="http://t3.baidu.com/it/u=3598328032,691448860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00400"/>
            <a:ext cx="240030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矩形标注 9"/>
          <p:cNvSpPr/>
          <p:nvPr/>
        </p:nvSpPr>
        <p:spPr>
          <a:xfrm>
            <a:off x="914400" y="1066800"/>
            <a:ext cx="2743200" cy="1905000"/>
          </a:xfrm>
          <a:prstGeom prst="wedgeRectCallout">
            <a:avLst>
              <a:gd name="adj1" fmla="val 40338"/>
              <a:gd name="adj2" fmla="val 8575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take a bus to school, Tom?</a:t>
            </a:r>
            <a:endParaRPr lang="zh-CN" altLang="en-US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矩形标注 10"/>
          <p:cNvSpPr/>
          <p:nvPr/>
        </p:nvSpPr>
        <p:spPr>
          <a:xfrm>
            <a:off x="4343400" y="990600"/>
            <a:ext cx="3962400" cy="1981200"/>
          </a:xfrm>
          <a:prstGeom prst="wedgeRectCallout">
            <a:avLst>
              <a:gd name="adj1" fmla="val -24838"/>
              <a:gd name="adj2" fmla="val 9375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 don’t. I goes to school by bike every day.</a:t>
            </a:r>
            <a:endParaRPr lang="zh-CN" altLang="en-US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1" name="Picture 9" descr="http://t3.baidu.com/it/u=3598328032,691448860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10000"/>
            <a:ext cx="240030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矩形标注 9"/>
          <p:cNvSpPr/>
          <p:nvPr/>
        </p:nvSpPr>
        <p:spPr>
          <a:xfrm>
            <a:off x="762000" y="1219200"/>
            <a:ext cx="3505200" cy="1447800"/>
          </a:xfrm>
          <a:prstGeom prst="wedgeRectCallout">
            <a:avLst>
              <a:gd name="adj1" fmla="val 38042"/>
              <a:gd name="adj2" fmla="val 8903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get to school, Cindy?</a:t>
            </a:r>
            <a:endParaRPr lang="zh-CN" altLang="en-US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矩形标注 10"/>
          <p:cNvSpPr/>
          <p:nvPr/>
        </p:nvSpPr>
        <p:spPr>
          <a:xfrm>
            <a:off x="5257800" y="1219200"/>
            <a:ext cx="2971800" cy="1371600"/>
          </a:xfrm>
          <a:prstGeom prst="wedgeRectCallout">
            <a:avLst>
              <a:gd name="adj1" fmla="val -34991"/>
              <a:gd name="adj2" fmla="val 9687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ride my bike to school.</a:t>
            </a:r>
            <a:endParaRPr lang="zh-CN" altLang="en-US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1" name="Picture 9" descr="http://t3.baidu.com/it/u=3598328032,691448860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429000"/>
            <a:ext cx="240030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标注 9"/>
          <p:cNvSpPr/>
          <p:nvPr/>
        </p:nvSpPr>
        <p:spPr>
          <a:xfrm>
            <a:off x="533400" y="990600"/>
            <a:ext cx="3276600" cy="1981200"/>
          </a:xfrm>
          <a:prstGeom prst="wedgeRectCallout">
            <a:avLst>
              <a:gd name="adj1" fmla="val 30185"/>
              <a:gd name="adj2" fmla="val 7780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it take to get to school, Mary?</a:t>
            </a:r>
            <a:endParaRPr lang="zh-CN" altLang="en-US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矩形标注 10"/>
          <p:cNvSpPr/>
          <p:nvPr/>
        </p:nvSpPr>
        <p:spPr>
          <a:xfrm>
            <a:off x="4114800" y="1219200"/>
            <a:ext cx="4419600" cy="1447800"/>
          </a:xfrm>
          <a:prstGeom prst="wedgeRectCallout">
            <a:avLst>
              <a:gd name="adj1" fmla="val -27907"/>
              <a:gd name="adj2" fmla="val 10745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about an hour to get to school.</a:t>
            </a:r>
            <a:endParaRPr lang="zh-CN" altLang="en-US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1" name="Picture 9" descr="http://t3.baidu.com/it/u=3598328032,691448860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05200"/>
            <a:ext cx="240030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矩形标注 9"/>
          <p:cNvSpPr/>
          <p:nvPr/>
        </p:nvSpPr>
        <p:spPr>
          <a:xfrm>
            <a:off x="990600" y="990600"/>
            <a:ext cx="3276600" cy="1905000"/>
          </a:xfrm>
          <a:prstGeom prst="wedgeRectCallout">
            <a:avLst>
              <a:gd name="adj1" fmla="val 42829"/>
              <a:gd name="adj2" fmla="val 85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it take to get to school, Jane?</a:t>
            </a:r>
            <a:endParaRPr lang="zh-CN" altLang="en-US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矩形标注 10"/>
          <p:cNvSpPr/>
          <p:nvPr/>
        </p:nvSpPr>
        <p:spPr>
          <a:xfrm>
            <a:off x="4800600" y="1219200"/>
            <a:ext cx="3048000" cy="1295400"/>
          </a:xfrm>
          <a:prstGeom prst="wedgeRectCallout">
            <a:avLst>
              <a:gd name="adj1" fmla="val -32185"/>
              <a:gd name="adj2" fmla="val 13419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takes about ten minutes.</a:t>
            </a:r>
            <a:endParaRPr lang="zh-CN" altLang="en-US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61" name="Picture 9" descr="http://t3.baidu.com/it/u=3598328032,691448860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657600"/>
            <a:ext cx="240030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4614" name="表格 24613"/>
          <p:cNvGraphicFramePr/>
          <p:nvPr/>
        </p:nvGraphicFramePr>
        <p:xfrm>
          <a:off x="76200" y="684213"/>
          <a:ext cx="8915400" cy="4802187"/>
        </p:xfrm>
        <a:graphic>
          <a:graphicData uri="http://schemas.openxmlformats.org/drawingml/2006/table">
            <a:tbl>
              <a:tblPr/>
              <a:tblGrid>
                <a:gridCol w="6781800"/>
                <a:gridCol w="2133600"/>
              </a:tblGrid>
              <a:tr h="622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 someone who </a:t>
                      </a:r>
                      <a:r>
                        <a:rPr lang="en-US" altLang="zh-CN" sz="3200" b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zh-CN" altLang="en-US" sz="32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zh-CN" altLang="en-US" sz="3200" b="1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52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lives about five kilometers from school.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388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walks to school.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2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takes a bus to school.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2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goes to school by bike.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38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needs about an hour to get to school.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23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 about 10 minutes to get to school.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内容占位符 2"/>
          <p:cNvSpPr txBox="1"/>
          <p:nvPr/>
        </p:nvSpPr>
        <p:spPr>
          <a:xfrm>
            <a:off x="2667000" y="762000"/>
            <a:ext cx="6248400" cy="609600"/>
          </a:xfrm>
          <a:prstGeom prst="rect">
            <a:avLst/>
          </a:prstGeom>
        </p:spPr>
        <p:txBody>
          <a:bodyPr/>
          <a:p>
            <a:pPr marL="514350" indent="-514350" eaLnBrk="0" hangingPunct="0">
              <a:spcBef>
                <a:spcPct val="20000"/>
              </a:spcBef>
            </a:pPr>
            <a:r>
              <a:rPr lang="en-US" altLang="zh-CN" sz="3400" b="1">
                <a:solidFill>
                  <a:srgbClr val="99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Make a survey in your group.</a:t>
            </a:r>
            <a:endParaRPr lang="en-US" altLang="zh-CN" sz="3400" b="1">
              <a:solidFill>
                <a:srgbClr val="9900C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25640" name="表格 25639"/>
          <p:cNvGraphicFramePr/>
          <p:nvPr/>
        </p:nvGraphicFramePr>
        <p:xfrm>
          <a:off x="457200" y="1676400"/>
          <a:ext cx="8305800" cy="4678363"/>
        </p:xfrm>
        <a:graphic>
          <a:graphicData uri="http://schemas.openxmlformats.org/drawingml/2006/table">
            <a:tbl>
              <a:tblPr/>
              <a:tblGrid>
                <a:gridCol w="5257800"/>
                <a:gridCol w="3048000"/>
              </a:tblGrid>
              <a:tr h="64928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cs typeface="Times New Roman" panose="02020603050405020304" pitchFamily="18" charset="0"/>
                        </a:rPr>
                        <a:t>Questions</a:t>
                      </a:r>
                      <a:endParaRPr lang="zh-CN" altLang="en-US" sz="3600" b="1" dirty="0"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cs typeface="Times New Roman" panose="02020603050405020304" pitchFamily="18" charset="0"/>
                        </a:rPr>
                        <a:t>S1</a:t>
                      </a:r>
                      <a:endParaRPr lang="zh-CN" altLang="en-US" sz="3600" b="1" dirty="0"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18903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far do you live from school?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55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walk to school?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8255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do you get to school?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long does it take to get to school?</a:t>
                      </a:r>
                      <a:endParaRPr lang="zh-CN" altLang="en-US" sz="3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4" name="Text Box 8"/>
          <p:cNvSpPr txBox="1"/>
          <p:nvPr/>
        </p:nvSpPr>
        <p:spPr>
          <a:xfrm>
            <a:off x="5867400" y="2482850"/>
            <a:ext cx="2732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kilometers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5943600" y="3505200"/>
            <a:ext cx="2819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 don’t.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78513" y="4387850"/>
            <a:ext cx="273208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</a:rPr>
              <a:t>take the bus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26" name="矩形 6"/>
          <p:cNvPicPr/>
          <p:nvPr/>
        </p:nvPicPr>
        <p:blipFill>
          <a:blip r:embed="rId2"/>
          <a:srcRect l="2281" t="15195" r="9125" b="11307"/>
          <a:stretch>
            <a:fillRect/>
          </a:stretch>
        </p:blipFill>
        <p:spPr>
          <a:xfrm>
            <a:off x="-76200" y="76200"/>
            <a:ext cx="29591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8"/>
          <p:cNvSpPr txBox="1"/>
          <p:nvPr/>
        </p:nvSpPr>
        <p:spPr>
          <a:xfrm>
            <a:off x="6019800" y="5378450"/>
            <a:ext cx="2555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Text Box 7"/>
          <p:cNvSpPr txBox="1"/>
          <p:nvPr/>
        </p:nvSpPr>
        <p:spPr>
          <a:xfrm>
            <a:off x="838200" y="1905000"/>
            <a:ext cx="74676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In my group, S1 lives about five kilometers from school. He goes to school by bus. It takes about ten minutes to get to school.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14400" y="4735513"/>
            <a:ext cx="48006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 lives about </a:t>
            </a: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914400" y="5573713"/>
            <a:ext cx="6477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S3 lives about </a:t>
            </a: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b="1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3903" y="693389"/>
            <a:ext cx="3234383" cy="902484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Jokerman" pitchFamily="82" charset="0"/>
                <a:ea typeface="宋体" panose="02010600030101010101" pitchFamily="2" charset="-122"/>
                <a:cs typeface="+mn-cs"/>
              </a:rPr>
              <a:t>Report</a:t>
            </a:r>
            <a:endParaRPr kumimoji="0" lang="zh-CN" altLang="en-US" sz="4000" b="0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Jokerman" pitchFamily="8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0" name="Text Box 3"/>
          <p:cNvSpPr txBox="1"/>
          <p:nvPr/>
        </p:nvSpPr>
        <p:spPr>
          <a:xfrm>
            <a:off x="3124200" y="381000"/>
            <a:ext cx="48768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Make a report about your classmates.</a:t>
            </a:r>
            <a:endParaRPr lang="en-US" altLang="zh-CN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内容占位符 2"/>
          <p:cNvSpPr txBox="1"/>
          <p:nvPr/>
        </p:nvSpPr>
        <p:spPr bwMode="auto">
          <a:xfrm>
            <a:off x="609600" y="1447800"/>
            <a:ext cx="8077200" cy="495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L="443230" indent="-44323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1.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drive to +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地点    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开车去某地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3230" indent="-44323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e.g. Does your uncle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drive home</a:t>
            </a:r>
            <a:r>
              <a:rPr lang="en-US" altLang="zh-CN" b="1">
                <a:latin typeface="Times New Roman" panose="02020603050405020304" pitchFamily="18" charset="0"/>
              </a:rPr>
              <a:t>?</a:t>
            </a:r>
            <a:br>
              <a:rPr lang="en-US" altLang="zh-CN" b="1">
                <a:latin typeface="Times New Roman" panose="02020603050405020304" pitchFamily="18" charset="0"/>
              </a:rPr>
            </a:br>
            <a:r>
              <a:rPr lang="en-US" altLang="zh-CN" b="1">
                <a:latin typeface="Times New Roman" panose="02020603050405020304" pitchFamily="18" charset="0"/>
              </a:rPr>
              <a:t>       </a:t>
            </a:r>
            <a:r>
              <a:rPr lang="zh-CN" altLang="en-US" b="1" dirty="0">
                <a:latin typeface="Times New Roman" panose="02020603050405020304" pitchFamily="18" charset="0"/>
              </a:rPr>
              <a:t>你叔叔开车回家吗？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443230" indent="-44323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2.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get, go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等词后面跟地点名词时要用介词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43230" indent="-443230" eaLnBrk="0" hangingPunct="0">
              <a:lnSpc>
                <a:spcPct val="120000"/>
              </a:lnSpc>
            </a:pPr>
            <a: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get to school       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去学校   </a:t>
            </a:r>
            <a:b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go to the library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去图书馆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5" name="图片 27654" descr="language points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375150" cy="989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8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charRg st="28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charRg st="8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charRg st="8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charRg st="82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charRg st="82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1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111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100" name="Picture 4" descr="school bus">
            <a:hlinkClick r:id="" action="ppaction://noaction"/>
          </p:cNvPr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4038600"/>
            <a:ext cx="2079625" cy="2173288"/>
          </a:xfrm>
          <a:ln/>
        </p:spPr>
      </p:pic>
      <p:sp>
        <p:nvSpPr>
          <p:cNvPr id="4101" name="WordArt 5"/>
          <p:cNvSpPr>
            <a:spLocks noTextEdit="1"/>
          </p:cNvSpPr>
          <p:nvPr/>
        </p:nvSpPr>
        <p:spPr>
          <a:xfrm>
            <a:off x="457200" y="762000"/>
            <a:ext cx="8153400" cy="35639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Section A 2</a:t>
            </a:r>
            <a:endParaRPr lang="zh-CN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 focus-3c</a:t>
            </a:r>
            <a:endParaRPr lang="zh-CN" altLang="en-US" sz="3600" b="1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2" name="Text Box 7"/>
          <p:cNvSpPr txBox="1"/>
          <p:nvPr/>
        </p:nvSpPr>
        <p:spPr>
          <a:xfrm>
            <a:off x="1212850" y="5481638"/>
            <a:ext cx="842963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i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24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内容占位符 2"/>
          <p:cNvSpPr txBox="1"/>
          <p:nvPr/>
        </p:nvSpPr>
        <p:spPr bwMode="auto">
          <a:xfrm>
            <a:off x="990600" y="1600200"/>
            <a:ext cx="7772400" cy="304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defTabSz="914400" eaLnBrk="0" hangingPunct="0">
              <a:lnSpc>
                <a:spcPct val="130000"/>
              </a:lnSpc>
              <a:tabLst>
                <a:tab pos="0" algn="l"/>
              </a:tabLst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当他们后面跟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home, here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等副词时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不用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914400" eaLnBrk="0" hangingPunct="0">
              <a:lnSpc>
                <a:spcPct val="130000"/>
              </a:lnSpc>
              <a:tabLst>
                <a:tab pos="0" algn="l"/>
              </a:tabLst>
            </a:pPr>
            <a:r>
              <a:rPr lang="en-US" altLang="zh-CN" b="1">
                <a:latin typeface="Times New Roman" panose="02020603050405020304" pitchFamily="18" charset="0"/>
              </a:rPr>
              <a:t>e.g.</a:t>
            </a:r>
            <a: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How does your brother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get home</a:t>
            </a:r>
            <a:r>
              <a:rPr lang="en-US" altLang="zh-CN" b="1">
                <a:latin typeface="Times New Roman" panose="02020603050405020304" pitchFamily="18" charset="0"/>
              </a:rPr>
              <a:t>?</a:t>
            </a:r>
            <a:br>
              <a:rPr lang="en-US" altLang="zh-CN" b="1">
                <a:latin typeface="Times New Roman" panose="02020603050405020304" pitchFamily="18" charset="0"/>
              </a:rPr>
            </a:br>
            <a:r>
              <a:rPr lang="en-US" altLang="zh-CN" b="1">
                <a:latin typeface="Times New Roman" panose="02020603050405020304" pitchFamily="18" charset="0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</a:rPr>
              <a:t>你弟弟怎样到家的？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charRg st="31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301" name="内容占位符 2"/>
          <p:cNvSpPr/>
          <p:nvPr/>
        </p:nvSpPr>
        <p:spPr>
          <a:xfrm>
            <a:off x="304800" y="1212850"/>
            <a:ext cx="7543800" cy="68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5050"/>
                </a:solidFill>
              </a:rPr>
              <a:t>一、选词填空</a:t>
            </a:r>
            <a:r>
              <a:rPr lang="en-US" altLang="zh-CN" sz="3600" b="1">
                <a:solidFill>
                  <a:srgbClr val="FF5050"/>
                </a:solidFill>
              </a:rPr>
              <a:t>, </a:t>
            </a:r>
            <a:r>
              <a:rPr lang="zh-CN" altLang="en-US" sz="3600" b="1" dirty="0">
                <a:solidFill>
                  <a:srgbClr val="FF5050"/>
                </a:solidFill>
              </a:rPr>
              <a:t>注重用恰当的形式。</a:t>
            </a:r>
            <a:endParaRPr lang="zh-CN" altLang="en-US" sz="3600" b="1" dirty="0">
              <a:solidFill>
                <a:srgbClr val="FF5050"/>
              </a:solidFill>
            </a:endParaRPr>
          </a:p>
        </p:txBody>
      </p:sp>
      <p:sp>
        <p:nvSpPr>
          <p:cNvPr id="55302" name="内容占位符 2"/>
          <p:cNvSpPr txBox="1"/>
          <p:nvPr/>
        </p:nvSpPr>
        <p:spPr>
          <a:xfrm>
            <a:off x="304800" y="2057400"/>
            <a:ext cx="8534400" cy="609600"/>
          </a:xfrm>
          <a:prstGeom prst="rect">
            <a:avLst/>
          </a:prstGeom>
          <a:solidFill>
            <a:srgbClr val="FF9933"/>
          </a:solidFill>
          <a:ln w="254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ctr" eaLnBrk="0" hangingPunct="0"/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</a:rPr>
              <a:t>how long, about, how far, live, walk, drive</a:t>
            </a:r>
            <a:endParaRPr lang="en-US" altLang="zh-CN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304800" y="2895600"/>
            <a:ext cx="8839200" cy="272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p>
            <a:pPr marL="514350" indent="-514350" eaLnBrk="0" hangingPunct="0">
              <a:lnSpc>
                <a:spcPct val="120000"/>
              </a:lnSpc>
              <a:buAutoNum type="arabicPeriod"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My school is near. So I always _____ to school.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 It takes ______ 25 minutes .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Bush usually _______ home.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6858000" y="2903538"/>
            <a:ext cx="188277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2438400" y="4264025"/>
            <a:ext cx="20701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4343400" y="4873625"/>
            <a:ext cx="16002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drives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7" name="矩形 55306"/>
          <p:cNvSpPr/>
          <p:nvPr/>
        </p:nvSpPr>
        <p:spPr>
          <a:xfrm>
            <a:off x="2895600" y="457200"/>
            <a:ext cx="365760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Exercises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52400" y="935038"/>
            <a:ext cx="8839200" cy="4703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p>
            <a:pPr marL="990600" indent="-99060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4. My aunt ____ ten kilometers from school.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-99060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5. A: ________ is it from your home to school?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-99060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B: About nine kilometers.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-99060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6. A: _________ does it take to get to his school?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-990600" eaLnBrk="0" hangingPunct="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B: About half an hour. 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438400" y="946150"/>
            <a:ext cx="1295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1295400" y="1620838"/>
            <a:ext cx="1905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1295400" y="3536950"/>
            <a:ext cx="20574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562600"/>
          </a:xfrm>
        </p:spPr>
        <p:txBody>
          <a:bodyPr vert="horz" wrap="square" lIns="91440" tIns="45720" rIns="91440" bIns="45720" numCol="1" anchor="t" anchorCtr="0" compatLnSpc="1"/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Do your parents drive to work?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作否定回答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Mary goes to school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by bike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      ______________________________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Linda lives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ten kilometers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from school.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划线部分提问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/>
          <p:nvPr/>
        </p:nvSpPr>
        <p:spPr>
          <a:xfrm>
            <a:off x="304800" y="457200"/>
            <a:ext cx="548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5050"/>
                </a:solidFill>
                <a:latin typeface="Times New Roman" panose="02020603050405020304" pitchFamily="18" charset="0"/>
              </a:rPr>
              <a:t>二、句型转换。</a:t>
            </a:r>
            <a:endParaRPr lang="en-US" altLang="zh-CN" b="1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2057400" y="1797050"/>
            <a:ext cx="312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</a:rPr>
              <a:t>No,  they don’t. 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838200" y="377825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</a:rPr>
              <a:t>How does Mary go to school? 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838200" y="5759450"/>
            <a:ext cx="7924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</a:rPr>
              <a:t>How far does Linda live from school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  <p:bldP spid="102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6324" name="Rectangle 2"/>
          <p:cNvSpPr/>
          <p:nvPr/>
        </p:nvSpPr>
        <p:spPr>
          <a:xfrm>
            <a:off x="152400" y="914400"/>
            <a:ext cx="8839200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14350" lvl="0" indent="-51435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I take </a:t>
            </a:r>
            <a:r>
              <a:rPr lang="en-US" altLang="zh-C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an hour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to get to her home.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对划 线部分提问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__________________________________?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Eric/rides/to/school/every/his/day (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连词 成句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2"/>
          <p:cNvSpPr txBox="1"/>
          <p:nvPr/>
        </p:nvSpPr>
        <p:spPr>
          <a:xfrm>
            <a:off x="609600" y="2317750"/>
            <a:ext cx="8229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</a:rPr>
              <a:t>How long does it take to get to her home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533400" y="4451350"/>
            <a:ext cx="80772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b="1">
                <a:solidFill>
                  <a:srgbClr val="CC00FF"/>
                </a:solidFill>
                <a:latin typeface="Times New Roman" panose="02020603050405020304" pitchFamily="18" charset="0"/>
              </a:rPr>
              <a:t> Eric rides his bike to school every day</a:t>
            </a:r>
            <a:endParaRPr lang="en-US" altLang="zh-CN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 useBgFill="1">
        <p:nvSpPr>
          <p:cNvPr id="29742" name="Rectangle 46"/>
          <p:cNvSpPr>
            <a:spLocks noChangeArrowheads="1"/>
          </p:cNvSpPr>
          <p:nvPr/>
        </p:nvSpPr>
        <p:spPr bwMode="auto">
          <a:xfrm>
            <a:off x="533400" y="1828800"/>
            <a:ext cx="8534400" cy="2971800"/>
          </a:xfrm>
          <a:prstGeom prst="rect">
            <a:avLst/>
          </a:prstGeom>
          <a:ln w="9525">
            <a:noFill/>
            <a:miter lim="800000"/>
          </a:ln>
          <a:effectLst/>
        </p:spPr>
        <p:txBody>
          <a:bodyPr wrap="none" anchor="ctr"/>
          <a:p>
            <a:pPr marL="342900" indent="-34290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1. Copy words, phrases and sentences.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2. Interview your parents how to get to </a:t>
            </a:r>
            <a:endParaRPr lang="en-US" altLang="zh-CN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work,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and give a report.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28675" name="Picture 53" descr="b2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" y="4876800"/>
            <a:ext cx="1524000" cy="124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28677" descr="homework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4800600" cy="1093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8" name="Text Box 4"/>
          <p:cNvSpPr txBox="1"/>
          <p:nvPr/>
        </p:nvSpPr>
        <p:spPr>
          <a:xfrm>
            <a:off x="533400" y="1524000"/>
            <a:ext cx="8458200" cy="4437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ride a bike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by bike</a:t>
            </a:r>
            <a:r>
              <a:rPr lang="en-US" altLang="zh-CN" sz="3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骑自行车</a:t>
            </a:r>
            <a:endParaRPr lang="zh-CN" altLang="en-US" sz="3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take the subway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by subway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乘坐地铁</a:t>
            </a:r>
            <a:endParaRPr lang="zh-CN" altLang="en-US" sz="3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take the train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by train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乘坐火车</a:t>
            </a:r>
            <a:endParaRPr lang="zh-CN" altLang="en-US" sz="3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take a plane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by plane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乘坐飞机</a:t>
            </a:r>
            <a:endParaRPr lang="zh-CN" altLang="en-US" sz="3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take the bus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by bus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乘坐公车</a:t>
            </a:r>
            <a:endParaRPr lang="zh-CN" altLang="en-US" sz="3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6. walks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on  foot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zh-CN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走路、步行</a:t>
            </a:r>
            <a:endParaRPr lang="zh-CN" altLang="en-US" sz="3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7. get to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zh-CN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到达</a:t>
            </a:r>
            <a:endParaRPr lang="en-US" altLang="zh-CN" sz="3400" b="1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矩形 3"/>
          <p:cNvPicPr/>
          <p:nvPr/>
        </p:nvPicPr>
        <p:blipFill>
          <a:blip r:embed="rId2"/>
          <a:srcRect l="6192" t="26811" r="13991" b="18297"/>
          <a:stretch>
            <a:fillRect/>
          </a:stretch>
        </p:blipFill>
        <p:spPr>
          <a:xfrm>
            <a:off x="152400" y="381000"/>
            <a:ext cx="31242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45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charRg st="45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81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charRg st="81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124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8">
                                            <p:txEl>
                                              <p:charRg st="124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167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charRg st="167" end="2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211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8">
                                            <p:txEl>
                                              <p:charRg st="211" end="2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258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8">
                                            <p:txEl>
                                              <p:charRg st="258" end="3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8" name="Text Box 4"/>
          <p:cNvSpPr txBox="1"/>
          <p:nvPr/>
        </p:nvSpPr>
        <p:spPr>
          <a:xfrm>
            <a:off x="609600" y="1060450"/>
            <a:ext cx="80010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0000"/>
              </a:lnSpc>
              <a:tabLst>
                <a:tab pos="719455" algn="l"/>
              </a:tabLst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8. How far is it from </a:t>
            </a:r>
            <a:r>
              <a:rPr lang="en-US" altLang="zh-CN" b="1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CN" b="1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719455" algn="l"/>
              </a:tabLst>
            </a:pPr>
            <a:r>
              <a:rPr lang="zh-CN" altLang="en-US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从</a:t>
            </a: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多远？</a:t>
            </a:r>
            <a:endParaRPr lang="en-US" altLang="zh-CN" b="1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719455" algn="l"/>
              </a:tabLst>
            </a:pP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9. How long does it take</a:t>
            </a:r>
            <a:r>
              <a:rPr lang="en-US" altLang="zh-CN" b="1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719455" algn="l"/>
              </a:tabLst>
            </a:pPr>
            <a:r>
              <a:rPr lang="zh-CN" altLang="en-US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zh-CN" altLang="en-US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需要多长时间？</a:t>
            </a:r>
            <a:endParaRPr lang="zh-CN" altLang="en-US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719455" algn="l"/>
              </a:tabLst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10. It takes </a:t>
            </a:r>
            <a:r>
              <a:rPr lang="en-US" altLang="zh-CN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. some time to do </a:t>
            </a:r>
            <a:r>
              <a:rPr lang="en-US" altLang="zh-CN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tabLst>
                <a:tab pos="719455" algn="l"/>
              </a:tabLst>
            </a:pPr>
            <a:r>
              <a:rPr lang="zh-CN" altLang="en-US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花某人多长时间做某事</a:t>
            </a:r>
            <a:endParaRPr lang="zh-CN" altLang="en-US" b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4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charRg st="4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868">
                                            <p:txEl>
                                              <p:charRg st="78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93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charRg st="93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868">
                                            <p:txEl>
                                              <p:charRg st="131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3"/>
          <p:cNvSpPr txBox="1"/>
          <p:nvPr/>
        </p:nvSpPr>
        <p:spPr>
          <a:xfrm>
            <a:off x="1147763" y="2622550"/>
            <a:ext cx="3089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I ride my bike.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1143000" y="1905000"/>
            <a:ext cx="56086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get to school?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1082675" y="3308350"/>
            <a:ext cx="53641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she get to school?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1112838" y="3994150"/>
            <a:ext cx="6172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She usually takes the bus.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1077913" y="5334000"/>
            <a:ext cx="5445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It takes about 15 minutes.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6" name="Text Box 7"/>
          <p:cNvSpPr txBox="1"/>
          <p:nvPr/>
        </p:nvSpPr>
        <p:spPr>
          <a:xfrm>
            <a:off x="1062038" y="4679950"/>
            <a:ext cx="782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it take to get to school?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矩形 7180"/>
          <p:cNvSpPr/>
          <p:nvPr/>
        </p:nvSpPr>
        <p:spPr>
          <a:xfrm>
            <a:off x="2514600" y="457200"/>
            <a:ext cx="3962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3"/>
          <p:cNvSpPr txBox="1"/>
          <p:nvPr/>
        </p:nvSpPr>
        <p:spPr>
          <a:xfrm>
            <a:off x="533400" y="3459163"/>
            <a:ext cx="7162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No, she doesn’t. She goes by bike.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24582" name="Text Box 7"/>
          <p:cNvSpPr txBox="1"/>
          <p:nvPr/>
        </p:nvSpPr>
        <p:spPr>
          <a:xfrm>
            <a:off x="533400" y="2743200"/>
            <a:ext cx="62563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Jane walk to school?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533400" y="4235450"/>
            <a:ext cx="6981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they take the bus to school?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533400" y="4997450"/>
            <a:ext cx="5984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No, they don’t. They walk. 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533400" y="1966913"/>
            <a:ext cx="609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latin typeface="Times New Roman" panose="02020603050405020304" pitchFamily="18" charset="0"/>
              </a:rPr>
              <a:t>It’s only about two kilometers.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17" name="Text Box 7"/>
          <p:cNvSpPr txBox="1"/>
          <p:nvPr/>
        </p:nvSpPr>
        <p:spPr>
          <a:xfrm>
            <a:off x="533400" y="1295400"/>
            <a:ext cx="83724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your home to school? </a:t>
            </a:r>
            <a:endParaRPr lang="en-US" altLang="zh-CN" b="1">
              <a:solidFill>
                <a:srgbClr val="FF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8763000" cy="404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do/does +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某人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___________ ? 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某人怎么去某地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是疑问副词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本句中用来提问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你叔叔通常怎样去香港？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矩形 5"/>
          <p:cNvSpPr/>
          <p:nvPr/>
        </p:nvSpPr>
        <p:spPr>
          <a:xfrm>
            <a:off x="762000" y="3503613"/>
            <a:ext cx="23622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出行方式</a:t>
            </a:r>
            <a:endParaRPr lang="zh-CN" altLang="en-US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81600" y="1535113"/>
            <a:ext cx="24384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to </a:t>
            </a:r>
            <a:r>
              <a:rPr lang="zh-CN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某地</a:t>
            </a:r>
            <a:endParaRPr lang="zh-CN" altLang="en-US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" y="4864100"/>
            <a:ext cx="81597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your uncle get to Hong Kong? </a:t>
            </a:r>
            <a:endParaRPr lang="zh-CN" altLang="en-US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矩形 9226"/>
          <p:cNvSpPr/>
          <p:nvPr/>
        </p:nvSpPr>
        <p:spPr>
          <a:xfrm>
            <a:off x="3048000" y="381000"/>
            <a:ext cx="2514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黑体" charset="0"/>
                <a:ea typeface="黑体" charset="0"/>
              </a:rPr>
              <a:t>归纳总结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1"/>
      <p:bldP spid="9220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839200" cy="4703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回答方式有两种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某人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take(s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____________ + to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某地。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某人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get(s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某地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_____________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我叔叔乘飞机去香港。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___________________________________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___________________________________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38600" y="1535113"/>
            <a:ext cx="2857500" cy="75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zh-CN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交通工具 </a:t>
            </a:r>
            <a:endParaRPr lang="zh-CN" altLang="en-US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8600" y="2895600"/>
            <a:ext cx="284480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zh-CN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交通工具 </a:t>
            </a:r>
            <a:endParaRPr lang="zh-CN" altLang="en-US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5150" y="4191000"/>
            <a:ext cx="8121650" cy="750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uncle takes the plane to Hong Kong. </a:t>
            </a:r>
            <a:endParaRPr lang="zh-CN" altLang="en-US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3400" y="4865688"/>
            <a:ext cx="7740650" cy="75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uncle gets to Hong Kong by plane. </a:t>
            </a:r>
            <a:endParaRPr lang="zh-CN" altLang="en-US" b="1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6226</Words>
  <Application>WPS 演示</Application>
  <PresentationFormat>在屏幕上显示</PresentationFormat>
  <Paragraphs>343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Comic Sans MS</vt:lpstr>
      <vt:lpstr>Times New Roman</vt:lpstr>
      <vt:lpstr>Gill Sans Ultra Bold</vt:lpstr>
      <vt:lpstr>Segoe Print</vt:lpstr>
      <vt:lpstr>黑体</vt:lpstr>
      <vt:lpstr>微软雅黑</vt:lpstr>
      <vt:lpstr>Arial Unicode MS</vt:lpstr>
      <vt:lpstr>Jokerman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海派甜心</cp:lastModifiedBy>
  <cp:revision>341</cp:revision>
  <dcterms:created xsi:type="dcterms:W3CDTF">2021-05-11T15:34:19Z</dcterms:created>
  <dcterms:modified xsi:type="dcterms:W3CDTF">2021-05-11T15:34:47Z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2052-11.1.0.10132</vt:lpwstr>
  </property>
</Properties>
</file>