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23"/>
  </p:handoutMasterIdLst>
  <p:sldIdLst>
    <p:sldId id="310" r:id="rId3"/>
    <p:sldId id="442" r:id="rId4"/>
    <p:sldId id="443" r:id="rId5"/>
    <p:sldId id="445" r:id="rId6"/>
    <p:sldId id="447" r:id="rId7"/>
    <p:sldId id="446" r:id="rId8"/>
    <p:sldId id="437" r:id="rId9"/>
    <p:sldId id="444" r:id="rId10"/>
    <p:sldId id="395" r:id="rId11"/>
    <p:sldId id="396" r:id="rId13"/>
    <p:sldId id="397" r:id="rId14"/>
    <p:sldId id="451" r:id="rId15"/>
    <p:sldId id="452" r:id="rId16"/>
    <p:sldId id="402" r:id="rId17"/>
    <p:sldId id="403" r:id="rId18"/>
    <p:sldId id="455" r:id="rId19"/>
    <p:sldId id="454" r:id="rId20"/>
    <p:sldId id="469" r:id="rId21"/>
    <p:sldId id="311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81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73200" y="1481455"/>
            <a:ext cx="873633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  I remember meeting all of you in Grade 7.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-59690" y="2817495"/>
            <a:ext cx="123113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725296" y="2335318"/>
            <a:ext cx="8928100" cy="78168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Where did you go yesterday?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7166" y="1582632"/>
            <a:ext cx="280479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735" b="1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3735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倒装结构 </a:t>
            </a:r>
            <a:endParaRPr lang="zh-CN" altLang="en-US" sz="3735" b="1" dirty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39684" y="1409700"/>
            <a:ext cx="6144895" cy="8388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疑问词</a:t>
            </a:r>
            <a:r>
              <a:rPr lang="en-US" altLang="zh-CN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一般疑问句（语序）</a:t>
            </a:r>
            <a:endParaRPr lang="zh-CN" altLang="en-US" sz="3735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25296" y="4145068"/>
            <a:ext cx="8928100" cy="77978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Who wants to help me?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7175" y="3606165"/>
            <a:ext cx="3084195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735" b="1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zh-CN" altLang="en-US" sz="3735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陈述结构 </a:t>
            </a:r>
            <a:endParaRPr lang="zh-CN" altLang="en-US" sz="3735" b="1" dirty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93964" y="3435350"/>
            <a:ext cx="3989705" cy="8369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lnSpc>
                <a:spcPct val="130000"/>
              </a:lnSpc>
            </a:pPr>
            <a:r>
              <a:rPr lang="zh-CN" altLang="en-US" sz="373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疑问词</a:t>
            </a:r>
            <a:r>
              <a:rPr lang="en-US" altLang="zh-CN" sz="373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373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谓语</a:t>
            </a:r>
            <a:r>
              <a:rPr lang="en-US" altLang="zh-CN" sz="373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373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其他</a:t>
            </a:r>
            <a:endParaRPr lang="en-US" altLang="zh-CN" sz="373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10" grpId="0"/>
      <p:bldP spid="12" grpId="0"/>
      <p:bldP spid="18" grpId="0"/>
      <p:bldP spid="18" grpId="1"/>
      <p:bldP spid="19" grpId="0"/>
      <p:bldP spid="19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30132" y="1195493"/>
          <a:ext cx="10210800" cy="446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765"/>
                <a:gridCol w="7392035"/>
              </a:tblGrid>
              <a:tr h="731520">
                <a:tc gridSpan="2">
                  <a:txBody>
                    <a:bodyPr/>
                    <a:p>
                      <a:pPr algn="ctr"/>
                      <a:r>
                        <a:rPr lang="en-US" altLang="zh-CN" sz="4000" kern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ea"/>
                        </a:rPr>
                        <a:t>1. </a:t>
                      </a:r>
                      <a:r>
                        <a:rPr lang="zh-CN" altLang="en-US" sz="4000" kern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ea"/>
                        </a:rPr>
                        <a:t>一般现在时</a:t>
                      </a:r>
                      <a:endParaRPr lang="zh-CN" altLang="en-US" sz="4000" kern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33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40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  <a:sym typeface="+mn-ea"/>
                        </a:rPr>
                        <a:t>定义</a:t>
                      </a:r>
                      <a:endParaRPr lang="zh-CN" altLang="en-US" sz="40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853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40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构成</a:t>
                      </a:r>
                      <a:endParaRPr lang="zh-CN" altLang="en-US" sz="40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383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40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标志词</a:t>
                      </a:r>
                      <a:endParaRPr lang="zh-CN" altLang="en-US" sz="40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83093" y="2095924"/>
            <a:ext cx="6625167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4200"/>
              </a:lnSpc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经常、反复发生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的动作或行为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及现在的某种状况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53367" y="3433868"/>
            <a:ext cx="3433445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动词原形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83094" y="4274397"/>
            <a:ext cx="691303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42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always, usually, often, sometimes,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ts val="42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every week (day, year, month...)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845185" y="43307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三、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时态</a:t>
            </a:r>
            <a:endParaRPr kumimoji="1" 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39987" y="1079923"/>
          <a:ext cx="10210800" cy="469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765"/>
                <a:gridCol w="7392035"/>
              </a:tblGrid>
              <a:tr h="678815">
                <a:tc gridSpan="2">
                  <a:txBody>
                    <a:bodyPr/>
                    <a:p>
                      <a:pPr algn="ctr"/>
                      <a:r>
                        <a:rPr lang="en-US" altLang="zh-CN" sz="4000" kern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楷体" panose="02010609060101010101" charset="-122"/>
                        </a:rPr>
                        <a:t>2. </a:t>
                      </a:r>
                      <a:r>
                        <a:rPr lang="zh-CN" altLang="en-US" sz="4000" kern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楷体" panose="02010609060101010101" charset="-122"/>
                        </a:rPr>
                        <a:t>一般过去时</a:t>
                      </a:r>
                      <a:endParaRPr lang="zh-CN" altLang="en-US" sz="4000" kern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楷体" panose="02010609060101010101" charset="-122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33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40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  <a:sym typeface="楷体" panose="02010609060101010101" charset="-122"/>
                        </a:rPr>
                        <a:t>定义</a:t>
                      </a:r>
                      <a:endParaRPr lang="zh-CN" altLang="en-US" sz="40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  <a:sym typeface="楷体" panose="02010609060101010101" charset="-122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763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40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构成</a:t>
                      </a:r>
                      <a:endParaRPr lang="zh-CN" altLang="en-US" sz="40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460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40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标志词</a:t>
                      </a:r>
                      <a:endParaRPr lang="zh-CN" altLang="en-US" sz="40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692948" y="1711114"/>
            <a:ext cx="6625167" cy="1468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表示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过去某个时间里发生的动作或存在的状态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69572" y="3118908"/>
            <a:ext cx="6548755" cy="135318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主语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+was/ were+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其他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>
              <a:lnSpc>
                <a:spcPct val="110000"/>
              </a:lnSpc>
            </a:pP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主语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实义动词的过去式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其他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92949" y="4308687"/>
            <a:ext cx="6913033" cy="1468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yesterday, last week, two months ago, the day before yesterday...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99982" y="1015153"/>
          <a:ext cx="10210800" cy="482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765"/>
                <a:gridCol w="7392035"/>
              </a:tblGrid>
              <a:tr h="678815">
                <a:tc gridSpan="2">
                  <a:txBody>
                    <a:bodyPr/>
                    <a:p>
                      <a:pPr algn="ctr"/>
                      <a:r>
                        <a:rPr lang="en-US" altLang="zh-CN" sz="4000" kern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楷体" panose="02010609060101010101" charset="-122"/>
                        </a:rPr>
                        <a:t>3. </a:t>
                      </a:r>
                      <a:r>
                        <a:rPr lang="zh-CN" altLang="en-US" sz="4000" kern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楷体" panose="02010609060101010101" charset="-122"/>
                        </a:rPr>
                        <a:t>一般将来时</a:t>
                      </a:r>
                      <a:endParaRPr lang="zh-CN" altLang="en-US" sz="4000" kern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楷体" panose="02010609060101010101" charset="-122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33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40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  <a:sym typeface="楷体" panose="02010609060101010101" charset="-122"/>
                        </a:rPr>
                        <a:t>定义</a:t>
                      </a:r>
                      <a:endParaRPr lang="zh-CN" altLang="en-US" sz="40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  <a:sym typeface="楷体" panose="02010609060101010101" charset="-122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79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40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构成</a:t>
                      </a:r>
                      <a:endParaRPr lang="zh-CN" altLang="en-US" sz="40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383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40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标志词</a:t>
                      </a:r>
                      <a:endParaRPr lang="zh-CN" altLang="en-US" sz="40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672840" y="1776095"/>
            <a:ext cx="7133590" cy="1468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表示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将要发生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的动作或存在的状态及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打算、计划或准备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做某事。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2695" y="3143885"/>
            <a:ext cx="8106410" cy="135318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be(is, am, are) going to do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；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will/shall do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72840" y="4335145"/>
            <a:ext cx="7472045" cy="1582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  <a:buNone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tomorrow,  next day (week, month, year), the day after tomorrow...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79526" y="1526752"/>
            <a:ext cx="8981440" cy="78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I can’t believe how fast the time went by!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042" y="3143885"/>
            <a:ext cx="10847917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感叹句是表达喜、怒、哀、乐以及惊奇、惊讶等强烈感情的句子，感叹句通常由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或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855259" y="2339552"/>
            <a:ext cx="8257117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736042" y="2392469"/>
            <a:ext cx="161353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感叹句</a:t>
            </a:r>
            <a:endParaRPr lang="zh-CN" altLang="en-US" sz="2400" dirty="0">
              <a:solidFill>
                <a:srgbClr val="0000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左中括号 12"/>
          <p:cNvSpPr/>
          <p:nvPr/>
        </p:nvSpPr>
        <p:spPr>
          <a:xfrm>
            <a:off x="4778375" y="1679152"/>
            <a:ext cx="287867" cy="586317"/>
          </a:xfrm>
          <a:prstGeom prst="leftBracket">
            <a:avLst/>
          </a:prstGeom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左中括号 13"/>
          <p:cNvSpPr/>
          <p:nvPr/>
        </p:nvSpPr>
        <p:spPr>
          <a:xfrm rot="10800000">
            <a:off x="9968442" y="1668569"/>
            <a:ext cx="287867" cy="588433"/>
          </a:xfrm>
          <a:prstGeom prst="leftBracket">
            <a:avLst/>
          </a:prstGeom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2"/>
          <p:cNvSpPr txBox="1"/>
          <p:nvPr/>
        </p:nvSpPr>
        <p:spPr>
          <a:xfrm>
            <a:off x="1388110" y="1504950"/>
            <a:ext cx="9712960" cy="3825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由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引导的感叹句句式：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+ (a / an) +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形容词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名词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(+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谓语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！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由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引导的感叹句句式：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How + 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形容词</a:t>
            </a:r>
            <a:r>
              <a:rPr lang="en-US" altLang="zh-CN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/ 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副词 </a:t>
            </a:r>
            <a:r>
              <a:rPr lang="en-US" altLang="zh-CN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+ 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主语</a:t>
            </a:r>
            <a:r>
              <a:rPr lang="en-US" altLang="zh-CN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谓语！</a:t>
            </a:r>
            <a:endParaRPr lang="en-US" altLang="zh-CN" sz="373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  <a:buNone/>
            </a:pP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四、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感叹句</a:t>
            </a:r>
            <a:endParaRPr kumimoji="1" 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4725"/>
          <a:stretch>
            <a:fillRect/>
          </a:stretch>
        </p:blipFill>
        <p:spPr>
          <a:xfrm>
            <a:off x="1988185" y="1077595"/>
            <a:ext cx="7747635" cy="460946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2677160" y="1273810"/>
            <a:ext cx="8759825" cy="819785"/>
          </a:xfrm>
          <a:prstGeom prst="wedgeRoundRectCallout">
            <a:avLst>
              <a:gd name="adj1" fmla="val -30951"/>
              <a:gd name="adj2" fmla="val 642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do you remember about Grade 7?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对话气泡: 圆角矩形 3"/>
          <p:cNvSpPr/>
          <p:nvPr/>
        </p:nvSpPr>
        <p:spPr>
          <a:xfrm>
            <a:off x="671830" y="2606675"/>
            <a:ext cx="9404350" cy="819785"/>
          </a:xfrm>
          <a:prstGeom prst="wedgeRoundRectCallout">
            <a:avLst>
              <a:gd name="adj1" fmla="val -30951"/>
              <a:gd name="adj2" fmla="val 642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happened in Grade 8 that was special?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对话气泡: 圆角矩形 3"/>
          <p:cNvSpPr/>
          <p:nvPr/>
        </p:nvSpPr>
        <p:spPr>
          <a:xfrm>
            <a:off x="817880" y="3940175"/>
            <a:ext cx="7606665" cy="819785"/>
          </a:xfrm>
          <a:prstGeom prst="wedgeRoundRectCallout">
            <a:avLst>
              <a:gd name="adj1" fmla="val -30951"/>
              <a:gd name="adj2" fmla="val 642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44894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are you looking forward to?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talk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4003" y="1847322"/>
            <a:ext cx="905383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It’s time _____ say goodbye.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A. to              B. for            C. in         D. by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52725" y="3326660"/>
            <a:ext cx="10086975" cy="18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— Jane is going to hold a concert here in July.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— Really? _____ exciting news!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A. How                      B. What an           C. What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3776133" y="1795568"/>
            <a:ext cx="52578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149090" y="3901864"/>
            <a:ext cx="52578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3935" y="1651000"/>
            <a:ext cx="108096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1. I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t’s time to graduate.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特殊疑问句。</a:t>
            </a:r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 </a:t>
            </a: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can’t believe how fast the time went by!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0" y="1614170"/>
            <a:ext cx="5374005" cy="357949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274320" y="1295400"/>
            <a:ext cx="6226175" cy="1183640"/>
          </a:xfrm>
          <a:prstGeom prst="wedgeRoundRectCallout">
            <a:avLst>
              <a:gd name="adj1" fmla="val -30951"/>
              <a:gd name="adj2" fmla="val 642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algn="l"/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special thing happened in Grade 7 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5904865" y="4030345"/>
            <a:ext cx="5405755" cy="1302385"/>
          </a:xfrm>
          <a:prstGeom prst="wedgeRoundRectCallout">
            <a:avLst>
              <a:gd name="adj1" fmla="val 39005"/>
              <a:gd name="adj2" fmla="val 76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Our team won</a:t>
            </a:r>
            <a:r>
              <a:rPr lang="en-US" altLang="zh-CN" sz="373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3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school basketball competition.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570" y="1465580"/>
            <a:ext cx="5135880" cy="3420110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163195" y="3804285"/>
            <a:ext cx="7053580" cy="1365250"/>
          </a:xfrm>
          <a:prstGeom prst="wedgeRoundRectCallout">
            <a:avLst>
              <a:gd name="adj1" fmla="val -30951"/>
              <a:gd name="adj2" fmla="val 642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have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you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changed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since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you started junior high school?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621145" y="989330"/>
            <a:ext cx="5405755" cy="1200785"/>
          </a:xfrm>
          <a:prstGeom prst="wedgeRoundRectCallout">
            <a:avLst>
              <a:gd name="adj1" fmla="val 39005"/>
              <a:gd name="adj2" fmla="val 76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ve become much better at speaking English.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6725" y="1397000"/>
            <a:ext cx="5418455" cy="4064000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1336040" y="607060"/>
            <a:ext cx="8759825" cy="962025"/>
          </a:xfrm>
          <a:prstGeom prst="wedgeRoundRectCallout">
            <a:avLst>
              <a:gd name="adj1" fmla="val -30951"/>
              <a:gd name="adj2" fmla="val 642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do you remember about Grade 8?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2724785" y="4563745"/>
            <a:ext cx="7111365" cy="976630"/>
          </a:xfrm>
          <a:prstGeom prst="wedgeRoundRectCallout">
            <a:avLst>
              <a:gd name="adj1" fmla="val 39005"/>
              <a:gd name="adj2" fmla="val 76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remember being a volunteer.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8495" y="1766570"/>
            <a:ext cx="5379720" cy="3572510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154940" y="1495425"/>
            <a:ext cx="5347335" cy="1304925"/>
          </a:xfrm>
          <a:prstGeom prst="wedgeRoundRectCallout">
            <a:avLst>
              <a:gd name="adj1" fmla="val -30951"/>
              <a:gd name="adj2" fmla="val 642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did you use to do that you don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 do now?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4863465" y="4259580"/>
            <a:ext cx="6193155" cy="1291590"/>
          </a:xfrm>
          <a:prstGeom prst="wedgeRoundRectCallout">
            <a:avLst>
              <a:gd name="adj1" fmla="val 39005"/>
              <a:gd name="adj2" fmla="val 76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used to take dance lessons, but I don’t anymore.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/>
          <p:nvPr/>
        </p:nvSpPr>
        <p:spPr>
          <a:xfrm>
            <a:off x="2627842" y="4835313"/>
            <a:ext cx="933873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And now it’s time to graduate. </a:t>
            </a:r>
            <a:endParaRPr lang="en-US" altLang="zh-CN" sz="3735" b="1" dirty="0">
              <a:solidFill>
                <a:srgbClr val="FF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9425" y="1070610"/>
            <a:ext cx="5784850" cy="406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902672" y="4367318"/>
            <a:ext cx="933873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Now it’s time for graduation. </a:t>
            </a:r>
            <a:endParaRPr lang="en-US" altLang="zh-CN" sz="4000" b="1" dirty="0">
              <a:solidFill>
                <a:srgbClr val="7030A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I</a:t>
            </a:r>
            <a:r>
              <a:rPr kumimoji="1" 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t's time for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0995" y="1852295"/>
            <a:ext cx="881697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it’s time (for sb.) to do sth. 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    </a:t>
            </a:r>
            <a:r>
              <a:rPr lang="zh-CN" altLang="en-US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该是（某人）做某事的时候了。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it’s time for </a:t>
            </a:r>
            <a:r>
              <a:rPr lang="en-US" altLang="zh-CN" sz="3600" b="1" noProof="0" dirty="0" err="1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sth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该是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做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……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的时候了。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4110" y="1339215"/>
            <a:ext cx="6276340" cy="418020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154940" y="1495425"/>
            <a:ext cx="7053580" cy="1608455"/>
          </a:xfrm>
          <a:prstGeom prst="wedgeRoundRectCallout">
            <a:avLst>
              <a:gd name="adj1" fmla="val -30951"/>
              <a:gd name="adj2" fmla="val 642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 do you think things will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different in senior high school?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5593080" y="3306445"/>
            <a:ext cx="6193155" cy="1534795"/>
          </a:xfrm>
          <a:prstGeom prst="wedgeRoundRectCallout">
            <a:avLst>
              <a:gd name="adj1" fmla="val 39005"/>
              <a:gd name="adj2" fmla="val 7647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think that I’ll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have to study much harder for exams.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049395" y="1088390"/>
            <a:ext cx="408686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735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charset="0"/>
              </a:rPr>
              <a:t>二、特殊疑问句</a:t>
            </a:r>
            <a:endParaRPr lang="zh-CN" altLang="en-US" sz="3735" b="1" dirty="0">
              <a:solidFill>
                <a:srgbClr val="0070C0"/>
              </a:solidFill>
              <a:latin typeface="+mj-ea"/>
              <a:ea typeface="+mj-ea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5662" y="1763183"/>
            <a:ext cx="10657417" cy="26803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概念：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由特殊疑问代词或疑问副词引导的疑问句叫特殊疑问句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59417" y="3621193"/>
          <a:ext cx="9505950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0300"/>
                <a:gridCol w="7105650"/>
              </a:tblGrid>
              <a:tr h="960120">
                <a:tc>
                  <a:txBody>
                    <a:bodyPr/>
                    <a:lstStyle/>
                    <a:p>
                      <a:endParaRPr lang="zh-CN" altLang="en-US" sz="3465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30" marR="121930" marT="60948" marB="60948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30" marR="121930" marT="60948" marB="60948">
                    <a:solidFill>
                      <a:srgbClr val="FCDDCF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30" marR="121930" marT="60948" marB="60948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30" marR="121930" marT="60948" marB="60948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452033" y="3775711"/>
            <a:ext cx="1953260" cy="6248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46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疑问代词</a:t>
            </a:r>
            <a:endParaRPr lang="zh-CN" altLang="en-US" sz="3465" b="1" dirty="0">
              <a:solidFill>
                <a:srgbClr val="0000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8967" y="4683760"/>
            <a:ext cx="1953260" cy="6248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46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疑问副词</a:t>
            </a:r>
            <a:endParaRPr lang="zh-CN" altLang="en-US" sz="3465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65551" y="3777827"/>
            <a:ext cx="705696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who, whom, whose, which, what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35500" y="4683760"/>
            <a:ext cx="487045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when, where, why, how</a:t>
            </a:r>
            <a:endParaRPr lang="zh-CN" altLang="en-US" sz="373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WPS 演示</Application>
  <PresentationFormat>宽屏</PresentationFormat>
  <Paragraphs>161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黑体</vt:lpstr>
      <vt:lpstr>Bahnschrift</vt:lpstr>
      <vt:lpstr>微软雅黑</vt:lpstr>
      <vt:lpstr>Arial Unicode MS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2020-10-28T13:31:14Z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