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01" r:id="rId8"/>
    <p:sldId id="503" r:id="rId9"/>
    <p:sldId id="505" r:id="rId10"/>
    <p:sldId id="550" r:id="rId11"/>
    <p:sldId id="499" r:id="rId12"/>
    <p:sldId id="483" r:id="rId13"/>
    <p:sldId id="551" r:id="rId14"/>
    <p:sldId id="472" r:id="rId15"/>
    <p:sldId id="507" r:id="rId16"/>
    <p:sldId id="552" r:id="rId17"/>
    <p:sldId id="508" r:id="rId18"/>
    <p:sldId id="473" r:id="rId19"/>
    <p:sldId id="513" r:id="rId20"/>
    <p:sldId id="509" r:id="rId21"/>
    <p:sldId id="537" r:id="rId22"/>
    <p:sldId id="538" r:id="rId23"/>
    <p:sldId id="539" r:id="rId24"/>
    <p:sldId id="540" r:id="rId25"/>
    <p:sldId id="524" r:id="rId26"/>
    <p:sldId id="516" r:id="rId27"/>
    <p:sldId id="517" r:id="rId28"/>
    <p:sldId id="474" r:id="rId29"/>
    <p:sldId id="527" r:id="rId30"/>
    <p:sldId id="529" r:id="rId31"/>
    <p:sldId id="549" r:id="rId32"/>
    <p:sldId id="548" r:id="rId33"/>
    <p:sldId id="495" r:id="rId34"/>
  </p:sldIdLst>
  <p:sldSz cx="12188825" cy="6858000"/>
  <p:notesSz cx="6858000" cy="9144000"/>
  <p:custDataLst>
    <p:tags r:id="rId35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99" d="100"/>
          <a:sy n="99" d="100"/>
        </p:scale>
        <p:origin x="132" y="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tags" Target="tags/tag3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7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6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Space and beyond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788" y="1036861"/>
            <a:ext cx="11305256" cy="18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(1)He had accustomed himself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climb) the steep mountain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he had no difficulty reaching the top.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已经习惯于爬陡峭的山，所以他到达山顶一点困难也没有。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74332" y="1115804"/>
            <a:ext cx="14269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climbing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788" y="692696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我习惯于生活在乡村，总是觉得生活在城市很困难。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countryside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I always find it hard to live in the city.(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always find it hard to live in the city.(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过去分词短语作状语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always find it hard to live in the city.(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现在分词短语作状语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4327" y="1951757"/>
            <a:ext cx="72955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am accustomed to living/accustom myself to living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311" y="3115498"/>
            <a:ext cx="58063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 to living in the countryside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311" y="4311059"/>
            <a:ext cx="69268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Accustoming myself to living in the countryside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146231"/>
            <a:ext cx="11369213" cy="316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146231"/>
            <a:ext cx="541796" cy="316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146231"/>
            <a:ext cx="133200" cy="316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35099"/>
            <a:ext cx="11141033" cy="316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Millions watched that first lunar landing on black and white television sets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of how arduous and hazardous an undertaking it was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of the many things that could go wrong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以百万计的人在黑白电视机前观看首次登月，他们的心都提到了嗓子眼，意识到这是一项多么艰巨和危险的任务，也意识到许多事情可能会出错。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6862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328417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意识到的；知道的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3821370"/>
            <a:ext cx="11141033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be/become aware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知道，明白；意识到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be/become aware 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知道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；意识到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unaware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未察觉的；不知道的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awareness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知道；意识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注意：修饰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very much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fully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，但不用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very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788" y="548680"/>
            <a:ext cx="11305256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(1)People around the world should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aware of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real situation of water shortage.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全世界人民都应该意识到水资源短缺的真实情况。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(2)She was well aware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didn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get along well with each other.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她清楚地知道他们相处得不好。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(3)It is important that the students develop an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aware) of how the Internet can be used.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重要的是学生应懂得如何使用互联网。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23703" y="2455160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37598" y="3635685"/>
            <a:ext cx="16405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awareness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788" y="1227952"/>
            <a:ext cx="11305256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(4)As she was not aware of the danger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walked into the forest.(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用形容词短语作状语改写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walked into the forest.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828" y="3062060"/>
            <a:ext cx="34455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Unaware of the danger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242622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42622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242622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179115"/>
            <a:ext cx="11141033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world went into shock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most people having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assumed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that this space flight would be no more dangerous than travelling in an aeroplane.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全世界都震惊了，大多数人都以为这次太空飞行不会比乘飞机旅行更危险。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4101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68987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假定，设想；认为；承担，担任；呈现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203451"/>
            <a:ext cx="11141033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假定，认为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assume...to be...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如何；假定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如何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assumed that...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人们认为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assuming (that)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作状语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assumption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assumption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77788" y="385614"/>
            <a:ext cx="113052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(1)It is wrong to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arts groups cannot make a profit.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艺术团体不能盈利的假设是错误的。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(2)A lot of people make the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assume) that poverty only exists in the Third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许多人认为贫困仅仅存在于第三世界。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assume) that you are right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should we do next to improve English?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假定你是对的，我们下一步该怎么做来提高英语水平？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(4)We are working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everyone invited will turn up.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我们假定每一位应邀者都会到场。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2641" y="1626210"/>
            <a:ext cx="18165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assumption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9836" y="3379054"/>
            <a:ext cx="1593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4567" y="5200625"/>
            <a:ext cx="34936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assumption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68172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68172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468172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the most disastrous space accident ever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it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 shadow on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people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hearts.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这是有史以来最严重的太空事故，给人们的心灵蒙上了阴影。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83656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850412"/>
            <a:ext cx="1114103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 shadow on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给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蒙上阴影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492896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down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使失望；使沮丧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多用于被动语态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out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驱逐出去；赶走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off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摆脱掉；抛弃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away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船遇难后的幸存者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流落某处；扔掉；浪费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多用于被动语态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788" y="764704"/>
            <a:ext cx="11305256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let today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disappointment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 shadow 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tomorrow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dreams.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不要让今天的失望给明天的梦想蒙上阴影。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what his manager said.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经理说的话使他沮丧。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(3)You must really cast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these bad habits.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你确实应该改掉所有的这些坏习惯。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(4)If 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a desert island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would you miss most?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如果你流落到荒岛上，你会最想念什么？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5792" y="2057603"/>
            <a:ext cx="2222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cast down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81076" y="3265934"/>
            <a:ext cx="5725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6739" y="4423767"/>
            <a:ext cx="2323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cast away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83838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83838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583838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520330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didn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have much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patience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waiting for the launch.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我们没有太多的耐心等待发射。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952228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5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960490"/>
            <a:ext cx="10821295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patience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耐心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536554"/>
            <a:ext cx="10821295" cy="362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no patience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不能容忍，对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没有耐性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patience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耐心地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patient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有耐心的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病人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patient with sb.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对某人有耐心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patient of 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忍耐某事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patiently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耐心地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48782" y="1681644"/>
            <a:ext cx="1069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Two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Starting out &amp; Understanding ideas—Language points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544522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5" name="组合 24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77788" y="431368"/>
            <a:ext cx="113052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(1)Our English teacher always explains the problems to us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patience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 class.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课堂上，我们的英语老师总是耐心地给我们讲解问题。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just a little child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you should be patient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那个病人只不过是个小孩子，所以你应该对他有耐心。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 was driving down the street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looking for passengers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patient).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我在街上开着车，耐心地寻找着乘客。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(4)You should learn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pains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is good to your future development.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你应该学会忍耐痛苦，这对你未来的发展是有好处的。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7104" y="227212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6672" y="2315286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59003" y="3452832"/>
            <a:ext cx="14446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patiently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1146" y="4660006"/>
            <a:ext cx="19623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patient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68172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68172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389" y="468172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251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there was never any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doubt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that manned flights would continue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on 29 September 1988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space shuttle programme resumed with the successful launch of Discovery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但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毫无疑问，载人飞行将继续下去，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1988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29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日，航天飞机计划随着</a:t>
            </a:r>
            <a:r>
              <a:rPr lang="en-US" altLang="zh-CN" sz="24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发现号</a:t>
            </a:r>
            <a:r>
              <a:rPr lang="en-US" altLang="zh-CN" sz="24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的成功发射而重新开始。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66562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074548"/>
            <a:ext cx="1114103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doubt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怀疑，疑惑</a:t>
            </a:r>
            <a:r>
              <a:rPr lang="zh-CN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 </a:t>
            </a:r>
            <a:r>
              <a:rPr lang="en-US" altLang="zh-CN" sz="2600" b="1" i="1" kern="1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600" b="1" kern="100" err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怀疑；疑惑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964403"/>
            <a:ext cx="111410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There is no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doubt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</a:t>
            </a: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4612475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There is some doubt whether...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是否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有疑问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doubt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不肯定；不确定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without/beyond doubt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毫无疑问；的确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88493" y="3726557"/>
            <a:ext cx="1090142" cy="94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about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...</a:t>
            </a:r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3502124" y="3916778"/>
            <a:ext cx="144016" cy="648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788" y="97582"/>
            <a:ext cx="1130525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 never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doubt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that special classes can help the gifted children to graduate earlier.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我从未怀疑过，特殊班级能够帮助这些有天赋的学生提前毕业。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There is no doubt 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near-sightedness is a serious problem among the youth of our country.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毫无疑问，近视在我国的年轻人中是一个严重的问题。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(3)There is some doubt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can win the first prize.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他是否能赢得一等奖还有些疑问。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(4)The research showed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smoking contributes to heart disease.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这项研究确实表明吸烟会导致心脏病。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5883" y="3755132"/>
            <a:ext cx="13500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whether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4409" y="4941168"/>
            <a:ext cx="3328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without/beyond doubt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821199" y="1413128"/>
            <a:ext cx="11369213" cy="316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405765"/>
            <a:ext cx="541796" cy="316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165" y="1405765"/>
            <a:ext cx="133721" cy="316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1342257"/>
            <a:ext cx="11141033" cy="316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Millions watched that first lunar landing on black and white television sets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of how arduous and hazardous an undertaking it was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of the many things that could go wrong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以百万计的人在黑白电视机前观看首次登月，他们的心都提到了嗓子眼，意识到这是一项多么艰巨和危险的任务，也意识到许多事情可能会出错。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2728155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9741" y="4690219"/>
            <a:ext cx="11141033" cy="18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为独立主格结构，在句中作状语。独立主格结构的构成：名词或代词＋非谓语动词、形容词、副词或介词短语，其中名词或代词为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独立主格结构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的逻辑主语。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54645" y="126157"/>
            <a:ext cx="1153249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(1)He lay at full length upon his stomach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head resting upon his left forearm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他的脊背朝天，四肢伸展，头靠着左前臂，直挺挺地趴伏着。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experiment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students went on to take notes in the experiment report.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实验做完了，同学们继续在实验报告上做笔记。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last guest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arrive)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our party was started.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最后一位客人到了，我们的晚会就开始了。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(4)Hands red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cold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were sweeping the snow outdoors.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他们在户外扫雪，两手冻得通红。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(5)Class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the students went to play on the playground.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下课了，学生们都到操场上去玩耍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124" y="1431826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done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3102" y="3194889"/>
            <a:ext cx="1414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arrive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8571" y="4408537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1924" y="5591328"/>
            <a:ext cx="8130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over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477696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477696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477696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414189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the early 1980s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great rockets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previously used in the American space programme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had been replaced by the space shuttle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年代初之前，以前用于美国太空计划的大型火箭已经被航天飞机所取代。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1170086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867" y="2500829"/>
            <a:ext cx="10856744" cy="30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本句为一个复合句。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great rockets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为句子的主语，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previously used in the American space programme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为过去分词短语作定语，修饰主语，相当于定语从句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which/that were previously used in the American space programme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。若被修饰的词与其后的动词之间为主动关系时，要用现在分词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r>
              <a:rPr lang="en-US" altLang="zh-CN" sz="2600" b="1" kern="10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作定语。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77788" y="323131"/>
            <a:ext cx="11305256" cy="601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(1)You should put all the books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used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at hand and the others in order on the shelf.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你应该把所有用得着的书放在手边，其他的书按顺序放在书架上。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theme park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attracted a great many visitors.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这个建于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2019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年的主题公园已经吸引了很多游客。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rare fish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been returned to the sea.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这条从烹饪锅中得救的罕见的鱼已经被放回大海了。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(4)If you see soldiers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wear) sky-blue helmets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 are United Nations peacekeepers.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如果你看到士兵们戴着天蓝色的头盔，他们就是联合国维和人员。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525" y="2204864"/>
            <a:ext cx="1965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built in 2019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1869" y="3359177"/>
            <a:ext cx="40306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saved from the cooking pot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9908" y="4571603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wearing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3772" y="1091645"/>
            <a:ext cx="113772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8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63375" y="332656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60902020509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68263" y="1753766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1.I have no patience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who like to smoke in restaurants.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assume) it rains tomorrow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will have to stay at home.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3.I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doubt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these cultural relics belonging to the state should be returned.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4.Now we have to raise the public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aware) of environmental protection.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accustom) to the dark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was able to make out the door of the room and went out through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51573" y="1854349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5820" y="2379543"/>
            <a:ext cx="1593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Assuming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4859" y="3049910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75362" y="4189268"/>
            <a:ext cx="16405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awareness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6111" y="5413404"/>
            <a:ext cx="19239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68263" y="1484784"/>
            <a:ext cx="11305256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6.Most colleges now offer first-year students a course specially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design) to help them succeed academically and personally.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15722" y="1553459"/>
            <a:ext cx="14269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designed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0808" y="551577"/>
            <a:ext cx="1140720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263" y="1271657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boy looked for something to eat when he came back.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那个男孩饥肠辘辘，一回来就找东西吃。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8.There is no doubt that parents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quarrel will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mind of their children.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毫无疑问，父母之间的争吵会给孩子的心灵蒙上阴影。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9.Luckily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almost everyone in our neighborhood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environmental problems now.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幸运的是，现在我们社区里几乎每个人都意识到了环境问题。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5820" y="1326500"/>
            <a:ext cx="29065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stomach empty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8548" y="2560161"/>
            <a:ext cx="2584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 shadow 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53571" y="4341108"/>
            <a:ext cx="17143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aware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6" y="-1556"/>
            <a:ext cx="12188825" cy="96190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7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66" y="899928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概念；观点；看法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危险的，不安全的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航天飞机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有特定目的的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短途出行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悲惨地，不幸地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瞬间地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坏影响，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阴影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因疼痛、惊恐、兴奋等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尖声大叫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暂停，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中止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812" y="1026249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3812" y="1630888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3812" y="2216477"/>
            <a:ext cx="16674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hazardous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812" y="2801333"/>
            <a:ext cx="11480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shuttle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3812" y="3388277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excursion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3812" y="3990301"/>
            <a:ext cx="1593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tragically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3812" y="4575157"/>
            <a:ext cx="24096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instantaneously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3812" y="5183568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shadow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3812" y="5771245"/>
            <a:ext cx="11949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scream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0311" y="6310053"/>
            <a:ext cx="13340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suspend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9" grpId="0"/>
      <p:bldP spid="31" grpId="0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263" y="1052736"/>
            <a:ext cx="11305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find it is of help for us to get along well with each other.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习惯了住校的生活，我们发现它有助于我们相处得很好。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watching TV and surfing the Internet for a long time do cause damage to children at present.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人们认为长时间看电视和上网会对现在的孩子造成伤害。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2794" y="1124744"/>
            <a:ext cx="44999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 to living at school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2794" y="2935399"/>
            <a:ext cx="26949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assumed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24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77486" y="258648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922000" y="113665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399666" y="953164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飞机上的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全体机组人员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平常的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例外的；独特的</a:t>
            </a:r>
            <a:r>
              <a:rPr lang="en-US" altLang="zh-CN" sz="2600" b="1" kern="100" baseline="300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重新激起，重新唤起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鼓舞；点燃</a:t>
            </a:r>
            <a:r>
              <a:rPr lang="en-US" altLang="zh-CN" sz="2600" b="1" kern="100" baseline="300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7353" y="1073874"/>
            <a:ext cx="8615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crew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7353" y="1640413"/>
            <a:ext cx="21675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unexceptional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4435" y="2216477"/>
            <a:ext cx="17956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exceptional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7353" y="2843512"/>
            <a:ext cx="13648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rekindle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3960" y="3438626"/>
            <a:ext cx="10759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kindle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6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23265" y="839902"/>
            <a:ext cx="10852697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掌握规律　巧记单词</a:t>
            </a:r>
            <a:endParaRPr lang="zh-CN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265" y="1504236"/>
            <a:ext cx="109437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un-(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不；非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exceptional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例外的；独特的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unexceptional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平常的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unfinished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未完成的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undoubted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无疑的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unhealthy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不健康的　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unaccessible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难接近的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re-(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再；又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kindle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鼓舞；点燃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rekindle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重新激起，重新唤起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reset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重新设置；复位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rearrange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重新安排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rebuild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重建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reallocate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重新分配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核心短语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9666" y="1168895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的心提到嗓子眼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起飞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调整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频率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向某人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挥手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给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蒙上阴影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步入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；进入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接近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；向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靠近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812" y="1274811"/>
            <a:ext cx="33666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become accustomed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3812" y="1881579"/>
            <a:ext cx="4411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heart in 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mouth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3812" y="2475934"/>
            <a:ext cx="12666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off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3812" y="3071048"/>
            <a:ext cx="11769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 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3812" y="3617167"/>
            <a:ext cx="18325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wave to sb. 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3812" y="4231259"/>
            <a:ext cx="2584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cast a shadow 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812" y="4808765"/>
            <a:ext cx="13981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into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12" y="5447312"/>
            <a:ext cx="14818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reach 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666" y="1293847"/>
            <a:ext cx="11392669" cy="36473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独立主格结构作伴随状语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Millions watched that first lunar landing on black and white television sets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of how arduous and hazardous an undertaking it was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of the many things that could go wrong.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数以百万计的人在黑白电视机前观看首次登月，他们的心都提到了嗓子眼，意识到这是一项多么艰巨和危险的任务，也意识到许多事情可能会出错。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221" y="2558171"/>
            <a:ext cx="40983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9666" y="548680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过去分词短语作后置定语。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the early 1980s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great rockets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 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had been replaced by the space shuttle.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年代初之前，以前用于美国太空计划的大型火箭已经被航天飞机所取代。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现在分词短语作伴随状语；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＋疑问词引导让步状语从句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sacrifice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calls to us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挑战者号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的牺牲向我们发出了召唤，提醒我们必须继续探索其他星球的奥秘，不管它们看起来有多遥远。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1182" y="1215802"/>
            <a:ext cx="56152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previously used in the American space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7788" y="1772816"/>
            <a:ext cx="18617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programme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6935" y="4194601"/>
            <a:ext cx="51415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altLang="zh-CN" sz="2600" b="1" kern="100" spc="-5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reminding us that we must continue </a:t>
            </a:r>
            <a:endParaRPr lang="en-US" altLang="zh-CN" sz="2600" b="1" kern="100" spc="-5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7788" y="4797152"/>
            <a:ext cx="3131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reach for the stars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5597" y="4797152"/>
            <a:ext cx="57138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 distant they might seem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21199" y="1313217"/>
            <a:ext cx="11369213" cy="25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313218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313218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287810"/>
            <a:ext cx="11141033" cy="242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 since Neil Armstrong first set foot on the Moon back on 20 July 1969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have become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the notion of space travel.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自从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1969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日尼尔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·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阿姆斯特朗第一次踏上月球，人们就已经习惯了太空旅行的概念。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407" y="2311608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3861048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ZBFH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重点词汇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4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9741" y="4365104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/get/beco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me accustomed to (doing) 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be/get used to (doing) 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习惯于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 </a:t>
            </a:r>
            <a:r>
              <a:rPr lang="en-US" altLang="zh-CN" sz="2600" b="1" i="1" kern="10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使习惯于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，使适应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 oneself/(sb. ) to (doing) sth.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使某人习惯于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267</Paragraphs>
  <Slides>31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9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Courier New</vt:lpstr>
      <vt:lpstr>宋体</vt:lpstr>
      <vt:lpstr>Book Antiqua</vt:lpstr>
      <vt:lpstr>黑体</vt:lpstr>
      <vt:lpstr>GBK_S</vt:lpstr>
      <vt:lpstr>ZBFH</vt:lpstr>
      <vt:lpstr>IPAPANNEW</vt:lpstr>
      <vt:lpstr>Symbol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2021-03-21T14:30:00.282</cp:lastPrinted>
  <dcterms:created xsi:type="dcterms:W3CDTF">2021-03-21T14:30:00Z</dcterms:created>
  <dcterms:modified xsi:type="dcterms:W3CDTF">2021-03-21T06:30:01Z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