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59" r:id="rId1"/>
  </p:sldMasterIdLst>
  <p:notesMasterIdLst>
    <p:notesMasterId r:id="rId24"/>
  </p:notesMasterIdLst>
  <p:sldIdLst>
    <p:sldId id="329" r:id="rId2"/>
    <p:sldId id="414" r:id="rId3"/>
    <p:sldId id="434" r:id="rId4"/>
    <p:sldId id="438" r:id="rId5"/>
    <p:sldId id="440" r:id="rId6"/>
    <p:sldId id="439" r:id="rId7"/>
    <p:sldId id="437" r:id="rId8"/>
    <p:sldId id="435" r:id="rId9"/>
    <p:sldId id="428" r:id="rId10"/>
    <p:sldId id="429" r:id="rId11"/>
    <p:sldId id="430" r:id="rId12"/>
    <p:sldId id="433" r:id="rId13"/>
    <p:sldId id="413" r:id="rId14"/>
    <p:sldId id="415" r:id="rId15"/>
    <p:sldId id="393" r:id="rId16"/>
    <p:sldId id="422" r:id="rId17"/>
    <p:sldId id="441" r:id="rId18"/>
    <p:sldId id="409" r:id="rId19"/>
    <p:sldId id="431" r:id="rId20"/>
    <p:sldId id="399" r:id="rId21"/>
    <p:sldId id="412" r:id="rId22"/>
    <p:sldId id="330" r:id="rId23"/>
  </p:sldIdLst>
  <p:sldSz cx="12192000" cy="6858000"/>
  <p:notesSz cx="7104063" cy="10234613"/>
  <p:custDataLst>
    <p:tags r:id="rId25"/>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504D"/>
    <a:srgbClr val="648BAE"/>
    <a:srgbClr val="C1DEF6"/>
    <a:srgbClr val="B4DEFA"/>
    <a:srgbClr val="EA6E7E"/>
    <a:srgbClr val="EFA0A7"/>
    <a:srgbClr val="F3EFEE"/>
    <a:srgbClr val="F5F1EE"/>
    <a:srgbClr val="FCF8F7"/>
    <a:srgbClr val="F1ED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主题样式 1 - 强调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主题样式 1 - 强调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主题样式 1 - 强调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主题样式 1 - 强调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主题样式 1 - 强调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主题样式 1 - 强调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491" autoAdjust="0"/>
    <p:restoredTop sz="94660"/>
  </p:normalViewPr>
  <p:slideViewPr>
    <p:cSldViewPr snapToGrid="0">
      <p:cViewPr varScale="1">
        <p:scale>
          <a:sx n="115" d="100"/>
          <a:sy n="115" d="100"/>
        </p:scale>
        <p:origin x="342"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290" cy="513492"/>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4023812" y="0"/>
            <a:ext cx="3078290" cy="513492"/>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pPr/>
              <a:t>2019/12/17</a:t>
            </a:fld>
            <a:endParaRPr lang="zh-CN" altLang="en-US"/>
          </a:p>
        </p:txBody>
      </p:sp>
      <p:sp>
        <p:nvSpPr>
          <p:cNvPr id="4" name="幻灯片图像占位符 3"/>
          <p:cNvSpPr>
            <a:spLocks noGrp="1" noRot="1" noChangeAspect="1"/>
          </p:cNvSpPr>
          <p:nvPr>
            <p:ph type="sldImg" idx="2"/>
          </p:nvPr>
        </p:nvSpPr>
        <p:spPr>
          <a:xfrm>
            <a:off x="481584" y="1279287"/>
            <a:ext cx="6140577" cy="3454075"/>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710375" y="4925254"/>
            <a:ext cx="5682996" cy="4029754"/>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9720804"/>
            <a:ext cx="3078290" cy="513491"/>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4023812" y="9720804"/>
            <a:ext cx="3078290" cy="513491"/>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pPr/>
              <a:t>‹#›</a:t>
            </a:fld>
            <a:endParaRPr lang="zh-CN" altLang="en-US"/>
          </a:p>
        </p:txBody>
      </p:sp>
    </p:spTree>
    <p:extLst>
      <p:ext uri="{BB962C8B-B14F-4D97-AF65-F5344CB8AC3E}">
        <p14:creationId xmlns:p14="http://schemas.microsoft.com/office/powerpoint/2010/main" val="22638795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30427"/>
            <a:ext cx="10363200" cy="1470025"/>
          </a:xfrm>
        </p:spPr>
        <p:txBody>
          <a:bodyPr/>
          <a:lstStyle/>
          <a:p>
            <a:r>
              <a:rPr lang="zh-CN" altLang="en-US"/>
              <a:t>单击此处编辑母版标题样式</a:t>
            </a:r>
          </a:p>
        </p:txBody>
      </p:sp>
      <p:sp>
        <p:nvSpPr>
          <p:cNvPr id="3" name="副标题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609600" indent="0" algn="ctr">
              <a:buNone/>
              <a:defRPr>
                <a:solidFill>
                  <a:schemeClr val="tx1">
                    <a:tint val="75000"/>
                  </a:schemeClr>
                </a:solidFill>
              </a:defRPr>
            </a:lvl2pPr>
            <a:lvl3pPr marL="1219200" indent="0" algn="ctr">
              <a:buNone/>
              <a:defRPr>
                <a:solidFill>
                  <a:schemeClr val="tx1">
                    <a:tint val="75000"/>
                  </a:schemeClr>
                </a:solidFill>
              </a:defRPr>
            </a:lvl3pPr>
            <a:lvl4pPr marL="1828800" indent="0" algn="ctr">
              <a:buNone/>
              <a:defRPr>
                <a:solidFill>
                  <a:schemeClr val="tx1">
                    <a:tint val="75000"/>
                  </a:schemeClr>
                </a:solidFill>
              </a:defRPr>
            </a:lvl4pPr>
            <a:lvl5pPr marL="2438400" indent="0" algn="ctr">
              <a:buNone/>
              <a:defRPr>
                <a:solidFill>
                  <a:schemeClr val="tx1">
                    <a:tint val="75000"/>
                  </a:schemeClr>
                </a:solidFill>
              </a:defRPr>
            </a:lvl5pPr>
            <a:lvl6pPr marL="3048000" indent="0" algn="ctr">
              <a:buNone/>
              <a:defRPr>
                <a:solidFill>
                  <a:schemeClr val="tx1">
                    <a:tint val="75000"/>
                  </a:schemeClr>
                </a:solidFill>
              </a:defRPr>
            </a:lvl6pPr>
            <a:lvl7pPr marL="3657600" indent="0" algn="ctr">
              <a:buNone/>
              <a:defRPr>
                <a:solidFill>
                  <a:schemeClr val="tx1">
                    <a:tint val="75000"/>
                  </a:schemeClr>
                </a:solidFill>
              </a:defRPr>
            </a:lvl7pPr>
            <a:lvl8pPr marL="4267200" indent="0" algn="ctr">
              <a:buNone/>
              <a:defRPr>
                <a:solidFill>
                  <a:schemeClr val="tx1">
                    <a:tint val="75000"/>
                  </a:schemeClr>
                </a:solidFill>
              </a:defRPr>
            </a:lvl8pPr>
            <a:lvl9pPr marL="48768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2019/12/17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transition spd="slow" advTm="3000">
    <p:random/>
    <p:sndAc>
      <p:stSnd>
        <p:snd r:embed="rId1" name="chimes.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2019/12/17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transition spd="slow" advTm="3000">
    <p:random/>
    <p:sndAc>
      <p:stSnd>
        <p:snd r:embed="rId1" name="chimes.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40"/>
            <a:ext cx="27432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609600" y="274640"/>
            <a:ext cx="80264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2019/12/17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transition spd="slow" advTm="3000">
    <p:random/>
    <p:sndAc>
      <p:stSnd>
        <p:snd r:embed="rId1" name="chimes.wav"/>
      </p:stSnd>
    </p:sndAc>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标题幻灯片">
    <p:spTree>
      <p:nvGrpSpPr>
        <p:cNvPr id="1" name=""/>
        <p:cNvGrpSpPr/>
        <p:nvPr/>
      </p:nvGrpSpPr>
      <p:grpSpPr>
        <a:xfrm>
          <a:off x="0" y="0"/>
          <a:ext cx="0" cy="0"/>
          <a:chOff x="0" y="0"/>
          <a:chExt cx="0" cy="0"/>
        </a:xfrm>
      </p:grpSpPr>
    </p:spTree>
  </p:cSld>
  <p:clrMapOvr>
    <a:masterClrMapping/>
  </p:clrMapOvr>
  <p:transition spd="slow" advTm="3000">
    <p:random/>
    <p:sndAc>
      <p:stSnd>
        <p:snd r:embed="rId1" name="chimes.wav"/>
      </p:stSnd>
    </p:sndAc>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cSld name="内容">
    <p:bg>
      <p:bgPr>
        <a:noFill/>
        <a:effectLst/>
      </p:bgPr>
    </p:bg>
    <p:spTree>
      <p:nvGrpSpPr>
        <p:cNvPr id="1" name=""/>
        <p:cNvGrpSpPr/>
        <p:nvPr/>
      </p:nvGrpSpPr>
      <p:grpSpPr>
        <a:xfrm>
          <a:off x="0" y="0"/>
          <a:ext cx="0" cy="0"/>
          <a:chOff x="0" y="0"/>
          <a:chExt cx="0" cy="0"/>
        </a:xfrm>
      </p:grpSpPr>
      <p:sp>
        <p:nvSpPr>
          <p:cNvPr id="2" name="内容占位符 1"/>
          <p:cNvSpPr>
            <a:spLocks noGrp="1"/>
          </p:cNvSpPr>
          <p:nvPr>
            <p:ph/>
          </p:nvPr>
        </p:nvSpPr>
        <p:spPr>
          <a:xfrm>
            <a:off x="609600" y="244476"/>
            <a:ext cx="11184467" cy="5851525"/>
          </a:xfr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3" name="日期占位符 2"/>
          <p:cNvSpPr>
            <a:spLocks noGrp="1"/>
          </p:cNvSpPr>
          <p:nvPr>
            <p:ph type="dt" sz="half" idx="10"/>
          </p:nvPr>
        </p:nvSpPr>
        <p:spPr/>
        <p:txBody>
          <a:bodyPr/>
          <a:lstStyle>
            <a:lvl1pPr>
              <a:defRPr sz="1400">
                <a:solidFill>
                  <a:schemeClr val="tx1"/>
                </a:solidFill>
                <a:effectLst>
                  <a:outerShdw blurRad="38100" dist="38100" dir="2700000" algn="tl">
                    <a:srgbClr val="C0C0C0"/>
                  </a:outerShdw>
                </a:effectLst>
                <a:latin typeface="+mn-lt"/>
              </a:defRPr>
            </a:lvl1pPr>
          </a:lstStyle>
          <a:p>
            <a:pPr>
              <a:defRPr/>
            </a:pPr>
            <a:endParaRPr lang="en-US" altLang="zh-CN"/>
          </a:p>
        </p:txBody>
      </p:sp>
      <p:sp>
        <p:nvSpPr>
          <p:cNvPr id="4" name="页脚占位符 3"/>
          <p:cNvSpPr>
            <a:spLocks noGrp="1"/>
          </p:cNvSpPr>
          <p:nvPr>
            <p:ph type="ftr" sz="quarter" idx="11"/>
          </p:nvPr>
        </p:nvSpPr>
        <p:spPr/>
        <p:txBody>
          <a:bodyPr/>
          <a:lstStyle>
            <a:lvl1pPr>
              <a:defRPr sz="1400">
                <a:solidFill>
                  <a:schemeClr val="tx1"/>
                </a:solidFill>
                <a:effectLst>
                  <a:outerShdw blurRad="38100" dist="38100" dir="2700000" algn="tl">
                    <a:srgbClr val="C0C0C0"/>
                  </a:outerShdw>
                </a:effectLst>
                <a:latin typeface="+mn-lt"/>
              </a:defRPr>
            </a:lvl1pPr>
          </a:lstStyle>
          <a:p>
            <a:pPr>
              <a:defRPr/>
            </a:pPr>
            <a:endParaRPr lang="en-US" altLang="zh-CN"/>
          </a:p>
        </p:txBody>
      </p:sp>
      <p:sp>
        <p:nvSpPr>
          <p:cNvPr id="5" name="灯片编号占位符 4"/>
          <p:cNvSpPr>
            <a:spLocks noGrp="1"/>
          </p:cNvSpPr>
          <p:nvPr>
            <p:ph type="sldNum" sz="quarter" idx="12"/>
          </p:nvPr>
        </p:nvSpPr>
        <p:spPr/>
        <p:txBody>
          <a:bodyPr/>
          <a:lstStyle>
            <a:lvl1pPr>
              <a:defRPr sz="1400">
                <a:solidFill>
                  <a:schemeClr val="tx1"/>
                </a:solidFill>
              </a:defRPr>
            </a:lvl1pPr>
          </a:lstStyle>
          <a:p>
            <a:fld id="{F6A80487-8396-40C6-BC09-6FD83893D563}" type="slidenum">
              <a:rPr lang="en-US" altLang="zh-CN"/>
              <a:pPr/>
              <a:t>‹#›</a:t>
            </a:fld>
            <a:endParaRPr lang="en-US" altLang="zh-CN"/>
          </a:p>
        </p:txBody>
      </p:sp>
    </p:spTree>
  </p:cSld>
  <p:clrMapOvr>
    <a:masterClrMapping/>
  </p:clrMapOvr>
  <p:transition>
    <p:sndAc>
      <p:stSnd>
        <p:snd r:embed="rId1" name="chimes.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2019/12/17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transition spd="slow" advTm="3000">
    <p:random/>
    <p:sndAc>
      <p:stSnd>
        <p:snd r:embed="rId1" name="chimes.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84" y="4406901"/>
            <a:ext cx="10363200" cy="1362075"/>
          </a:xfrm>
        </p:spPr>
        <p:txBody>
          <a:bodyPr anchor="t"/>
          <a:lstStyle>
            <a:lvl1pPr algn="l">
              <a:defRPr sz="5335" b="1" cap="all"/>
            </a:lvl1pPr>
          </a:lstStyle>
          <a:p>
            <a:r>
              <a:rPr lang="zh-CN" altLang="en-US"/>
              <a:t>单击此处编辑母版标题样式</a:t>
            </a:r>
          </a:p>
        </p:txBody>
      </p:sp>
      <p:sp>
        <p:nvSpPr>
          <p:cNvPr id="3" name="文本占位符 2"/>
          <p:cNvSpPr>
            <a:spLocks noGrp="1"/>
          </p:cNvSpPr>
          <p:nvPr>
            <p:ph type="body" idx="1"/>
          </p:nvPr>
        </p:nvSpPr>
        <p:spPr>
          <a:xfrm>
            <a:off x="963084" y="2906713"/>
            <a:ext cx="10363200" cy="1500187"/>
          </a:xfrm>
        </p:spPr>
        <p:txBody>
          <a:bodyPr anchor="b"/>
          <a:lstStyle>
            <a:lvl1pPr marL="0" indent="0">
              <a:buNone/>
              <a:defRPr sz="2665">
                <a:solidFill>
                  <a:schemeClr val="tx1">
                    <a:tint val="75000"/>
                  </a:schemeClr>
                </a:solidFill>
              </a:defRPr>
            </a:lvl1pPr>
            <a:lvl2pPr marL="609600" indent="0">
              <a:buNone/>
              <a:defRPr sz="2400">
                <a:solidFill>
                  <a:schemeClr val="tx1">
                    <a:tint val="75000"/>
                  </a:schemeClr>
                </a:solidFill>
              </a:defRPr>
            </a:lvl2pPr>
            <a:lvl3pPr marL="1219200" indent="0">
              <a:buNone/>
              <a:defRPr sz="2135">
                <a:solidFill>
                  <a:schemeClr val="tx1">
                    <a:tint val="75000"/>
                  </a:schemeClr>
                </a:solidFill>
              </a:defRPr>
            </a:lvl3pPr>
            <a:lvl4pPr marL="1828800" indent="0">
              <a:buNone/>
              <a:defRPr sz="1865">
                <a:solidFill>
                  <a:schemeClr val="tx1">
                    <a:tint val="75000"/>
                  </a:schemeClr>
                </a:solidFill>
              </a:defRPr>
            </a:lvl4pPr>
            <a:lvl5pPr marL="2438400" indent="0">
              <a:buNone/>
              <a:defRPr sz="1865">
                <a:solidFill>
                  <a:schemeClr val="tx1">
                    <a:tint val="75000"/>
                  </a:schemeClr>
                </a:solidFill>
              </a:defRPr>
            </a:lvl5pPr>
            <a:lvl6pPr marL="3048000" indent="0">
              <a:buNone/>
              <a:defRPr sz="1865">
                <a:solidFill>
                  <a:schemeClr val="tx1">
                    <a:tint val="75000"/>
                  </a:schemeClr>
                </a:solidFill>
              </a:defRPr>
            </a:lvl6pPr>
            <a:lvl7pPr marL="3657600" indent="0">
              <a:buNone/>
              <a:defRPr sz="1865">
                <a:solidFill>
                  <a:schemeClr val="tx1">
                    <a:tint val="75000"/>
                  </a:schemeClr>
                </a:solidFill>
              </a:defRPr>
            </a:lvl7pPr>
            <a:lvl8pPr marL="4267200" indent="0">
              <a:buNone/>
              <a:defRPr sz="1865">
                <a:solidFill>
                  <a:schemeClr val="tx1">
                    <a:tint val="75000"/>
                  </a:schemeClr>
                </a:solidFill>
              </a:defRPr>
            </a:lvl8pPr>
            <a:lvl9pPr marL="4876800" indent="0">
              <a:buNone/>
              <a:defRPr sz="1865">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2019/12/17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transition spd="slow" advTm="3000">
    <p:random/>
    <p:sndAc>
      <p:stSnd>
        <p:snd r:embed="rId1" name="chimes.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609600" y="1600201"/>
            <a:ext cx="5384800" cy="4525963"/>
          </a:xfrm>
        </p:spPr>
        <p:txBody>
          <a:bodyPr/>
          <a:lstStyle>
            <a:lvl1pPr>
              <a:defRPr sz="3735"/>
            </a:lvl1pPr>
            <a:lvl2pPr>
              <a:defRPr sz="3200"/>
            </a:lvl2pPr>
            <a:lvl3pPr>
              <a:defRPr sz="2665"/>
            </a:lvl3pPr>
            <a:lvl4pPr>
              <a:defRPr sz="2400"/>
            </a:lvl4pPr>
            <a:lvl5pPr>
              <a:defRPr sz="2400"/>
            </a:lvl5pPr>
            <a:lvl6pPr>
              <a:defRPr sz="2400"/>
            </a:lvl6pPr>
            <a:lvl7pPr>
              <a:defRPr sz="2400"/>
            </a:lvl7pPr>
            <a:lvl8pPr>
              <a:defRPr sz="2400"/>
            </a:lvl8pPr>
            <a:lvl9pPr>
              <a:defRPr sz="24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97600" y="1600201"/>
            <a:ext cx="5384800" cy="4525963"/>
          </a:xfrm>
        </p:spPr>
        <p:txBody>
          <a:bodyPr/>
          <a:lstStyle>
            <a:lvl1pPr>
              <a:defRPr sz="3735"/>
            </a:lvl1pPr>
            <a:lvl2pPr>
              <a:defRPr sz="3200"/>
            </a:lvl2pPr>
            <a:lvl3pPr>
              <a:defRPr sz="2665"/>
            </a:lvl3pPr>
            <a:lvl4pPr>
              <a:defRPr sz="2400"/>
            </a:lvl4pPr>
            <a:lvl5pPr>
              <a:defRPr sz="2400"/>
            </a:lvl5pPr>
            <a:lvl6pPr>
              <a:defRPr sz="2400"/>
            </a:lvl6pPr>
            <a:lvl7pPr>
              <a:defRPr sz="2400"/>
            </a:lvl7pPr>
            <a:lvl8pPr>
              <a:defRPr sz="2400"/>
            </a:lvl8pPr>
            <a:lvl9pPr>
              <a:defRPr sz="24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2019/12/17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transition spd="slow" advTm="3000">
    <p:random/>
    <p:sndAc>
      <p:stSnd>
        <p:snd r:embed="rId1" name="chimes.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609600" y="1535113"/>
            <a:ext cx="5386917" cy="639763"/>
          </a:xfrm>
        </p:spPr>
        <p:txBody>
          <a:bodyPr anchor="b"/>
          <a:lstStyle>
            <a:lvl1pPr marL="0" indent="0">
              <a:buNone/>
              <a:defRPr sz="3200" b="1"/>
            </a:lvl1pPr>
            <a:lvl2pPr marL="609600" indent="0">
              <a:buNone/>
              <a:defRPr sz="2665" b="1"/>
            </a:lvl2pPr>
            <a:lvl3pPr marL="1219200" indent="0">
              <a:buNone/>
              <a:defRPr sz="2400" b="1"/>
            </a:lvl3pPr>
            <a:lvl4pPr marL="1828800" indent="0">
              <a:buNone/>
              <a:defRPr sz="2135" b="1"/>
            </a:lvl4pPr>
            <a:lvl5pPr marL="2438400" indent="0">
              <a:buNone/>
              <a:defRPr sz="2135" b="1"/>
            </a:lvl5pPr>
            <a:lvl6pPr marL="3048000" indent="0">
              <a:buNone/>
              <a:defRPr sz="2135" b="1"/>
            </a:lvl6pPr>
            <a:lvl7pPr marL="3657600" indent="0">
              <a:buNone/>
              <a:defRPr sz="2135" b="1"/>
            </a:lvl7pPr>
            <a:lvl8pPr marL="4267200" indent="0">
              <a:buNone/>
              <a:defRPr sz="2135" b="1"/>
            </a:lvl8pPr>
            <a:lvl9pPr marL="4876800" indent="0">
              <a:buNone/>
              <a:defRPr sz="2135" b="1"/>
            </a:lvl9pPr>
          </a:lstStyle>
          <a:p>
            <a:pPr lvl="0"/>
            <a:r>
              <a:rPr lang="zh-CN" altLang="en-US"/>
              <a:t>单击此处编辑母版文本样式</a:t>
            </a:r>
          </a:p>
        </p:txBody>
      </p:sp>
      <p:sp>
        <p:nvSpPr>
          <p:cNvPr id="4" name="内容占位符 3"/>
          <p:cNvSpPr>
            <a:spLocks noGrp="1"/>
          </p:cNvSpPr>
          <p:nvPr>
            <p:ph sz="half" idx="2"/>
          </p:nvPr>
        </p:nvSpPr>
        <p:spPr>
          <a:xfrm>
            <a:off x="609600" y="2174875"/>
            <a:ext cx="5386917" cy="3951288"/>
          </a:xfrm>
        </p:spPr>
        <p:txBody>
          <a:bodyPr/>
          <a:lstStyle>
            <a:lvl1pPr>
              <a:defRPr sz="3200"/>
            </a:lvl1pPr>
            <a:lvl2pPr>
              <a:defRPr sz="2665"/>
            </a:lvl2pPr>
            <a:lvl3pPr>
              <a:defRPr sz="2400"/>
            </a:lvl3pPr>
            <a:lvl4pPr>
              <a:defRPr sz="2135"/>
            </a:lvl4pPr>
            <a:lvl5pPr>
              <a:defRPr sz="2135"/>
            </a:lvl5pPr>
            <a:lvl6pPr>
              <a:defRPr sz="2135"/>
            </a:lvl6pPr>
            <a:lvl7pPr>
              <a:defRPr sz="2135"/>
            </a:lvl7pPr>
            <a:lvl8pPr>
              <a:defRPr sz="2135"/>
            </a:lvl8pPr>
            <a:lvl9pPr>
              <a:defRPr sz="2135"/>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93371" y="1535113"/>
            <a:ext cx="5389033" cy="639763"/>
          </a:xfrm>
        </p:spPr>
        <p:txBody>
          <a:bodyPr anchor="b"/>
          <a:lstStyle>
            <a:lvl1pPr marL="0" indent="0">
              <a:buNone/>
              <a:defRPr sz="3200" b="1"/>
            </a:lvl1pPr>
            <a:lvl2pPr marL="609600" indent="0">
              <a:buNone/>
              <a:defRPr sz="2665" b="1"/>
            </a:lvl2pPr>
            <a:lvl3pPr marL="1219200" indent="0">
              <a:buNone/>
              <a:defRPr sz="2400" b="1"/>
            </a:lvl3pPr>
            <a:lvl4pPr marL="1828800" indent="0">
              <a:buNone/>
              <a:defRPr sz="2135" b="1"/>
            </a:lvl4pPr>
            <a:lvl5pPr marL="2438400" indent="0">
              <a:buNone/>
              <a:defRPr sz="2135" b="1"/>
            </a:lvl5pPr>
            <a:lvl6pPr marL="3048000" indent="0">
              <a:buNone/>
              <a:defRPr sz="2135" b="1"/>
            </a:lvl6pPr>
            <a:lvl7pPr marL="3657600" indent="0">
              <a:buNone/>
              <a:defRPr sz="2135" b="1"/>
            </a:lvl7pPr>
            <a:lvl8pPr marL="4267200" indent="0">
              <a:buNone/>
              <a:defRPr sz="2135" b="1"/>
            </a:lvl8pPr>
            <a:lvl9pPr marL="4876800" indent="0">
              <a:buNone/>
              <a:defRPr sz="2135" b="1"/>
            </a:lvl9pPr>
          </a:lstStyle>
          <a:p>
            <a:pPr lvl="0"/>
            <a:r>
              <a:rPr lang="zh-CN" altLang="en-US"/>
              <a:t>单击此处编辑母版文本样式</a:t>
            </a:r>
          </a:p>
        </p:txBody>
      </p:sp>
      <p:sp>
        <p:nvSpPr>
          <p:cNvPr id="6" name="内容占位符 5"/>
          <p:cNvSpPr>
            <a:spLocks noGrp="1"/>
          </p:cNvSpPr>
          <p:nvPr>
            <p:ph sz="quarter" idx="4"/>
          </p:nvPr>
        </p:nvSpPr>
        <p:spPr>
          <a:xfrm>
            <a:off x="6193371" y="2174875"/>
            <a:ext cx="5389033" cy="3951288"/>
          </a:xfrm>
        </p:spPr>
        <p:txBody>
          <a:bodyPr/>
          <a:lstStyle>
            <a:lvl1pPr>
              <a:defRPr sz="3200"/>
            </a:lvl1pPr>
            <a:lvl2pPr>
              <a:defRPr sz="2665"/>
            </a:lvl2pPr>
            <a:lvl3pPr>
              <a:defRPr sz="2400"/>
            </a:lvl3pPr>
            <a:lvl4pPr>
              <a:defRPr sz="2135"/>
            </a:lvl4pPr>
            <a:lvl5pPr>
              <a:defRPr sz="2135"/>
            </a:lvl5pPr>
            <a:lvl6pPr>
              <a:defRPr sz="2135"/>
            </a:lvl6pPr>
            <a:lvl7pPr>
              <a:defRPr sz="2135"/>
            </a:lvl7pPr>
            <a:lvl8pPr>
              <a:defRPr sz="2135"/>
            </a:lvl8pPr>
            <a:lvl9pPr>
              <a:defRPr sz="2135"/>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2019/12/17</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transition spd="slow" advTm="3000">
    <p:random/>
    <p:sndAc>
      <p:stSnd>
        <p:snd r:embed="rId1" name="chimes.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2019/12/17</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transition spd="slow" advTm="3000">
    <p:random/>
    <p:sndAc>
      <p:stSnd>
        <p:snd r:embed="rId1" name="chimes.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pPr/>
              <a:t>2019/12/17</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transition spd="slow" advTm="3000">
    <p:random/>
    <p:sndAc>
      <p:stSnd>
        <p:snd r:embed="rId1" name="chimes.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3" y="273049"/>
            <a:ext cx="4011084" cy="1162051"/>
          </a:xfrm>
        </p:spPr>
        <p:txBody>
          <a:bodyPr anchor="b"/>
          <a:lstStyle>
            <a:lvl1pPr algn="l">
              <a:defRPr sz="2665" b="1"/>
            </a:lvl1pPr>
          </a:lstStyle>
          <a:p>
            <a:r>
              <a:rPr lang="zh-CN" altLang="en-US"/>
              <a:t>单击此处编辑母版标题样式</a:t>
            </a:r>
          </a:p>
        </p:txBody>
      </p:sp>
      <p:sp>
        <p:nvSpPr>
          <p:cNvPr id="3" name="内容占位符 2"/>
          <p:cNvSpPr>
            <a:spLocks noGrp="1"/>
          </p:cNvSpPr>
          <p:nvPr>
            <p:ph idx="1"/>
          </p:nvPr>
        </p:nvSpPr>
        <p:spPr>
          <a:xfrm>
            <a:off x="4766733" y="273052"/>
            <a:ext cx="6815667" cy="5853113"/>
          </a:xfrm>
        </p:spPr>
        <p:txBody>
          <a:bodyPr/>
          <a:lstStyle>
            <a:lvl1pPr>
              <a:defRPr sz="4265"/>
            </a:lvl1pPr>
            <a:lvl2pPr>
              <a:defRPr sz="3735"/>
            </a:lvl2pPr>
            <a:lvl3pPr>
              <a:defRPr sz="3200"/>
            </a:lvl3pPr>
            <a:lvl4pPr>
              <a:defRPr sz="2665"/>
            </a:lvl4pPr>
            <a:lvl5pPr>
              <a:defRPr sz="2665"/>
            </a:lvl5pPr>
            <a:lvl6pPr>
              <a:defRPr sz="2665"/>
            </a:lvl6pPr>
            <a:lvl7pPr>
              <a:defRPr sz="2665"/>
            </a:lvl7pPr>
            <a:lvl8pPr>
              <a:defRPr sz="2665"/>
            </a:lvl8pPr>
            <a:lvl9pPr>
              <a:defRPr sz="2665"/>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609603" y="1435103"/>
            <a:ext cx="4011084" cy="4691063"/>
          </a:xfrm>
        </p:spPr>
        <p:txBody>
          <a:bodyPr/>
          <a:lstStyle>
            <a:lvl1pPr marL="0" indent="0">
              <a:buNone/>
              <a:defRPr sz="1865"/>
            </a:lvl1pPr>
            <a:lvl2pPr marL="609600" indent="0">
              <a:buNone/>
              <a:defRPr sz="1600"/>
            </a:lvl2pPr>
            <a:lvl3pPr marL="1219200" indent="0">
              <a:buNone/>
              <a:defRPr sz="1335"/>
            </a:lvl3pPr>
            <a:lvl4pPr marL="1828800" indent="0">
              <a:buNone/>
              <a:defRPr sz="1200"/>
            </a:lvl4pPr>
            <a:lvl5pPr marL="2438400" indent="0">
              <a:buNone/>
              <a:defRPr sz="1200"/>
            </a:lvl5pPr>
            <a:lvl6pPr marL="3048000" indent="0">
              <a:buNone/>
              <a:defRPr sz="1200"/>
            </a:lvl6pPr>
            <a:lvl7pPr marL="3657600" indent="0">
              <a:buNone/>
              <a:defRPr sz="1200"/>
            </a:lvl7pPr>
            <a:lvl8pPr marL="4267200" indent="0">
              <a:buNone/>
              <a:defRPr sz="1200"/>
            </a:lvl8pPr>
            <a:lvl9pPr marL="4876800" indent="0">
              <a:buNone/>
              <a:defRPr sz="12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2019/12/17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transition spd="slow" advTm="3000">
    <p:random/>
    <p:sndAc>
      <p:stSnd>
        <p:snd r:embed="rId1" name="chimes.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7" y="4800600"/>
            <a:ext cx="7315200" cy="566739"/>
          </a:xfrm>
        </p:spPr>
        <p:txBody>
          <a:bodyPr anchor="b"/>
          <a:lstStyle>
            <a:lvl1pPr algn="l">
              <a:defRPr sz="2665" b="1"/>
            </a:lvl1pPr>
          </a:lstStyle>
          <a:p>
            <a:r>
              <a:rPr lang="zh-CN" altLang="en-US"/>
              <a:t>单击此处编辑母版标题样式</a:t>
            </a:r>
          </a:p>
        </p:txBody>
      </p:sp>
      <p:sp>
        <p:nvSpPr>
          <p:cNvPr id="3" name="图片占位符 2"/>
          <p:cNvSpPr>
            <a:spLocks noGrp="1"/>
          </p:cNvSpPr>
          <p:nvPr>
            <p:ph type="pic" idx="1"/>
          </p:nvPr>
        </p:nvSpPr>
        <p:spPr>
          <a:xfrm>
            <a:off x="2389717" y="612775"/>
            <a:ext cx="7315200" cy="4114800"/>
          </a:xfrm>
        </p:spPr>
        <p:txBody>
          <a:bodyPr/>
          <a:lstStyle>
            <a:lvl1pPr marL="0" indent="0">
              <a:buNone/>
              <a:defRPr sz="4265"/>
            </a:lvl1pPr>
            <a:lvl2pPr marL="609600" indent="0">
              <a:buNone/>
              <a:defRPr sz="3735"/>
            </a:lvl2pPr>
            <a:lvl3pPr marL="1219200" indent="0">
              <a:buNone/>
              <a:defRPr sz="3200"/>
            </a:lvl3pPr>
            <a:lvl4pPr marL="1828800" indent="0">
              <a:buNone/>
              <a:defRPr sz="2665"/>
            </a:lvl4pPr>
            <a:lvl5pPr marL="2438400" indent="0">
              <a:buNone/>
              <a:defRPr sz="2665"/>
            </a:lvl5pPr>
            <a:lvl6pPr marL="3048000" indent="0">
              <a:buNone/>
              <a:defRPr sz="2665"/>
            </a:lvl6pPr>
            <a:lvl7pPr marL="3657600" indent="0">
              <a:buNone/>
              <a:defRPr sz="2665"/>
            </a:lvl7pPr>
            <a:lvl8pPr marL="4267200" indent="0">
              <a:buNone/>
              <a:defRPr sz="2665"/>
            </a:lvl8pPr>
            <a:lvl9pPr marL="4876800" indent="0">
              <a:buNone/>
              <a:defRPr sz="2665"/>
            </a:lvl9pPr>
          </a:lstStyle>
          <a:p>
            <a:endParaRPr lang="zh-CN" altLang="en-US"/>
          </a:p>
        </p:txBody>
      </p:sp>
      <p:sp>
        <p:nvSpPr>
          <p:cNvPr id="4" name="文本占位符 3"/>
          <p:cNvSpPr>
            <a:spLocks noGrp="1"/>
          </p:cNvSpPr>
          <p:nvPr>
            <p:ph type="body" sz="half" idx="2"/>
          </p:nvPr>
        </p:nvSpPr>
        <p:spPr>
          <a:xfrm>
            <a:off x="2389717" y="5367339"/>
            <a:ext cx="7315200" cy="804863"/>
          </a:xfrm>
        </p:spPr>
        <p:txBody>
          <a:bodyPr/>
          <a:lstStyle>
            <a:lvl1pPr marL="0" indent="0">
              <a:buNone/>
              <a:defRPr sz="1865"/>
            </a:lvl1pPr>
            <a:lvl2pPr marL="609600" indent="0">
              <a:buNone/>
              <a:defRPr sz="1600"/>
            </a:lvl2pPr>
            <a:lvl3pPr marL="1219200" indent="0">
              <a:buNone/>
              <a:defRPr sz="1335"/>
            </a:lvl3pPr>
            <a:lvl4pPr marL="1828800" indent="0">
              <a:buNone/>
              <a:defRPr sz="1200"/>
            </a:lvl4pPr>
            <a:lvl5pPr marL="2438400" indent="0">
              <a:buNone/>
              <a:defRPr sz="1200"/>
            </a:lvl5pPr>
            <a:lvl6pPr marL="3048000" indent="0">
              <a:buNone/>
              <a:defRPr sz="1200"/>
            </a:lvl6pPr>
            <a:lvl7pPr marL="3657600" indent="0">
              <a:buNone/>
              <a:defRPr sz="1200"/>
            </a:lvl7pPr>
            <a:lvl8pPr marL="4267200" indent="0">
              <a:buNone/>
              <a:defRPr sz="1200"/>
            </a:lvl8pPr>
            <a:lvl9pPr marL="4876800" indent="0">
              <a:buNone/>
              <a:defRPr sz="12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2019/12/17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transition spd="slow" advTm="3000">
    <p:random/>
    <p:sndAc>
      <p:stSnd>
        <p:snd r:embed="rId1" name="chimes.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audio" Target="../media/audio1.wav"/><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6">
            <a:lum/>
          </a:blip>
          <a:srcRect/>
          <a:stretch>
            <a:fillRect/>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09600" y="274637"/>
            <a:ext cx="10972800" cy="114300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609600" y="6356352"/>
            <a:ext cx="2844800" cy="365125"/>
          </a:xfrm>
          <a:prstGeom prst="rect">
            <a:avLst/>
          </a:prstGeom>
        </p:spPr>
        <p:txBody>
          <a:bodyPr vert="horz" lIns="91440" tIns="45720" rIns="91440" bIns="45720" rtlCol="0" anchor="ctr"/>
          <a:lstStyle>
            <a:lvl1pPr algn="l">
              <a:defRPr sz="1600">
                <a:solidFill>
                  <a:schemeClr val="tx1">
                    <a:tint val="75000"/>
                  </a:schemeClr>
                </a:solidFill>
              </a:defRPr>
            </a:lvl1pPr>
          </a:lstStyle>
          <a:p>
            <a:fld id="{530820CF-B880-4189-942D-D702A7CBA730}" type="datetimeFigureOut">
              <a:rPr lang="zh-CN" altLang="en-US" smtClean="0"/>
              <a:pPr/>
              <a:t>2019/12/17</a:t>
            </a:fld>
            <a:endParaRPr lang="zh-CN" altLang="en-US"/>
          </a:p>
        </p:txBody>
      </p:sp>
      <p:sp>
        <p:nvSpPr>
          <p:cNvPr id="5" name="页脚占位符 4"/>
          <p:cNvSpPr>
            <a:spLocks noGrp="1"/>
          </p:cNvSpPr>
          <p:nvPr>
            <p:ph type="ftr" sz="quarter" idx="3"/>
          </p:nvPr>
        </p:nvSpPr>
        <p:spPr>
          <a:xfrm>
            <a:off x="4165600" y="6356352"/>
            <a:ext cx="3860800" cy="365125"/>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737600" y="6356352"/>
            <a:ext cx="28448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0C913308-F349-4B6D-A68A-DD1791B4A5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Lst>
  <p:transition spd="slow" advTm="3000">
    <p:random/>
    <p:sndAc>
      <p:stSnd>
        <p:snd r:embed="rId15" name="chimes.wav"/>
      </p:stSnd>
    </p:sndAc>
  </p:transition>
  <p:txStyles>
    <p:titleStyle>
      <a:lvl1pPr algn="ctr" defTabSz="1219200" rtl="0" eaLnBrk="1" latinLnBrk="0" hangingPunct="1">
        <a:spcBef>
          <a:spcPct val="0"/>
        </a:spcBef>
        <a:buNone/>
        <a:defRPr sz="5865" kern="1200">
          <a:solidFill>
            <a:schemeClr val="tx1"/>
          </a:solidFill>
          <a:latin typeface="+mj-lt"/>
          <a:ea typeface="+mj-ea"/>
          <a:cs typeface="+mj-cs"/>
        </a:defRPr>
      </a:lvl1pPr>
    </p:titleStyle>
    <p:bodyStyle>
      <a:lvl1pPr marL="457200" indent="-457200" algn="l" defTabSz="1219200" rtl="0" eaLnBrk="1" latinLnBrk="0" hangingPunct="1">
        <a:spcBef>
          <a:spcPts val="130"/>
        </a:spcBef>
        <a:buFont typeface="Arial" panose="020B0604020202020204" pitchFamily="34" charset="0"/>
        <a:buChar char="•"/>
        <a:defRPr sz="4265" kern="1200">
          <a:solidFill>
            <a:schemeClr val="tx1"/>
          </a:solidFill>
          <a:latin typeface="+mn-lt"/>
          <a:ea typeface="+mn-ea"/>
          <a:cs typeface="+mn-cs"/>
        </a:defRPr>
      </a:lvl1pPr>
      <a:lvl2pPr marL="990600" indent="-381000" algn="l" defTabSz="1219200" rtl="0" eaLnBrk="1" latinLnBrk="0" hangingPunct="1">
        <a:spcBef>
          <a:spcPts val="130"/>
        </a:spcBef>
        <a:buFont typeface="Arial" panose="020B0604020202020204" pitchFamily="34" charset="0"/>
        <a:buChar char="–"/>
        <a:defRPr sz="3735" kern="1200">
          <a:solidFill>
            <a:schemeClr val="tx1"/>
          </a:solidFill>
          <a:latin typeface="+mn-lt"/>
          <a:ea typeface="+mn-ea"/>
          <a:cs typeface="+mn-cs"/>
        </a:defRPr>
      </a:lvl2pPr>
      <a:lvl3pPr marL="1524000" indent="-304800" algn="l" defTabSz="1219200" rtl="0" eaLnBrk="1" latinLnBrk="0" hangingPunct="1">
        <a:spcBef>
          <a:spcPts val="130"/>
        </a:spcBef>
        <a:buFont typeface="Arial" panose="020B0604020202020204" pitchFamily="34" charset="0"/>
        <a:buChar char="•"/>
        <a:defRPr sz="3200" kern="1200">
          <a:solidFill>
            <a:schemeClr val="tx1"/>
          </a:solidFill>
          <a:latin typeface="+mn-lt"/>
          <a:ea typeface="+mn-ea"/>
          <a:cs typeface="+mn-cs"/>
        </a:defRPr>
      </a:lvl3pPr>
      <a:lvl4pPr marL="2133600" indent="-304800" algn="l" defTabSz="1219200" rtl="0" eaLnBrk="1" latinLnBrk="0" hangingPunct="1">
        <a:spcBef>
          <a:spcPts val="130"/>
        </a:spcBef>
        <a:buFont typeface="Arial" panose="020B0604020202020204" pitchFamily="34" charset="0"/>
        <a:buChar char="–"/>
        <a:defRPr sz="2665" kern="1200">
          <a:solidFill>
            <a:schemeClr val="tx1"/>
          </a:solidFill>
          <a:latin typeface="+mn-lt"/>
          <a:ea typeface="+mn-ea"/>
          <a:cs typeface="+mn-cs"/>
        </a:defRPr>
      </a:lvl4pPr>
      <a:lvl5pPr marL="2743200" indent="-304800" algn="l" defTabSz="1219200" rtl="0" eaLnBrk="1" latinLnBrk="0" hangingPunct="1">
        <a:spcBef>
          <a:spcPts val="130"/>
        </a:spcBef>
        <a:buFont typeface="Arial" panose="020B0604020202020204" pitchFamily="34" charset="0"/>
        <a:buChar char="»"/>
        <a:defRPr sz="2665" kern="1200">
          <a:solidFill>
            <a:schemeClr val="tx1"/>
          </a:solidFill>
          <a:latin typeface="+mn-lt"/>
          <a:ea typeface="+mn-ea"/>
          <a:cs typeface="+mn-cs"/>
        </a:defRPr>
      </a:lvl5pPr>
      <a:lvl6pPr marL="3352800" indent="-304800" algn="l" defTabSz="1219200" rtl="0" eaLnBrk="1" latinLnBrk="0" hangingPunct="1">
        <a:spcBef>
          <a:spcPts val="130"/>
        </a:spcBef>
        <a:buFont typeface="Arial" panose="020B0604020202020204" pitchFamily="34" charset="0"/>
        <a:buChar char="•"/>
        <a:defRPr sz="2665" kern="1200">
          <a:solidFill>
            <a:schemeClr val="tx1"/>
          </a:solidFill>
          <a:latin typeface="+mn-lt"/>
          <a:ea typeface="+mn-ea"/>
          <a:cs typeface="+mn-cs"/>
        </a:defRPr>
      </a:lvl6pPr>
      <a:lvl7pPr marL="3962400" indent="-304800" algn="l" defTabSz="1219200" rtl="0" eaLnBrk="1" latinLnBrk="0" hangingPunct="1">
        <a:spcBef>
          <a:spcPts val="130"/>
        </a:spcBef>
        <a:buFont typeface="Arial" panose="020B0604020202020204" pitchFamily="34" charset="0"/>
        <a:buChar char="•"/>
        <a:defRPr sz="2665" kern="1200">
          <a:solidFill>
            <a:schemeClr val="tx1"/>
          </a:solidFill>
          <a:latin typeface="+mn-lt"/>
          <a:ea typeface="+mn-ea"/>
          <a:cs typeface="+mn-cs"/>
        </a:defRPr>
      </a:lvl7pPr>
      <a:lvl8pPr marL="4572000" indent="-304800" algn="l" defTabSz="1219200" rtl="0" eaLnBrk="1" latinLnBrk="0" hangingPunct="1">
        <a:spcBef>
          <a:spcPts val="130"/>
        </a:spcBef>
        <a:buFont typeface="Arial" panose="020B0604020202020204" pitchFamily="34" charset="0"/>
        <a:buChar char="•"/>
        <a:defRPr sz="2665" kern="1200">
          <a:solidFill>
            <a:schemeClr val="tx1"/>
          </a:solidFill>
          <a:latin typeface="+mn-lt"/>
          <a:ea typeface="+mn-ea"/>
          <a:cs typeface="+mn-cs"/>
        </a:defRPr>
      </a:lvl8pPr>
      <a:lvl9pPr marL="5181600" indent="-304800" algn="l" defTabSz="1219200" rtl="0" eaLnBrk="1" latinLnBrk="0" hangingPunct="1">
        <a:spcBef>
          <a:spcPts val="130"/>
        </a:spcBef>
        <a:buFont typeface="Arial" panose="020B0604020202020204" pitchFamily="34" charset="0"/>
        <a:buChar char="•"/>
        <a:defRPr sz="2665" kern="1200">
          <a:solidFill>
            <a:schemeClr val="tx1"/>
          </a:solidFill>
          <a:latin typeface="+mn-lt"/>
          <a:ea typeface="+mn-ea"/>
          <a:cs typeface="+mn-cs"/>
        </a:defRPr>
      </a:lvl9pPr>
    </p:bodyStyle>
    <p:otherStyle>
      <a:defPPr>
        <a:defRPr lang="zh-CN"/>
      </a:defPPr>
      <a:lvl1pPr marL="0" algn="l" defTabSz="1219200" rtl="0" eaLnBrk="1" latinLnBrk="0" hangingPunct="1">
        <a:defRPr sz="2400" kern="1200">
          <a:solidFill>
            <a:schemeClr val="tx1"/>
          </a:solidFill>
          <a:latin typeface="+mn-lt"/>
          <a:ea typeface="+mn-ea"/>
          <a:cs typeface="+mn-cs"/>
        </a:defRPr>
      </a:lvl1pPr>
      <a:lvl2pPr marL="609600" algn="l" defTabSz="1219200" rtl="0" eaLnBrk="1" latinLnBrk="0" hangingPunct="1">
        <a:defRPr sz="2400" kern="1200">
          <a:solidFill>
            <a:schemeClr val="tx1"/>
          </a:solidFill>
          <a:latin typeface="+mn-lt"/>
          <a:ea typeface="+mn-ea"/>
          <a:cs typeface="+mn-cs"/>
        </a:defRPr>
      </a:lvl2pPr>
      <a:lvl3pPr marL="1219200" algn="l" defTabSz="1219200" rtl="0" eaLnBrk="1" latinLnBrk="0" hangingPunct="1">
        <a:defRPr sz="2400" kern="1200">
          <a:solidFill>
            <a:schemeClr val="tx1"/>
          </a:solidFill>
          <a:latin typeface="+mn-lt"/>
          <a:ea typeface="+mn-ea"/>
          <a:cs typeface="+mn-cs"/>
        </a:defRPr>
      </a:lvl3pPr>
      <a:lvl4pPr marL="1828800" algn="l" defTabSz="1219200" rtl="0" eaLnBrk="1" latinLnBrk="0" hangingPunct="1">
        <a:defRPr sz="2400" kern="1200">
          <a:solidFill>
            <a:schemeClr val="tx1"/>
          </a:solidFill>
          <a:latin typeface="+mn-lt"/>
          <a:ea typeface="+mn-ea"/>
          <a:cs typeface="+mn-cs"/>
        </a:defRPr>
      </a:lvl4pPr>
      <a:lvl5pPr marL="2438400" algn="l" defTabSz="1219200" rtl="0" eaLnBrk="1" latinLnBrk="0" hangingPunct="1">
        <a:defRPr sz="2400" kern="1200">
          <a:solidFill>
            <a:schemeClr val="tx1"/>
          </a:solidFill>
          <a:latin typeface="+mn-lt"/>
          <a:ea typeface="+mn-ea"/>
          <a:cs typeface="+mn-cs"/>
        </a:defRPr>
      </a:lvl5pPr>
      <a:lvl6pPr marL="3048000" algn="l" defTabSz="1219200" rtl="0" eaLnBrk="1" latinLnBrk="0" hangingPunct="1">
        <a:defRPr sz="2400" kern="1200">
          <a:solidFill>
            <a:schemeClr val="tx1"/>
          </a:solidFill>
          <a:latin typeface="+mn-lt"/>
          <a:ea typeface="+mn-ea"/>
          <a:cs typeface="+mn-cs"/>
        </a:defRPr>
      </a:lvl6pPr>
      <a:lvl7pPr marL="3657600" algn="l" defTabSz="1219200" rtl="0" eaLnBrk="1" latinLnBrk="0" hangingPunct="1">
        <a:defRPr sz="2400" kern="1200">
          <a:solidFill>
            <a:schemeClr val="tx1"/>
          </a:solidFill>
          <a:latin typeface="+mn-lt"/>
          <a:ea typeface="+mn-ea"/>
          <a:cs typeface="+mn-cs"/>
        </a:defRPr>
      </a:lvl7pPr>
      <a:lvl8pPr marL="4267200" algn="l" defTabSz="1219200" rtl="0" eaLnBrk="1" latinLnBrk="0" hangingPunct="1">
        <a:defRPr sz="2400" kern="1200">
          <a:solidFill>
            <a:schemeClr val="tx1"/>
          </a:solidFill>
          <a:latin typeface="+mn-lt"/>
          <a:ea typeface="+mn-ea"/>
          <a:cs typeface="+mn-cs"/>
        </a:defRPr>
      </a:lvl8pPr>
      <a:lvl9pPr marL="4876800" algn="l" defTabSz="121920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文本框 3">
            <a:extLst>
              <a:ext uri="{FF2B5EF4-FFF2-40B4-BE49-F238E27FC236}">
                <a16:creationId xmlns:a16="http://schemas.microsoft.com/office/drawing/2014/main" id="{B96A66E7-EA0D-4C2B-B039-5C13CCBC21F8}"/>
              </a:ext>
            </a:extLst>
          </p:cNvPr>
          <p:cNvSpPr txBox="1"/>
          <p:nvPr/>
        </p:nvSpPr>
        <p:spPr>
          <a:xfrm>
            <a:off x="9658648" y="138072"/>
            <a:ext cx="2533352" cy="507831"/>
          </a:xfrm>
          <a:prstGeom prst="rect">
            <a:avLst/>
          </a:prstGeom>
          <a:noFill/>
        </p:spPr>
        <p:txBody>
          <a:bodyPr wrap="square" rtlCol="0">
            <a:spAutoFit/>
          </a:bodyPr>
          <a:lstStyle/>
          <a:p>
            <a:pPr>
              <a:lnSpc>
                <a:spcPct val="150000"/>
              </a:lnSpc>
            </a:pPr>
            <a:r>
              <a:rPr lang="zh-CN" altLang="en-US" b="1" dirty="0">
                <a:solidFill>
                  <a:schemeClr val="accent1"/>
                </a:solidFill>
              </a:rPr>
              <a:t>人教版必修</a:t>
            </a:r>
            <a:r>
              <a:rPr lang="zh-CN" altLang="en-US" b="1" dirty="0" smtClean="0">
                <a:solidFill>
                  <a:schemeClr val="accent1"/>
                </a:solidFill>
              </a:rPr>
              <a:t>第二册</a:t>
            </a:r>
            <a:endParaRPr lang="zh-CN" altLang="en-US" b="1" dirty="0">
              <a:solidFill>
                <a:schemeClr val="accent1"/>
              </a:solidFill>
            </a:endParaRPr>
          </a:p>
        </p:txBody>
      </p:sp>
      <p:sp>
        <p:nvSpPr>
          <p:cNvPr id="5" name="文本框 4">
            <a:extLst>
              <a:ext uri="{FF2B5EF4-FFF2-40B4-BE49-F238E27FC236}">
                <a16:creationId xmlns:a16="http://schemas.microsoft.com/office/drawing/2014/main" id="{C436DB20-ED0E-48C8-83FD-9B05A434AC43}"/>
              </a:ext>
            </a:extLst>
          </p:cNvPr>
          <p:cNvSpPr txBox="1"/>
          <p:nvPr/>
        </p:nvSpPr>
        <p:spPr>
          <a:xfrm>
            <a:off x="2743272" y="2811662"/>
            <a:ext cx="9964922" cy="1081899"/>
          </a:xfrm>
          <a:prstGeom prst="rect">
            <a:avLst/>
          </a:prstGeom>
          <a:noFill/>
        </p:spPr>
        <p:txBody>
          <a:bodyPr wrap="square" rtlCol="0">
            <a:spAutoFit/>
          </a:bodyPr>
          <a:lstStyle/>
          <a:p>
            <a:pPr>
              <a:lnSpc>
                <a:spcPct val="150000"/>
              </a:lnSpc>
            </a:pPr>
            <a:r>
              <a:rPr lang="en-US" sz="4800" b="1" dirty="0">
                <a:latin typeface="Times New Roman" pitchFamily="18" charset="0"/>
                <a:cs typeface="Times New Roman" pitchFamily="18" charset="0"/>
              </a:rPr>
              <a:t>Period 4 </a:t>
            </a:r>
            <a:r>
              <a:rPr lang="en-US" sz="4800" b="1" dirty="0"/>
              <a:t>Reading For Writing</a:t>
            </a:r>
            <a:endParaRPr lang="zh-CN" altLang="en-US" sz="4800" dirty="0">
              <a:solidFill>
                <a:srgbClr val="FF0000"/>
              </a:solidFill>
              <a:latin typeface="Times New Roman" pitchFamily="18" charset="0"/>
              <a:ea typeface="字魂27号-布丁体" panose="00000500000000000000" charset="-122"/>
              <a:cs typeface="Times New Roman" pitchFamily="18" charset="0"/>
            </a:endParaRPr>
          </a:p>
        </p:txBody>
      </p:sp>
      <p:sp>
        <p:nvSpPr>
          <p:cNvPr id="6" name="矩形 5">
            <a:extLst>
              <a:ext uri="{FF2B5EF4-FFF2-40B4-BE49-F238E27FC236}">
                <a16:creationId xmlns:a16="http://schemas.microsoft.com/office/drawing/2014/main" id="{875357D3-E604-4AFB-953D-902558EF8087}"/>
              </a:ext>
            </a:extLst>
          </p:cNvPr>
          <p:cNvSpPr/>
          <p:nvPr/>
        </p:nvSpPr>
        <p:spPr>
          <a:xfrm>
            <a:off x="2866726" y="2076000"/>
            <a:ext cx="7037295" cy="830997"/>
          </a:xfrm>
          <a:prstGeom prst="rect">
            <a:avLst/>
          </a:prstGeom>
        </p:spPr>
        <p:txBody>
          <a:bodyPr wrap="square">
            <a:spAutoFit/>
          </a:bodyPr>
          <a:lstStyle/>
          <a:p>
            <a:r>
              <a:rPr lang="en-US" altLang="zh-CN" sz="4800" b="1" dirty="0" smtClean="0">
                <a:latin typeface="Times New Roman" pitchFamily="18" charset="0"/>
                <a:cs typeface="Times New Roman" pitchFamily="18" charset="0"/>
              </a:rPr>
              <a:t>Unit1 Cultural Relics</a:t>
            </a:r>
            <a:endParaRPr lang="zh-CN" altLang="en-US" sz="4800" dirty="0"/>
          </a:p>
        </p:txBody>
      </p:sp>
    </p:spTree>
    <p:extLst>
      <p:ext uri="{BB962C8B-B14F-4D97-AF65-F5344CB8AC3E}">
        <p14:creationId xmlns:p14="http://schemas.microsoft.com/office/powerpoint/2010/main" val="547406366"/>
      </p:ext>
    </p:extLst>
  </p:cSld>
  <p:clrMapOvr>
    <a:masterClrMapping/>
  </p:clrMapOvr>
  <p:transition spd="med">
    <p:randomBar dir="vert"/>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62697" name="Group 41"/>
          <p:cNvGraphicFramePr>
            <a:graphicFrameLocks noGrp="1"/>
          </p:cNvGraphicFramePr>
          <p:nvPr/>
        </p:nvGraphicFramePr>
        <p:xfrm>
          <a:off x="385234" y="1267178"/>
          <a:ext cx="11580284" cy="4746139"/>
        </p:xfrm>
        <a:graphic>
          <a:graphicData uri="http://schemas.openxmlformats.org/drawingml/2006/table">
            <a:tbl>
              <a:tblPr/>
              <a:tblGrid>
                <a:gridCol w="1940984">
                  <a:extLst>
                    <a:ext uri="{9D8B030D-6E8A-4147-A177-3AD203B41FA5}">
                      <a16:colId xmlns:a16="http://schemas.microsoft.com/office/drawing/2014/main" val="20000"/>
                    </a:ext>
                  </a:extLst>
                </a:gridCol>
                <a:gridCol w="9639300">
                  <a:extLst>
                    <a:ext uri="{9D8B030D-6E8A-4147-A177-3AD203B41FA5}">
                      <a16:colId xmlns:a16="http://schemas.microsoft.com/office/drawing/2014/main" val="20001"/>
                    </a:ext>
                  </a:extLst>
                </a:gridCol>
              </a:tblGrid>
              <a:tr h="899483">
                <a:tc gridSpan="2">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3400" b="1" i="0" u="none" strike="noStrike" cap="none" normalizeH="0" baseline="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Promoting Culture Through Digital Images</a:t>
                      </a:r>
                      <a:endParaRPr kumimoji="0" lang="en-US" altLang="zh-CN" sz="3400" b="1" i="0" u="none" strike="noStrike" cap="none" normalizeH="0" baseline="0">
                        <a:ln>
                          <a:noFill/>
                        </a:ln>
                        <a:solidFill>
                          <a:schemeClr val="tx1"/>
                        </a:solidFill>
                        <a:effectLst/>
                        <a:latin typeface="Times New Roman" panose="02020603050405020304" pitchFamily="18" charset="0"/>
                        <a:ea typeface="宋体" panose="02010600030101010101" pitchFamily="2" charset="-122"/>
                      </a:endParaRPr>
                    </a:p>
                  </a:txBody>
                  <a:tcPr marL="121920" marR="121920" marT="54884" marB="54884"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zh-CN" altLang="en-US"/>
                    </a:p>
                  </a:txBody>
                  <a:tcPr/>
                </a:tc>
                <a:extLst>
                  <a:ext uri="{0D108BD9-81ED-4DB2-BD59-A6C34878D82A}">
                    <a16:rowId xmlns:a16="http://schemas.microsoft.com/office/drawing/2014/main" val="10000"/>
                  </a:ext>
                </a:extLst>
              </a:tr>
              <a:tr h="1646510">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3400" b="1" i="0" u="none" strike="noStrike" cap="none" normalizeH="0" baseline="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Para. 2</a:t>
                      </a:r>
                      <a:endParaRPr kumimoji="0" lang="en-US" altLang="zh-CN" sz="3400" b="1" i="0" u="none" strike="noStrike" cap="none" normalizeH="0" baseline="0">
                        <a:ln>
                          <a:noFill/>
                        </a:ln>
                        <a:solidFill>
                          <a:schemeClr val="tx1"/>
                        </a:solidFill>
                        <a:effectLst/>
                        <a:latin typeface="Times New Roman" panose="02020603050405020304" pitchFamily="18" charset="0"/>
                        <a:ea typeface="宋体" panose="02010600030101010101" pitchFamily="2" charset="-122"/>
                      </a:endParaRPr>
                    </a:p>
                  </a:txBody>
                  <a:tcPr marL="121920" marR="121920" marT="54884" marB="54884" anchor="ctr" horzOverflow="overflow">
                    <a:lnL w="2540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3400" b="1" i="0" u="none" strike="noStrike" cap="none" normalizeH="0" baseline="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The Mogao Caves have long been a meeting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3400" b="1" i="0" u="none" strike="noStrike" cap="none" normalizeH="0" baseline="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point for different cultures, which (2)______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3400" b="1" i="0" u="none" strike="noStrike" cap="none" normalizeH="0" baseline="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tourists from all over the world. </a:t>
                      </a:r>
                      <a:endParaRPr kumimoji="0" lang="en-US" altLang="zh-CN" sz="3400" b="1" i="0" u="none" strike="noStrike" cap="none" normalizeH="0" baseline="0">
                        <a:ln>
                          <a:noFill/>
                        </a:ln>
                        <a:solidFill>
                          <a:schemeClr val="tx1"/>
                        </a:solidFill>
                        <a:effectLst/>
                        <a:latin typeface="Times New Roman" panose="02020603050405020304" pitchFamily="18" charset="0"/>
                        <a:ea typeface="宋体" panose="02010600030101010101" pitchFamily="2" charset="-122"/>
                      </a:endParaRPr>
                    </a:p>
                  </a:txBody>
                  <a:tcPr marL="121920" marR="121920" marT="54884" marB="54884" anchor="ctr" horzOverflow="overflow">
                    <a:lnL w="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158757">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3400" b="1" i="0" u="none" strike="noStrike" cap="none" normalizeH="0" baseline="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Para. 3</a:t>
                      </a:r>
                      <a:endParaRPr kumimoji="0" lang="en-US" altLang="zh-CN" sz="3400" b="1" i="0" u="none" strike="noStrike" cap="none" normalizeH="0" baseline="0">
                        <a:ln>
                          <a:noFill/>
                        </a:ln>
                        <a:solidFill>
                          <a:schemeClr val="tx1"/>
                        </a:solidFill>
                        <a:effectLst/>
                        <a:latin typeface="Times New Roman" panose="02020603050405020304" pitchFamily="18" charset="0"/>
                        <a:ea typeface="宋体" panose="02010600030101010101" pitchFamily="2" charset="-122"/>
                      </a:endParaRPr>
                    </a:p>
                  </a:txBody>
                  <a:tcPr marL="121920" marR="121920" marT="54884" marB="54884" anchor="ctr" horzOverflow="overflow">
                    <a:lnL w="2540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3400" b="1" i="0" u="none" strike="noStrike" cap="none" normalizeH="0" baseline="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To (3)________ even wider interest around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3400" b="1" i="0" u="none" strike="noStrike" cap="none" normalizeH="0" baseline="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the world in China’s ancient history, culture,</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3400" b="1" i="0" u="none" strike="noStrike" cap="none" normalizeH="0" baseline="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 and traditions and (4)_______ people to protect historic and cultural relics. </a:t>
                      </a:r>
                      <a:endParaRPr kumimoji="0" lang="en-US" altLang="zh-CN" sz="3400" b="1" i="0" u="none" strike="noStrike" cap="none" normalizeH="0" baseline="0">
                        <a:ln>
                          <a:noFill/>
                        </a:ln>
                        <a:solidFill>
                          <a:schemeClr val="tx1"/>
                        </a:solidFill>
                        <a:effectLst/>
                        <a:latin typeface="Times New Roman" panose="02020603050405020304" pitchFamily="18" charset="0"/>
                        <a:ea typeface="宋体" panose="02010600030101010101" pitchFamily="2" charset="-122"/>
                      </a:endParaRPr>
                    </a:p>
                  </a:txBody>
                  <a:tcPr marL="121920" marR="121920" marT="54884" marB="54884" anchor="ctr" horzOverflow="overflow">
                    <a:lnL w="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1862698" name="Text Box 42"/>
          <p:cNvSpPr txBox="1">
            <a:spLocks noChangeArrowheads="1"/>
          </p:cNvSpPr>
          <p:nvPr/>
        </p:nvSpPr>
        <p:spPr bwMode="auto">
          <a:xfrm>
            <a:off x="8388212" y="2699180"/>
            <a:ext cx="3043767" cy="549268"/>
          </a:xfrm>
          <a:prstGeom prst="rect">
            <a:avLst/>
          </a:prstGeom>
          <a:noFill/>
          <a:ln w="9525" algn="ctr">
            <a:noFill/>
            <a:miter lim="800000"/>
            <a:headEnd/>
            <a:tailEnd/>
          </a:ln>
          <a:effectLst/>
        </p:spPr>
        <p:txBody>
          <a:bodyPr lIns="117235" tIns="58618" rIns="117235" bIns="58618" anchor="b" anchorCtr="1">
            <a:spAutoFit/>
          </a:bodyPr>
          <a:lstStyle/>
          <a:p>
            <a:r>
              <a:rPr lang="en-US" altLang="zh-CN" sz="2800" dirty="0">
                <a:solidFill>
                  <a:srgbClr val="FF0000"/>
                </a:solidFill>
              </a:rPr>
              <a:t>attract</a:t>
            </a:r>
          </a:p>
        </p:txBody>
      </p:sp>
      <p:sp>
        <p:nvSpPr>
          <p:cNvPr id="1862699" name="Text Box 43"/>
          <p:cNvSpPr txBox="1">
            <a:spLocks noChangeArrowheads="1"/>
          </p:cNvSpPr>
          <p:nvPr/>
        </p:nvSpPr>
        <p:spPr bwMode="auto">
          <a:xfrm>
            <a:off x="2541678" y="3937500"/>
            <a:ext cx="3687233" cy="549268"/>
          </a:xfrm>
          <a:prstGeom prst="rect">
            <a:avLst/>
          </a:prstGeom>
          <a:noFill/>
          <a:ln w="9525" algn="ctr">
            <a:noFill/>
            <a:miter lim="800000"/>
            <a:headEnd/>
            <a:tailEnd/>
          </a:ln>
          <a:effectLst/>
        </p:spPr>
        <p:txBody>
          <a:bodyPr lIns="117235" tIns="58618" rIns="117235" bIns="58618" anchor="b" anchorCtr="1">
            <a:spAutoFit/>
          </a:bodyPr>
          <a:lstStyle/>
          <a:p>
            <a:r>
              <a:rPr lang="en-US" altLang="zh-CN" sz="2800" dirty="0">
                <a:solidFill>
                  <a:srgbClr val="FF0000"/>
                </a:solidFill>
              </a:rPr>
              <a:t>promote</a:t>
            </a:r>
          </a:p>
        </p:txBody>
      </p:sp>
      <p:sp>
        <p:nvSpPr>
          <p:cNvPr id="1862700" name="Text Box 44"/>
          <p:cNvSpPr txBox="1">
            <a:spLocks noChangeArrowheads="1"/>
          </p:cNvSpPr>
          <p:nvPr/>
        </p:nvSpPr>
        <p:spPr bwMode="auto">
          <a:xfrm>
            <a:off x="5749856" y="4946988"/>
            <a:ext cx="3386667" cy="549268"/>
          </a:xfrm>
          <a:prstGeom prst="rect">
            <a:avLst/>
          </a:prstGeom>
          <a:noFill/>
          <a:ln w="9525" algn="ctr">
            <a:noFill/>
            <a:miter lim="800000"/>
            <a:headEnd/>
            <a:tailEnd/>
          </a:ln>
          <a:effectLst/>
        </p:spPr>
        <p:txBody>
          <a:bodyPr lIns="117235" tIns="58618" rIns="117235" bIns="58618" anchor="b" anchorCtr="1">
            <a:spAutoFit/>
          </a:bodyPr>
          <a:lstStyle/>
          <a:p>
            <a:r>
              <a:rPr lang="en-US" altLang="zh-CN" sz="2800" dirty="0">
                <a:solidFill>
                  <a:srgbClr val="FF0000"/>
                </a:solidFill>
              </a:rPr>
              <a:t>educate</a:t>
            </a:r>
          </a:p>
        </p:txBody>
      </p:sp>
    </p:spTree>
  </p:cSld>
  <p:clrMapOvr>
    <a:masterClrMapping/>
  </p:clrMapOvr>
  <p:transition spd="slow" advTm="3000">
    <p:random/>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862698"/>
                                        </p:tgtEl>
                                        <p:attrNameLst>
                                          <p:attrName>style.visibility</p:attrName>
                                        </p:attrNameLst>
                                      </p:cBhvr>
                                      <p:to>
                                        <p:strVal val="visible"/>
                                      </p:to>
                                    </p:set>
                                    <p:animEffect transition="in" filter="diamond(in)">
                                      <p:cBhvr>
                                        <p:cTn id="7" dur="2000"/>
                                        <p:tgtEl>
                                          <p:spTgt spid="1862698"/>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1862699"/>
                                        </p:tgtEl>
                                        <p:attrNameLst>
                                          <p:attrName>style.visibility</p:attrName>
                                        </p:attrNameLst>
                                      </p:cBhvr>
                                      <p:to>
                                        <p:strVal val="visible"/>
                                      </p:to>
                                    </p:set>
                                    <p:animEffect transition="in" filter="diamond(in)">
                                      <p:cBhvr>
                                        <p:cTn id="12" dur="2000"/>
                                        <p:tgtEl>
                                          <p:spTgt spid="1862699"/>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1862700"/>
                                        </p:tgtEl>
                                        <p:attrNameLst>
                                          <p:attrName>style.visibility</p:attrName>
                                        </p:attrNameLst>
                                      </p:cBhvr>
                                      <p:to>
                                        <p:strVal val="visible"/>
                                      </p:to>
                                    </p:set>
                                    <p:animEffect transition="in" filter="diamond(in)">
                                      <p:cBhvr>
                                        <p:cTn id="17" dur="2000"/>
                                        <p:tgtEl>
                                          <p:spTgt spid="18627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62698" grpId="0"/>
      <p:bldP spid="1862699" grpId="0"/>
      <p:bldP spid="186270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44449" y="1767564"/>
            <a:ext cx="12147551" cy="1965040"/>
          </a:xfrm>
          <a:prstGeom prst="rect">
            <a:avLst/>
          </a:prstGeom>
          <a:noFill/>
          <a:ln w="9525" algn="ctr">
            <a:noFill/>
            <a:miter lim="800000"/>
            <a:headEnd/>
            <a:tailEnd/>
          </a:ln>
          <a:effectLst/>
        </p:spPr>
        <p:txBody>
          <a:bodyPr lIns="117235" tIns="58618" rIns="117235" bIns="58618">
            <a:spAutoFit/>
          </a:bodyPr>
          <a:lstStyle/>
          <a:p>
            <a:r>
              <a:rPr lang="en-US" altLang="zh-CN" sz="4000" dirty="0" smtClean="0">
                <a:latin typeface="Times New Roman" pitchFamily="18" charset="0"/>
                <a:cs typeface="Times New Roman" pitchFamily="18" charset="0"/>
              </a:rPr>
              <a:t>As </a:t>
            </a:r>
            <a:r>
              <a:rPr lang="en-US" altLang="zh-CN" sz="4000" dirty="0">
                <a:latin typeface="Times New Roman" pitchFamily="18" charset="0"/>
                <a:cs typeface="Times New Roman" pitchFamily="18" charset="0"/>
              </a:rPr>
              <a:t>a Chinese, how to protect the </a:t>
            </a:r>
            <a:r>
              <a:rPr lang="en-US" altLang="zh-CN" sz="4000" dirty="0" err="1">
                <a:latin typeface="Times New Roman" pitchFamily="18" charset="0"/>
                <a:cs typeface="Times New Roman" pitchFamily="18" charset="0"/>
              </a:rPr>
              <a:t>Mogao</a:t>
            </a:r>
            <a:r>
              <a:rPr lang="en-US" altLang="zh-CN" sz="4000" dirty="0">
                <a:latin typeface="Times New Roman" pitchFamily="18" charset="0"/>
                <a:cs typeface="Times New Roman" pitchFamily="18" charset="0"/>
              </a:rPr>
              <a:t> </a:t>
            </a:r>
            <a:r>
              <a:rPr lang="en-US" altLang="zh-CN" sz="4000" dirty="0" smtClean="0">
                <a:latin typeface="Times New Roman" pitchFamily="18" charset="0"/>
                <a:cs typeface="Times New Roman" pitchFamily="18" charset="0"/>
              </a:rPr>
              <a:t>Caves  according </a:t>
            </a:r>
            <a:r>
              <a:rPr lang="en-US" altLang="zh-CN" sz="4000" dirty="0">
                <a:latin typeface="Times New Roman" pitchFamily="18" charset="0"/>
                <a:cs typeface="Times New Roman" pitchFamily="18" charset="0"/>
              </a:rPr>
              <a:t>to your opinion? </a:t>
            </a:r>
          </a:p>
          <a:p>
            <a:r>
              <a:rPr lang="zh-CN" altLang="en-US" sz="4000" dirty="0">
                <a:latin typeface="Times New Roman" pitchFamily="18" charset="0"/>
                <a:cs typeface="Times New Roman" pitchFamily="18" charset="0"/>
              </a:rPr>
              <a:t>　　</a:t>
            </a:r>
            <a:endParaRPr lang="en-US" altLang="zh-CN" sz="4000" dirty="0">
              <a:latin typeface="Times New Roman" pitchFamily="18" charset="0"/>
              <a:cs typeface="Times New Roman" pitchFamily="18" charset="0"/>
            </a:endParaRPr>
          </a:p>
        </p:txBody>
      </p:sp>
      <p:sp>
        <p:nvSpPr>
          <p:cNvPr id="1864707" name="Text Box 3"/>
          <p:cNvSpPr txBox="1">
            <a:spLocks noChangeArrowheads="1"/>
          </p:cNvSpPr>
          <p:nvPr/>
        </p:nvSpPr>
        <p:spPr bwMode="auto">
          <a:xfrm>
            <a:off x="177572" y="3293679"/>
            <a:ext cx="11751733" cy="2580593"/>
          </a:xfrm>
          <a:prstGeom prst="rect">
            <a:avLst/>
          </a:prstGeom>
          <a:noFill/>
          <a:ln w="9525" algn="ctr">
            <a:noFill/>
            <a:miter lim="800000"/>
            <a:headEnd/>
            <a:tailEnd/>
          </a:ln>
          <a:effectLst/>
        </p:spPr>
        <p:txBody>
          <a:bodyPr lIns="117235" tIns="58618" rIns="117235" bIns="58618" anchor="b" anchorCtr="1">
            <a:spAutoFit/>
          </a:bodyPr>
          <a:lstStyle/>
          <a:p>
            <a:r>
              <a:rPr lang="en-US" altLang="zh-CN" sz="4000" dirty="0">
                <a:solidFill>
                  <a:srgbClr val="FF0000"/>
                </a:solidFill>
                <a:latin typeface="Times New Roman" pitchFamily="18" charset="0"/>
                <a:cs typeface="Times New Roman" pitchFamily="18" charset="0"/>
              </a:rPr>
              <a:t>Firstly, in my opinion, a special preserve </a:t>
            </a:r>
            <a:r>
              <a:rPr lang="en-US" altLang="zh-CN" sz="4000" dirty="0" smtClean="0">
                <a:solidFill>
                  <a:srgbClr val="FF0000"/>
                </a:solidFill>
                <a:latin typeface="Times New Roman" pitchFamily="18" charset="0"/>
                <a:cs typeface="Times New Roman" pitchFamily="18" charset="0"/>
              </a:rPr>
              <a:t>should be set up. Secondly, raise people’s awareness of cultural relics protection. Thirdly, properly control the number of the tourists.</a:t>
            </a:r>
            <a:endParaRPr lang="en-US" altLang="zh-CN" sz="4000" dirty="0">
              <a:solidFill>
                <a:srgbClr val="FF0000"/>
              </a:solidFill>
              <a:latin typeface="Times New Roman" pitchFamily="18" charset="0"/>
              <a:cs typeface="Times New Roman" pitchFamily="18" charset="0"/>
            </a:endParaRPr>
          </a:p>
        </p:txBody>
      </p:sp>
      <p:sp>
        <p:nvSpPr>
          <p:cNvPr id="7" name="矩形 6"/>
          <p:cNvSpPr/>
          <p:nvPr/>
        </p:nvSpPr>
        <p:spPr>
          <a:xfrm>
            <a:off x="4698078" y="767831"/>
            <a:ext cx="3714478" cy="923330"/>
          </a:xfrm>
          <a:prstGeom prst="rect">
            <a:avLst/>
          </a:prstGeom>
          <a:noFill/>
        </p:spPr>
        <p:txBody>
          <a:bodyPr wrap="none" lIns="91440" tIns="45720" rIns="91440" bIns="45720">
            <a:spAutoFit/>
          </a:bodyPr>
          <a:lstStyle/>
          <a:p>
            <a:pPr algn="ctr"/>
            <a:r>
              <a:rPr lang="en-US" altLang="zh-CN"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Discussion</a:t>
            </a:r>
            <a:endParaRPr lang="zh-CN" altLang="en-US"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transition spd="slow" advTm="3000">
    <p:random/>
    <p:sndAc>
      <p:stSnd>
        <p:snd r:embed="rId2" name="chimes.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864707"/>
                                        </p:tgtEl>
                                        <p:attrNameLst>
                                          <p:attrName>style.visibility</p:attrName>
                                        </p:attrNameLst>
                                      </p:cBhvr>
                                      <p:to>
                                        <p:strVal val="visible"/>
                                      </p:to>
                                    </p:set>
                                    <p:animEffect transition="in" filter="blinds(horizontal)">
                                      <p:cBhvr>
                                        <p:cTn id="7" dur="500"/>
                                        <p:tgtEl>
                                          <p:spTgt spid="18647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64707"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1880" y="1389412"/>
            <a:ext cx="11507190" cy="5016758"/>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en-US" altLang="zh-CN" sz="3200" dirty="0" smtClean="0"/>
              <a:t>● Background</a:t>
            </a:r>
          </a:p>
          <a:p>
            <a:r>
              <a:rPr lang="en-US" altLang="zh-CN" sz="3200" dirty="0" smtClean="0"/>
              <a:t>record and collect 1____________________of cultural relics from the </a:t>
            </a:r>
            <a:r>
              <a:rPr lang="en-US" altLang="zh-CN" sz="3200" dirty="0" err="1" smtClean="0"/>
              <a:t>Mogao</a:t>
            </a:r>
            <a:r>
              <a:rPr lang="en-US" altLang="zh-CN" sz="3200" dirty="0" smtClean="0"/>
              <a:t> Caves.</a:t>
            </a:r>
          </a:p>
          <a:p>
            <a:r>
              <a:rPr lang="en-US" altLang="zh-CN" sz="3200" dirty="0" smtClean="0"/>
              <a:t>● </a:t>
            </a:r>
            <a:r>
              <a:rPr lang="en-US" altLang="zh-CN" sz="3200" dirty="0" err="1" smtClean="0"/>
              <a:t>Mogao</a:t>
            </a:r>
            <a:r>
              <a:rPr lang="en-US" altLang="zh-CN" sz="3200" dirty="0" smtClean="0"/>
              <a:t> Caves</a:t>
            </a:r>
          </a:p>
          <a:p>
            <a:r>
              <a:rPr lang="en-US" altLang="zh-CN" sz="3200" dirty="0" smtClean="0"/>
              <a:t>have long been a meeting point for 2.___________________and are part of the history of many countries;</a:t>
            </a:r>
          </a:p>
          <a:p>
            <a:r>
              <a:rPr lang="en-US" altLang="zh-CN" sz="3200" dirty="0" smtClean="0"/>
              <a:t>they are international and attract 3. ________all over the world.</a:t>
            </a:r>
          </a:p>
          <a:p>
            <a:r>
              <a:rPr lang="en-US" altLang="zh-CN" sz="3200" dirty="0" smtClean="0"/>
              <a:t>● The meaning of sharing digital photos</a:t>
            </a:r>
          </a:p>
          <a:p>
            <a:r>
              <a:rPr lang="en-US" altLang="zh-CN" sz="3200" dirty="0" smtClean="0"/>
              <a:t>promote 4.______________around the world in China's ancient history, culture, and traditions.</a:t>
            </a:r>
            <a:endParaRPr lang="zh-CN" altLang="en-US" sz="3200" dirty="0"/>
          </a:p>
        </p:txBody>
      </p:sp>
      <p:sp>
        <p:nvSpPr>
          <p:cNvPr id="3" name="矩形 2"/>
          <p:cNvSpPr/>
          <p:nvPr/>
        </p:nvSpPr>
        <p:spPr>
          <a:xfrm>
            <a:off x="4185762" y="1581791"/>
            <a:ext cx="3206327" cy="707886"/>
          </a:xfrm>
          <a:prstGeom prst="rect">
            <a:avLst/>
          </a:prstGeom>
        </p:spPr>
        <p:txBody>
          <a:bodyPr wrap="none">
            <a:spAutoFit/>
          </a:bodyPr>
          <a:lstStyle/>
          <a:p>
            <a:r>
              <a:rPr lang="en-US" altLang="zh-CN" sz="4000" dirty="0" smtClean="0">
                <a:solidFill>
                  <a:srgbClr val="FF0000"/>
                </a:solidFill>
                <a:latin typeface="Times New Roman" pitchFamily="18" charset="0"/>
                <a:cs typeface="Times New Roman" pitchFamily="18" charset="0"/>
              </a:rPr>
              <a:t>digital images </a:t>
            </a:r>
            <a:endParaRPr lang="zh-CN" altLang="en-US" sz="4000" dirty="0">
              <a:solidFill>
                <a:srgbClr val="FF0000"/>
              </a:solidFill>
              <a:latin typeface="Times New Roman" pitchFamily="18" charset="0"/>
              <a:cs typeface="Times New Roman" pitchFamily="18" charset="0"/>
            </a:endParaRPr>
          </a:p>
        </p:txBody>
      </p:sp>
      <p:sp>
        <p:nvSpPr>
          <p:cNvPr id="4" name="矩形 3"/>
          <p:cNvSpPr/>
          <p:nvPr/>
        </p:nvSpPr>
        <p:spPr>
          <a:xfrm>
            <a:off x="1991468" y="5168139"/>
            <a:ext cx="3199594" cy="707886"/>
          </a:xfrm>
          <a:prstGeom prst="rect">
            <a:avLst/>
          </a:prstGeom>
        </p:spPr>
        <p:txBody>
          <a:bodyPr wrap="none">
            <a:spAutoFit/>
          </a:bodyPr>
          <a:lstStyle/>
          <a:p>
            <a:r>
              <a:rPr lang="en-US" altLang="zh-CN" sz="4000" dirty="0" smtClean="0">
                <a:solidFill>
                  <a:srgbClr val="FF0000"/>
                </a:solidFill>
                <a:latin typeface="Times New Roman" pitchFamily="18" charset="0"/>
                <a:cs typeface="Times New Roman" pitchFamily="18" charset="0"/>
              </a:rPr>
              <a:t>wider interest </a:t>
            </a:r>
            <a:endParaRPr lang="zh-CN" altLang="en-US" sz="4000" dirty="0">
              <a:solidFill>
                <a:srgbClr val="FF0000"/>
              </a:solidFill>
              <a:latin typeface="Times New Roman" pitchFamily="18" charset="0"/>
              <a:cs typeface="Times New Roman" pitchFamily="18" charset="0"/>
            </a:endParaRPr>
          </a:p>
        </p:txBody>
      </p:sp>
      <p:sp>
        <p:nvSpPr>
          <p:cNvPr id="5" name="矩形 4"/>
          <p:cNvSpPr/>
          <p:nvPr/>
        </p:nvSpPr>
        <p:spPr>
          <a:xfrm>
            <a:off x="6662533" y="3208711"/>
            <a:ext cx="3697166" cy="707886"/>
          </a:xfrm>
          <a:prstGeom prst="rect">
            <a:avLst/>
          </a:prstGeom>
        </p:spPr>
        <p:txBody>
          <a:bodyPr wrap="none">
            <a:spAutoFit/>
          </a:bodyPr>
          <a:lstStyle/>
          <a:p>
            <a:r>
              <a:rPr lang="en-US" altLang="zh-CN" sz="4000" dirty="0" smtClean="0">
                <a:solidFill>
                  <a:srgbClr val="FF0000"/>
                </a:solidFill>
                <a:latin typeface="Times New Roman" pitchFamily="18" charset="0"/>
                <a:cs typeface="Times New Roman" pitchFamily="18" charset="0"/>
              </a:rPr>
              <a:t>different cultures</a:t>
            </a:r>
            <a:endParaRPr lang="zh-CN" altLang="en-US" sz="4000" dirty="0">
              <a:solidFill>
                <a:srgbClr val="FF0000"/>
              </a:solidFill>
              <a:latin typeface="Times New Roman" pitchFamily="18" charset="0"/>
              <a:cs typeface="Times New Roman" pitchFamily="18" charset="0"/>
            </a:endParaRPr>
          </a:p>
        </p:txBody>
      </p:sp>
      <p:sp>
        <p:nvSpPr>
          <p:cNvPr id="6" name="矩形 5"/>
          <p:cNvSpPr/>
          <p:nvPr/>
        </p:nvSpPr>
        <p:spPr>
          <a:xfrm>
            <a:off x="2379177" y="342889"/>
            <a:ext cx="7152727"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altLang="zh-CN"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Summary of the outline </a:t>
            </a:r>
            <a:endParaRPr lang="zh-CN" alt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7" name="矩形 6"/>
          <p:cNvSpPr/>
          <p:nvPr/>
        </p:nvSpPr>
        <p:spPr>
          <a:xfrm>
            <a:off x="6185410" y="4182485"/>
            <a:ext cx="1754455" cy="707886"/>
          </a:xfrm>
          <a:prstGeom prst="rect">
            <a:avLst/>
          </a:prstGeom>
        </p:spPr>
        <p:txBody>
          <a:bodyPr wrap="none">
            <a:spAutoFit/>
          </a:bodyPr>
          <a:lstStyle/>
          <a:p>
            <a:r>
              <a:rPr lang="en-US" altLang="zh-CN" sz="4000" dirty="0" smtClean="0">
                <a:solidFill>
                  <a:srgbClr val="FF0000"/>
                </a:solidFill>
                <a:latin typeface="Times New Roman" pitchFamily="18" charset="0"/>
                <a:cs typeface="Times New Roman" pitchFamily="18" charset="0"/>
              </a:rPr>
              <a:t>tourists</a:t>
            </a:r>
            <a:endParaRPr lang="zh-CN" altLang="en-US" sz="4000" dirty="0">
              <a:solidFill>
                <a:srgbClr val="FF0000"/>
              </a:solidFill>
              <a:latin typeface="Times New Roman" pitchFamily="18" charset="0"/>
              <a:cs typeface="Times New Roman" pitchFamily="18" charset="0"/>
            </a:endParaRPr>
          </a:p>
        </p:txBody>
      </p:sp>
    </p:spTree>
  </p:cSld>
  <p:clrMapOvr>
    <a:masterClrMapping/>
  </p:clrMapOvr>
  <p:transition spd="slow" advTm="3000">
    <p:random/>
    <p:sndAc>
      <p:stSnd>
        <p:snd r:embed="rId2" name="chimes.wav"/>
      </p:stSnd>
    </p:sndAc>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0" y="1473107"/>
            <a:ext cx="11943272" cy="4524315"/>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r>
              <a:rPr lang="zh-CN" altLang="en-US" sz="3200" b="1" dirty="0" smtClean="0"/>
              <a:t>      新闻报道是记叙文的一种，其特点是以事实为依据，对人的经历或事实给予明确的、实事求是的报道。</a:t>
            </a:r>
          </a:p>
          <a:p>
            <a:r>
              <a:rPr lang="zh-CN" altLang="en-US" sz="3200" b="1" dirty="0" smtClean="0"/>
              <a:t>英语新闻报道通常包括四部分</a:t>
            </a:r>
            <a:r>
              <a:rPr lang="en-US" altLang="zh-CN" sz="3200" b="1" dirty="0" smtClean="0"/>
              <a:t>:</a:t>
            </a:r>
          </a:p>
          <a:p>
            <a:r>
              <a:rPr lang="en-US" altLang="zh-CN" sz="3200" b="1" dirty="0" smtClean="0"/>
              <a:t>1.</a:t>
            </a:r>
            <a:r>
              <a:rPr lang="zh-CN" altLang="en-US" sz="3200" b="1" dirty="0" smtClean="0"/>
              <a:t> 标题应当简洁明了。</a:t>
            </a:r>
          </a:p>
          <a:p>
            <a:r>
              <a:rPr lang="en-US" altLang="zh-CN" sz="3200" b="1" dirty="0" smtClean="0"/>
              <a:t>2.</a:t>
            </a:r>
            <a:r>
              <a:rPr lang="zh-CN" altLang="en-US" sz="3200" b="1" dirty="0" smtClean="0"/>
              <a:t> 导语是消息开头的第 一段或第一 句话，简明扼要地揭示出消息的核心内容。</a:t>
            </a:r>
          </a:p>
          <a:p>
            <a:r>
              <a:rPr lang="en-US" altLang="zh-CN" sz="3200" b="1" dirty="0" smtClean="0"/>
              <a:t>3.</a:t>
            </a:r>
            <a:r>
              <a:rPr lang="zh-CN" altLang="en-US" sz="3200" b="1" dirty="0" smtClean="0"/>
              <a:t> 主体是消息的主要部分，要用充足的事实表</a:t>
            </a:r>
          </a:p>
          <a:p>
            <a:r>
              <a:rPr lang="zh-CN" altLang="en-US" sz="3200" b="1" dirty="0" smtClean="0"/>
              <a:t>现主题，对导语的内容作进一步 的展开和阐述。</a:t>
            </a:r>
          </a:p>
          <a:p>
            <a:r>
              <a:rPr lang="en-US" altLang="zh-CN" sz="3200" b="1" dirty="0" smtClean="0"/>
              <a:t>4.</a:t>
            </a:r>
            <a:r>
              <a:rPr lang="zh-CN" altLang="en-US" sz="3200" b="1" dirty="0" smtClean="0"/>
              <a:t>结束语通常是对全文内容进行概括性的总结。</a:t>
            </a:r>
          </a:p>
        </p:txBody>
      </p:sp>
      <p:grpSp>
        <p:nvGrpSpPr>
          <p:cNvPr id="2" name="Group 6"/>
          <p:cNvGrpSpPr>
            <a:grpSpLocks/>
          </p:cNvGrpSpPr>
          <p:nvPr/>
        </p:nvGrpSpPr>
        <p:grpSpPr bwMode="auto">
          <a:xfrm>
            <a:off x="370894" y="826326"/>
            <a:ext cx="4528138" cy="735013"/>
            <a:chOff x="2400" y="1207"/>
            <a:chExt cx="2852" cy="463"/>
          </a:xfrm>
        </p:grpSpPr>
        <p:pic>
          <p:nvPicPr>
            <p:cNvPr id="8" name="Picture 8" descr="叶子"/>
            <p:cNvPicPr>
              <a:picLocks noChangeAspect="1" noChangeArrowheads="1"/>
            </p:cNvPicPr>
            <p:nvPr/>
          </p:nvPicPr>
          <p:blipFill>
            <a:blip r:embed="rId3"/>
            <a:srcRect r="50000"/>
            <a:stretch>
              <a:fillRect/>
            </a:stretch>
          </p:blipFill>
          <p:spPr bwMode="auto">
            <a:xfrm>
              <a:off x="2400" y="1207"/>
              <a:ext cx="494" cy="463"/>
            </a:xfrm>
            <a:prstGeom prst="rect">
              <a:avLst/>
            </a:prstGeom>
            <a:noFill/>
            <a:ln w="9525">
              <a:noFill/>
              <a:miter lim="800000"/>
              <a:headEnd/>
              <a:tailEnd/>
            </a:ln>
          </p:spPr>
        </p:pic>
        <p:sp>
          <p:nvSpPr>
            <p:cNvPr id="9" name="Line 10"/>
            <p:cNvSpPr>
              <a:spLocks noChangeShapeType="1"/>
            </p:cNvSpPr>
            <p:nvPr/>
          </p:nvSpPr>
          <p:spPr bwMode="auto">
            <a:xfrm>
              <a:off x="2757" y="1638"/>
              <a:ext cx="2495" cy="0"/>
            </a:xfrm>
            <a:prstGeom prst="line">
              <a:avLst/>
            </a:prstGeom>
            <a:noFill/>
            <a:ln w="28575">
              <a:solidFill>
                <a:srgbClr val="C0C0C0"/>
              </a:solidFill>
              <a:round/>
              <a:headEnd/>
              <a:tailEnd/>
            </a:ln>
            <a:effectLst/>
          </p:spPr>
          <p:txBody>
            <a:bodyPr/>
            <a:lstStyle/>
            <a:p>
              <a:endParaRPr lang="zh-CN" altLang="en-US"/>
            </a:p>
          </p:txBody>
        </p:sp>
      </p:grpSp>
      <p:sp>
        <p:nvSpPr>
          <p:cNvPr id="10" name="矩形 9"/>
          <p:cNvSpPr/>
          <p:nvPr/>
        </p:nvSpPr>
        <p:spPr>
          <a:xfrm>
            <a:off x="4338199" y="768269"/>
            <a:ext cx="2646878" cy="830997"/>
          </a:xfrm>
          <a:prstGeom prst="rect">
            <a:avLst/>
          </a:prstGeom>
        </p:spPr>
        <p:txBody>
          <a:bodyPr wrap="none">
            <a:spAutoFit/>
          </a:bodyPr>
          <a:lstStyle/>
          <a:p>
            <a:r>
              <a:rPr lang="zh-CN" altLang="en-US" sz="4800" dirty="0" smtClean="0">
                <a:solidFill>
                  <a:srgbClr val="FF0000"/>
                </a:solidFill>
              </a:rPr>
              <a:t>新闻报道</a:t>
            </a:r>
            <a:endParaRPr lang="zh-CN" altLang="en-US" sz="4800" dirty="0">
              <a:solidFill>
                <a:srgbClr val="FF0000"/>
              </a:solidFill>
            </a:endParaRPr>
          </a:p>
        </p:txBody>
      </p:sp>
    </p:spTree>
  </p:cSld>
  <p:clrMapOvr>
    <a:masterClrMapping/>
  </p:clrMapOvr>
  <p:transition spd="slow">
    <p:random/>
    <p:sndAc>
      <p:stSnd>
        <p:snd r:embed="rId2" name="click.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ox(i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ox(in)">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ox(in)">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box(in)">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box(in)">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box(in)">
                                      <p:cBhvr>
                                        <p:cTn id="37" dur="5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6"/>
          <p:cNvGrpSpPr>
            <a:grpSpLocks/>
          </p:cNvGrpSpPr>
          <p:nvPr/>
        </p:nvGrpSpPr>
        <p:grpSpPr bwMode="auto">
          <a:xfrm>
            <a:off x="430270" y="838201"/>
            <a:ext cx="4528138" cy="735013"/>
            <a:chOff x="2400" y="1207"/>
            <a:chExt cx="2852" cy="463"/>
          </a:xfrm>
        </p:grpSpPr>
        <p:pic>
          <p:nvPicPr>
            <p:cNvPr id="8" name="Picture 8" descr="叶子"/>
            <p:cNvPicPr>
              <a:picLocks noChangeAspect="1" noChangeArrowheads="1"/>
            </p:cNvPicPr>
            <p:nvPr/>
          </p:nvPicPr>
          <p:blipFill>
            <a:blip r:embed="rId3"/>
            <a:srcRect r="50000"/>
            <a:stretch>
              <a:fillRect/>
            </a:stretch>
          </p:blipFill>
          <p:spPr bwMode="auto">
            <a:xfrm>
              <a:off x="2400" y="1207"/>
              <a:ext cx="494" cy="463"/>
            </a:xfrm>
            <a:prstGeom prst="rect">
              <a:avLst/>
            </a:prstGeom>
            <a:noFill/>
            <a:ln w="9525">
              <a:noFill/>
              <a:miter lim="800000"/>
              <a:headEnd/>
              <a:tailEnd/>
            </a:ln>
          </p:spPr>
        </p:pic>
        <p:sp>
          <p:nvSpPr>
            <p:cNvPr id="9" name="Line 10"/>
            <p:cNvSpPr>
              <a:spLocks noChangeShapeType="1"/>
            </p:cNvSpPr>
            <p:nvPr/>
          </p:nvSpPr>
          <p:spPr bwMode="auto">
            <a:xfrm>
              <a:off x="2757" y="1638"/>
              <a:ext cx="2495" cy="0"/>
            </a:xfrm>
            <a:prstGeom prst="line">
              <a:avLst/>
            </a:prstGeom>
            <a:noFill/>
            <a:ln w="28575">
              <a:solidFill>
                <a:srgbClr val="C0C0C0"/>
              </a:solidFill>
              <a:round/>
              <a:headEnd/>
              <a:tailEnd/>
            </a:ln>
            <a:effectLst/>
          </p:spPr>
          <p:txBody>
            <a:bodyPr/>
            <a:lstStyle/>
            <a:p>
              <a:endParaRPr lang="zh-CN" altLang="en-US"/>
            </a:p>
          </p:txBody>
        </p:sp>
      </p:grpSp>
      <p:sp>
        <p:nvSpPr>
          <p:cNvPr id="11" name="内容占位符 10"/>
          <p:cNvSpPr>
            <a:spLocks noGrp="1"/>
          </p:cNvSpPr>
          <p:nvPr>
            <p:ph idx="1"/>
          </p:nvPr>
        </p:nvSpPr>
        <p:spPr/>
        <p:style>
          <a:lnRef idx="2">
            <a:schemeClr val="accent2"/>
          </a:lnRef>
          <a:fillRef idx="1">
            <a:schemeClr val="lt1"/>
          </a:fillRef>
          <a:effectRef idx="0">
            <a:schemeClr val="accent2"/>
          </a:effectRef>
          <a:fontRef idx="minor">
            <a:schemeClr val="dk1"/>
          </a:fontRef>
        </p:style>
        <p:txBody>
          <a:bodyPr>
            <a:normAutofit fontScale="62500" lnSpcReduction="20000"/>
          </a:bodyPr>
          <a:lstStyle/>
          <a:p>
            <a:r>
              <a:rPr lang="zh-CN" altLang="en-US" dirty="0" smtClean="0">
                <a:solidFill>
                  <a:srgbClr val="FF0000"/>
                </a:solidFill>
              </a:rPr>
              <a:t>●新闻报道中常引用某人说的话。</a:t>
            </a:r>
            <a:r>
              <a:rPr lang="en-US" altLang="zh-CN" dirty="0" smtClean="0">
                <a:solidFill>
                  <a:srgbClr val="FF0000"/>
                </a:solidFill>
              </a:rPr>
              <a:t> </a:t>
            </a:r>
            <a:r>
              <a:rPr lang="zh-CN" altLang="en-US" dirty="0" smtClean="0">
                <a:solidFill>
                  <a:srgbClr val="FF0000"/>
                </a:solidFill>
              </a:rPr>
              <a:t>一个恰当的引用可以增强可信度和说服力，引起读者阅读兴趣，加深读者对阅读内容的理解。</a:t>
            </a:r>
          </a:p>
          <a:p>
            <a:r>
              <a:rPr lang="zh-CN" altLang="en-US" dirty="0" smtClean="0">
                <a:solidFill>
                  <a:srgbClr val="FF0000"/>
                </a:solidFill>
              </a:rPr>
              <a:t>●解释</a:t>
            </a:r>
            <a:r>
              <a:rPr lang="en-US" altLang="zh-CN" dirty="0" smtClean="0">
                <a:solidFill>
                  <a:srgbClr val="FF0000"/>
                </a:solidFill>
              </a:rPr>
              <a:t>( paraphrase )</a:t>
            </a:r>
          </a:p>
          <a:p>
            <a:r>
              <a:rPr lang="zh-CN" altLang="en-US" dirty="0" smtClean="0">
                <a:solidFill>
                  <a:srgbClr val="FF0000"/>
                </a:solidFill>
              </a:rPr>
              <a:t>新闻报道中经常会用到一此比较专业的词汇，或导语的信息比较浓缩。</a:t>
            </a:r>
            <a:endParaRPr lang="en-US" altLang="zh-CN" dirty="0" smtClean="0">
              <a:solidFill>
                <a:srgbClr val="FF0000"/>
              </a:solidFill>
            </a:endParaRPr>
          </a:p>
          <a:p>
            <a:r>
              <a:rPr lang="zh-CN" altLang="en-US" dirty="0" smtClean="0">
                <a:solidFill>
                  <a:srgbClr val="FF0000"/>
                </a:solidFill>
              </a:rPr>
              <a:t>●背景信息</a:t>
            </a:r>
            <a:r>
              <a:rPr lang="en-US" altLang="zh-CN" dirty="0" smtClean="0">
                <a:solidFill>
                  <a:srgbClr val="FF0000"/>
                </a:solidFill>
              </a:rPr>
              <a:t>( background information )</a:t>
            </a:r>
          </a:p>
          <a:p>
            <a:r>
              <a:rPr lang="zh-CN" altLang="en-US" dirty="0" smtClean="0">
                <a:solidFill>
                  <a:srgbClr val="FF0000"/>
                </a:solidFill>
              </a:rPr>
              <a:t>新闻报道中往往会有背景知识介绍，以便帮助读者更好地理解事件。</a:t>
            </a:r>
            <a:endParaRPr lang="en-US" altLang="zh-CN" dirty="0" smtClean="0">
              <a:solidFill>
                <a:srgbClr val="FF0000"/>
              </a:solidFill>
            </a:endParaRPr>
          </a:p>
          <a:p>
            <a:r>
              <a:rPr lang="zh-CN" altLang="en-US" dirty="0" smtClean="0">
                <a:solidFill>
                  <a:srgbClr val="FF0000"/>
                </a:solidFill>
              </a:rPr>
              <a:t>●引述动词</a:t>
            </a:r>
            <a:r>
              <a:rPr lang="en-US" altLang="zh-CN" dirty="0" smtClean="0">
                <a:solidFill>
                  <a:srgbClr val="FF0000"/>
                </a:solidFill>
              </a:rPr>
              <a:t>( reporting verbs )</a:t>
            </a:r>
          </a:p>
          <a:p>
            <a:r>
              <a:rPr lang="zh-CN" altLang="en-US" dirty="0" smtClean="0">
                <a:solidFill>
                  <a:srgbClr val="FF0000"/>
                </a:solidFill>
              </a:rPr>
              <a:t>引述动词表示直接引用或转述引用的动词，常见的引述动词有</a:t>
            </a:r>
            <a:r>
              <a:rPr lang="en-US" altLang="zh-CN" dirty="0" smtClean="0">
                <a:solidFill>
                  <a:srgbClr val="FF0000"/>
                </a:solidFill>
              </a:rPr>
              <a:t>say</a:t>
            </a:r>
            <a:r>
              <a:rPr lang="zh-CN" altLang="en-US" dirty="0" smtClean="0">
                <a:solidFill>
                  <a:srgbClr val="FF0000"/>
                </a:solidFill>
              </a:rPr>
              <a:t>、 </a:t>
            </a:r>
            <a:r>
              <a:rPr lang="en-US" altLang="zh-CN" dirty="0" smtClean="0">
                <a:solidFill>
                  <a:srgbClr val="FF0000"/>
                </a:solidFill>
              </a:rPr>
              <a:t>tell. ask</a:t>
            </a:r>
            <a:r>
              <a:rPr lang="zh-CN" altLang="en-US" dirty="0" smtClean="0">
                <a:solidFill>
                  <a:srgbClr val="FF0000"/>
                </a:solidFill>
              </a:rPr>
              <a:t>、</a:t>
            </a:r>
            <a:r>
              <a:rPr lang="en-US" altLang="zh-CN" dirty="0" smtClean="0">
                <a:solidFill>
                  <a:srgbClr val="FF0000"/>
                </a:solidFill>
              </a:rPr>
              <a:t>explain</a:t>
            </a:r>
            <a:r>
              <a:rPr lang="zh-CN" altLang="en-US" dirty="0" smtClean="0">
                <a:solidFill>
                  <a:srgbClr val="FF0000"/>
                </a:solidFill>
              </a:rPr>
              <a:t>、</a:t>
            </a:r>
            <a:r>
              <a:rPr lang="en-US" altLang="zh-CN" dirty="0" smtClean="0">
                <a:solidFill>
                  <a:srgbClr val="FF0000"/>
                </a:solidFill>
              </a:rPr>
              <a:t>comment</a:t>
            </a:r>
            <a:r>
              <a:rPr lang="zh-CN" altLang="en-US" dirty="0" smtClean="0">
                <a:solidFill>
                  <a:srgbClr val="FF0000"/>
                </a:solidFill>
              </a:rPr>
              <a:t>、</a:t>
            </a:r>
            <a:r>
              <a:rPr lang="en-US" altLang="zh-CN" dirty="0" smtClean="0">
                <a:solidFill>
                  <a:srgbClr val="FF0000"/>
                </a:solidFill>
              </a:rPr>
              <a:t>suggest </a:t>
            </a:r>
            <a:r>
              <a:rPr lang="zh-CN" altLang="en-US" dirty="0" smtClean="0">
                <a:solidFill>
                  <a:srgbClr val="FF0000"/>
                </a:solidFill>
              </a:rPr>
              <a:t>等。</a:t>
            </a:r>
            <a:endParaRPr lang="en-US" altLang="zh-CN" dirty="0" smtClean="0">
              <a:solidFill>
                <a:srgbClr val="FF0000"/>
              </a:solidFill>
            </a:endParaRPr>
          </a:p>
          <a:p>
            <a:r>
              <a:rPr lang="en-US" altLang="zh-CN" dirty="0" smtClean="0">
                <a:solidFill>
                  <a:srgbClr val="FF0000"/>
                </a:solidFill>
              </a:rPr>
              <a:t>●</a:t>
            </a:r>
            <a:r>
              <a:rPr lang="zh-CN" altLang="en-US" dirty="0" smtClean="0">
                <a:solidFill>
                  <a:srgbClr val="FF0000"/>
                </a:solidFill>
              </a:rPr>
              <a:t>表示比较或对比的词；定语从句等高级表达。</a:t>
            </a:r>
            <a:endParaRPr lang="en-US" altLang="zh-CN" dirty="0" smtClean="0">
              <a:solidFill>
                <a:srgbClr val="FF0000"/>
              </a:solidFill>
            </a:endParaRPr>
          </a:p>
          <a:p>
            <a:endParaRPr lang="zh-CN" altLang="en-US" dirty="0">
              <a:solidFill>
                <a:srgbClr val="FF0000"/>
              </a:solidFill>
            </a:endParaRPr>
          </a:p>
        </p:txBody>
      </p:sp>
      <p:sp>
        <p:nvSpPr>
          <p:cNvPr id="6" name="矩形 5"/>
          <p:cNvSpPr/>
          <p:nvPr/>
        </p:nvSpPr>
        <p:spPr>
          <a:xfrm>
            <a:off x="4338199" y="768269"/>
            <a:ext cx="2646878" cy="830997"/>
          </a:xfrm>
          <a:prstGeom prst="rect">
            <a:avLst/>
          </a:prstGeom>
        </p:spPr>
        <p:txBody>
          <a:bodyPr wrap="none">
            <a:spAutoFit/>
          </a:bodyPr>
          <a:lstStyle/>
          <a:p>
            <a:r>
              <a:rPr lang="zh-CN" altLang="en-US" sz="4800" dirty="0" smtClean="0">
                <a:solidFill>
                  <a:srgbClr val="FF0000"/>
                </a:solidFill>
              </a:rPr>
              <a:t>新闻报道</a:t>
            </a:r>
            <a:endParaRPr lang="zh-CN" altLang="en-US" sz="4800" dirty="0">
              <a:solidFill>
                <a:srgbClr val="FF0000"/>
              </a:solidFill>
            </a:endParaRPr>
          </a:p>
        </p:txBody>
      </p:sp>
    </p:spTree>
  </p:cSld>
  <p:clrMapOvr>
    <a:masterClrMapping/>
  </p:clrMapOvr>
  <p:transition spd="slow">
    <p:comb dir="vert"/>
    <p:sndAc>
      <p:stSnd>
        <p:snd r:embed="rId2" name="click.wav"/>
      </p:stSnd>
    </p:sndAc>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1506" name="Rectangle 2"/>
          <p:cNvSpPr>
            <a:spLocks noGrp="1" noChangeArrowheads="1"/>
          </p:cNvSpPr>
          <p:nvPr>
            <p:ph type="body" idx="1"/>
          </p:nvPr>
        </p:nvSpPr>
        <p:spPr>
          <a:xfrm>
            <a:off x="444558" y="1630363"/>
            <a:ext cx="11478855" cy="4851918"/>
          </a:xfrm>
        </p:spPr>
        <p:style>
          <a:lnRef idx="2">
            <a:schemeClr val="accent3"/>
          </a:lnRef>
          <a:fillRef idx="1">
            <a:schemeClr val="lt1"/>
          </a:fillRef>
          <a:effectRef idx="0">
            <a:schemeClr val="accent3"/>
          </a:effectRef>
          <a:fontRef idx="minor">
            <a:schemeClr val="dk1"/>
          </a:fontRef>
        </p:style>
        <p:txBody>
          <a:bodyPr>
            <a:normAutofit fontScale="92500" lnSpcReduction="20000"/>
          </a:bodyPr>
          <a:lstStyle/>
          <a:p>
            <a:pPr>
              <a:buNone/>
            </a:pPr>
            <a:r>
              <a:rPr lang="zh-CN" altLang="en-US" dirty="0" smtClean="0">
                <a:solidFill>
                  <a:srgbClr val="FF0000"/>
                </a:solidFill>
                <a:ea typeface="宋体" pitchFamily="2" charset="-122"/>
                <a:cs typeface="Times New Roman" pitchFamily="18" charset="0"/>
              </a:rPr>
              <a:t>●如何写一个好标题</a:t>
            </a:r>
            <a:r>
              <a:rPr lang="en-US" altLang="zh-CN" dirty="0" smtClean="0">
                <a:solidFill>
                  <a:srgbClr val="FF0000"/>
                </a:solidFill>
                <a:ea typeface="宋体" pitchFamily="2" charset="-122"/>
                <a:cs typeface="Times New Roman" pitchFamily="18" charset="0"/>
              </a:rPr>
              <a:t>?</a:t>
            </a:r>
          </a:p>
          <a:p>
            <a:pPr>
              <a:buNone/>
            </a:pPr>
            <a:r>
              <a:rPr lang="zh-CN" altLang="en-US" dirty="0" smtClean="0">
                <a:solidFill>
                  <a:srgbClr val="FF0000"/>
                </a:solidFill>
                <a:ea typeface="宋体" pitchFamily="2" charset="-122"/>
                <a:cs typeface="Times New Roman" pitchFamily="18" charset="0"/>
              </a:rPr>
              <a:t>好的标题不仅高度概括报道内容，还可以激发读者的阅读兴趣，起到画龙点睛的作用。</a:t>
            </a:r>
          </a:p>
          <a:p>
            <a:pPr>
              <a:buNone/>
            </a:pPr>
            <a:r>
              <a:rPr lang="zh-CN" altLang="en-US" dirty="0" smtClean="0">
                <a:solidFill>
                  <a:srgbClr val="FF0000"/>
                </a:solidFill>
                <a:ea typeface="宋体" pitchFamily="2" charset="-122"/>
                <a:cs typeface="Times New Roman" pitchFamily="18" charset="0"/>
              </a:rPr>
              <a:t>●如何写出简洁、高度概括的导语</a:t>
            </a:r>
            <a:r>
              <a:rPr lang="en-US" altLang="zh-CN" dirty="0" smtClean="0">
                <a:solidFill>
                  <a:srgbClr val="FF0000"/>
                </a:solidFill>
                <a:ea typeface="宋体" pitchFamily="2" charset="-122"/>
                <a:cs typeface="Times New Roman" pitchFamily="18" charset="0"/>
              </a:rPr>
              <a:t>?</a:t>
            </a:r>
          </a:p>
          <a:p>
            <a:pPr>
              <a:buNone/>
            </a:pPr>
            <a:r>
              <a:rPr lang="zh-CN" altLang="en-US" dirty="0" smtClean="0">
                <a:solidFill>
                  <a:srgbClr val="FF0000"/>
                </a:solidFill>
                <a:ea typeface="宋体" pitchFamily="2" charset="-122"/>
                <a:cs typeface="Times New Roman" pitchFamily="18" charset="0"/>
              </a:rPr>
              <a:t>从几个要点</a:t>
            </a:r>
            <a:r>
              <a:rPr lang="en-US" altLang="zh-CN" dirty="0" smtClean="0">
                <a:solidFill>
                  <a:srgbClr val="FF0000"/>
                </a:solidFill>
                <a:ea typeface="宋体" pitchFamily="2" charset="-122"/>
                <a:cs typeface="Times New Roman" pitchFamily="18" charset="0"/>
              </a:rPr>
              <a:t>(who</a:t>
            </a:r>
            <a:r>
              <a:rPr lang="zh-CN" altLang="en-US" dirty="0" smtClean="0">
                <a:solidFill>
                  <a:srgbClr val="FF0000"/>
                </a:solidFill>
                <a:ea typeface="宋体" pitchFamily="2" charset="-122"/>
                <a:cs typeface="Times New Roman" pitchFamily="18" charset="0"/>
              </a:rPr>
              <a:t>、</a:t>
            </a:r>
            <a:r>
              <a:rPr lang="en-US" altLang="zh-CN" dirty="0" smtClean="0">
                <a:solidFill>
                  <a:srgbClr val="FF0000"/>
                </a:solidFill>
                <a:ea typeface="宋体" pitchFamily="2" charset="-122"/>
                <a:cs typeface="Times New Roman" pitchFamily="18" charset="0"/>
              </a:rPr>
              <a:t>what</a:t>
            </a:r>
            <a:r>
              <a:rPr lang="zh-CN" altLang="en-US" dirty="0" smtClean="0">
                <a:solidFill>
                  <a:srgbClr val="FF0000"/>
                </a:solidFill>
                <a:ea typeface="宋体" pitchFamily="2" charset="-122"/>
                <a:cs typeface="Times New Roman" pitchFamily="18" charset="0"/>
              </a:rPr>
              <a:t>、 </a:t>
            </a:r>
            <a:r>
              <a:rPr lang="en-US" altLang="zh-CN" dirty="0" smtClean="0">
                <a:solidFill>
                  <a:srgbClr val="FF0000"/>
                </a:solidFill>
                <a:ea typeface="宋体" pitchFamily="2" charset="-122"/>
                <a:cs typeface="Times New Roman" pitchFamily="18" charset="0"/>
              </a:rPr>
              <a:t>where</a:t>
            </a:r>
            <a:r>
              <a:rPr lang="zh-CN" altLang="en-US" dirty="0" smtClean="0">
                <a:solidFill>
                  <a:srgbClr val="FF0000"/>
                </a:solidFill>
                <a:ea typeface="宋体" pitchFamily="2" charset="-122"/>
                <a:cs typeface="Times New Roman" pitchFamily="18" charset="0"/>
              </a:rPr>
              <a:t>、</a:t>
            </a:r>
            <a:r>
              <a:rPr lang="en-US" altLang="zh-CN" dirty="0" smtClean="0">
                <a:solidFill>
                  <a:srgbClr val="FF0000"/>
                </a:solidFill>
                <a:ea typeface="宋体" pitchFamily="2" charset="-122"/>
                <a:cs typeface="Times New Roman" pitchFamily="18" charset="0"/>
              </a:rPr>
              <a:t>why)</a:t>
            </a:r>
            <a:r>
              <a:rPr lang="zh-CN" altLang="en-US" dirty="0" smtClean="0">
                <a:solidFill>
                  <a:srgbClr val="FF0000"/>
                </a:solidFill>
                <a:ea typeface="宋体" pitchFamily="2" charset="-122"/>
                <a:cs typeface="Times New Roman" pitchFamily="18" charset="0"/>
              </a:rPr>
              <a:t>人手，让学生尝试写出导语。</a:t>
            </a:r>
            <a:endParaRPr lang="en-US" altLang="zh-CN" dirty="0" smtClean="0">
              <a:solidFill>
                <a:srgbClr val="FF0000"/>
              </a:solidFill>
              <a:ea typeface="宋体" pitchFamily="2" charset="-122"/>
              <a:cs typeface="Times New Roman" pitchFamily="18" charset="0"/>
            </a:endParaRPr>
          </a:p>
          <a:p>
            <a:pPr>
              <a:buNone/>
            </a:pPr>
            <a:r>
              <a:rPr lang="en-US" altLang="zh-CN" dirty="0" smtClean="0">
                <a:solidFill>
                  <a:srgbClr val="FF0000"/>
                </a:solidFill>
                <a:ea typeface="宋体" pitchFamily="2" charset="-122"/>
                <a:cs typeface="Times New Roman" pitchFamily="18" charset="0"/>
              </a:rPr>
              <a:t>●</a:t>
            </a:r>
            <a:r>
              <a:rPr lang="zh-CN" altLang="en-US" dirty="0" smtClean="0">
                <a:solidFill>
                  <a:srgbClr val="FF0000"/>
                </a:solidFill>
                <a:ea typeface="宋体" pitchFamily="2" charset="-122"/>
                <a:cs typeface="Times New Roman" pitchFamily="18" charset="0"/>
              </a:rPr>
              <a:t>如何报道更多细节</a:t>
            </a:r>
            <a:r>
              <a:rPr lang="en-US" altLang="zh-CN" dirty="0" smtClean="0">
                <a:solidFill>
                  <a:srgbClr val="FF0000"/>
                </a:solidFill>
                <a:ea typeface="宋体" pitchFamily="2" charset="-122"/>
                <a:cs typeface="Times New Roman" pitchFamily="18" charset="0"/>
              </a:rPr>
              <a:t>?</a:t>
            </a:r>
          </a:p>
          <a:p>
            <a:pPr>
              <a:buNone/>
            </a:pPr>
            <a:r>
              <a:rPr lang="zh-CN" altLang="en-US" dirty="0" smtClean="0">
                <a:solidFill>
                  <a:srgbClr val="FF0000"/>
                </a:solidFill>
                <a:ea typeface="宋体" pitchFamily="2" charset="-122"/>
                <a:cs typeface="Times New Roman" pitchFamily="18" charset="0"/>
              </a:rPr>
              <a:t>为了让报道更加吸引人，丰富、 生动的细节叙述必不可少。</a:t>
            </a:r>
            <a:endParaRPr lang="zh-CN" altLang="en-US" dirty="0">
              <a:solidFill>
                <a:srgbClr val="FF0000"/>
              </a:solidFill>
              <a:ea typeface="宋体" pitchFamily="2" charset="-122"/>
              <a:cs typeface="Times New Roman" pitchFamily="18" charset="0"/>
            </a:endParaRPr>
          </a:p>
        </p:txBody>
      </p:sp>
      <p:grpSp>
        <p:nvGrpSpPr>
          <p:cNvPr id="2" name="Group 6"/>
          <p:cNvGrpSpPr>
            <a:grpSpLocks/>
          </p:cNvGrpSpPr>
          <p:nvPr/>
        </p:nvGrpSpPr>
        <p:grpSpPr bwMode="auto">
          <a:xfrm>
            <a:off x="430270" y="838201"/>
            <a:ext cx="4528138" cy="735013"/>
            <a:chOff x="2400" y="1207"/>
            <a:chExt cx="2852" cy="463"/>
          </a:xfrm>
        </p:grpSpPr>
        <p:pic>
          <p:nvPicPr>
            <p:cNvPr id="661511" name="Picture 8" descr="叶子"/>
            <p:cNvPicPr>
              <a:picLocks noChangeAspect="1" noChangeArrowheads="1"/>
            </p:cNvPicPr>
            <p:nvPr/>
          </p:nvPicPr>
          <p:blipFill>
            <a:blip r:embed="rId3"/>
            <a:srcRect r="50000"/>
            <a:stretch>
              <a:fillRect/>
            </a:stretch>
          </p:blipFill>
          <p:spPr bwMode="auto">
            <a:xfrm>
              <a:off x="2400" y="1207"/>
              <a:ext cx="494" cy="463"/>
            </a:xfrm>
            <a:prstGeom prst="rect">
              <a:avLst/>
            </a:prstGeom>
            <a:noFill/>
            <a:ln w="9525">
              <a:noFill/>
              <a:miter lim="800000"/>
              <a:headEnd/>
              <a:tailEnd/>
            </a:ln>
          </p:spPr>
        </p:pic>
        <p:sp>
          <p:nvSpPr>
            <p:cNvPr id="661512" name="Line 10"/>
            <p:cNvSpPr>
              <a:spLocks noChangeShapeType="1"/>
            </p:cNvSpPr>
            <p:nvPr/>
          </p:nvSpPr>
          <p:spPr bwMode="auto">
            <a:xfrm>
              <a:off x="2757" y="1638"/>
              <a:ext cx="2495" cy="0"/>
            </a:xfrm>
            <a:prstGeom prst="line">
              <a:avLst/>
            </a:prstGeom>
            <a:noFill/>
            <a:ln w="28575">
              <a:solidFill>
                <a:srgbClr val="C0C0C0"/>
              </a:solidFill>
              <a:round/>
              <a:headEnd/>
              <a:tailEnd/>
            </a:ln>
            <a:effectLst/>
          </p:spPr>
          <p:txBody>
            <a:bodyPr/>
            <a:lstStyle/>
            <a:p>
              <a:endParaRPr lang="zh-CN" altLang="en-US"/>
            </a:p>
          </p:txBody>
        </p:sp>
      </p:grpSp>
      <p:sp>
        <p:nvSpPr>
          <p:cNvPr id="6" name="矩形 5"/>
          <p:cNvSpPr/>
          <p:nvPr/>
        </p:nvSpPr>
        <p:spPr>
          <a:xfrm>
            <a:off x="4259467" y="691139"/>
            <a:ext cx="5109091" cy="830997"/>
          </a:xfrm>
          <a:prstGeom prst="rect">
            <a:avLst/>
          </a:prstGeom>
        </p:spPr>
        <p:txBody>
          <a:bodyPr wrap="none">
            <a:spAutoFit/>
          </a:bodyPr>
          <a:lstStyle/>
          <a:p>
            <a:r>
              <a:rPr lang="zh-CN" altLang="en-US" sz="4800" dirty="0" smtClean="0">
                <a:solidFill>
                  <a:srgbClr val="FF0000"/>
                </a:solidFill>
                <a:ea typeface="宋体" pitchFamily="2" charset="-122"/>
                <a:cs typeface="Times New Roman" pitchFamily="18" charset="0"/>
              </a:rPr>
              <a:t>新闻报道写法技巧</a:t>
            </a:r>
          </a:p>
        </p:txBody>
      </p:sp>
    </p:spTree>
  </p:cSld>
  <p:clrMapOvr>
    <a:masterClrMapping/>
  </p:clrMapOvr>
  <p:transition spd="slow">
    <p:randomBar dir="vert"/>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661506">
                                            <p:bg/>
                                          </p:spTgt>
                                        </p:tgtEl>
                                        <p:attrNameLst>
                                          <p:attrName>style.visibility</p:attrName>
                                        </p:attrNameLst>
                                      </p:cBhvr>
                                      <p:to>
                                        <p:strVal val="visible"/>
                                      </p:to>
                                    </p:set>
                                    <p:anim to="" calcmode="lin" valueType="num">
                                      <p:cBhvr>
                                        <p:cTn id="7" dur="1" fill="hold"/>
                                        <p:tgtEl>
                                          <p:spTgt spid="661506">
                                            <p:bg/>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661506">
                                            <p:txEl>
                                              <p:pRg st="0" end="0"/>
                                            </p:txEl>
                                          </p:spTgt>
                                        </p:tgtEl>
                                        <p:attrNameLst>
                                          <p:attrName>style.visibility</p:attrName>
                                        </p:attrNameLst>
                                      </p:cBhvr>
                                      <p:to>
                                        <p:strVal val="visible"/>
                                      </p:to>
                                    </p:set>
                                    <p:anim to="" calcmode="lin" valueType="num">
                                      <p:cBhvr>
                                        <p:cTn id="12" dur="1" fill="hold"/>
                                        <p:tgtEl>
                                          <p:spTgt spid="661506">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661506">
                                            <p:txEl>
                                              <p:pRg st="1" end="1"/>
                                            </p:txEl>
                                          </p:spTgt>
                                        </p:tgtEl>
                                        <p:attrNameLst>
                                          <p:attrName>style.visibility</p:attrName>
                                        </p:attrNameLst>
                                      </p:cBhvr>
                                      <p:to>
                                        <p:strVal val="visible"/>
                                      </p:to>
                                    </p:set>
                                    <p:anim to="" calcmode="lin" valueType="num">
                                      <p:cBhvr>
                                        <p:cTn id="17" dur="1" fill="hold"/>
                                        <p:tgtEl>
                                          <p:spTgt spid="661506">
                                            <p:txEl>
                                              <p:pRg st="1" end="1"/>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661506">
                                            <p:txEl>
                                              <p:pRg st="2" end="2"/>
                                            </p:txEl>
                                          </p:spTgt>
                                        </p:tgtEl>
                                        <p:attrNameLst>
                                          <p:attrName>style.visibility</p:attrName>
                                        </p:attrNameLst>
                                      </p:cBhvr>
                                      <p:to>
                                        <p:strVal val="visible"/>
                                      </p:to>
                                    </p:set>
                                    <p:anim to="" calcmode="lin" valueType="num">
                                      <p:cBhvr>
                                        <p:cTn id="22" dur="1" fill="hold"/>
                                        <p:tgtEl>
                                          <p:spTgt spid="661506">
                                            <p:txEl>
                                              <p:pRg st="2" end="2"/>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661506">
                                            <p:txEl>
                                              <p:pRg st="3" end="3"/>
                                            </p:txEl>
                                          </p:spTgt>
                                        </p:tgtEl>
                                        <p:attrNameLst>
                                          <p:attrName>style.visibility</p:attrName>
                                        </p:attrNameLst>
                                      </p:cBhvr>
                                      <p:to>
                                        <p:strVal val="visible"/>
                                      </p:to>
                                    </p:set>
                                    <p:anim to="" calcmode="lin" valueType="num">
                                      <p:cBhvr>
                                        <p:cTn id="27" dur="1" fill="hold"/>
                                        <p:tgtEl>
                                          <p:spTgt spid="661506">
                                            <p:txEl>
                                              <p:pRg st="3" end="3"/>
                                            </p:txEl>
                                          </p:spTgt>
                                        </p:tgtEl>
                                        <p:attrNameLst>
                                          <p:attrName/>
                                        </p:attrNameLst>
                                      </p:cBhvr>
                                    </p:anim>
                                  </p:childTnLst>
                                </p:cTn>
                              </p:par>
                            </p:childTnLst>
                          </p:cTn>
                        </p:par>
                      </p:childTnLst>
                    </p:cTn>
                  </p:par>
                  <p:par>
                    <p:cTn id="28" fill="hold">
                      <p:stCondLst>
                        <p:cond delay="indefinite"/>
                      </p:stCondLst>
                      <p:childTnLst>
                        <p:par>
                          <p:cTn id="29" fill="hold">
                            <p:stCondLst>
                              <p:cond delay="0"/>
                            </p:stCondLst>
                            <p:childTnLst>
                              <p:par>
                                <p:cTn id="30" presetID="24" presetClass="entr" presetSubtype="0" fill="hold" grpId="0" nodeType="clickEffect">
                                  <p:stCondLst>
                                    <p:cond delay="0"/>
                                  </p:stCondLst>
                                  <p:childTnLst>
                                    <p:set>
                                      <p:cBhvr>
                                        <p:cTn id="31" dur="1" fill="hold">
                                          <p:stCondLst>
                                            <p:cond delay="0"/>
                                          </p:stCondLst>
                                        </p:cTn>
                                        <p:tgtEl>
                                          <p:spTgt spid="661506">
                                            <p:txEl>
                                              <p:pRg st="4" end="4"/>
                                            </p:txEl>
                                          </p:spTgt>
                                        </p:tgtEl>
                                        <p:attrNameLst>
                                          <p:attrName>style.visibility</p:attrName>
                                        </p:attrNameLst>
                                      </p:cBhvr>
                                      <p:to>
                                        <p:strVal val="visible"/>
                                      </p:to>
                                    </p:set>
                                    <p:anim to="" calcmode="lin" valueType="num">
                                      <p:cBhvr>
                                        <p:cTn id="32" dur="1" fill="hold"/>
                                        <p:tgtEl>
                                          <p:spTgt spid="661506">
                                            <p:txEl>
                                              <p:pRg st="4" end="4"/>
                                            </p:txEl>
                                          </p:spTgt>
                                        </p:tgtEl>
                                        <p:attrNameLst>
                                          <p:attrName/>
                                        </p:attrNameLst>
                                      </p:cBhvr>
                                    </p:anim>
                                  </p:childTnLst>
                                </p:cTn>
                              </p:par>
                            </p:childTnLst>
                          </p:cTn>
                        </p:par>
                      </p:childTnLst>
                    </p:cTn>
                  </p:par>
                  <p:par>
                    <p:cTn id="33" fill="hold">
                      <p:stCondLst>
                        <p:cond delay="indefinite"/>
                      </p:stCondLst>
                      <p:childTnLst>
                        <p:par>
                          <p:cTn id="34" fill="hold">
                            <p:stCondLst>
                              <p:cond delay="0"/>
                            </p:stCondLst>
                            <p:childTnLst>
                              <p:par>
                                <p:cTn id="35" presetID="24" presetClass="entr" presetSubtype="0" fill="hold" grpId="0" nodeType="clickEffect">
                                  <p:stCondLst>
                                    <p:cond delay="0"/>
                                  </p:stCondLst>
                                  <p:childTnLst>
                                    <p:set>
                                      <p:cBhvr>
                                        <p:cTn id="36" dur="1" fill="hold">
                                          <p:stCondLst>
                                            <p:cond delay="0"/>
                                          </p:stCondLst>
                                        </p:cTn>
                                        <p:tgtEl>
                                          <p:spTgt spid="661506">
                                            <p:txEl>
                                              <p:pRg st="5" end="5"/>
                                            </p:txEl>
                                          </p:spTgt>
                                        </p:tgtEl>
                                        <p:attrNameLst>
                                          <p:attrName>style.visibility</p:attrName>
                                        </p:attrNameLst>
                                      </p:cBhvr>
                                      <p:to>
                                        <p:strVal val="visible"/>
                                      </p:to>
                                    </p:set>
                                    <p:anim to="" calcmode="lin" valueType="num">
                                      <p:cBhvr>
                                        <p:cTn id="37" dur="1" fill="hold"/>
                                        <p:tgtEl>
                                          <p:spTgt spid="661506">
                                            <p:txEl>
                                              <p:pRg st="5" end="5"/>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1506" grpId="0" build="p"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2"/>
          <p:cNvSpPr txBox="1">
            <a:spLocks noChangeArrowheads="1"/>
          </p:cNvSpPr>
          <p:nvPr/>
        </p:nvSpPr>
        <p:spPr bwMode="auto">
          <a:xfrm>
            <a:off x="324098" y="1287896"/>
            <a:ext cx="11269133" cy="5165917"/>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wrap="square" lIns="117235" tIns="58618" rIns="117235" bIns="58618">
            <a:spAutoFit/>
          </a:bodyPr>
          <a:lstStyle/>
          <a:p>
            <a:r>
              <a:rPr lang="en-US" altLang="zh-CN" sz="4000" dirty="0" smtClean="0"/>
              <a:t>1</a:t>
            </a:r>
            <a:r>
              <a:rPr lang="en-US" altLang="zh-CN" sz="3200" dirty="0" smtClean="0"/>
              <a:t>. civilization</a:t>
            </a:r>
            <a:r>
              <a:rPr lang="zh-CN" altLang="en-US" sz="3200" dirty="0" smtClean="0"/>
              <a:t>文明</a:t>
            </a:r>
          </a:p>
          <a:p>
            <a:r>
              <a:rPr lang="en-US" altLang="zh-CN" sz="3200" dirty="0" smtClean="0"/>
              <a:t>2. traditional</a:t>
            </a:r>
            <a:r>
              <a:rPr lang="zh-CN" altLang="en-US" sz="3200" dirty="0" smtClean="0"/>
              <a:t>传统的</a:t>
            </a:r>
          </a:p>
          <a:p>
            <a:r>
              <a:rPr lang="en-US" altLang="zh-CN" sz="3200" dirty="0" smtClean="0"/>
              <a:t>3. unique</a:t>
            </a:r>
            <a:r>
              <a:rPr lang="zh-CN" altLang="en-US" sz="3200" dirty="0" smtClean="0"/>
              <a:t>独特的</a:t>
            </a:r>
          </a:p>
          <a:p>
            <a:r>
              <a:rPr lang="en-US" altLang="zh-CN" sz="3200" dirty="0" smtClean="0"/>
              <a:t>4. date back to</a:t>
            </a:r>
            <a:r>
              <a:rPr lang="zh-CN" altLang="en-US" sz="3200" dirty="0" smtClean="0"/>
              <a:t>追溯到</a:t>
            </a:r>
          </a:p>
          <a:p>
            <a:r>
              <a:rPr lang="en-US" altLang="zh-CN" sz="3200" dirty="0" smtClean="0"/>
              <a:t>5. pass down</a:t>
            </a:r>
            <a:r>
              <a:rPr lang="zh-CN" altLang="en-US" sz="3200" dirty="0" smtClean="0"/>
              <a:t>传递</a:t>
            </a:r>
          </a:p>
          <a:p>
            <a:r>
              <a:rPr lang="en-US" altLang="zh-CN" sz="3200" dirty="0" smtClean="0"/>
              <a:t>6. the symbol of……</a:t>
            </a:r>
            <a:r>
              <a:rPr lang="zh-CN" altLang="en-US" sz="3200" dirty="0" smtClean="0"/>
              <a:t>的象征</a:t>
            </a:r>
            <a:endParaRPr lang="en-US" altLang="zh-CN" sz="3200" dirty="0" smtClean="0"/>
          </a:p>
          <a:p>
            <a:r>
              <a:rPr lang="en-US" altLang="zh-CN" sz="3200" dirty="0" smtClean="0"/>
              <a:t>7. take effective measures</a:t>
            </a:r>
            <a:r>
              <a:rPr lang="zh-CN" altLang="en-US" sz="3200" dirty="0" smtClean="0"/>
              <a:t>采取有效的措施</a:t>
            </a:r>
          </a:p>
          <a:p>
            <a:r>
              <a:rPr lang="en-US" altLang="zh-CN" sz="3200" dirty="0" smtClean="0"/>
              <a:t>8. with the help of</a:t>
            </a:r>
            <a:r>
              <a:rPr lang="zh-CN" altLang="en-US" sz="3200" dirty="0" smtClean="0"/>
              <a:t>在</a:t>
            </a:r>
            <a:r>
              <a:rPr lang="en-US" altLang="zh-CN" sz="3200" dirty="0" smtClean="0"/>
              <a:t>……</a:t>
            </a:r>
            <a:r>
              <a:rPr lang="zh-CN" altLang="en-US" sz="3200" dirty="0" smtClean="0"/>
              <a:t>帮助下</a:t>
            </a:r>
          </a:p>
          <a:p>
            <a:r>
              <a:rPr lang="en-US" altLang="zh-CN" sz="3200" dirty="0" smtClean="0"/>
              <a:t>9. think highly of</a:t>
            </a:r>
            <a:r>
              <a:rPr lang="zh-CN" altLang="en-US" sz="3200" dirty="0" smtClean="0"/>
              <a:t>对</a:t>
            </a:r>
            <a:r>
              <a:rPr lang="en-US" altLang="zh-CN" sz="3200" dirty="0" smtClean="0"/>
              <a:t>……</a:t>
            </a:r>
            <a:r>
              <a:rPr lang="zh-CN" altLang="en-US" sz="3200" dirty="0" smtClean="0"/>
              <a:t>评价高</a:t>
            </a:r>
          </a:p>
          <a:p>
            <a:r>
              <a:rPr lang="en-US" altLang="zh-CN" sz="3200" dirty="0" smtClean="0"/>
              <a:t>10. make great contributions to</a:t>
            </a:r>
            <a:r>
              <a:rPr lang="zh-CN" altLang="en-US" sz="3200" dirty="0" smtClean="0"/>
              <a:t>对</a:t>
            </a:r>
            <a:r>
              <a:rPr lang="en-US" altLang="zh-CN" sz="3200" dirty="0" smtClean="0"/>
              <a:t>……</a:t>
            </a:r>
            <a:r>
              <a:rPr lang="zh-CN" altLang="en-US" sz="3200" dirty="0" smtClean="0"/>
              <a:t>做出巨大的贡献</a:t>
            </a:r>
            <a:endParaRPr lang="zh-CN" altLang="en-US" sz="3200" dirty="0"/>
          </a:p>
        </p:txBody>
      </p:sp>
      <p:sp>
        <p:nvSpPr>
          <p:cNvPr id="3" name="矩形 2"/>
          <p:cNvSpPr/>
          <p:nvPr/>
        </p:nvSpPr>
        <p:spPr>
          <a:xfrm>
            <a:off x="4053599" y="402265"/>
            <a:ext cx="4846199" cy="923330"/>
          </a:xfrm>
          <a:prstGeom prst="rect">
            <a:avLst/>
          </a:prstGeom>
          <a:noFill/>
        </p:spPr>
        <p:txBody>
          <a:bodyPr wrap="none" lIns="91440" tIns="45720" rIns="91440" bIns="45720">
            <a:spAutoFit/>
          </a:bodyPr>
          <a:lstStyle/>
          <a:p>
            <a:pPr algn="ctr"/>
            <a:r>
              <a:rPr lang="zh-CN" altLang="en-US" sz="5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话题词汇</a:t>
            </a:r>
            <a:r>
              <a:rPr lang="en-US" altLang="zh-CN" sz="5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&amp;</a:t>
            </a:r>
            <a:r>
              <a:rPr lang="zh-CN" altLang="en-US" sz="5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句式</a:t>
            </a:r>
            <a:endParaRPr lang="zh-CN" altLang="en-US"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p:transition spd="slow" advTm="3000">
    <p:random/>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4578">
                                            <p:txEl>
                                              <p:pRg st="0" end="0"/>
                                            </p:txEl>
                                          </p:spTgt>
                                        </p:tgtEl>
                                        <p:attrNameLst>
                                          <p:attrName>style.visibility</p:attrName>
                                        </p:attrNameLst>
                                      </p:cBhvr>
                                      <p:to>
                                        <p:strVal val="visible"/>
                                      </p:to>
                                    </p:set>
                                    <p:animEffect transition="in" filter="dissolve">
                                      <p:cBhvr>
                                        <p:cTn id="7" dur="500"/>
                                        <p:tgtEl>
                                          <p:spTgt spid="2457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4578">
                                            <p:txEl>
                                              <p:pRg st="1" end="1"/>
                                            </p:txEl>
                                          </p:spTgt>
                                        </p:tgtEl>
                                        <p:attrNameLst>
                                          <p:attrName>style.visibility</p:attrName>
                                        </p:attrNameLst>
                                      </p:cBhvr>
                                      <p:to>
                                        <p:strVal val="visible"/>
                                      </p:to>
                                    </p:set>
                                    <p:animEffect transition="in" filter="dissolve">
                                      <p:cBhvr>
                                        <p:cTn id="12" dur="500"/>
                                        <p:tgtEl>
                                          <p:spTgt spid="2457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24578">
                                            <p:txEl>
                                              <p:pRg st="2" end="2"/>
                                            </p:txEl>
                                          </p:spTgt>
                                        </p:tgtEl>
                                        <p:attrNameLst>
                                          <p:attrName>style.visibility</p:attrName>
                                        </p:attrNameLst>
                                      </p:cBhvr>
                                      <p:to>
                                        <p:strVal val="visible"/>
                                      </p:to>
                                    </p:set>
                                    <p:animEffect transition="in" filter="dissolve">
                                      <p:cBhvr>
                                        <p:cTn id="17" dur="500"/>
                                        <p:tgtEl>
                                          <p:spTgt spid="2457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24578">
                                            <p:txEl>
                                              <p:pRg st="3" end="3"/>
                                            </p:txEl>
                                          </p:spTgt>
                                        </p:tgtEl>
                                        <p:attrNameLst>
                                          <p:attrName>style.visibility</p:attrName>
                                        </p:attrNameLst>
                                      </p:cBhvr>
                                      <p:to>
                                        <p:strVal val="visible"/>
                                      </p:to>
                                    </p:set>
                                    <p:animEffect transition="in" filter="dissolve">
                                      <p:cBhvr>
                                        <p:cTn id="22" dur="500"/>
                                        <p:tgtEl>
                                          <p:spTgt spid="2457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24578">
                                            <p:txEl>
                                              <p:pRg st="4" end="4"/>
                                            </p:txEl>
                                          </p:spTgt>
                                        </p:tgtEl>
                                        <p:attrNameLst>
                                          <p:attrName>style.visibility</p:attrName>
                                        </p:attrNameLst>
                                      </p:cBhvr>
                                      <p:to>
                                        <p:strVal val="visible"/>
                                      </p:to>
                                    </p:set>
                                    <p:animEffect transition="in" filter="dissolve">
                                      <p:cBhvr>
                                        <p:cTn id="27" dur="500"/>
                                        <p:tgtEl>
                                          <p:spTgt spid="2457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24578">
                                            <p:txEl>
                                              <p:pRg st="5" end="5"/>
                                            </p:txEl>
                                          </p:spTgt>
                                        </p:tgtEl>
                                        <p:attrNameLst>
                                          <p:attrName>style.visibility</p:attrName>
                                        </p:attrNameLst>
                                      </p:cBhvr>
                                      <p:to>
                                        <p:strVal val="visible"/>
                                      </p:to>
                                    </p:set>
                                    <p:animEffect transition="in" filter="dissolve">
                                      <p:cBhvr>
                                        <p:cTn id="32" dur="500"/>
                                        <p:tgtEl>
                                          <p:spTgt spid="24578">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24578">
                                            <p:txEl>
                                              <p:pRg st="6" end="6"/>
                                            </p:txEl>
                                          </p:spTgt>
                                        </p:tgtEl>
                                        <p:attrNameLst>
                                          <p:attrName>style.visibility</p:attrName>
                                        </p:attrNameLst>
                                      </p:cBhvr>
                                      <p:to>
                                        <p:strVal val="visible"/>
                                      </p:to>
                                    </p:set>
                                    <p:animEffect transition="in" filter="dissolve">
                                      <p:cBhvr>
                                        <p:cTn id="37" dur="500"/>
                                        <p:tgtEl>
                                          <p:spTgt spid="24578">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nodeType="clickEffect">
                                  <p:stCondLst>
                                    <p:cond delay="0"/>
                                  </p:stCondLst>
                                  <p:childTnLst>
                                    <p:set>
                                      <p:cBhvr>
                                        <p:cTn id="41" dur="1" fill="hold">
                                          <p:stCondLst>
                                            <p:cond delay="0"/>
                                          </p:stCondLst>
                                        </p:cTn>
                                        <p:tgtEl>
                                          <p:spTgt spid="24578">
                                            <p:txEl>
                                              <p:pRg st="7" end="7"/>
                                            </p:txEl>
                                          </p:spTgt>
                                        </p:tgtEl>
                                        <p:attrNameLst>
                                          <p:attrName>style.visibility</p:attrName>
                                        </p:attrNameLst>
                                      </p:cBhvr>
                                      <p:to>
                                        <p:strVal val="visible"/>
                                      </p:to>
                                    </p:set>
                                    <p:animEffect transition="in" filter="dissolve">
                                      <p:cBhvr>
                                        <p:cTn id="42" dur="500"/>
                                        <p:tgtEl>
                                          <p:spTgt spid="24578">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nodeType="clickEffect">
                                  <p:stCondLst>
                                    <p:cond delay="0"/>
                                  </p:stCondLst>
                                  <p:childTnLst>
                                    <p:set>
                                      <p:cBhvr>
                                        <p:cTn id="46" dur="1" fill="hold">
                                          <p:stCondLst>
                                            <p:cond delay="0"/>
                                          </p:stCondLst>
                                        </p:cTn>
                                        <p:tgtEl>
                                          <p:spTgt spid="24578">
                                            <p:txEl>
                                              <p:pRg st="8" end="8"/>
                                            </p:txEl>
                                          </p:spTgt>
                                        </p:tgtEl>
                                        <p:attrNameLst>
                                          <p:attrName>style.visibility</p:attrName>
                                        </p:attrNameLst>
                                      </p:cBhvr>
                                      <p:to>
                                        <p:strVal val="visible"/>
                                      </p:to>
                                    </p:set>
                                    <p:animEffect transition="in" filter="dissolve">
                                      <p:cBhvr>
                                        <p:cTn id="47" dur="500"/>
                                        <p:tgtEl>
                                          <p:spTgt spid="24578">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nodeType="clickEffect">
                                  <p:stCondLst>
                                    <p:cond delay="0"/>
                                  </p:stCondLst>
                                  <p:childTnLst>
                                    <p:set>
                                      <p:cBhvr>
                                        <p:cTn id="51" dur="1" fill="hold">
                                          <p:stCondLst>
                                            <p:cond delay="0"/>
                                          </p:stCondLst>
                                        </p:cTn>
                                        <p:tgtEl>
                                          <p:spTgt spid="24578">
                                            <p:txEl>
                                              <p:pRg st="9" end="9"/>
                                            </p:txEl>
                                          </p:spTgt>
                                        </p:tgtEl>
                                        <p:attrNameLst>
                                          <p:attrName>style.visibility</p:attrName>
                                        </p:attrNameLst>
                                      </p:cBhvr>
                                      <p:to>
                                        <p:strVal val="visible"/>
                                      </p:to>
                                    </p:set>
                                    <p:animEffect transition="in" filter="dissolve">
                                      <p:cBhvr>
                                        <p:cTn id="52" dur="500"/>
                                        <p:tgtEl>
                                          <p:spTgt spid="24578">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2"/>
          <p:cNvSpPr txBox="1">
            <a:spLocks noChangeArrowheads="1"/>
          </p:cNvSpPr>
          <p:nvPr/>
        </p:nvSpPr>
        <p:spPr bwMode="auto">
          <a:xfrm>
            <a:off x="181594" y="1138086"/>
            <a:ext cx="11269133" cy="5719914"/>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wrap="square" lIns="117235" tIns="58618" rIns="117235" bIns="58618">
            <a:spAutoFit/>
          </a:bodyPr>
          <a:lstStyle/>
          <a:p>
            <a:pPr fontAlgn="t"/>
            <a:r>
              <a:rPr lang="en-US" altLang="zh-CN" sz="2800" dirty="0" smtClean="0"/>
              <a:t>11. </a:t>
            </a:r>
            <a:r>
              <a:rPr lang="en-US" altLang="zh-CN" sz="2800" dirty="0" smtClean="0">
                <a:solidFill>
                  <a:schemeClr val="tx1"/>
                </a:solidFill>
              </a:rPr>
              <a:t>Cultural relics represent historic cultures. </a:t>
            </a:r>
          </a:p>
          <a:p>
            <a:pPr fontAlgn="t"/>
            <a:r>
              <a:rPr lang="zh-CN" altLang="en-US" sz="2800" dirty="0" smtClean="0">
                <a:solidFill>
                  <a:schemeClr val="tx1"/>
                </a:solidFill>
              </a:rPr>
              <a:t>文化遗产代表了历史文化。</a:t>
            </a:r>
          </a:p>
          <a:p>
            <a:pPr fontAlgn="t"/>
            <a:r>
              <a:rPr lang="en-US" altLang="zh-CN" sz="2800" dirty="0" smtClean="0">
                <a:solidFill>
                  <a:schemeClr val="tx1"/>
                </a:solidFill>
              </a:rPr>
              <a:t>12. Cultural heritage is a symbol of great ancient civilization. </a:t>
            </a:r>
          </a:p>
          <a:p>
            <a:pPr fontAlgn="t"/>
            <a:r>
              <a:rPr lang="zh-CN" altLang="en-US" sz="2800" dirty="0" smtClean="0">
                <a:solidFill>
                  <a:schemeClr val="tx1"/>
                </a:solidFill>
              </a:rPr>
              <a:t>文化遗迹是文明的象征。</a:t>
            </a:r>
            <a:endParaRPr lang="en-US" altLang="zh-CN" sz="2800" dirty="0" smtClean="0">
              <a:solidFill>
                <a:schemeClr val="tx1"/>
              </a:solidFill>
            </a:endParaRPr>
          </a:p>
          <a:p>
            <a:r>
              <a:rPr lang="en-US" altLang="zh-CN" sz="2800" dirty="0" smtClean="0">
                <a:solidFill>
                  <a:schemeClr val="tx1"/>
                </a:solidFill>
              </a:rPr>
              <a:t>13. I believe we can certainly protect cultural heritage well with the public and the government working together. </a:t>
            </a:r>
            <a:r>
              <a:rPr lang="zh-CN" altLang="en-US" sz="2800" dirty="0" smtClean="0">
                <a:solidFill>
                  <a:schemeClr val="tx1"/>
                </a:solidFill>
              </a:rPr>
              <a:t>我相信</a:t>
            </a:r>
            <a:r>
              <a:rPr lang="en-US" altLang="zh-CN" sz="2800" dirty="0" smtClean="0">
                <a:solidFill>
                  <a:schemeClr val="tx1"/>
                </a:solidFill>
              </a:rPr>
              <a:t>, </a:t>
            </a:r>
            <a:r>
              <a:rPr lang="zh-CN" altLang="en-US" sz="2800" dirty="0" smtClean="0">
                <a:solidFill>
                  <a:schemeClr val="tx1"/>
                </a:solidFill>
              </a:rPr>
              <a:t>由于公众和政府的共同努力</a:t>
            </a:r>
            <a:r>
              <a:rPr lang="en-US" altLang="zh-CN" sz="2800" dirty="0" smtClean="0">
                <a:solidFill>
                  <a:schemeClr val="tx1"/>
                </a:solidFill>
              </a:rPr>
              <a:t>, </a:t>
            </a:r>
            <a:r>
              <a:rPr lang="zh-CN" altLang="en-US" sz="2800" dirty="0" smtClean="0">
                <a:solidFill>
                  <a:schemeClr val="tx1"/>
                </a:solidFill>
              </a:rPr>
              <a:t>我们一定能够保护好文化遗产。</a:t>
            </a:r>
          </a:p>
          <a:p>
            <a:r>
              <a:rPr lang="en-US" altLang="zh-CN" sz="2800" dirty="0" smtClean="0">
                <a:solidFill>
                  <a:schemeClr val="tx1"/>
                </a:solidFill>
              </a:rPr>
              <a:t>14. It is reported that the local government will take action to protect cultural heritage in this area. </a:t>
            </a:r>
            <a:r>
              <a:rPr lang="zh-CN" altLang="en-US" sz="2800" dirty="0" smtClean="0">
                <a:solidFill>
                  <a:schemeClr val="tx1"/>
                </a:solidFill>
              </a:rPr>
              <a:t>据报道当地政府将采取措施保护本地区的文化遗产。</a:t>
            </a:r>
          </a:p>
          <a:p>
            <a:r>
              <a:rPr lang="en-US" altLang="zh-CN" sz="2800" dirty="0" smtClean="0">
                <a:solidFill>
                  <a:schemeClr val="tx1"/>
                </a:solidFill>
              </a:rPr>
              <a:t>15. With their efforts, more and more people become  concerned about protecting cultural relics. </a:t>
            </a:r>
            <a:r>
              <a:rPr lang="zh-CN" altLang="en-US" sz="2800" dirty="0" smtClean="0">
                <a:solidFill>
                  <a:schemeClr val="tx1"/>
                </a:solidFill>
              </a:rPr>
              <a:t>在他们的努力下</a:t>
            </a:r>
            <a:r>
              <a:rPr lang="en-US" altLang="zh-CN" sz="2800" dirty="0" smtClean="0">
                <a:solidFill>
                  <a:schemeClr val="tx1"/>
                </a:solidFill>
              </a:rPr>
              <a:t>, </a:t>
            </a:r>
            <a:r>
              <a:rPr lang="zh-CN" altLang="en-US" sz="2800" dirty="0" smtClean="0">
                <a:solidFill>
                  <a:schemeClr val="tx1"/>
                </a:solidFill>
              </a:rPr>
              <a:t>越来越多的人关心文化遗产的保护。</a:t>
            </a:r>
            <a:endParaRPr lang="zh-CN" altLang="en-US" sz="3200" dirty="0">
              <a:solidFill>
                <a:schemeClr val="tx1"/>
              </a:solidFill>
            </a:endParaRPr>
          </a:p>
        </p:txBody>
      </p:sp>
      <p:sp>
        <p:nvSpPr>
          <p:cNvPr id="3" name="矩形 2"/>
          <p:cNvSpPr/>
          <p:nvPr/>
        </p:nvSpPr>
        <p:spPr>
          <a:xfrm>
            <a:off x="3614212" y="296883"/>
            <a:ext cx="4846199" cy="923330"/>
          </a:xfrm>
          <a:prstGeom prst="rect">
            <a:avLst/>
          </a:prstGeom>
          <a:noFill/>
        </p:spPr>
        <p:txBody>
          <a:bodyPr wrap="none" lIns="91440" tIns="45720" rIns="91440" bIns="45720">
            <a:spAutoFit/>
          </a:bodyPr>
          <a:lstStyle/>
          <a:p>
            <a:pPr algn="ctr"/>
            <a:r>
              <a:rPr lang="zh-CN" altLang="en-US" sz="5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话题词汇</a:t>
            </a:r>
            <a:r>
              <a:rPr lang="en-US" altLang="zh-CN" sz="5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&amp;</a:t>
            </a:r>
            <a:r>
              <a:rPr lang="zh-CN" altLang="en-US" sz="5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句式</a:t>
            </a:r>
            <a:endParaRPr lang="zh-CN" altLang="en-US"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p:transition spd="slow" advTm="3000">
    <p:random/>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24578">
                                            <p:txEl>
                                              <p:pRg st="0" end="0"/>
                                            </p:txEl>
                                          </p:spTgt>
                                        </p:tgtEl>
                                        <p:attrNameLst>
                                          <p:attrName>style.visibility</p:attrName>
                                        </p:attrNameLst>
                                      </p:cBhvr>
                                      <p:to>
                                        <p:strVal val="visible"/>
                                      </p:to>
                                    </p:set>
                                    <p:anim calcmode="discrete" valueType="clr">
                                      <p:cBhvr override="childStyle">
                                        <p:cTn id="7" dur="80"/>
                                        <p:tgtEl>
                                          <p:spTgt spid="24578">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4578">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24578">
                                            <p:txEl>
                                              <p:pRg st="0" end="0"/>
                                            </p:txEl>
                                          </p:spTgt>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7" presetClass="entr" presetSubtype="0" fill="hold" nodeType="clickEffect">
                                  <p:stCondLst>
                                    <p:cond delay="0"/>
                                  </p:stCondLst>
                                  <p:iterate type="lt">
                                    <p:tmPct val="50000"/>
                                  </p:iterate>
                                  <p:childTnLst>
                                    <p:set>
                                      <p:cBhvr>
                                        <p:cTn id="13" dur="1" fill="hold">
                                          <p:stCondLst>
                                            <p:cond delay="0"/>
                                          </p:stCondLst>
                                        </p:cTn>
                                        <p:tgtEl>
                                          <p:spTgt spid="24578">
                                            <p:txEl>
                                              <p:pRg st="1" end="1"/>
                                            </p:txEl>
                                          </p:spTgt>
                                        </p:tgtEl>
                                        <p:attrNameLst>
                                          <p:attrName>style.visibility</p:attrName>
                                        </p:attrNameLst>
                                      </p:cBhvr>
                                      <p:to>
                                        <p:strVal val="visible"/>
                                      </p:to>
                                    </p:set>
                                    <p:anim calcmode="discrete" valueType="clr">
                                      <p:cBhvr override="childStyle">
                                        <p:cTn id="14" dur="80"/>
                                        <p:tgtEl>
                                          <p:spTgt spid="24578">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24578">
                                            <p:txEl>
                                              <p:pRg st="1" end="1"/>
                                            </p:txEl>
                                          </p:spTgt>
                                        </p:tgtEl>
                                        <p:attrNameLst>
                                          <p:attrName>fillcolor</p:attrName>
                                        </p:attrNameLst>
                                      </p:cBhvr>
                                      <p:tavLst>
                                        <p:tav tm="0">
                                          <p:val>
                                            <p:clrVal>
                                              <a:schemeClr val="accent2"/>
                                            </p:clrVal>
                                          </p:val>
                                        </p:tav>
                                        <p:tav tm="50000">
                                          <p:val>
                                            <p:clrVal>
                                              <a:schemeClr val="hlink"/>
                                            </p:clrVal>
                                          </p:val>
                                        </p:tav>
                                      </p:tavLst>
                                    </p:anim>
                                    <p:set>
                                      <p:cBhvr>
                                        <p:cTn id="16" dur="80"/>
                                        <p:tgtEl>
                                          <p:spTgt spid="24578">
                                            <p:txEl>
                                              <p:pRg st="1" end="1"/>
                                            </p:txEl>
                                          </p:spTgt>
                                        </p:tgtEl>
                                        <p:attrNameLst>
                                          <p:attrName>fill.type</p:attrName>
                                        </p:attrNameLst>
                                      </p:cBhvr>
                                      <p:to>
                                        <p:strVal val="solid"/>
                                      </p:to>
                                    </p:set>
                                  </p:childTnLst>
                                </p:cTn>
                              </p:par>
                            </p:childTnLst>
                          </p:cTn>
                        </p:par>
                      </p:childTnLst>
                    </p:cTn>
                  </p:par>
                  <p:par>
                    <p:cTn id="17" fill="hold">
                      <p:stCondLst>
                        <p:cond delay="indefinite"/>
                      </p:stCondLst>
                      <p:childTnLst>
                        <p:par>
                          <p:cTn id="18" fill="hold">
                            <p:stCondLst>
                              <p:cond delay="0"/>
                            </p:stCondLst>
                            <p:childTnLst>
                              <p:par>
                                <p:cTn id="19" presetID="27" presetClass="entr" presetSubtype="0" fill="hold" nodeType="clickEffect">
                                  <p:stCondLst>
                                    <p:cond delay="0"/>
                                  </p:stCondLst>
                                  <p:iterate type="lt">
                                    <p:tmPct val="50000"/>
                                  </p:iterate>
                                  <p:childTnLst>
                                    <p:set>
                                      <p:cBhvr>
                                        <p:cTn id="20" dur="1" fill="hold">
                                          <p:stCondLst>
                                            <p:cond delay="0"/>
                                          </p:stCondLst>
                                        </p:cTn>
                                        <p:tgtEl>
                                          <p:spTgt spid="24578">
                                            <p:txEl>
                                              <p:pRg st="2" end="2"/>
                                            </p:txEl>
                                          </p:spTgt>
                                        </p:tgtEl>
                                        <p:attrNameLst>
                                          <p:attrName>style.visibility</p:attrName>
                                        </p:attrNameLst>
                                      </p:cBhvr>
                                      <p:to>
                                        <p:strVal val="visible"/>
                                      </p:to>
                                    </p:set>
                                    <p:anim calcmode="discrete" valueType="clr">
                                      <p:cBhvr override="childStyle">
                                        <p:cTn id="21" dur="80"/>
                                        <p:tgtEl>
                                          <p:spTgt spid="24578">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2" dur="80"/>
                                        <p:tgtEl>
                                          <p:spTgt spid="24578">
                                            <p:txEl>
                                              <p:pRg st="2" end="2"/>
                                            </p:txEl>
                                          </p:spTgt>
                                        </p:tgtEl>
                                        <p:attrNameLst>
                                          <p:attrName>fillcolor</p:attrName>
                                        </p:attrNameLst>
                                      </p:cBhvr>
                                      <p:tavLst>
                                        <p:tav tm="0">
                                          <p:val>
                                            <p:clrVal>
                                              <a:schemeClr val="accent2"/>
                                            </p:clrVal>
                                          </p:val>
                                        </p:tav>
                                        <p:tav tm="50000">
                                          <p:val>
                                            <p:clrVal>
                                              <a:schemeClr val="hlink"/>
                                            </p:clrVal>
                                          </p:val>
                                        </p:tav>
                                      </p:tavLst>
                                    </p:anim>
                                    <p:set>
                                      <p:cBhvr>
                                        <p:cTn id="23" dur="80"/>
                                        <p:tgtEl>
                                          <p:spTgt spid="24578">
                                            <p:txEl>
                                              <p:pRg st="2" end="2"/>
                                            </p:txEl>
                                          </p:spTgt>
                                        </p:tgtEl>
                                        <p:attrNameLst>
                                          <p:attrName>fill.type</p:attrName>
                                        </p:attrNameLst>
                                      </p:cBhvr>
                                      <p:to>
                                        <p:strVal val="solid"/>
                                      </p:to>
                                    </p:set>
                                  </p:childTnLst>
                                </p:cTn>
                              </p:par>
                            </p:childTnLst>
                          </p:cTn>
                        </p:par>
                      </p:childTnLst>
                    </p:cTn>
                  </p:par>
                  <p:par>
                    <p:cTn id="24" fill="hold">
                      <p:stCondLst>
                        <p:cond delay="indefinite"/>
                      </p:stCondLst>
                      <p:childTnLst>
                        <p:par>
                          <p:cTn id="25" fill="hold">
                            <p:stCondLst>
                              <p:cond delay="0"/>
                            </p:stCondLst>
                            <p:childTnLst>
                              <p:par>
                                <p:cTn id="26" presetID="27" presetClass="entr" presetSubtype="0" fill="hold" nodeType="clickEffect">
                                  <p:stCondLst>
                                    <p:cond delay="0"/>
                                  </p:stCondLst>
                                  <p:iterate type="lt">
                                    <p:tmPct val="50000"/>
                                  </p:iterate>
                                  <p:childTnLst>
                                    <p:set>
                                      <p:cBhvr>
                                        <p:cTn id="27" dur="1" fill="hold">
                                          <p:stCondLst>
                                            <p:cond delay="0"/>
                                          </p:stCondLst>
                                        </p:cTn>
                                        <p:tgtEl>
                                          <p:spTgt spid="24578">
                                            <p:txEl>
                                              <p:pRg st="3" end="3"/>
                                            </p:txEl>
                                          </p:spTgt>
                                        </p:tgtEl>
                                        <p:attrNameLst>
                                          <p:attrName>style.visibility</p:attrName>
                                        </p:attrNameLst>
                                      </p:cBhvr>
                                      <p:to>
                                        <p:strVal val="visible"/>
                                      </p:to>
                                    </p:set>
                                    <p:anim calcmode="discrete" valueType="clr">
                                      <p:cBhvr override="childStyle">
                                        <p:cTn id="28" dur="80"/>
                                        <p:tgtEl>
                                          <p:spTgt spid="24578">
                                            <p:txEl>
                                              <p:pRg st="3" end="3"/>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9" dur="80"/>
                                        <p:tgtEl>
                                          <p:spTgt spid="24578">
                                            <p:txEl>
                                              <p:pRg st="3" end="3"/>
                                            </p:txEl>
                                          </p:spTgt>
                                        </p:tgtEl>
                                        <p:attrNameLst>
                                          <p:attrName>fillcolor</p:attrName>
                                        </p:attrNameLst>
                                      </p:cBhvr>
                                      <p:tavLst>
                                        <p:tav tm="0">
                                          <p:val>
                                            <p:clrVal>
                                              <a:schemeClr val="accent2"/>
                                            </p:clrVal>
                                          </p:val>
                                        </p:tav>
                                        <p:tav tm="50000">
                                          <p:val>
                                            <p:clrVal>
                                              <a:schemeClr val="hlink"/>
                                            </p:clrVal>
                                          </p:val>
                                        </p:tav>
                                      </p:tavLst>
                                    </p:anim>
                                    <p:set>
                                      <p:cBhvr>
                                        <p:cTn id="30" dur="80"/>
                                        <p:tgtEl>
                                          <p:spTgt spid="24578">
                                            <p:txEl>
                                              <p:pRg st="3" end="3"/>
                                            </p:txEl>
                                          </p:spTgt>
                                        </p:tgtEl>
                                        <p:attrNameLst>
                                          <p:attrName>fill.type</p:attrName>
                                        </p:attrNameLst>
                                      </p:cBhvr>
                                      <p:to>
                                        <p:strVal val="solid"/>
                                      </p:to>
                                    </p:set>
                                  </p:childTnLst>
                                </p:cTn>
                              </p:par>
                            </p:childTnLst>
                          </p:cTn>
                        </p:par>
                      </p:childTnLst>
                    </p:cTn>
                  </p:par>
                  <p:par>
                    <p:cTn id="31" fill="hold">
                      <p:stCondLst>
                        <p:cond delay="indefinite"/>
                      </p:stCondLst>
                      <p:childTnLst>
                        <p:par>
                          <p:cTn id="32" fill="hold">
                            <p:stCondLst>
                              <p:cond delay="0"/>
                            </p:stCondLst>
                            <p:childTnLst>
                              <p:par>
                                <p:cTn id="33" presetID="27" presetClass="entr" presetSubtype="0" fill="hold" nodeType="clickEffect">
                                  <p:stCondLst>
                                    <p:cond delay="0"/>
                                  </p:stCondLst>
                                  <p:iterate type="lt">
                                    <p:tmPct val="50000"/>
                                  </p:iterate>
                                  <p:childTnLst>
                                    <p:set>
                                      <p:cBhvr>
                                        <p:cTn id="34" dur="1" fill="hold">
                                          <p:stCondLst>
                                            <p:cond delay="0"/>
                                          </p:stCondLst>
                                        </p:cTn>
                                        <p:tgtEl>
                                          <p:spTgt spid="24578">
                                            <p:txEl>
                                              <p:pRg st="4" end="4"/>
                                            </p:txEl>
                                          </p:spTgt>
                                        </p:tgtEl>
                                        <p:attrNameLst>
                                          <p:attrName>style.visibility</p:attrName>
                                        </p:attrNameLst>
                                      </p:cBhvr>
                                      <p:to>
                                        <p:strVal val="visible"/>
                                      </p:to>
                                    </p:set>
                                    <p:anim calcmode="discrete" valueType="clr">
                                      <p:cBhvr override="childStyle">
                                        <p:cTn id="35" dur="80"/>
                                        <p:tgtEl>
                                          <p:spTgt spid="24578">
                                            <p:txEl>
                                              <p:pRg st="4" end="4"/>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6" dur="80"/>
                                        <p:tgtEl>
                                          <p:spTgt spid="24578">
                                            <p:txEl>
                                              <p:pRg st="4" end="4"/>
                                            </p:txEl>
                                          </p:spTgt>
                                        </p:tgtEl>
                                        <p:attrNameLst>
                                          <p:attrName>fillcolor</p:attrName>
                                        </p:attrNameLst>
                                      </p:cBhvr>
                                      <p:tavLst>
                                        <p:tav tm="0">
                                          <p:val>
                                            <p:clrVal>
                                              <a:schemeClr val="accent2"/>
                                            </p:clrVal>
                                          </p:val>
                                        </p:tav>
                                        <p:tav tm="50000">
                                          <p:val>
                                            <p:clrVal>
                                              <a:schemeClr val="hlink"/>
                                            </p:clrVal>
                                          </p:val>
                                        </p:tav>
                                      </p:tavLst>
                                    </p:anim>
                                    <p:set>
                                      <p:cBhvr>
                                        <p:cTn id="37" dur="80"/>
                                        <p:tgtEl>
                                          <p:spTgt spid="24578">
                                            <p:txEl>
                                              <p:pRg st="4" end="4"/>
                                            </p:txEl>
                                          </p:spTgt>
                                        </p:tgtEl>
                                        <p:attrNameLst>
                                          <p:attrName>fill.type</p:attrName>
                                        </p:attrNameLst>
                                      </p:cBhvr>
                                      <p:to>
                                        <p:strVal val="solid"/>
                                      </p:to>
                                    </p:set>
                                  </p:childTnLst>
                                </p:cTn>
                              </p:par>
                            </p:childTnLst>
                          </p:cTn>
                        </p:par>
                      </p:childTnLst>
                    </p:cTn>
                  </p:par>
                  <p:par>
                    <p:cTn id="38" fill="hold">
                      <p:stCondLst>
                        <p:cond delay="indefinite"/>
                      </p:stCondLst>
                      <p:childTnLst>
                        <p:par>
                          <p:cTn id="39" fill="hold">
                            <p:stCondLst>
                              <p:cond delay="0"/>
                            </p:stCondLst>
                            <p:childTnLst>
                              <p:par>
                                <p:cTn id="40" presetID="27" presetClass="entr" presetSubtype="0" fill="hold" nodeType="clickEffect">
                                  <p:stCondLst>
                                    <p:cond delay="0"/>
                                  </p:stCondLst>
                                  <p:iterate type="lt">
                                    <p:tmPct val="50000"/>
                                  </p:iterate>
                                  <p:childTnLst>
                                    <p:set>
                                      <p:cBhvr>
                                        <p:cTn id="41" dur="1" fill="hold">
                                          <p:stCondLst>
                                            <p:cond delay="0"/>
                                          </p:stCondLst>
                                        </p:cTn>
                                        <p:tgtEl>
                                          <p:spTgt spid="24578">
                                            <p:txEl>
                                              <p:pRg st="5" end="5"/>
                                            </p:txEl>
                                          </p:spTgt>
                                        </p:tgtEl>
                                        <p:attrNameLst>
                                          <p:attrName>style.visibility</p:attrName>
                                        </p:attrNameLst>
                                      </p:cBhvr>
                                      <p:to>
                                        <p:strVal val="visible"/>
                                      </p:to>
                                    </p:set>
                                    <p:anim calcmode="discrete" valueType="clr">
                                      <p:cBhvr override="childStyle">
                                        <p:cTn id="42" dur="80"/>
                                        <p:tgtEl>
                                          <p:spTgt spid="24578">
                                            <p:txEl>
                                              <p:pRg st="5" end="5"/>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43" dur="80"/>
                                        <p:tgtEl>
                                          <p:spTgt spid="24578">
                                            <p:txEl>
                                              <p:pRg st="5" end="5"/>
                                            </p:txEl>
                                          </p:spTgt>
                                        </p:tgtEl>
                                        <p:attrNameLst>
                                          <p:attrName>fillcolor</p:attrName>
                                        </p:attrNameLst>
                                      </p:cBhvr>
                                      <p:tavLst>
                                        <p:tav tm="0">
                                          <p:val>
                                            <p:clrVal>
                                              <a:schemeClr val="accent2"/>
                                            </p:clrVal>
                                          </p:val>
                                        </p:tav>
                                        <p:tav tm="50000">
                                          <p:val>
                                            <p:clrVal>
                                              <a:schemeClr val="hlink"/>
                                            </p:clrVal>
                                          </p:val>
                                        </p:tav>
                                      </p:tavLst>
                                    </p:anim>
                                    <p:set>
                                      <p:cBhvr>
                                        <p:cTn id="44" dur="80"/>
                                        <p:tgtEl>
                                          <p:spTgt spid="24578">
                                            <p:txEl>
                                              <p:pRg st="5" end="5"/>
                                            </p:txEl>
                                          </p:spTgt>
                                        </p:tgtEl>
                                        <p:attrNameLst>
                                          <p:attrName>fill.type</p:attrName>
                                        </p:attrNameLst>
                                      </p:cBhvr>
                                      <p:to>
                                        <p:strVal val="solid"/>
                                      </p:to>
                                    </p:set>
                                  </p:childTnLst>
                                </p:cTn>
                              </p:par>
                            </p:childTnLst>
                          </p:cTn>
                        </p:par>
                      </p:childTnLst>
                    </p:cTn>
                  </p:par>
                  <p:par>
                    <p:cTn id="45" fill="hold">
                      <p:stCondLst>
                        <p:cond delay="indefinite"/>
                      </p:stCondLst>
                      <p:childTnLst>
                        <p:par>
                          <p:cTn id="46" fill="hold">
                            <p:stCondLst>
                              <p:cond delay="0"/>
                            </p:stCondLst>
                            <p:childTnLst>
                              <p:par>
                                <p:cTn id="47" presetID="27" presetClass="entr" presetSubtype="0" fill="hold" nodeType="clickEffect">
                                  <p:stCondLst>
                                    <p:cond delay="0"/>
                                  </p:stCondLst>
                                  <p:iterate type="lt">
                                    <p:tmPct val="50000"/>
                                  </p:iterate>
                                  <p:childTnLst>
                                    <p:set>
                                      <p:cBhvr>
                                        <p:cTn id="48" dur="1" fill="hold">
                                          <p:stCondLst>
                                            <p:cond delay="0"/>
                                          </p:stCondLst>
                                        </p:cTn>
                                        <p:tgtEl>
                                          <p:spTgt spid="24578">
                                            <p:txEl>
                                              <p:pRg st="6" end="6"/>
                                            </p:txEl>
                                          </p:spTgt>
                                        </p:tgtEl>
                                        <p:attrNameLst>
                                          <p:attrName>style.visibility</p:attrName>
                                        </p:attrNameLst>
                                      </p:cBhvr>
                                      <p:to>
                                        <p:strVal val="visible"/>
                                      </p:to>
                                    </p:set>
                                    <p:anim calcmode="discrete" valueType="clr">
                                      <p:cBhvr override="childStyle">
                                        <p:cTn id="49" dur="80"/>
                                        <p:tgtEl>
                                          <p:spTgt spid="24578">
                                            <p:txEl>
                                              <p:pRg st="6" end="6"/>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50" dur="80"/>
                                        <p:tgtEl>
                                          <p:spTgt spid="24578">
                                            <p:txEl>
                                              <p:pRg st="6" end="6"/>
                                            </p:txEl>
                                          </p:spTgt>
                                        </p:tgtEl>
                                        <p:attrNameLst>
                                          <p:attrName>fillcolor</p:attrName>
                                        </p:attrNameLst>
                                      </p:cBhvr>
                                      <p:tavLst>
                                        <p:tav tm="0">
                                          <p:val>
                                            <p:clrVal>
                                              <a:schemeClr val="accent2"/>
                                            </p:clrVal>
                                          </p:val>
                                        </p:tav>
                                        <p:tav tm="50000">
                                          <p:val>
                                            <p:clrVal>
                                              <a:schemeClr val="hlink"/>
                                            </p:clrVal>
                                          </p:val>
                                        </p:tav>
                                      </p:tavLst>
                                    </p:anim>
                                    <p:set>
                                      <p:cBhvr>
                                        <p:cTn id="51" dur="80"/>
                                        <p:tgtEl>
                                          <p:spTgt spid="24578">
                                            <p:txEl>
                                              <p:pRg st="6" end="6"/>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写作实践</a:t>
            </a:r>
            <a:endParaRPr lang="zh-CN" altLang="en-US" dirty="0"/>
          </a:p>
        </p:txBody>
      </p:sp>
      <p:sp>
        <p:nvSpPr>
          <p:cNvPr id="3" name="内容占位符 2"/>
          <p:cNvSpPr>
            <a:spLocks noGrp="1"/>
          </p:cNvSpPr>
          <p:nvPr>
            <p:ph idx="1"/>
          </p:nvPr>
        </p:nvSpPr>
        <p:spPr>
          <a:xfrm>
            <a:off x="475013" y="1270661"/>
            <a:ext cx="11329059" cy="4855504"/>
          </a:xfrm>
        </p:spPr>
        <p:style>
          <a:lnRef idx="2">
            <a:schemeClr val="accent2"/>
          </a:lnRef>
          <a:fillRef idx="1">
            <a:schemeClr val="lt1"/>
          </a:fillRef>
          <a:effectRef idx="0">
            <a:schemeClr val="accent2"/>
          </a:effectRef>
          <a:fontRef idx="minor">
            <a:schemeClr val="dk1"/>
          </a:fontRef>
        </p:style>
        <p:txBody>
          <a:bodyPr>
            <a:noAutofit/>
          </a:bodyPr>
          <a:lstStyle/>
          <a:p>
            <a:r>
              <a:rPr lang="zh-CN" altLang="en-US" sz="2800" dirty="0" smtClean="0"/>
              <a:t>高一</a:t>
            </a:r>
            <a:r>
              <a:rPr lang="en-US" altLang="zh-CN" sz="2800" dirty="0" smtClean="0"/>
              <a:t>(1)</a:t>
            </a:r>
            <a:r>
              <a:rPr lang="zh-CN" altLang="en-US" sz="2800" dirty="0" smtClean="0"/>
              <a:t>班的学生生愿者李华和张亮到阳光敬老院</a:t>
            </a:r>
            <a:r>
              <a:rPr lang="en-US" altLang="zh-CN" sz="2800" dirty="0" smtClean="0"/>
              <a:t>( Sunshine Nursing Home)</a:t>
            </a:r>
            <a:r>
              <a:rPr lang="zh-CN" altLang="en-US" sz="2800" dirty="0" smtClean="0"/>
              <a:t>开展志愿者活动</a:t>
            </a:r>
            <a:r>
              <a:rPr lang="en-US" altLang="zh-CN" sz="2800" dirty="0" smtClean="0"/>
              <a:t>(</a:t>
            </a:r>
            <a:r>
              <a:rPr lang="zh-CN" altLang="en-US" sz="2800" dirty="0" smtClean="0"/>
              <a:t>送水果打扫卫生、聊天等</a:t>
            </a:r>
            <a:r>
              <a:rPr lang="en-US" altLang="zh-CN" sz="2800" dirty="0" smtClean="0"/>
              <a:t>)</a:t>
            </a:r>
            <a:r>
              <a:rPr lang="zh-CN" altLang="en-US" sz="2800" dirty="0" smtClean="0"/>
              <a:t>。假如你是校英语报的记者，请按下列要点用英语写一则</a:t>
            </a:r>
            <a:r>
              <a:rPr lang="en-US" altLang="zh-CN" sz="2800" dirty="0" smtClean="0"/>
              <a:t>100</a:t>
            </a:r>
            <a:r>
              <a:rPr lang="zh-CN" altLang="en-US" sz="2800" dirty="0" smtClean="0"/>
              <a:t>左右的新闻报道。</a:t>
            </a:r>
          </a:p>
          <a:p>
            <a:r>
              <a:rPr lang="en-US" altLang="zh-CN" sz="2800" dirty="0" smtClean="0"/>
              <a:t>1.</a:t>
            </a:r>
            <a:r>
              <a:rPr lang="zh-CN" altLang="en-US" sz="2800" dirty="0" smtClean="0"/>
              <a:t>时间、地点、人物、活动</a:t>
            </a:r>
            <a:r>
              <a:rPr lang="en-US" altLang="zh-CN" sz="2800" dirty="0" smtClean="0"/>
              <a:t>;</a:t>
            </a:r>
          </a:p>
          <a:p>
            <a:r>
              <a:rPr lang="en-US" altLang="zh-CN" sz="2800" dirty="0" smtClean="0"/>
              <a:t>2.</a:t>
            </a:r>
            <a:r>
              <a:rPr lang="zh-CN" altLang="en-US" sz="2800" dirty="0" smtClean="0"/>
              <a:t>老人们的反应</a:t>
            </a:r>
            <a:r>
              <a:rPr lang="en-US" altLang="zh-CN" sz="2800" dirty="0" smtClean="0"/>
              <a:t>;</a:t>
            </a:r>
          </a:p>
          <a:p>
            <a:r>
              <a:rPr lang="en-US" altLang="zh-CN" sz="2800" dirty="0" smtClean="0"/>
              <a:t>3.</a:t>
            </a:r>
            <a:r>
              <a:rPr lang="zh-CN" altLang="en-US" sz="2800" dirty="0" smtClean="0"/>
              <a:t>简要评论。</a:t>
            </a:r>
          </a:p>
          <a:p>
            <a:r>
              <a:rPr lang="zh-CN" altLang="en-US" sz="2800" dirty="0" smtClean="0"/>
              <a:t>注意</a:t>
            </a:r>
            <a:r>
              <a:rPr lang="en-US" altLang="zh-CN" sz="2800" dirty="0" smtClean="0"/>
              <a:t>: </a:t>
            </a:r>
            <a:r>
              <a:rPr lang="zh-CN" altLang="en-US" sz="2800" dirty="0" smtClean="0"/>
              <a:t>报道的标题和记者姓名已给出</a:t>
            </a:r>
            <a:r>
              <a:rPr lang="en-US" altLang="zh-CN" sz="2800" dirty="0" smtClean="0"/>
              <a:t>(</a:t>
            </a:r>
            <a:r>
              <a:rPr lang="zh-CN" altLang="en-US" sz="2800" dirty="0" smtClean="0"/>
              <a:t>不计人总词数</a:t>
            </a:r>
            <a:r>
              <a:rPr lang="en-US" altLang="zh-CN" sz="2800" dirty="0" smtClean="0"/>
              <a:t>)</a:t>
            </a:r>
            <a:r>
              <a:rPr lang="zh-CN" altLang="en-US" sz="2800" dirty="0" smtClean="0"/>
              <a:t>。</a:t>
            </a:r>
            <a:endParaRPr lang="en-US" altLang="zh-CN" sz="2800" dirty="0" smtClean="0"/>
          </a:p>
          <a:p>
            <a:r>
              <a:rPr lang="en-US" altLang="zh-CN" sz="2800" dirty="0" smtClean="0"/>
              <a:t>Student Volunteers Brought Sunshine to the Elderly</a:t>
            </a:r>
          </a:p>
          <a:p>
            <a:r>
              <a:rPr lang="en-US" altLang="zh-CN" sz="2800" dirty="0" smtClean="0"/>
              <a:t>By Chen </a:t>
            </a:r>
            <a:r>
              <a:rPr lang="en-US" altLang="zh-CN" sz="2800" dirty="0" err="1" smtClean="0"/>
              <a:t>Jie</a:t>
            </a:r>
            <a:r>
              <a:rPr lang="en-US" altLang="zh-CN" sz="2800" dirty="0" smtClean="0"/>
              <a:t>, School Newspaper</a:t>
            </a:r>
          </a:p>
        </p:txBody>
      </p:sp>
    </p:spTree>
  </p:cSld>
  <p:clrMapOvr>
    <a:masterClrMapping/>
  </p:clrMapOvr>
  <p:transition spd="slow" advTm="3000">
    <p:dissolve/>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cTn>
                              </p:par>
                              <p:par>
                                <p:cTn id="8" presetID="8" presetClass="entr" presetSubtype="16"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diamond(in)">
                                      <p:cBhvr>
                                        <p:cTn id="10" dur="2000"/>
                                        <p:tgtEl>
                                          <p:spTgt spid="3">
                                            <p:txEl>
                                              <p:pRg st="1" end="1"/>
                                            </p:txEl>
                                          </p:spTgt>
                                        </p:tgtEl>
                                      </p:cBhvr>
                                    </p:animEffect>
                                  </p:childTnLst>
                                </p:cTn>
                              </p:par>
                              <p:par>
                                <p:cTn id="11" presetID="8" presetClass="entr" presetSubtype="16"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diamond(in)">
                                      <p:cBhvr>
                                        <p:cTn id="13" dur="2000"/>
                                        <p:tgtEl>
                                          <p:spTgt spid="3">
                                            <p:txEl>
                                              <p:pRg st="2" end="2"/>
                                            </p:txEl>
                                          </p:spTgt>
                                        </p:tgtEl>
                                      </p:cBhvr>
                                    </p:animEffect>
                                  </p:childTnLst>
                                </p:cTn>
                              </p:par>
                              <p:par>
                                <p:cTn id="14" presetID="8" presetClass="entr" presetSubtype="16"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diamond(in)">
                                      <p:cBhvr>
                                        <p:cTn id="16" dur="2000"/>
                                        <p:tgtEl>
                                          <p:spTgt spid="3">
                                            <p:txEl>
                                              <p:pRg st="3" end="3"/>
                                            </p:txEl>
                                          </p:spTgt>
                                        </p:tgtEl>
                                      </p:cBhvr>
                                    </p:animEffect>
                                  </p:childTnLst>
                                </p:cTn>
                              </p:par>
                              <p:par>
                                <p:cTn id="17" presetID="8" presetClass="entr" presetSubtype="16"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diamond(in)">
                                      <p:cBhvr>
                                        <p:cTn id="19" dur="2000"/>
                                        <p:tgtEl>
                                          <p:spTgt spid="3">
                                            <p:txEl>
                                              <p:pRg st="4" end="4"/>
                                            </p:txEl>
                                          </p:spTgt>
                                        </p:tgtEl>
                                      </p:cBhvr>
                                    </p:animEffect>
                                  </p:childTnLst>
                                </p:cTn>
                              </p:par>
                              <p:par>
                                <p:cTn id="20" presetID="8" presetClass="entr" presetSubtype="16"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diamond(in)">
                                      <p:cBhvr>
                                        <p:cTn id="22" dur="2000"/>
                                        <p:tgtEl>
                                          <p:spTgt spid="3">
                                            <p:txEl>
                                              <p:pRg st="5" end="5"/>
                                            </p:txEl>
                                          </p:spTgt>
                                        </p:tgtEl>
                                      </p:cBhvr>
                                    </p:animEffect>
                                  </p:childTnLst>
                                </p:cTn>
                              </p:par>
                              <p:par>
                                <p:cTn id="23" presetID="8" presetClass="entr" presetSubtype="16"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diamond(in)">
                                      <p:cBhvr>
                                        <p:cTn id="25"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9255" name="Rectangle 7"/>
          <p:cNvSpPr>
            <a:spLocks noChangeArrowheads="1"/>
          </p:cNvSpPr>
          <p:nvPr/>
        </p:nvSpPr>
        <p:spPr bwMode="auto">
          <a:xfrm>
            <a:off x="489759" y="2174789"/>
            <a:ext cx="11236803" cy="741405"/>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wrap="none" lIns="117235" tIns="58618" rIns="117235" bIns="58618" anchor="ctr"/>
          <a:lstStyle/>
          <a:p>
            <a:r>
              <a:rPr lang="en-US" altLang="zh-CN" sz="5400" dirty="0" smtClean="0"/>
              <a:t>Headline - &gt;Lead in the topic</a:t>
            </a:r>
            <a:endParaRPr lang="zh-CN" altLang="en-US" sz="5400" dirty="0"/>
          </a:p>
        </p:txBody>
      </p:sp>
      <p:sp>
        <p:nvSpPr>
          <p:cNvPr id="1589256" name="Rectangle 8"/>
          <p:cNvSpPr>
            <a:spLocks noChangeArrowheads="1"/>
          </p:cNvSpPr>
          <p:nvPr/>
        </p:nvSpPr>
        <p:spPr bwMode="auto">
          <a:xfrm>
            <a:off x="147748" y="4636153"/>
            <a:ext cx="1494367" cy="394444"/>
          </a:xfrm>
          <a:prstGeom prst="rect">
            <a:avLst/>
          </a:prstGeom>
          <a:solidFill>
            <a:schemeClr val="bg1"/>
          </a:solidFill>
          <a:ln w="9525">
            <a:noFill/>
            <a:miter lim="800000"/>
            <a:headEnd/>
            <a:tailEnd/>
          </a:ln>
          <a:effectLst/>
        </p:spPr>
        <p:txBody>
          <a:bodyPr wrap="none" lIns="117235" tIns="58618" rIns="117235" bIns="58618" anchor="ctr"/>
          <a:lstStyle/>
          <a:p>
            <a:endParaRPr lang="zh-CN" altLang="en-US" sz="5400"/>
          </a:p>
        </p:txBody>
      </p:sp>
      <p:sp>
        <p:nvSpPr>
          <p:cNvPr id="1589257" name="Rectangle 9"/>
          <p:cNvSpPr>
            <a:spLocks noChangeArrowheads="1"/>
          </p:cNvSpPr>
          <p:nvPr/>
        </p:nvSpPr>
        <p:spPr bwMode="auto">
          <a:xfrm>
            <a:off x="111764" y="5592729"/>
            <a:ext cx="1494367" cy="394444"/>
          </a:xfrm>
          <a:prstGeom prst="rect">
            <a:avLst/>
          </a:prstGeom>
          <a:solidFill>
            <a:schemeClr val="bg1"/>
          </a:solidFill>
          <a:ln w="9525">
            <a:noFill/>
            <a:miter lim="800000"/>
            <a:headEnd/>
            <a:tailEnd/>
          </a:ln>
          <a:effectLst/>
        </p:spPr>
        <p:txBody>
          <a:bodyPr wrap="none" lIns="117235" tIns="58618" rIns="117235" bIns="58618" anchor="ctr"/>
          <a:lstStyle/>
          <a:p>
            <a:endParaRPr lang="zh-CN" altLang="en-US" sz="5400"/>
          </a:p>
        </p:txBody>
      </p:sp>
      <p:sp>
        <p:nvSpPr>
          <p:cNvPr id="8" name="矩形 7"/>
          <p:cNvSpPr/>
          <p:nvPr/>
        </p:nvSpPr>
        <p:spPr>
          <a:xfrm>
            <a:off x="4172352" y="1031657"/>
            <a:ext cx="2967480"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zh-CN" altLang="en-US"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谋篇布局</a:t>
            </a:r>
            <a:endParaRPr lang="zh-CN" alt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9" name="矩形 8"/>
          <p:cNvSpPr/>
          <p:nvPr/>
        </p:nvSpPr>
        <p:spPr>
          <a:xfrm>
            <a:off x="450808" y="3120766"/>
            <a:ext cx="11320791" cy="923330"/>
          </a:xfrm>
          <a:prstGeom prst="rect">
            <a:avLst/>
          </a:prstGeom>
        </p:spPr>
        <p:style>
          <a:lnRef idx="2">
            <a:schemeClr val="accent2"/>
          </a:lnRef>
          <a:fillRef idx="1">
            <a:schemeClr val="lt1"/>
          </a:fillRef>
          <a:effectRef idx="0">
            <a:schemeClr val="accent2"/>
          </a:effectRef>
          <a:fontRef idx="minor">
            <a:schemeClr val="dk1"/>
          </a:fontRef>
        </p:style>
        <p:txBody>
          <a:bodyPr wrap="none">
            <a:spAutoFit/>
          </a:bodyPr>
          <a:lstStyle/>
          <a:p>
            <a:r>
              <a:rPr lang="en-US" altLang="zh-CN" sz="5400" dirty="0" smtClean="0"/>
              <a:t>Body|-➢ Introduce the person in detail</a:t>
            </a:r>
            <a:endParaRPr lang="zh-CN" altLang="en-US" sz="5400" dirty="0"/>
          </a:p>
        </p:txBody>
      </p:sp>
      <p:sp>
        <p:nvSpPr>
          <p:cNvPr id="10" name="矩形 9"/>
          <p:cNvSpPr/>
          <p:nvPr/>
        </p:nvSpPr>
        <p:spPr>
          <a:xfrm>
            <a:off x="400043" y="4442940"/>
            <a:ext cx="11277091" cy="923330"/>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en-US" altLang="zh-CN" sz="5400" dirty="0" smtClean="0"/>
              <a:t>Ending|- &gt; End with a brief summary</a:t>
            </a:r>
            <a:endParaRPr lang="zh-CN" altLang="en-US" sz="5400" dirty="0"/>
          </a:p>
        </p:txBody>
      </p:sp>
    </p:spTree>
  </p:cSld>
  <p:clrMapOvr>
    <a:masterClrMapping/>
  </p:clrMapOvr>
  <p:transition spd="slow" advTm="3000">
    <p:random/>
    <p:sndAc>
      <p:stSnd>
        <p:snd r:embed="rId2" name="chimes.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xit" presetSubtype="10" fill="hold" nodeType="clickEffect">
                                  <p:stCondLst>
                                    <p:cond delay="0"/>
                                  </p:stCondLst>
                                  <p:childTnLst>
                                    <p:animEffect transition="out" filter="blinds(horizontal)">
                                      <p:cBhvr>
                                        <p:cTn id="6" dur="500"/>
                                        <p:tgtEl>
                                          <p:spTgt spid="1589255"/>
                                        </p:tgtEl>
                                      </p:cBhvr>
                                    </p:animEffect>
                                    <p:set>
                                      <p:cBhvr>
                                        <p:cTn id="7" dur="1" fill="hold">
                                          <p:stCondLst>
                                            <p:cond delay="499"/>
                                          </p:stCondLst>
                                        </p:cTn>
                                        <p:tgtEl>
                                          <p:spTgt spid="1589255"/>
                                        </p:tgtEl>
                                        <p:attrNameLst>
                                          <p:attrName>style.visibility</p:attrName>
                                        </p:attrNameLst>
                                      </p:cBhvr>
                                      <p:to>
                                        <p:strVal val="hidden"/>
                                      </p:to>
                                    </p:se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xit" presetSubtype="10" fill="hold" nodeType="clickEffect">
                                  <p:stCondLst>
                                    <p:cond delay="0"/>
                                  </p:stCondLst>
                                  <p:childTnLst>
                                    <p:animEffect transition="out" filter="blinds(horizontal)">
                                      <p:cBhvr>
                                        <p:cTn id="11" dur="500"/>
                                        <p:tgtEl>
                                          <p:spTgt spid="1589256"/>
                                        </p:tgtEl>
                                      </p:cBhvr>
                                    </p:animEffect>
                                    <p:set>
                                      <p:cBhvr>
                                        <p:cTn id="12" dur="1" fill="hold">
                                          <p:stCondLst>
                                            <p:cond delay="499"/>
                                          </p:stCondLst>
                                        </p:cTn>
                                        <p:tgtEl>
                                          <p:spTgt spid="1589256"/>
                                        </p:tgtEl>
                                        <p:attrNameLst>
                                          <p:attrName>style.visibility</p:attrName>
                                        </p:attrNameLst>
                                      </p:cBhvr>
                                      <p:to>
                                        <p:strVal val="hidden"/>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xit" presetSubtype="10" fill="hold" nodeType="clickEffect">
                                  <p:stCondLst>
                                    <p:cond delay="0"/>
                                  </p:stCondLst>
                                  <p:childTnLst>
                                    <p:animEffect transition="out" filter="blinds(horizontal)">
                                      <p:cBhvr>
                                        <p:cTn id="16" dur="500"/>
                                        <p:tgtEl>
                                          <p:spTgt spid="1589257"/>
                                        </p:tgtEl>
                                      </p:cBhvr>
                                    </p:animEffect>
                                    <p:set>
                                      <p:cBhvr>
                                        <p:cTn id="17" dur="1" fill="hold">
                                          <p:stCondLst>
                                            <p:cond delay="499"/>
                                          </p:stCondLst>
                                        </p:cTn>
                                        <p:tgtEl>
                                          <p:spTgt spid="158925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6"/>
          <p:cNvGrpSpPr>
            <a:grpSpLocks/>
          </p:cNvGrpSpPr>
          <p:nvPr/>
        </p:nvGrpSpPr>
        <p:grpSpPr bwMode="auto">
          <a:xfrm>
            <a:off x="430270" y="838201"/>
            <a:ext cx="4528138" cy="735013"/>
            <a:chOff x="2400" y="1207"/>
            <a:chExt cx="2852" cy="463"/>
          </a:xfrm>
        </p:grpSpPr>
        <p:pic>
          <p:nvPicPr>
            <p:cNvPr id="8" name="Picture 8" descr="叶子"/>
            <p:cNvPicPr>
              <a:picLocks noChangeAspect="1" noChangeArrowheads="1"/>
            </p:cNvPicPr>
            <p:nvPr/>
          </p:nvPicPr>
          <p:blipFill>
            <a:blip r:embed="rId3"/>
            <a:srcRect r="50000"/>
            <a:stretch>
              <a:fillRect/>
            </a:stretch>
          </p:blipFill>
          <p:spPr bwMode="auto">
            <a:xfrm>
              <a:off x="2400" y="1207"/>
              <a:ext cx="494" cy="463"/>
            </a:xfrm>
            <a:prstGeom prst="rect">
              <a:avLst/>
            </a:prstGeom>
            <a:noFill/>
            <a:ln w="9525">
              <a:noFill/>
              <a:miter lim="800000"/>
              <a:headEnd/>
              <a:tailEnd/>
            </a:ln>
          </p:spPr>
        </p:pic>
        <p:sp>
          <p:nvSpPr>
            <p:cNvPr id="9" name="Line 10"/>
            <p:cNvSpPr>
              <a:spLocks noChangeShapeType="1"/>
            </p:cNvSpPr>
            <p:nvPr/>
          </p:nvSpPr>
          <p:spPr bwMode="auto">
            <a:xfrm>
              <a:off x="2757" y="1638"/>
              <a:ext cx="2495" cy="0"/>
            </a:xfrm>
            <a:prstGeom prst="line">
              <a:avLst/>
            </a:prstGeom>
            <a:noFill/>
            <a:ln w="28575">
              <a:solidFill>
                <a:srgbClr val="C0C0C0"/>
              </a:solidFill>
              <a:round/>
              <a:headEnd/>
              <a:tailEnd/>
            </a:ln>
            <a:effectLst/>
          </p:spPr>
          <p:txBody>
            <a:bodyPr/>
            <a:lstStyle/>
            <a:p>
              <a:endParaRPr lang="zh-CN" altLang="en-US"/>
            </a:p>
          </p:txBody>
        </p:sp>
      </p:grpSp>
      <p:sp>
        <p:nvSpPr>
          <p:cNvPr id="11" name="内容占位符 10"/>
          <p:cNvSpPr>
            <a:spLocks noGrp="1"/>
          </p:cNvSpPr>
          <p:nvPr>
            <p:ph idx="1"/>
          </p:nvPr>
        </p:nvSpPr>
        <p:spPr/>
        <p:style>
          <a:lnRef idx="2">
            <a:schemeClr val="accent2"/>
          </a:lnRef>
          <a:fillRef idx="1">
            <a:schemeClr val="lt1"/>
          </a:fillRef>
          <a:effectRef idx="0">
            <a:schemeClr val="accent2"/>
          </a:effectRef>
          <a:fontRef idx="minor">
            <a:schemeClr val="dk1"/>
          </a:fontRef>
        </p:style>
        <p:txBody>
          <a:bodyPr>
            <a:normAutofit fontScale="70000" lnSpcReduction="20000"/>
          </a:bodyPr>
          <a:lstStyle/>
          <a:p>
            <a:r>
              <a:rPr lang="en-US" dirty="0" smtClean="0"/>
              <a:t>Do you think it is necessary for us to </a:t>
            </a:r>
            <a:r>
              <a:rPr lang="en-US" altLang="zh-CN" dirty="0" smtClean="0"/>
              <a:t>promote</a:t>
            </a:r>
            <a:r>
              <a:rPr lang="en-US" dirty="0" smtClean="0"/>
              <a:t> our cultural heritage to the world? Why or why not?</a:t>
            </a:r>
            <a:endParaRPr lang="zh-CN" altLang="en-US" dirty="0" smtClean="0"/>
          </a:p>
          <a:p>
            <a:r>
              <a:rPr lang="en-US" dirty="0" smtClean="0"/>
              <a:t>Do we need to learn more about other countries’ cultural heritage? Why or why not?</a:t>
            </a:r>
            <a:endParaRPr lang="zh-CN" altLang="en-US" dirty="0" smtClean="0"/>
          </a:p>
          <a:p>
            <a:r>
              <a:rPr lang="en-US" dirty="0" smtClean="0">
                <a:solidFill>
                  <a:srgbClr val="FF0000"/>
                </a:solidFill>
              </a:rPr>
              <a:t>Yes, I think it is quite necessary for us to spread our cultures to the world, because they stand for our precious traditions and values. Letting the world know about our culture can help them understand us.</a:t>
            </a:r>
            <a:endParaRPr lang="zh-CN" altLang="en-US" dirty="0" smtClean="0">
              <a:solidFill>
                <a:srgbClr val="FF0000"/>
              </a:solidFill>
            </a:endParaRPr>
          </a:p>
          <a:p>
            <a:r>
              <a:rPr lang="en-US" dirty="0" smtClean="0">
                <a:solidFill>
                  <a:srgbClr val="FF0000"/>
                </a:solidFill>
              </a:rPr>
              <a:t>Meanwhile, if we learn more about the world’s cultures, we can further our understanding of other cultures and values, which can promote our mutual communication and understanding.</a:t>
            </a:r>
            <a:endParaRPr lang="zh-CN" altLang="en-US" dirty="0" smtClean="0">
              <a:solidFill>
                <a:srgbClr val="FF0000"/>
              </a:solidFill>
            </a:endParaRPr>
          </a:p>
          <a:p>
            <a:endParaRPr lang="zh-CN" altLang="en-US" dirty="0">
              <a:solidFill>
                <a:srgbClr val="FF0000"/>
              </a:solidFill>
            </a:endParaRPr>
          </a:p>
        </p:txBody>
      </p:sp>
      <p:sp>
        <p:nvSpPr>
          <p:cNvPr id="6" name="矩形 5"/>
          <p:cNvSpPr/>
          <p:nvPr/>
        </p:nvSpPr>
        <p:spPr>
          <a:xfrm>
            <a:off x="1797648" y="604146"/>
            <a:ext cx="2282997"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altLang="zh-CN"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Lead in</a:t>
            </a:r>
            <a:endParaRPr lang="zh-CN" altLang="en-U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transition spd="slow">
    <p:comb dir="vert"/>
    <p:sndAc>
      <p:stSnd>
        <p:snd r:embed="rId2" name="click.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1">
                                            <p:txEl>
                                              <p:pRg st="2" end="2"/>
                                            </p:txEl>
                                          </p:spTgt>
                                        </p:tgtEl>
                                        <p:attrNameLst>
                                          <p:attrName>style.visibility</p:attrName>
                                        </p:attrNameLst>
                                      </p:cBhvr>
                                      <p:to>
                                        <p:strVal val="visible"/>
                                      </p:to>
                                    </p:set>
                                    <p:animEffect transition="in" filter="checkerboard(across)">
                                      <p:cBhvr>
                                        <p:cTn id="7" dur="500"/>
                                        <p:tgtEl>
                                          <p:spTgt spid="11">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11">
                                            <p:txEl>
                                              <p:pRg st="3" end="3"/>
                                            </p:txEl>
                                          </p:spTgt>
                                        </p:tgtEl>
                                        <p:attrNameLst>
                                          <p:attrName>style.visibility</p:attrName>
                                        </p:attrNameLst>
                                      </p:cBhvr>
                                      <p:to>
                                        <p:strVal val="visible"/>
                                      </p:to>
                                    </p:set>
                                    <p:animEffect transition="in" filter="checkerboard(across)">
                                      <p:cBhvr>
                                        <p:cTn id="12" dur="500"/>
                                        <p:tgtEl>
                                          <p:spTgt spid="1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a:xfrm>
            <a:off x="546225" y="826899"/>
            <a:ext cx="10972800" cy="1143000"/>
          </a:xfrm>
        </p:spPr>
        <p:txBody>
          <a:bodyPr>
            <a:normAutofit fontScale="90000"/>
          </a:bodyPr>
          <a:lstStyle/>
          <a:p>
            <a:r>
              <a:rPr lang="en-US" altLang="zh-CN" dirty="0" smtClean="0"/>
              <a:t>【</a:t>
            </a:r>
            <a:r>
              <a:rPr lang="zh-CN" altLang="en-US" dirty="0" smtClean="0"/>
              <a:t>参考范文</a:t>
            </a:r>
            <a:r>
              <a:rPr lang="en-US" altLang="zh-CN" dirty="0" smtClean="0"/>
              <a:t>】</a:t>
            </a:r>
            <a:br>
              <a:rPr lang="en-US" altLang="zh-CN" dirty="0" smtClean="0"/>
            </a:br>
            <a:endParaRPr lang="zh-CN" altLang="en-US" dirty="0"/>
          </a:p>
        </p:txBody>
      </p:sp>
      <p:sp>
        <p:nvSpPr>
          <p:cNvPr id="5" name="内容占位符 4"/>
          <p:cNvSpPr>
            <a:spLocks noGrp="1"/>
          </p:cNvSpPr>
          <p:nvPr>
            <p:ph idx="1"/>
          </p:nvPr>
        </p:nvSpPr>
        <p:spPr>
          <a:xfrm>
            <a:off x="0" y="1303698"/>
            <a:ext cx="11986788" cy="5554301"/>
          </a:xfrm>
        </p:spPr>
        <p:txBody>
          <a:bodyPr>
            <a:normAutofit fontScale="77500" lnSpcReduction="20000"/>
          </a:bodyPr>
          <a:lstStyle/>
          <a:p>
            <a:r>
              <a:rPr lang="en-US" altLang="zh-CN" dirty="0" smtClean="0">
                <a:solidFill>
                  <a:srgbClr val="FF0000"/>
                </a:solidFill>
              </a:rPr>
              <a:t>     Student Volunteers Brought Sunshine to the Elderly </a:t>
            </a:r>
          </a:p>
          <a:p>
            <a:r>
              <a:rPr lang="en-US" altLang="zh-CN" dirty="0" smtClean="0">
                <a:solidFill>
                  <a:srgbClr val="FF0000"/>
                </a:solidFill>
              </a:rPr>
              <a:t>On May Day, Li </a:t>
            </a:r>
            <a:r>
              <a:rPr lang="en-US" altLang="zh-CN" dirty="0" err="1" smtClean="0">
                <a:solidFill>
                  <a:srgbClr val="FF0000"/>
                </a:solidFill>
              </a:rPr>
              <a:t>Hua</a:t>
            </a:r>
            <a:r>
              <a:rPr lang="en-US" altLang="zh-CN" dirty="0" smtClean="0">
                <a:solidFill>
                  <a:srgbClr val="FF0000"/>
                </a:solidFill>
              </a:rPr>
              <a:t> and Zhang Liang, students from Class one, Grade One, went to Sunshine Nursing Home and did some voluntary work.</a:t>
            </a:r>
          </a:p>
          <a:p>
            <a:r>
              <a:rPr lang="en-US" altLang="zh-CN" dirty="0" smtClean="0">
                <a:solidFill>
                  <a:srgbClr val="FF0000"/>
                </a:solidFill>
              </a:rPr>
              <a:t>Upon arrival, they presented the elderly people with flowers and fruit. Then, they started working at once, cleaning the windows and sweeping the floor. After that, they sat in the yard chatting with the elderly people. When it was time for them 1oleave, the elderly people thanked them for their kindness, saying they had such a beautiful day that they would remember it forever.</a:t>
            </a:r>
          </a:p>
          <a:p>
            <a:r>
              <a:rPr lang="en-US" altLang="zh-CN" dirty="0" smtClean="0">
                <a:solidFill>
                  <a:srgbClr val="FF0000"/>
                </a:solidFill>
              </a:rPr>
              <a:t>Li </a:t>
            </a:r>
            <a:r>
              <a:rPr lang="en-US" altLang="zh-CN" dirty="0" err="1" smtClean="0">
                <a:solidFill>
                  <a:srgbClr val="FF0000"/>
                </a:solidFill>
              </a:rPr>
              <a:t>Hua</a:t>
            </a:r>
            <a:r>
              <a:rPr lang="en-US" altLang="zh-CN" dirty="0" smtClean="0">
                <a:solidFill>
                  <a:srgbClr val="FF0000"/>
                </a:solidFill>
              </a:rPr>
              <a:t> and Zhang Liang were very happy ,as they brought joy to the elderly and enriched their own lives a well.</a:t>
            </a:r>
          </a:p>
          <a:p>
            <a:pPr algn="r"/>
            <a:r>
              <a:rPr lang="en-US" altLang="zh-CN" dirty="0" smtClean="0">
                <a:solidFill>
                  <a:srgbClr val="FF0000"/>
                </a:solidFill>
              </a:rPr>
              <a:t>                           By Chen </a:t>
            </a:r>
            <a:r>
              <a:rPr lang="en-US" altLang="zh-CN" dirty="0" err="1" smtClean="0">
                <a:solidFill>
                  <a:srgbClr val="FF0000"/>
                </a:solidFill>
              </a:rPr>
              <a:t>Jie</a:t>
            </a:r>
            <a:r>
              <a:rPr lang="en-US" altLang="zh-CN" dirty="0" smtClean="0">
                <a:solidFill>
                  <a:srgbClr val="FF0000"/>
                </a:solidFill>
              </a:rPr>
              <a:t>, School Newspaper</a:t>
            </a:r>
          </a:p>
          <a:p>
            <a:endParaRPr lang="en-US" altLang="zh-CN" dirty="0" smtClean="0">
              <a:solidFill>
                <a:srgbClr val="FF0000"/>
              </a:solidFill>
            </a:endParaRPr>
          </a:p>
          <a:p>
            <a:endParaRPr lang="en-US" altLang="zh-CN" dirty="0" smtClean="0">
              <a:solidFill>
                <a:srgbClr val="FF0000"/>
              </a:solidFill>
            </a:endParaRPr>
          </a:p>
        </p:txBody>
      </p:sp>
    </p:spTree>
  </p:cSld>
  <p:clrMapOvr>
    <a:masterClrMapping/>
  </p:clrMapOvr>
  <p:transition spd="slow">
    <p:dissolve/>
    <p:sndAc>
      <p:stSnd>
        <p:snd r:embed="rId2" name="chimes.wav"/>
      </p:stSnd>
    </p:sndAc>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463139" y="1092531"/>
            <a:ext cx="10877796" cy="3598223"/>
          </a:xfrm>
          <a:prstGeom prst="rect">
            <a:avLst/>
          </a:prstGeom>
        </p:spPr>
        <p:style>
          <a:lnRef idx="2">
            <a:schemeClr val="accent5"/>
          </a:lnRef>
          <a:fillRef idx="1">
            <a:schemeClr val="lt1"/>
          </a:fillRef>
          <a:effectRef idx="0">
            <a:schemeClr val="accent5"/>
          </a:effectRef>
          <a:fontRef idx="minor">
            <a:schemeClr val="dk1"/>
          </a:fontRef>
        </p:style>
        <p:txBody>
          <a:bodyPr vert="horz" lIns="91440" tIns="45720" rIns="91440" bIns="45720" rtlCol="0">
            <a:normAutofit/>
          </a:bodyPr>
          <a:lstStyle/>
          <a:p>
            <a:pPr marL="457200" marR="0" lvl="0" indent="-457200" algn="ctr" defTabSz="1219200" rtl="0" eaLnBrk="1" fontAlgn="auto" latinLnBrk="0" hangingPunct="1">
              <a:lnSpc>
                <a:spcPct val="100000"/>
              </a:lnSpc>
              <a:spcBef>
                <a:spcPts val="130"/>
              </a:spcBef>
              <a:spcAft>
                <a:spcPts val="0"/>
              </a:spcAft>
              <a:buClrTx/>
              <a:buSzTx/>
              <a:tabLst/>
              <a:defRPr/>
            </a:pPr>
            <a:r>
              <a:rPr kumimoji="0" lang="en-US" altLang="zh-CN" sz="4265" b="0" i="0" u="none" strike="noStrike" kern="1200" cap="none" spc="0" normalizeH="0" baseline="0" noProof="0" dirty="0" smtClean="0">
                <a:ln>
                  <a:noFill/>
                </a:ln>
                <a:solidFill>
                  <a:srgbClr val="FF0000"/>
                </a:solidFill>
                <a:effectLst/>
                <a:uLnTx/>
                <a:uFillTx/>
                <a:latin typeface="+mn-lt"/>
                <a:ea typeface="黑体" pitchFamily="2" charset="-122"/>
                <a:cs typeface="Times New Roman" pitchFamily="18" charset="0"/>
              </a:rPr>
              <a:t>【</a:t>
            </a:r>
            <a:r>
              <a:rPr kumimoji="0" lang="zh-CN" altLang="en-US" sz="4265" b="0" i="0" u="none" strike="noStrike" kern="1200" cap="none" spc="0" normalizeH="0" baseline="0" noProof="0" dirty="0" smtClean="0">
                <a:ln>
                  <a:noFill/>
                </a:ln>
                <a:solidFill>
                  <a:srgbClr val="FF0000"/>
                </a:solidFill>
                <a:effectLst/>
                <a:uLnTx/>
                <a:uFillTx/>
                <a:latin typeface="+mn-lt"/>
                <a:ea typeface="黑体" pitchFamily="2" charset="-122"/>
                <a:cs typeface="Times New Roman" pitchFamily="18" charset="0"/>
              </a:rPr>
              <a:t>名师点评</a:t>
            </a:r>
            <a:r>
              <a:rPr kumimoji="0" lang="en-US" altLang="zh-CN" sz="4265" b="0" i="0" u="none" strike="noStrike" kern="1200" cap="none" spc="0" normalizeH="0" baseline="0" noProof="0" dirty="0" smtClean="0">
                <a:ln>
                  <a:noFill/>
                </a:ln>
                <a:solidFill>
                  <a:srgbClr val="FF0000"/>
                </a:solidFill>
                <a:effectLst/>
                <a:uLnTx/>
                <a:uFillTx/>
                <a:latin typeface="+mn-lt"/>
                <a:ea typeface="黑体" pitchFamily="2" charset="-122"/>
                <a:cs typeface="Times New Roman" pitchFamily="18" charset="0"/>
              </a:rPr>
              <a:t>】</a:t>
            </a:r>
            <a:endParaRPr lang="en-US" altLang="zh-CN" sz="4265" dirty="0" smtClean="0">
              <a:solidFill>
                <a:srgbClr val="FF0000"/>
              </a:solidFill>
              <a:ea typeface="黑体" pitchFamily="2" charset="-122"/>
              <a:cs typeface="Times New Roman" pitchFamily="18" charset="0"/>
            </a:endParaRPr>
          </a:p>
          <a:p>
            <a:pPr marL="457200" marR="0" lvl="0" indent="-457200" defTabSz="1219200" rtl="0" eaLnBrk="1" fontAlgn="auto" latinLnBrk="0" hangingPunct="1">
              <a:lnSpc>
                <a:spcPct val="100000"/>
              </a:lnSpc>
              <a:spcBef>
                <a:spcPts val="130"/>
              </a:spcBef>
              <a:spcAft>
                <a:spcPts val="0"/>
              </a:spcAft>
              <a:buClrTx/>
              <a:buSzTx/>
              <a:tabLst/>
              <a:defRPr/>
            </a:pPr>
            <a:r>
              <a:rPr lang="zh-CN" altLang="en-US" sz="4265" dirty="0" smtClean="0">
                <a:solidFill>
                  <a:srgbClr val="FF0000"/>
                </a:solidFill>
                <a:ea typeface="黑体" pitchFamily="2" charset="-122"/>
                <a:cs typeface="Times New Roman" pitchFamily="18" charset="0"/>
              </a:rPr>
              <a:t>标题很吸引人。</a:t>
            </a:r>
            <a:endParaRPr lang="en-US" altLang="zh-CN" sz="4265" dirty="0" smtClean="0">
              <a:solidFill>
                <a:srgbClr val="FF0000"/>
              </a:solidFill>
              <a:ea typeface="黑体" pitchFamily="2" charset="-122"/>
              <a:cs typeface="Times New Roman" pitchFamily="18" charset="0"/>
            </a:endParaRPr>
          </a:p>
          <a:p>
            <a:pPr marL="457200" marR="0" lvl="0" indent="-457200" defTabSz="1219200" rtl="0" eaLnBrk="1" fontAlgn="auto" latinLnBrk="0" hangingPunct="1">
              <a:lnSpc>
                <a:spcPct val="100000"/>
              </a:lnSpc>
              <a:spcBef>
                <a:spcPts val="130"/>
              </a:spcBef>
              <a:spcAft>
                <a:spcPts val="0"/>
              </a:spcAft>
              <a:buClrTx/>
              <a:buSzTx/>
              <a:tabLst/>
              <a:defRPr/>
            </a:pPr>
            <a:r>
              <a:rPr lang="zh-CN" altLang="en-US" sz="4265" dirty="0" smtClean="0">
                <a:solidFill>
                  <a:srgbClr val="FF0000"/>
                </a:solidFill>
                <a:ea typeface="黑体" pitchFamily="2" charset="-122"/>
                <a:cs typeface="Times New Roman" pitchFamily="18" charset="0"/>
              </a:rPr>
              <a:t>导语涵盖了时间，地点，时间等新闻要素。</a:t>
            </a:r>
            <a:endParaRPr lang="en-US" altLang="zh-CN" sz="4265" dirty="0" smtClean="0">
              <a:solidFill>
                <a:srgbClr val="FF0000"/>
              </a:solidFill>
              <a:ea typeface="黑体" pitchFamily="2" charset="-122"/>
              <a:cs typeface="Times New Roman" pitchFamily="18" charset="0"/>
            </a:endParaRPr>
          </a:p>
          <a:p>
            <a:pPr marL="457200" marR="0" lvl="0" indent="-457200" defTabSz="1219200" rtl="0" eaLnBrk="1" fontAlgn="auto" latinLnBrk="0" hangingPunct="1">
              <a:lnSpc>
                <a:spcPct val="100000"/>
              </a:lnSpc>
              <a:spcBef>
                <a:spcPts val="130"/>
              </a:spcBef>
              <a:spcAft>
                <a:spcPts val="0"/>
              </a:spcAft>
              <a:buClrTx/>
              <a:buSzTx/>
              <a:tabLst/>
              <a:defRPr/>
            </a:pPr>
            <a:r>
              <a:rPr lang="zh-CN" altLang="en-US" sz="4265" dirty="0" smtClean="0">
                <a:solidFill>
                  <a:srgbClr val="FF0000"/>
                </a:solidFill>
                <a:ea typeface="黑体" pitchFamily="2" charset="-122"/>
                <a:cs typeface="Times New Roman" pitchFamily="18" charset="0"/>
              </a:rPr>
              <a:t>主题部分具体而且客观。</a:t>
            </a:r>
            <a:endParaRPr lang="en-US" altLang="zh-CN" sz="4265" dirty="0" smtClean="0">
              <a:solidFill>
                <a:srgbClr val="FF0000"/>
              </a:solidFill>
              <a:ea typeface="黑体" pitchFamily="2" charset="-122"/>
              <a:cs typeface="Times New Roman" pitchFamily="18" charset="0"/>
            </a:endParaRPr>
          </a:p>
          <a:p>
            <a:pPr marL="457200" marR="0" lvl="0" indent="-457200" defTabSz="1219200" rtl="0" eaLnBrk="1" fontAlgn="auto" latinLnBrk="0" hangingPunct="1">
              <a:lnSpc>
                <a:spcPct val="100000"/>
              </a:lnSpc>
              <a:spcBef>
                <a:spcPts val="130"/>
              </a:spcBef>
              <a:spcAft>
                <a:spcPts val="0"/>
              </a:spcAft>
              <a:buClrTx/>
              <a:buSzTx/>
              <a:tabLst/>
              <a:defRPr/>
            </a:pPr>
            <a:r>
              <a:rPr lang="zh-CN" altLang="en-US" sz="4265" dirty="0" smtClean="0">
                <a:solidFill>
                  <a:srgbClr val="FF0000"/>
                </a:solidFill>
                <a:ea typeface="黑体" pitchFamily="2" charset="-122"/>
                <a:cs typeface="Times New Roman" pitchFamily="18" charset="0"/>
              </a:rPr>
              <a:t>结尾对整个报道进行小结。</a:t>
            </a:r>
            <a:endParaRPr lang="en-US" altLang="zh-CN" sz="4265" dirty="0" smtClean="0">
              <a:solidFill>
                <a:srgbClr val="FF0000"/>
              </a:solidFill>
              <a:ea typeface="宋体" pitchFamily="2" charset="-122"/>
              <a:cs typeface="Times New Roman" pitchFamily="18" charset="0"/>
            </a:endParaRPr>
          </a:p>
        </p:txBody>
      </p:sp>
    </p:spTree>
  </p:cSld>
  <p:clrMapOvr>
    <a:masterClrMapping/>
  </p:clrMapOvr>
  <p:transition spd="slow">
    <p:dissolve/>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文本框 3">
            <a:extLst>
              <a:ext uri="{FF2B5EF4-FFF2-40B4-BE49-F238E27FC236}">
                <a16:creationId xmlns:a16="http://schemas.microsoft.com/office/drawing/2014/main" id="{353A73E8-4B8C-4FFA-B060-0FC19DF49468}"/>
              </a:ext>
            </a:extLst>
          </p:cNvPr>
          <p:cNvSpPr txBox="1"/>
          <p:nvPr/>
        </p:nvSpPr>
        <p:spPr>
          <a:xfrm>
            <a:off x="9609083" y="193251"/>
            <a:ext cx="2187987" cy="507831"/>
          </a:xfrm>
          <a:prstGeom prst="rect">
            <a:avLst/>
          </a:prstGeom>
          <a:noFill/>
        </p:spPr>
        <p:txBody>
          <a:bodyPr wrap="square" rtlCol="0">
            <a:spAutoFit/>
          </a:bodyPr>
          <a:lstStyle/>
          <a:p>
            <a:pPr>
              <a:lnSpc>
                <a:spcPct val="150000"/>
              </a:lnSpc>
            </a:pPr>
            <a:r>
              <a:rPr lang="zh-CN" altLang="en-US" b="1" dirty="0">
                <a:solidFill>
                  <a:schemeClr val="accent1"/>
                </a:solidFill>
              </a:rPr>
              <a:t>人教版必修</a:t>
            </a:r>
            <a:r>
              <a:rPr lang="zh-CN" altLang="en-US" b="1" dirty="0" smtClean="0">
                <a:solidFill>
                  <a:schemeClr val="accent1"/>
                </a:solidFill>
              </a:rPr>
              <a:t>第二册</a:t>
            </a:r>
            <a:endParaRPr lang="zh-CN" altLang="en-US" b="1" dirty="0">
              <a:solidFill>
                <a:schemeClr val="accent1"/>
              </a:solidFill>
            </a:endParaRPr>
          </a:p>
        </p:txBody>
      </p:sp>
    </p:spTree>
    <p:extLst>
      <p:ext uri="{BB962C8B-B14F-4D97-AF65-F5344CB8AC3E}">
        <p14:creationId xmlns:p14="http://schemas.microsoft.com/office/powerpoint/2010/main" val="953406407"/>
      </p:ext>
    </p:extLst>
  </p:cSld>
  <p:clrMapOvr>
    <a:masterClrMapping/>
  </p:clrMapOvr>
  <p:transition spd="med">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6"/>
          <p:cNvGrpSpPr>
            <a:grpSpLocks/>
          </p:cNvGrpSpPr>
          <p:nvPr/>
        </p:nvGrpSpPr>
        <p:grpSpPr bwMode="auto">
          <a:xfrm>
            <a:off x="430270" y="838201"/>
            <a:ext cx="4528138" cy="735013"/>
            <a:chOff x="2400" y="1207"/>
            <a:chExt cx="2852" cy="463"/>
          </a:xfrm>
        </p:grpSpPr>
        <p:pic>
          <p:nvPicPr>
            <p:cNvPr id="8" name="Picture 8" descr="叶子"/>
            <p:cNvPicPr>
              <a:picLocks noChangeAspect="1" noChangeArrowheads="1"/>
            </p:cNvPicPr>
            <p:nvPr/>
          </p:nvPicPr>
          <p:blipFill>
            <a:blip r:embed="rId3"/>
            <a:srcRect r="50000"/>
            <a:stretch>
              <a:fillRect/>
            </a:stretch>
          </p:blipFill>
          <p:spPr bwMode="auto">
            <a:xfrm>
              <a:off x="2400" y="1207"/>
              <a:ext cx="494" cy="463"/>
            </a:xfrm>
            <a:prstGeom prst="rect">
              <a:avLst/>
            </a:prstGeom>
            <a:noFill/>
            <a:ln w="9525">
              <a:noFill/>
              <a:miter lim="800000"/>
              <a:headEnd/>
              <a:tailEnd/>
            </a:ln>
          </p:spPr>
        </p:pic>
        <p:sp>
          <p:nvSpPr>
            <p:cNvPr id="9" name="Line 10"/>
            <p:cNvSpPr>
              <a:spLocks noChangeShapeType="1"/>
            </p:cNvSpPr>
            <p:nvPr/>
          </p:nvSpPr>
          <p:spPr bwMode="auto">
            <a:xfrm>
              <a:off x="2757" y="1638"/>
              <a:ext cx="2495" cy="0"/>
            </a:xfrm>
            <a:prstGeom prst="line">
              <a:avLst/>
            </a:prstGeom>
            <a:noFill/>
            <a:ln w="28575">
              <a:solidFill>
                <a:srgbClr val="C0C0C0"/>
              </a:solidFill>
              <a:round/>
              <a:headEnd/>
              <a:tailEnd/>
            </a:ln>
            <a:effectLst/>
          </p:spPr>
          <p:txBody>
            <a:bodyPr/>
            <a:lstStyle/>
            <a:p>
              <a:endParaRPr lang="zh-CN" altLang="en-US"/>
            </a:p>
          </p:txBody>
        </p:sp>
      </p:grpSp>
      <p:sp>
        <p:nvSpPr>
          <p:cNvPr id="11" name="内容占位符 10"/>
          <p:cNvSpPr>
            <a:spLocks noGrp="1"/>
          </p:cNvSpPr>
          <p:nvPr>
            <p:ph idx="1"/>
          </p:nvPr>
        </p:nvSpPr>
        <p:spPr/>
        <p:style>
          <a:lnRef idx="2">
            <a:schemeClr val="accent2"/>
          </a:lnRef>
          <a:fillRef idx="1">
            <a:schemeClr val="lt1"/>
          </a:fillRef>
          <a:effectRef idx="0">
            <a:schemeClr val="accent2"/>
          </a:effectRef>
          <a:fontRef idx="minor">
            <a:schemeClr val="dk1"/>
          </a:fontRef>
        </p:style>
        <p:txBody>
          <a:bodyPr>
            <a:normAutofit fontScale="92500" lnSpcReduction="10000"/>
          </a:bodyPr>
          <a:lstStyle/>
          <a:p>
            <a:pPr marL="0" indent="0">
              <a:buNone/>
            </a:pPr>
            <a:r>
              <a:rPr lang="en-US" sz="4000" dirty="0" smtClean="0">
                <a:latin typeface="Times New Roman" pitchFamily="18" charset="0"/>
                <a:cs typeface="Times New Roman" pitchFamily="18" charset="0"/>
              </a:rPr>
              <a:t>Read the news report again and find these parts.</a:t>
            </a:r>
            <a:endParaRPr lang="zh-CN" altLang="en-US" sz="4000" dirty="0" smtClean="0">
              <a:latin typeface="Times New Roman" pitchFamily="18" charset="0"/>
              <a:cs typeface="Times New Roman" pitchFamily="18" charset="0"/>
            </a:endParaRPr>
          </a:p>
          <a:p>
            <a:r>
              <a:rPr lang="en-US" sz="4000" dirty="0" smtClean="0">
                <a:latin typeface="Times New Roman" pitchFamily="18" charset="0"/>
                <a:cs typeface="Times New Roman" pitchFamily="18" charset="0"/>
              </a:rPr>
              <a:t>A. Lead sentence  </a:t>
            </a:r>
            <a:endParaRPr lang="zh-CN" altLang="en-US" sz="4000" dirty="0" smtClean="0">
              <a:latin typeface="Times New Roman" pitchFamily="18" charset="0"/>
              <a:cs typeface="Times New Roman" pitchFamily="18" charset="0"/>
            </a:endParaRPr>
          </a:p>
          <a:p>
            <a:r>
              <a:rPr lang="en-US" sz="4000" dirty="0" smtClean="0">
                <a:latin typeface="Times New Roman" pitchFamily="18" charset="0"/>
                <a:cs typeface="Times New Roman" pitchFamily="18" charset="0"/>
              </a:rPr>
              <a:t>B. Direct quote   </a:t>
            </a:r>
          </a:p>
          <a:p>
            <a:r>
              <a:rPr lang="en-US" sz="4000" dirty="0" smtClean="0"/>
              <a:t>C. Paraphrase  </a:t>
            </a:r>
            <a:endParaRPr lang="zh-CN" altLang="en-US" sz="4000" dirty="0" smtClean="0"/>
          </a:p>
          <a:p>
            <a:r>
              <a:rPr lang="en-US" sz="4000" dirty="0" smtClean="0"/>
              <a:t>D. Background information</a:t>
            </a:r>
            <a:endParaRPr lang="zh-CN" altLang="en-US" sz="4000" dirty="0" smtClean="0"/>
          </a:p>
          <a:p>
            <a:r>
              <a:rPr lang="en-US" sz="4000" dirty="0" smtClean="0"/>
              <a:t>E. Reporting verbs   </a:t>
            </a:r>
            <a:endParaRPr lang="zh-CN" altLang="en-US" sz="4000" dirty="0" smtClean="0"/>
          </a:p>
          <a:p>
            <a:r>
              <a:rPr lang="en-US" sz="4000" dirty="0" smtClean="0"/>
              <a:t>F. Words to show comparison and/or contrast</a:t>
            </a:r>
            <a:endParaRPr lang="zh-CN" altLang="en-US" sz="4000" dirty="0" smtClean="0"/>
          </a:p>
          <a:p>
            <a:pPr>
              <a:buNone/>
            </a:pPr>
            <a:r>
              <a:rPr lang="en-US" sz="4000" dirty="0" smtClean="0"/>
              <a:t> </a:t>
            </a:r>
            <a:endParaRPr lang="zh-CN" altLang="en-US" sz="4000" dirty="0" smtClean="0"/>
          </a:p>
        </p:txBody>
      </p:sp>
      <p:sp>
        <p:nvSpPr>
          <p:cNvPr id="7" name="矩形 6"/>
          <p:cNvSpPr/>
          <p:nvPr/>
        </p:nvSpPr>
        <p:spPr>
          <a:xfrm>
            <a:off x="974415" y="750515"/>
            <a:ext cx="10897342" cy="769441"/>
          </a:xfrm>
          <a:prstGeom prst="rect">
            <a:avLst/>
          </a:prstGeom>
        </p:spPr>
        <p:txBody>
          <a:bodyPr wrap="none">
            <a:spAutoFit/>
          </a:bodyPr>
          <a:lstStyle/>
          <a:p>
            <a:r>
              <a:rPr lang="en-US" sz="4400" b="1" dirty="0" smtClean="0">
                <a:solidFill>
                  <a:srgbClr val="FF0000"/>
                </a:solidFill>
              </a:rPr>
              <a:t>Study the organization and language features</a:t>
            </a:r>
            <a:r>
              <a:rPr lang="en-US" sz="3600" b="1" dirty="0" smtClean="0"/>
              <a:t>.</a:t>
            </a:r>
            <a:endParaRPr lang="zh-CN" altLang="en-US" sz="3600" dirty="0" smtClean="0"/>
          </a:p>
        </p:txBody>
      </p:sp>
    </p:spTree>
  </p:cSld>
  <p:clrMapOvr>
    <a:masterClrMapping/>
  </p:clrMapOvr>
  <p:transition spd="slow">
    <p:comb dir="vert"/>
    <p:sndAc>
      <p:stSnd>
        <p:snd r:embed="rId2" name="click.wav"/>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6"/>
          <p:cNvGrpSpPr>
            <a:grpSpLocks/>
          </p:cNvGrpSpPr>
          <p:nvPr/>
        </p:nvGrpSpPr>
        <p:grpSpPr bwMode="auto">
          <a:xfrm>
            <a:off x="430270" y="838201"/>
            <a:ext cx="4528138" cy="735013"/>
            <a:chOff x="2400" y="1207"/>
            <a:chExt cx="2852" cy="463"/>
          </a:xfrm>
        </p:grpSpPr>
        <p:pic>
          <p:nvPicPr>
            <p:cNvPr id="8" name="Picture 8" descr="叶子"/>
            <p:cNvPicPr>
              <a:picLocks noChangeAspect="1" noChangeArrowheads="1"/>
            </p:cNvPicPr>
            <p:nvPr/>
          </p:nvPicPr>
          <p:blipFill>
            <a:blip r:embed="rId3"/>
            <a:srcRect r="50000"/>
            <a:stretch>
              <a:fillRect/>
            </a:stretch>
          </p:blipFill>
          <p:spPr bwMode="auto">
            <a:xfrm>
              <a:off x="2400" y="1207"/>
              <a:ext cx="494" cy="463"/>
            </a:xfrm>
            <a:prstGeom prst="rect">
              <a:avLst/>
            </a:prstGeom>
            <a:noFill/>
            <a:ln w="9525">
              <a:noFill/>
              <a:miter lim="800000"/>
              <a:headEnd/>
              <a:tailEnd/>
            </a:ln>
          </p:spPr>
        </p:pic>
        <p:sp>
          <p:nvSpPr>
            <p:cNvPr id="9" name="Line 10"/>
            <p:cNvSpPr>
              <a:spLocks noChangeShapeType="1"/>
            </p:cNvSpPr>
            <p:nvPr/>
          </p:nvSpPr>
          <p:spPr bwMode="auto">
            <a:xfrm>
              <a:off x="2757" y="1638"/>
              <a:ext cx="2495" cy="0"/>
            </a:xfrm>
            <a:prstGeom prst="line">
              <a:avLst/>
            </a:prstGeom>
            <a:noFill/>
            <a:ln w="28575">
              <a:solidFill>
                <a:srgbClr val="C0C0C0"/>
              </a:solidFill>
              <a:round/>
              <a:headEnd/>
              <a:tailEnd/>
            </a:ln>
            <a:effectLst/>
          </p:spPr>
          <p:txBody>
            <a:bodyPr/>
            <a:lstStyle/>
            <a:p>
              <a:endParaRPr lang="zh-CN" altLang="en-US"/>
            </a:p>
          </p:txBody>
        </p:sp>
      </p:grpSp>
      <p:sp>
        <p:nvSpPr>
          <p:cNvPr id="11" name="内容占位符 10"/>
          <p:cNvSpPr>
            <a:spLocks noGrp="1"/>
          </p:cNvSpPr>
          <p:nvPr>
            <p:ph idx="1"/>
          </p:nvPr>
        </p:nvSpPr>
        <p:spPr/>
        <p:style>
          <a:lnRef idx="2">
            <a:schemeClr val="accent2"/>
          </a:lnRef>
          <a:fillRef idx="1">
            <a:schemeClr val="lt1"/>
          </a:fillRef>
          <a:effectRef idx="0">
            <a:schemeClr val="accent2"/>
          </a:effectRef>
          <a:fontRef idx="minor">
            <a:schemeClr val="dk1"/>
          </a:fontRef>
        </p:style>
        <p:txBody>
          <a:bodyPr>
            <a:normAutofit fontScale="62500" lnSpcReduction="20000"/>
          </a:bodyPr>
          <a:lstStyle/>
          <a:p>
            <a:pPr lvl="0"/>
            <a:r>
              <a:rPr lang="en-US" dirty="0" smtClean="0"/>
              <a:t>1.What are the researchers and scientists trying to do?</a:t>
            </a:r>
            <a:endParaRPr lang="zh-CN" altLang="en-US" dirty="0" smtClean="0"/>
          </a:p>
          <a:p>
            <a:r>
              <a:rPr lang="en-US" dirty="0" smtClean="0">
                <a:solidFill>
                  <a:srgbClr val="FF0000"/>
                </a:solidFill>
              </a:rPr>
              <a:t>The researchers and scientists are trying to increase knowledge and appreciation of China's ancient cultural heritage.</a:t>
            </a:r>
            <a:endParaRPr lang="zh-CN" altLang="en-US" dirty="0" smtClean="0">
              <a:solidFill>
                <a:srgbClr val="FF0000"/>
              </a:solidFill>
            </a:endParaRPr>
          </a:p>
          <a:p>
            <a:pPr lvl="0"/>
            <a:r>
              <a:rPr lang="en-US" dirty="0" smtClean="0"/>
              <a:t>2.What modern technology are they using?</a:t>
            </a:r>
            <a:endParaRPr lang="zh-CN" altLang="en-US" dirty="0" smtClean="0"/>
          </a:p>
          <a:p>
            <a:r>
              <a:rPr lang="en-US" dirty="0" smtClean="0">
                <a:solidFill>
                  <a:srgbClr val="FF0000"/>
                </a:solidFill>
              </a:rPr>
              <a:t>They are using digital photography to record a collection of images.</a:t>
            </a:r>
            <a:endParaRPr lang="zh-CN" altLang="en-US" dirty="0" smtClean="0">
              <a:solidFill>
                <a:srgbClr val="FF0000"/>
              </a:solidFill>
            </a:endParaRPr>
          </a:p>
          <a:p>
            <a:r>
              <a:rPr lang="en-US" dirty="0" smtClean="0"/>
              <a:t>3. Why are so many people interested in the </a:t>
            </a:r>
            <a:r>
              <a:rPr lang="en-US" dirty="0" err="1" smtClean="0"/>
              <a:t>Mogao</a:t>
            </a:r>
            <a:r>
              <a:rPr lang="en-US" dirty="0" smtClean="0"/>
              <a:t> Caves?</a:t>
            </a:r>
            <a:endParaRPr lang="zh-CN" altLang="en-US" dirty="0" smtClean="0"/>
          </a:p>
          <a:p>
            <a:r>
              <a:rPr lang="en-US" dirty="0" smtClean="0">
                <a:solidFill>
                  <a:srgbClr val="FF0000"/>
                </a:solidFill>
              </a:rPr>
              <a:t>People are interested in the </a:t>
            </a:r>
            <a:r>
              <a:rPr lang="en-US" dirty="0" err="1" smtClean="0">
                <a:solidFill>
                  <a:srgbClr val="FF0000"/>
                </a:solidFill>
              </a:rPr>
              <a:t>Mogao</a:t>
            </a:r>
            <a:r>
              <a:rPr lang="en-US" dirty="0" smtClean="0">
                <a:solidFill>
                  <a:srgbClr val="FF0000"/>
                </a:solidFill>
              </a:rPr>
              <a:t> Caves because they have long been a meeting point for different cultures and are part of the history of many countries.</a:t>
            </a:r>
            <a:endParaRPr lang="zh-CN" altLang="en-US" dirty="0" smtClean="0">
              <a:solidFill>
                <a:srgbClr val="FF0000"/>
              </a:solidFill>
            </a:endParaRPr>
          </a:p>
          <a:p>
            <a:r>
              <a:rPr lang="en-US" dirty="0" smtClean="0"/>
              <a:t>4. What do you think of the researcher's opinion in the last paragraph?</a:t>
            </a:r>
            <a:endParaRPr lang="zh-CN" altLang="en-US" dirty="0" smtClean="0"/>
          </a:p>
          <a:p>
            <a:r>
              <a:rPr lang="en-US" dirty="0" smtClean="0">
                <a:solidFill>
                  <a:srgbClr val="FF0000"/>
                </a:solidFill>
              </a:rPr>
              <a:t>I agree with the researcher’s opinion. Understanding our own and other cultures is a great way to understand ourselves and others.</a:t>
            </a:r>
            <a:endParaRPr lang="zh-CN" altLang="en-US" dirty="0" smtClean="0">
              <a:solidFill>
                <a:srgbClr val="FF0000"/>
              </a:solidFill>
            </a:endParaRPr>
          </a:p>
          <a:p>
            <a:endParaRPr lang="zh-CN" altLang="en-US" dirty="0">
              <a:solidFill>
                <a:srgbClr val="FF0000"/>
              </a:solidFill>
            </a:endParaRPr>
          </a:p>
        </p:txBody>
      </p:sp>
      <p:sp>
        <p:nvSpPr>
          <p:cNvPr id="6" name="矩形 5"/>
          <p:cNvSpPr/>
          <p:nvPr/>
        </p:nvSpPr>
        <p:spPr>
          <a:xfrm>
            <a:off x="1218783" y="857394"/>
            <a:ext cx="9793450" cy="584775"/>
          </a:xfrm>
          <a:prstGeom prst="rect">
            <a:avLst/>
          </a:prstGeom>
        </p:spPr>
        <p:txBody>
          <a:bodyPr wrap="none">
            <a:spAutoFit/>
          </a:bodyPr>
          <a:lstStyle/>
          <a:p>
            <a:r>
              <a:rPr lang="en-US" sz="3200" dirty="0" smtClean="0">
                <a:solidFill>
                  <a:srgbClr val="FF0000"/>
                </a:solidFill>
                <a:latin typeface="Times New Roman" pitchFamily="18" charset="0"/>
                <a:cs typeface="Times New Roman" pitchFamily="18" charset="0"/>
              </a:rPr>
              <a:t>Read the news report and then solve the questions below.</a:t>
            </a:r>
            <a:endParaRPr lang="zh-CN" altLang="en-US" sz="3200" dirty="0">
              <a:solidFill>
                <a:srgbClr val="FF0000"/>
              </a:solidFill>
              <a:latin typeface="Times New Roman" pitchFamily="18" charset="0"/>
              <a:cs typeface="Times New Roman" pitchFamily="18" charset="0"/>
            </a:endParaRPr>
          </a:p>
        </p:txBody>
      </p:sp>
    </p:spTree>
  </p:cSld>
  <p:clrMapOvr>
    <a:masterClrMapping/>
  </p:clrMapOvr>
  <p:transition spd="slow">
    <p:comb dir="vert"/>
    <p:sndAc>
      <p:stSnd>
        <p:snd r:embed="rId2" name="click.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dissolve">
                                      <p:cBhvr>
                                        <p:cTn id="7" dur="5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1">
                                            <p:txEl>
                                              <p:pRg st="2" end="2"/>
                                            </p:txEl>
                                          </p:spTgt>
                                        </p:tgtEl>
                                        <p:attrNameLst>
                                          <p:attrName>style.visibility</p:attrName>
                                        </p:attrNameLst>
                                      </p:cBhvr>
                                      <p:to>
                                        <p:strVal val="visible"/>
                                      </p:to>
                                    </p:set>
                                    <p:animEffect transition="in" filter="dissolve">
                                      <p:cBhvr>
                                        <p:cTn id="12" dur="500"/>
                                        <p:tgtEl>
                                          <p:spTgt spid="1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11">
                                            <p:txEl>
                                              <p:pRg st="4" end="4"/>
                                            </p:txEl>
                                          </p:spTgt>
                                        </p:tgtEl>
                                        <p:attrNameLst>
                                          <p:attrName>style.visibility</p:attrName>
                                        </p:attrNameLst>
                                      </p:cBhvr>
                                      <p:to>
                                        <p:strVal val="visible"/>
                                      </p:to>
                                    </p:set>
                                    <p:animEffect transition="in" filter="dissolve">
                                      <p:cBhvr>
                                        <p:cTn id="17" dur="500"/>
                                        <p:tgtEl>
                                          <p:spTgt spid="11">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11">
                                            <p:txEl>
                                              <p:pRg st="6" end="6"/>
                                            </p:txEl>
                                          </p:spTgt>
                                        </p:tgtEl>
                                        <p:attrNameLst>
                                          <p:attrName>style.visibility</p:attrName>
                                        </p:attrNameLst>
                                      </p:cBhvr>
                                      <p:to>
                                        <p:strVal val="visible"/>
                                      </p:to>
                                    </p:set>
                                    <p:animEffect transition="in" filter="dissolve">
                                      <p:cBhvr>
                                        <p:cTn id="22" dur="500"/>
                                        <p:tgtEl>
                                          <p:spTgt spid="11">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11">
                                            <p:txEl>
                                              <p:pRg st="1" end="1"/>
                                            </p:txEl>
                                          </p:spTgt>
                                        </p:tgtEl>
                                        <p:attrNameLst>
                                          <p:attrName>style.visibility</p:attrName>
                                        </p:attrNameLst>
                                      </p:cBhvr>
                                      <p:to>
                                        <p:strVal val="visible"/>
                                      </p:to>
                                    </p:set>
                                    <p:animEffect transition="in" filter="dissolve">
                                      <p:cBhvr>
                                        <p:cTn id="27" dur="500"/>
                                        <p:tgtEl>
                                          <p:spTgt spid="11">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11">
                                            <p:txEl>
                                              <p:pRg st="3" end="3"/>
                                            </p:txEl>
                                          </p:spTgt>
                                        </p:tgtEl>
                                        <p:attrNameLst>
                                          <p:attrName>style.visibility</p:attrName>
                                        </p:attrNameLst>
                                      </p:cBhvr>
                                      <p:to>
                                        <p:strVal val="visible"/>
                                      </p:to>
                                    </p:set>
                                    <p:animEffect transition="in" filter="dissolve">
                                      <p:cBhvr>
                                        <p:cTn id="32" dur="500"/>
                                        <p:tgtEl>
                                          <p:spTgt spid="11">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11">
                                            <p:txEl>
                                              <p:pRg st="5" end="5"/>
                                            </p:txEl>
                                          </p:spTgt>
                                        </p:tgtEl>
                                        <p:attrNameLst>
                                          <p:attrName>style.visibility</p:attrName>
                                        </p:attrNameLst>
                                      </p:cBhvr>
                                      <p:to>
                                        <p:strVal val="visible"/>
                                      </p:to>
                                    </p:set>
                                    <p:animEffect transition="in" filter="dissolve">
                                      <p:cBhvr>
                                        <p:cTn id="37" dur="500"/>
                                        <p:tgtEl>
                                          <p:spTgt spid="11">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nodeType="clickEffect">
                                  <p:stCondLst>
                                    <p:cond delay="0"/>
                                  </p:stCondLst>
                                  <p:childTnLst>
                                    <p:set>
                                      <p:cBhvr>
                                        <p:cTn id="41" dur="1" fill="hold">
                                          <p:stCondLst>
                                            <p:cond delay="0"/>
                                          </p:stCondLst>
                                        </p:cTn>
                                        <p:tgtEl>
                                          <p:spTgt spid="11">
                                            <p:txEl>
                                              <p:pRg st="7" end="7"/>
                                            </p:txEl>
                                          </p:spTgt>
                                        </p:tgtEl>
                                        <p:attrNameLst>
                                          <p:attrName>style.visibility</p:attrName>
                                        </p:attrNameLst>
                                      </p:cBhvr>
                                      <p:to>
                                        <p:strVal val="visible"/>
                                      </p:to>
                                    </p:set>
                                    <p:animEffect transition="in" filter="dissolve">
                                      <p:cBhvr>
                                        <p:cTn id="42" dur="500"/>
                                        <p:tgtEl>
                                          <p:spTgt spid="1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6"/>
          <p:cNvGrpSpPr>
            <a:grpSpLocks/>
          </p:cNvGrpSpPr>
          <p:nvPr/>
        </p:nvGrpSpPr>
        <p:grpSpPr bwMode="auto">
          <a:xfrm>
            <a:off x="430270" y="838201"/>
            <a:ext cx="4528138" cy="735013"/>
            <a:chOff x="2400" y="1207"/>
            <a:chExt cx="2852" cy="463"/>
          </a:xfrm>
        </p:grpSpPr>
        <p:pic>
          <p:nvPicPr>
            <p:cNvPr id="8" name="Picture 8" descr="叶子"/>
            <p:cNvPicPr>
              <a:picLocks noChangeAspect="1" noChangeArrowheads="1"/>
            </p:cNvPicPr>
            <p:nvPr/>
          </p:nvPicPr>
          <p:blipFill>
            <a:blip r:embed="rId3"/>
            <a:srcRect r="50000"/>
            <a:stretch>
              <a:fillRect/>
            </a:stretch>
          </p:blipFill>
          <p:spPr bwMode="auto">
            <a:xfrm>
              <a:off x="2400" y="1207"/>
              <a:ext cx="494" cy="463"/>
            </a:xfrm>
            <a:prstGeom prst="rect">
              <a:avLst/>
            </a:prstGeom>
            <a:noFill/>
            <a:ln w="9525">
              <a:noFill/>
              <a:miter lim="800000"/>
              <a:headEnd/>
              <a:tailEnd/>
            </a:ln>
          </p:spPr>
        </p:pic>
        <p:sp>
          <p:nvSpPr>
            <p:cNvPr id="9" name="Line 10"/>
            <p:cNvSpPr>
              <a:spLocks noChangeShapeType="1"/>
            </p:cNvSpPr>
            <p:nvPr/>
          </p:nvSpPr>
          <p:spPr bwMode="auto">
            <a:xfrm>
              <a:off x="2757" y="1638"/>
              <a:ext cx="2495" cy="0"/>
            </a:xfrm>
            <a:prstGeom prst="line">
              <a:avLst/>
            </a:prstGeom>
            <a:noFill/>
            <a:ln w="28575">
              <a:solidFill>
                <a:srgbClr val="C0C0C0"/>
              </a:solidFill>
              <a:round/>
              <a:headEnd/>
              <a:tailEnd/>
            </a:ln>
            <a:effectLst/>
          </p:spPr>
          <p:txBody>
            <a:bodyPr/>
            <a:lstStyle/>
            <a:p>
              <a:endParaRPr lang="zh-CN" altLang="en-US"/>
            </a:p>
          </p:txBody>
        </p:sp>
      </p:grpSp>
      <p:sp>
        <p:nvSpPr>
          <p:cNvPr id="11" name="内容占位符 10"/>
          <p:cNvSpPr>
            <a:spLocks noGrp="1"/>
          </p:cNvSpPr>
          <p:nvPr>
            <p:ph idx="1"/>
          </p:nvPr>
        </p:nvSpPr>
        <p:spPr/>
        <p:style>
          <a:lnRef idx="2">
            <a:schemeClr val="accent2"/>
          </a:lnRef>
          <a:fillRef idx="1">
            <a:schemeClr val="lt1"/>
          </a:fillRef>
          <a:effectRef idx="0">
            <a:schemeClr val="accent2"/>
          </a:effectRef>
          <a:fontRef idx="minor">
            <a:schemeClr val="dk1"/>
          </a:fontRef>
        </p:style>
        <p:txBody>
          <a:bodyPr>
            <a:normAutofit fontScale="77500" lnSpcReduction="20000"/>
          </a:bodyPr>
          <a:lstStyle/>
          <a:p>
            <a:r>
              <a:rPr lang="en-US" dirty="0" smtClean="0"/>
              <a:t>1. Read the news report again and find these parts.</a:t>
            </a:r>
            <a:endParaRPr lang="zh-CN" altLang="en-US" dirty="0" smtClean="0"/>
          </a:p>
          <a:p>
            <a:r>
              <a:rPr lang="en-US" dirty="0" smtClean="0"/>
              <a:t>A. Lead sentence  </a:t>
            </a:r>
            <a:endParaRPr lang="zh-CN" altLang="en-US" dirty="0" smtClean="0"/>
          </a:p>
          <a:p>
            <a:r>
              <a:rPr lang="en-US" dirty="0" smtClean="0">
                <a:solidFill>
                  <a:srgbClr val="FF0000"/>
                </a:solidFill>
              </a:rPr>
              <a:t>Lanzhou, 9 August 2017. A group of researchers and scientists from China and other countries are working together ... China s ancient cultural heritage.</a:t>
            </a:r>
            <a:endParaRPr lang="zh-CN" altLang="en-US" dirty="0" smtClean="0">
              <a:solidFill>
                <a:srgbClr val="FF0000"/>
              </a:solidFill>
            </a:endParaRPr>
          </a:p>
          <a:p>
            <a:r>
              <a:rPr lang="en-US" dirty="0" smtClean="0"/>
              <a:t>B. Direct quote   </a:t>
            </a:r>
            <a:endParaRPr lang="zh-CN" altLang="en-US" dirty="0" smtClean="0"/>
          </a:p>
          <a:p>
            <a:r>
              <a:rPr lang="en-US" dirty="0" smtClean="0">
                <a:solidFill>
                  <a:srgbClr val="FF0000"/>
                </a:solidFill>
              </a:rPr>
              <a:t>“Appreciating one’s own cultural heritage is very important for understanding ourselves. Appreciating the cultural heritage of other countries is very important for international communication and understanding.”</a:t>
            </a:r>
            <a:endParaRPr lang="zh-CN" altLang="en-US" dirty="0" smtClean="0">
              <a:solidFill>
                <a:srgbClr val="FF0000"/>
              </a:solidFill>
            </a:endParaRPr>
          </a:p>
          <a:p>
            <a:endParaRPr lang="zh-CN" altLang="en-US" dirty="0">
              <a:solidFill>
                <a:srgbClr val="FF0000"/>
              </a:solidFill>
            </a:endParaRPr>
          </a:p>
        </p:txBody>
      </p:sp>
      <p:sp>
        <p:nvSpPr>
          <p:cNvPr id="7" name="矩形 6"/>
          <p:cNvSpPr/>
          <p:nvPr/>
        </p:nvSpPr>
        <p:spPr>
          <a:xfrm>
            <a:off x="1366301" y="1023648"/>
            <a:ext cx="8977650" cy="646331"/>
          </a:xfrm>
          <a:prstGeom prst="rect">
            <a:avLst/>
          </a:prstGeom>
        </p:spPr>
        <p:txBody>
          <a:bodyPr wrap="none">
            <a:spAutoFit/>
          </a:bodyPr>
          <a:lstStyle/>
          <a:p>
            <a:r>
              <a:rPr lang="en-US" sz="3600" b="1" dirty="0" smtClean="0">
                <a:solidFill>
                  <a:srgbClr val="FF0000"/>
                </a:solidFill>
              </a:rPr>
              <a:t>Study the organization and language features.</a:t>
            </a:r>
            <a:endParaRPr lang="zh-CN" altLang="en-US" sz="3600" dirty="0" smtClean="0">
              <a:solidFill>
                <a:srgbClr val="FF0000"/>
              </a:solidFill>
            </a:endParaRPr>
          </a:p>
        </p:txBody>
      </p:sp>
    </p:spTree>
  </p:cSld>
  <p:clrMapOvr>
    <a:masterClrMapping/>
  </p:clrMapOvr>
  <p:transition spd="slow">
    <p:comb dir="vert"/>
    <p:sndAc>
      <p:stSnd>
        <p:snd r:embed="rId2" name="click.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1">
                                            <p:txEl>
                                              <p:pRg st="2" end="2"/>
                                            </p:txEl>
                                          </p:spTgt>
                                        </p:tgtEl>
                                        <p:attrNameLst>
                                          <p:attrName>style.visibility</p:attrName>
                                        </p:attrNameLst>
                                      </p:cBhvr>
                                      <p:to>
                                        <p:strVal val="visible"/>
                                      </p:to>
                                    </p:set>
                                    <p:animEffect transition="in" filter="box(in)">
                                      <p:cBhvr>
                                        <p:cTn id="7" dur="500"/>
                                        <p:tgtEl>
                                          <p:spTgt spid="11">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11">
                                            <p:txEl>
                                              <p:pRg st="4" end="4"/>
                                            </p:txEl>
                                          </p:spTgt>
                                        </p:tgtEl>
                                        <p:attrNameLst>
                                          <p:attrName>style.visibility</p:attrName>
                                        </p:attrNameLst>
                                      </p:cBhvr>
                                      <p:to>
                                        <p:strVal val="visible"/>
                                      </p:to>
                                    </p:set>
                                    <p:animEffect transition="in" filter="checkerboard(across)">
                                      <p:cBhvr>
                                        <p:cTn id="12" dur="500"/>
                                        <p:tgtEl>
                                          <p:spTgt spid="1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6"/>
          <p:cNvGrpSpPr>
            <a:grpSpLocks/>
          </p:cNvGrpSpPr>
          <p:nvPr/>
        </p:nvGrpSpPr>
        <p:grpSpPr bwMode="auto">
          <a:xfrm>
            <a:off x="430270" y="838201"/>
            <a:ext cx="4528138" cy="735013"/>
            <a:chOff x="2400" y="1207"/>
            <a:chExt cx="2852" cy="463"/>
          </a:xfrm>
        </p:grpSpPr>
        <p:pic>
          <p:nvPicPr>
            <p:cNvPr id="8" name="Picture 8" descr="叶子"/>
            <p:cNvPicPr>
              <a:picLocks noChangeAspect="1" noChangeArrowheads="1"/>
            </p:cNvPicPr>
            <p:nvPr/>
          </p:nvPicPr>
          <p:blipFill>
            <a:blip r:embed="rId3"/>
            <a:srcRect r="50000"/>
            <a:stretch>
              <a:fillRect/>
            </a:stretch>
          </p:blipFill>
          <p:spPr bwMode="auto">
            <a:xfrm>
              <a:off x="2400" y="1207"/>
              <a:ext cx="494" cy="463"/>
            </a:xfrm>
            <a:prstGeom prst="rect">
              <a:avLst/>
            </a:prstGeom>
            <a:noFill/>
            <a:ln w="9525">
              <a:noFill/>
              <a:miter lim="800000"/>
              <a:headEnd/>
              <a:tailEnd/>
            </a:ln>
          </p:spPr>
        </p:pic>
        <p:sp>
          <p:nvSpPr>
            <p:cNvPr id="9" name="Line 10"/>
            <p:cNvSpPr>
              <a:spLocks noChangeShapeType="1"/>
            </p:cNvSpPr>
            <p:nvPr/>
          </p:nvSpPr>
          <p:spPr bwMode="auto">
            <a:xfrm>
              <a:off x="2757" y="1638"/>
              <a:ext cx="2495" cy="0"/>
            </a:xfrm>
            <a:prstGeom prst="line">
              <a:avLst/>
            </a:prstGeom>
            <a:noFill/>
            <a:ln w="28575">
              <a:solidFill>
                <a:srgbClr val="C0C0C0"/>
              </a:solidFill>
              <a:round/>
              <a:headEnd/>
              <a:tailEnd/>
            </a:ln>
            <a:effectLst/>
          </p:spPr>
          <p:txBody>
            <a:bodyPr/>
            <a:lstStyle/>
            <a:p>
              <a:endParaRPr lang="zh-CN" altLang="en-US"/>
            </a:p>
          </p:txBody>
        </p:sp>
      </p:grpSp>
      <p:sp>
        <p:nvSpPr>
          <p:cNvPr id="11" name="内容占位符 10"/>
          <p:cNvSpPr>
            <a:spLocks noGrp="1"/>
          </p:cNvSpPr>
          <p:nvPr>
            <p:ph idx="1"/>
          </p:nvPr>
        </p:nvSpPr>
        <p:spPr/>
        <p:style>
          <a:lnRef idx="2">
            <a:schemeClr val="accent2"/>
          </a:lnRef>
          <a:fillRef idx="1">
            <a:schemeClr val="lt1"/>
          </a:fillRef>
          <a:effectRef idx="0">
            <a:schemeClr val="accent2"/>
          </a:effectRef>
          <a:fontRef idx="minor">
            <a:schemeClr val="dk1"/>
          </a:fontRef>
        </p:style>
        <p:txBody>
          <a:bodyPr>
            <a:normAutofit fontScale="62500" lnSpcReduction="20000"/>
          </a:bodyPr>
          <a:lstStyle/>
          <a:p>
            <a:r>
              <a:rPr lang="en-US" dirty="0" smtClean="0"/>
              <a:t>C. Paraphrase   </a:t>
            </a:r>
            <a:endParaRPr lang="zh-CN" altLang="en-US" dirty="0" smtClean="0"/>
          </a:p>
          <a:p>
            <a:r>
              <a:rPr lang="en-US" dirty="0" smtClean="0">
                <a:solidFill>
                  <a:srgbClr val="FF0000"/>
                </a:solidFill>
              </a:rPr>
              <a:t>They are recording and collecting digital images of cultural relics from the </a:t>
            </a:r>
            <a:r>
              <a:rPr lang="en-US" dirty="0" err="1" smtClean="0">
                <a:solidFill>
                  <a:srgbClr val="FF0000"/>
                </a:solidFill>
              </a:rPr>
              <a:t>Mogao</a:t>
            </a:r>
            <a:r>
              <a:rPr lang="en-US" dirty="0" smtClean="0">
                <a:solidFill>
                  <a:srgbClr val="FF0000"/>
                </a:solidFill>
              </a:rPr>
              <a:t> Caves, which were a key stop along the Silk Road throughout China’s ancient history. Nearly 500,000 high-quality digital photographs have been produced since the international project started in 1994.</a:t>
            </a:r>
            <a:endParaRPr lang="zh-CN" altLang="en-US" dirty="0" smtClean="0">
              <a:solidFill>
                <a:srgbClr val="FF0000"/>
              </a:solidFill>
            </a:endParaRPr>
          </a:p>
          <a:p>
            <a:r>
              <a:rPr lang="en-US" dirty="0" smtClean="0"/>
              <a:t>D. Background information</a:t>
            </a:r>
            <a:endParaRPr lang="zh-CN" altLang="en-US" dirty="0" smtClean="0"/>
          </a:p>
          <a:p>
            <a:r>
              <a:rPr lang="en-US" dirty="0" smtClean="0">
                <a:solidFill>
                  <a:srgbClr val="FF0000"/>
                </a:solidFill>
              </a:rPr>
              <a:t>The </a:t>
            </a:r>
            <a:r>
              <a:rPr lang="en-US" dirty="0" err="1" smtClean="0">
                <a:solidFill>
                  <a:srgbClr val="FF0000"/>
                </a:solidFill>
              </a:rPr>
              <a:t>Mogao</a:t>
            </a:r>
            <a:r>
              <a:rPr lang="en-US" dirty="0" smtClean="0">
                <a:solidFill>
                  <a:srgbClr val="FF0000"/>
                </a:solidFill>
              </a:rPr>
              <a:t> Caves have long been a meeting point for different cultures and are part of the history of many countries.</a:t>
            </a:r>
            <a:endParaRPr lang="zh-CN" altLang="en-US" dirty="0" smtClean="0">
              <a:solidFill>
                <a:srgbClr val="FF0000"/>
              </a:solidFill>
            </a:endParaRPr>
          </a:p>
          <a:p>
            <a:r>
              <a:rPr lang="en-US" dirty="0" smtClean="0"/>
              <a:t>E. Reporting verbs   </a:t>
            </a:r>
            <a:endParaRPr lang="zh-CN" altLang="en-US" dirty="0" smtClean="0"/>
          </a:p>
          <a:p>
            <a:r>
              <a:rPr lang="en-US" dirty="0" smtClean="0">
                <a:solidFill>
                  <a:srgbClr val="FF0000"/>
                </a:solidFill>
              </a:rPr>
              <a:t>explain</a:t>
            </a:r>
            <a:endParaRPr lang="zh-CN" altLang="en-US" dirty="0" smtClean="0">
              <a:solidFill>
                <a:srgbClr val="FF0000"/>
              </a:solidFill>
            </a:endParaRPr>
          </a:p>
          <a:p>
            <a:r>
              <a:rPr lang="en-US" dirty="0" smtClean="0"/>
              <a:t>F. Words to show comparison and/or contrast</a:t>
            </a:r>
            <a:endParaRPr lang="zh-CN" altLang="en-US" dirty="0" smtClean="0"/>
          </a:p>
          <a:p>
            <a:r>
              <a:rPr lang="en-US" dirty="0" smtClean="0">
                <a:solidFill>
                  <a:srgbClr val="FF0000"/>
                </a:solidFill>
              </a:rPr>
              <a:t>Today, the caves are just as interactional as they were at the time when people travelled the Silk Road.</a:t>
            </a:r>
            <a:endParaRPr lang="zh-CN" altLang="en-US" dirty="0" smtClean="0">
              <a:solidFill>
                <a:srgbClr val="FF0000"/>
              </a:solidFill>
            </a:endParaRPr>
          </a:p>
          <a:p>
            <a:endParaRPr lang="zh-CN" altLang="en-US" dirty="0">
              <a:solidFill>
                <a:srgbClr val="FF0000"/>
              </a:solidFill>
            </a:endParaRPr>
          </a:p>
        </p:txBody>
      </p:sp>
      <p:sp>
        <p:nvSpPr>
          <p:cNvPr id="6" name="矩形 5"/>
          <p:cNvSpPr/>
          <p:nvPr/>
        </p:nvSpPr>
        <p:spPr>
          <a:xfrm>
            <a:off x="1366301" y="1023648"/>
            <a:ext cx="8977650" cy="646331"/>
          </a:xfrm>
          <a:prstGeom prst="rect">
            <a:avLst/>
          </a:prstGeom>
        </p:spPr>
        <p:txBody>
          <a:bodyPr wrap="none">
            <a:spAutoFit/>
          </a:bodyPr>
          <a:lstStyle/>
          <a:p>
            <a:r>
              <a:rPr lang="en-US" sz="3600" b="1" dirty="0" smtClean="0">
                <a:solidFill>
                  <a:srgbClr val="FF0000"/>
                </a:solidFill>
              </a:rPr>
              <a:t>Study the organization and language features.</a:t>
            </a:r>
            <a:endParaRPr lang="zh-CN" altLang="en-US" sz="3600" dirty="0" smtClean="0">
              <a:solidFill>
                <a:srgbClr val="FF0000"/>
              </a:solidFill>
            </a:endParaRPr>
          </a:p>
        </p:txBody>
      </p:sp>
    </p:spTree>
  </p:cSld>
  <p:clrMapOvr>
    <a:masterClrMapping/>
  </p:clrMapOvr>
  <p:transition spd="slow">
    <p:comb dir="vert"/>
    <p:sndAc>
      <p:stSnd>
        <p:snd r:embed="rId2" name="click.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11">
                                            <p:txEl>
                                              <p:pRg st="1" end="1"/>
                                            </p:txEl>
                                          </p:spTgt>
                                        </p:tgtEl>
                                        <p:attrNameLst>
                                          <p:attrName>style.visibility</p:attrName>
                                        </p:attrNameLst>
                                      </p:cBhvr>
                                      <p:to>
                                        <p:strVal val="visible"/>
                                      </p:to>
                                    </p:set>
                                    <p:animEffect transition="in" filter="diamond(in)">
                                      <p:cBhvr>
                                        <p:cTn id="7" dur="2000"/>
                                        <p:tgtEl>
                                          <p:spTgt spid="11">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11">
                                            <p:txEl>
                                              <p:pRg st="3" end="3"/>
                                            </p:txEl>
                                          </p:spTgt>
                                        </p:tgtEl>
                                        <p:attrNameLst>
                                          <p:attrName>style.visibility</p:attrName>
                                        </p:attrNameLst>
                                      </p:cBhvr>
                                      <p:to>
                                        <p:strVal val="visible"/>
                                      </p:to>
                                    </p:set>
                                    <p:animEffect transition="in" filter="box(in)">
                                      <p:cBhvr>
                                        <p:cTn id="12" dur="500"/>
                                        <p:tgtEl>
                                          <p:spTgt spid="11">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11">
                                            <p:txEl>
                                              <p:pRg st="5" end="5"/>
                                            </p:txEl>
                                          </p:spTgt>
                                        </p:tgtEl>
                                        <p:attrNameLst>
                                          <p:attrName>style.visibility</p:attrName>
                                        </p:attrNameLst>
                                      </p:cBhvr>
                                      <p:to>
                                        <p:strVal val="visible"/>
                                      </p:to>
                                    </p:set>
                                    <p:animEffect transition="in" filter="box(in)">
                                      <p:cBhvr>
                                        <p:cTn id="17" dur="500"/>
                                        <p:tgtEl>
                                          <p:spTgt spid="11">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11">
                                            <p:txEl>
                                              <p:pRg st="7" end="7"/>
                                            </p:txEl>
                                          </p:spTgt>
                                        </p:tgtEl>
                                        <p:attrNameLst>
                                          <p:attrName>style.visibility</p:attrName>
                                        </p:attrNameLst>
                                      </p:cBhvr>
                                      <p:to>
                                        <p:strVal val="visible"/>
                                      </p:to>
                                    </p:set>
                                    <p:animEffect transition="in" filter="box(in)">
                                      <p:cBhvr>
                                        <p:cTn id="22" dur="500"/>
                                        <p:tgtEl>
                                          <p:spTgt spid="1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内容占位符 10"/>
          <p:cNvSpPr>
            <a:spLocks noGrp="1"/>
          </p:cNvSpPr>
          <p:nvPr>
            <p:ph idx="1"/>
          </p:nvPr>
        </p:nvSpPr>
        <p:spPr>
          <a:xfrm>
            <a:off x="419595" y="1600201"/>
            <a:ext cx="10972800" cy="4525963"/>
          </a:xfrm>
        </p:spPr>
        <p:style>
          <a:lnRef idx="2">
            <a:schemeClr val="accent2"/>
          </a:lnRef>
          <a:fillRef idx="1">
            <a:schemeClr val="lt1"/>
          </a:fillRef>
          <a:effectRef idx="0">
            <a:schemeClr val="accent2"/>
          </a:effectRef>
          <a:fontRef idx="minor">
            <a:schemeClr val="dk1"/>
          </a:fontRef>
        </p:style>
        <p:txBody>
          <a:bodyPr>
            <a:normAutofit/>
          </a:bodyPr>
          <a:lstStyle/>
          <a:p>
            <a:endParaRPr lang="en-US" sz="4400" dirty="0" smtClean="0"/>
          </a:p>
          <a:p>
            <a:r>
              <a:rPr lang="en-US" sz="4400" dirty="0" smtClean="0">
                <a:solidFill>
                  <a:srgbClr val="FF0000"/>
                </a:solidFill>
              </a:rPr>
              <a:t>Underline the relative clauses that the writer uses to identify the following.</a:t>
            </a:r>
            <a:endParaRPr lang="zh-CN" altLang="en-US" sz="4400" dirty="0" smtClean="0">
              <a:solidFill>
                <a:srgbClr val="FF0000"/>
              </a:solidFill>
            </a:endParaRPr>
          </a:p>
          <a:p>
            <a:r>
              <a:rPr lang="en-US" sz="4400" dirty="0" smtClean="0"/>
              <a:t>A .things </a:t>
            </a:r>
            <a:endParaRPr lang="zh-CN" altLang="en-US" sz="4400" dirty="0" smtClean="0"/>
          </a:p>
          <a:p>
            <a:r>
              <a:rPr lang="en-US" sz="4400" dirty="0" smtClean="0"/>
              <a:t>B. people </a:t>
            </a:r>
            <a:endParaRPr lang="zh-CN" altLang="en-US" sz="4400" dirty="0" smtClean="0"/>
          </a:p>
          <a:p>
            <a:r>
              <a:rPr lang="en-US" sz="4400" dirty="0" smtClean="0"/>
              <a:t> C. time</a:t>
            </a:r>
            <a:endParaRPr lang="zh-CN" altLang="en-US" sz="4400" dirty="0" smtClean="0"/>
          </a:p>
          <a:p>
            <a:endParaRPr lang="zh-CN" altLang="en-US" sz="4400" dirty="0" smtClean="0">
              <a:solidFill>
                <a:srgbClr val="FF0000"/>
              </a:solidFill>
              <a:latin typeface="Times New Roman" pitchFamily="18" charset="0"/>
              <a:cs typeface="Times New Roman" pitchFamily="18" charset="0"/>
            </a:endParaRPr>
          </a:p>
          <a:p>
            <a:endParaRPr lang="zh-CN" altLang="en-US" dirty="0">
              <a:solidFill>
                <a:srgbClr val="FF0000"/>
              </a:solidFill>
            </a:endParaRPr>
          </a:p>
        </p:txBody>
      </p:sp>
      <p:grpSp>
        <p:nvGrpSpPr>
          <p:cNvPr id="7" name="Group 6"/>
          <p:cNvGrpSpPr>
            <a:grpSpLocks/>
          </p:cNvGrpSpPr>
          <p:nvPr/>
        </p:nvGrpSpPr>
        <p:grpSpPr bwMode="auto">
          <a:xfrm>
            <a:off x="739028" y="1800102"/>
            <a:ext cx="4528138" cy="735013"/>
            <a:chOff x="2400" y="1207"/>
            <a:chExt cx="2852" cy="463"/>
          </a:xfrm>
        </p:grpSpPr>
        <p:pic>
          <p:nvPicPr>
            <p:cNvPr id="10" name="Picture 8" descr="叶子"/>
            <p:cNvPicPr>
              <a:picLocks noChangeAspect="1" noChangeArrowheads="1"/>
            </p:cNvPicPr>
            <p:nvPr/>
          </p:nvPicPr>
          <p:blipFill>
            <a:blip r:embed="rId3"/>
            <a:srcRect r="50000"/>
            <a:stretch>
              <a:fillRect/>
            </a:stretch>
          </p:blipFill>
          <p:spPr bwMode="auto">
            <a:xfrm>
              <a:off x="2400" y="1207"/>
              <a:ext cx="494" cy="463"/>
            </a:xfrm>
            <a:prstGeom prst="rect">
              <a:avLst/>
            </a:prstGeom>
            <a:noFill/>
            <a:ln w="9525">
              <a:noFill/>
              <a:miter lim="800000"/>
              <a:headEnd/>
              <a:tailEnd/>
            </a:ln>
          </p:spPr>
        </p:pic>
        <p:sp>
          <p:nvSpPr>
            <p:cNvPr id="12" name="Line 10"/>
            <p:cNvSpPr>
              <a:spLocks noChangeShapeType="1"/>
            </p:cNvSpPr>
            <p:nvPr/>
          </p:nvSpPr>
          <p:spPr bwMode="auto">
            <a:xfrm>
              <a:off x="2757" y="1638"/>
              <a:ext cx="2495" cy="0"/>
            </a:xfrm>
            <a:prstGeom prst="line">
              <a:avLst/>
            </a:prstGeom>
            <a:noFill/>
            <a:ln w="28575">
              <a:solidFill>
                <a:srgbClr val="C0C0C0"/>
              </a:solidFill>
              <a:round/>
              <a:headEnd/>
              <a:tailEnd/>
            </a:ln>
            <a:effectLst/>
          </p:spPr>
          <p:txBody>
            <a:bodyPr/>
            <a:lstStyle/>
            <a:p>
              <a:endParaRPr lang="zh-CN" altLang="en-US"/>
            </a:p>
          </p:txBody>
        </p:sp>
      </p:grpSp>
    </p:spTree>
  </p:cSld>
  <p:clrMapOvr>
    <a:masterClrMapping/>
  </p:clrMapOvr>
  <p:transition spd="slow">
    <p:comb dir="vert"/>
    <p:sndAc>
      <p:stSnd>
        <p:snd r:embed="rId2" name="click.wav"/>
      </p:st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6"/>
          <p:cNvGrpSpPr>
            <a:grpSpLocks/>
          </p:cNvGrpSpPr>
          <p:nvPr/>
        </p:nvGrpSpPr>
        <p:grpSpPr bwMode="auto">
          <a:xfrm>
            <a:off x="430270" y="838201"/>
            <a:ext cx="4528138" cy="735013"/>
            <a:chOff x="2400" y="1207"/>
            <a:chExt cx="2852" cy="463"/>
          </a:xfrm>
        </p:grpSpPr>
        <p:pic>
          <p:nvPicPr>
            <p:cNvPr id="8" name="Picture 8" descr="叶子"/>
            <p:cNvPicPr>
              <a:picLocks noChangeAspect="1" noChangeArrowheads="1"/>
            </p:cNvPicPr>
            <p:nvPr/>
          </p:nvPicPr>
          <p:blipFill>
            <a:blip r:embed="rId3"/>
            <a:srcRect r="50000"/>
            <a:stretch>
              <a:fillRect/>
            </a:stretch>
          </p:blipFill>
          <p:spPr bwMode="auto">
            <a:xfrm>
              <a:off x="2400" y="1207"/>
              <a:ext cx="494" cy="463"/>
            </a:xfrm>
            <a:prstGeom prst="rect">
              <a:avLst/>
            </a:prstGeom>
            <a:noFill/>
            <a:ln w="9525">
              <a:noFill/>
              <a:miter lim="800000"/>
              <a:headEnd/>
              <a:tailEnd/>
            </a:ln>
          </p:spPr>
        </p:pic>
        <p:sp>
          <p:nvSpPr>
            <p:cNvPr id="9" name="Line 10"/>
            <p:cNvSpPr>
              <a:spLocks noChangeShapeType="1"/>
            </p:cNvSpPr>
            <p:nvPr/>
          </p:nvSpPr>
          <p:spPr bwMode="auto">
            <a:xfrm>
              <a:off x="2757" y="1638"/>
              <a:ext cx="2495" cy="0"/>
            </a:xfrm>
            <a:prstGeom prst="line">
              <a:avLst/>
            </a:prstGeom>
            <a:noFill/>
            <a:ln w="28575">
              <a:solidFill>
                <a:srgbClr val="C0C0C0"/>
              </a:solidFill>
              <a:round/>
              <a:headEnd/>
              <a:tailEnd/>
            </a:ln>
            <a:effectLst/>
          </p:spPr>
          <p:txBody>
            <a:bodyPr/>
            <a:lstStyle/>
            <a:p>
              <a:endParaRPr lang="zh-CN" altLang="en-US"/>
            </a:p>
          </p:txBody>
        </p:sp>
      </p:grpSp>
      <p:sp>
        <p:nvSpPr>
          <p:cNvPr id="11" name="内容占位符 10"/>
          <p:cNvSpPr>
            <a:spLocks noGrp="1"/>
          </p:cNvSpPr>
          <p:nvPr>
            <p:ph idx="1"/>
          </p:nvPr>
        </p:nvSpPr>
        <p:spPr/>
        <p:style>
          <a:lnRef idx="2">
            <a:schemeClr val="accent2"/>
          </a:lnRef>
          <a:fillRef idx="1">
            <a:schemeClr val="lt1"/>
          </a:fillRef>
          <a:effectRef idx="0">
            <a:schemeClr val="accent2"/>
          </a:effectRef>
          <a:fontRef idx="minor">
            <a:schemeClr val="dk1"/>
          </a:fontRef>
        </p:style>
        <p:txBody>
          <a:bodyPr>
            <a:normAutofit fontScale="62500" lnSpcReduction="20000"/>
          </a:bodyPr>
          <a:lstStyle/>
          <a:p>
            <a:r>
              <a:rPr lang="en-US" dirty="0" smtClean="0"/>
              <a:t>A .things </a:t>
            </a:r>
            <a:endParaRPr lang="zh-CN" altLang="en-US" dirty="0" smtClean="0"/>
          </a:p>
          <a:p>
            <a:r>
              <a:rPr lang="en-US" dirty="0" smtClean="0">
                <a:solidFill>
                  <a:srgbClr val="FF0000"/>
                </a:solidFill>
              </a:rPr>
              <a:t>They are recording and collecting digital images of cultural relics from the </a:t>
            </a:r>
            <a:r>
              <a:rPr lang="en-US" dirty="0" err="1" smtClean="0">
                <a:solidFill>
                  <a:srgbClr val="FF0000"/>
                </a:solidFill>
              </a:rPr>
              <a:t>Mogao</a:t>
            </a:r>
            <a:r>
              <a:rPr lang="en-US" dirty="0" smtClean="0">
                <a:solidFill>
                  <a:srgbClr val="FF0000"/>
                </a:solidFill>
              </a:rPr>
              <a:t> Caves, </a:t>
            </a:r>
            <a:r>
              <a:rPr lang="en-US" u="sng" dirty="0" smtClean="0">
                <a:solidFill>
                  <a:srgbClr val="FF0000"/>
                </a:solidFill>
              </a:rPr>
              <a:t>which were a key stop along the Silk Road throughout China’s ancient history. </a:t>
            </a:r>
            <a:endParaRPr lang="zh-CN" altLang="en-US" dirty="0" smtClean="0">
              <a:solidFill>
                <a:srgbClr val="FF0000"/>
              </a:solidFill>
            </a:endParaRPr>
          </a:p>
          <a:p>
            <a:r>
              <a:rPr lang="en-US" dirty="0" smtClean="0"/>
              <a:t>B. people </a:t>
            </a:r>
            <a:endParaRPr lang="zh-CN" altLang="en-US" dirty="0" smtClean="0"/>
          </a:p>
          <a:p>
            <a:r>
              <a:rPr lang="en-US" dirty="0" smtClean="0">
                <a:solidFill>
                  <a:srgbClr val="FF0000"/>
                </a:solidFill>
              </a:rPr>
              <a:t>As one researcher </a:t>
            </a:r>
            <a:r>
              <a:rPr lang="en-US" u="sng" dirty="0" smtClean="0">
                <a:solidFill>
                  <a:srgbClr val="FF0000"/>
                </a:solidFill>
              </a:rPr>
              <a:t>who is working on the project explains, “</a:t>
            </a:r>
            <a:r>
              <a:rPr lang="en-US" dirty="0" smtClean="0">
                <a:solidFill>
                  <a:srgbClr val="FF0000"/>
                </a:solidFill>
              </a:rPr>
              <a:t>Appreciating one’s own cultural heritage is very important for understanding ourselves. Appreciating the cultural heritage of other countries is very important for international communication and understanding.”</a:t>
            </a:r>
          </a:p>
          <a:p>
            <a:r>
              <a:rPr lang="en-US" dirty="0" smtClean="0"/>
              <a:t>C. time</a:t>
            </a:r>
            <a:endParaRPr lang="zh-CN" altLang="en-US" dirty="0" smtClean="0"/>
          </a:p>
          <a:p>
            <a:r>
              <a:rPr lang="en-US" dirty="0" smtClean="0">
                <a:solidFill>
                  <a:srgbClr val="FF0000"/>
                </a:solidFill>
              </a:rPr>
              <a:t>Today, the caves are just as interactional as they were at the time</a:t>
            </a:r>
            <a:r>
              <a:rPr lang="en-US" u="sng" dirty="0" smtClean="0">
                <a:solidFill>
                  <a:srgbClr val="FF0000"/>
                </a:solidFill>
              </a:rPr>
              <a:t> when people travelled the Silk Road.</a:t>
            </a:r>
            <a:endParaRPr lang="zh-CN" altLang="en-US" dirty="0" smtClean="0">
              <a:solidFill>
                <a:srgbClr val="FF0000"/>
              </a:solidFill>
            </a:endParaRPr>
          </a:p>
          <a:p>
            <a:endParaRPr lang="zh-CN" altLang="en-US" dirty="0">
              <a:solidFill>
                <a:srgbClr val="FF0000"/>
              </a:solidFill>
            </a:endParaRPr>
          </a:p>
        </p:txBody>
      </p:sp>
      <p:sp>
        <p:nvSpPr>
          <p:cNvPr id="6" name="矩形 5"/>
          <p:cNvSpPr/>
          <p:nvPr/>
        </p:nvSpPr>
        <p:spPr>
          <a:xfrm>
            <a:off x="2061279" y="738640"/>
            <a:ext cx="4364849" cy="707886"/>
          </a:xfrm>
          <a:prstGeom prst="rect">
            <a:avLst/>
          </a:prstGeom>
        </p:spPr>
        <p:txBody>
          <a:bodyPr wrap="none">
            <a:spAutoFit/>
          </a:bodyPr>
          <a:lstStyle/>
          <a:p>
            <a:r>
              <a:rPr lang="en-US" sz="4000" dirty="0" smtClean="0">
                <a:solidFill>
                  <a:srgbClr val="FF0000"/>
                </a:solidFill>
              </a:rPr>
              <a:t>The relative clauses </a:t>
            </a:r>
            <a:endParaRPr lang="zh-CN" altLang="en-US" sz="4000" dirty="0"/>
          </a:p>
        </p:txBody>
      </p:sp>
    </p:spTree>
  </p:cSld>
  <p:clrMapOvr>
    <a:masterClrMapping/>
  </p:clrMapOvr>
  <p:transition spd="slow">
    <p:comb dir="vert"/>
    <p:sndAc>
      <p:stSnd>
        <p:snd r:embed="rId2" name="click.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11">
                                            <p:txEl>
                                              <p:pRg st="1" end="1"/>
                                            </p:txEl>
                                          </p:spTgt>
                                        </p:tgtEl>
                                        <p:attrNameLst>
                                          <p:attrName>style.visibility</p:attrName>
                                        </p:attrNameLst>
                                      </p:cBhvr>
                                      <p:to>
                                        <p:strVal val="visible"/>
                                      </p:to>
                                    </p:set>
                                    <p:anim to="" calcmode="lin" valueType="num">
                                      <p:cBhvr>
                                        <p:cTn id="7" dur="1" fill="hold"/>
                                        <p:tgtEl>
                                          <p:spTgt spid="11">
                                            <p:txEl>
                                              <p:pRg st="1" end="1"/>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11">
                                            <p:txEl>
                                              <p:pRg st="3" end="3"/>
                                            </p:txEl>
                                          </p:spTgt>
                                        </p:tgtEl>
                                        <p:attrNameLst>
                                          <p:attrName>style.visibility</p:attrName>
                                        </p:attrNameLst>
                                      </p:cBhvr>
                                      <p:to>
                                        <p:strVal val="visible"/>
                                      </p:to>
                                    </p:set>
                                    <p:animEffect transition="in" filter="diamond(in)">
                                      <p:cBhvr>
                                        <p:cTn id="12" dur="2000"/>
                                        <p:tgtEl>
                                          <p:spTgt spid="11">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11">
                                            <p:txEl>
                                              <p:pRg st="4" end="4"/>
                                            </p:txEl>
                                          </p:spTgt>
                                        </p:tgtEl>
                                        <p:attrNameLst>
                                          <p:attrName>style.visibility</p:attrName>
                                        </p:attrNameLst>
                                      </p:cBhvr>
                                      <p:to>
                                        <p:strVal val="visible"/>
                                      </p:to>
                                    </p:set>
                                    <p:animEffect transition="in" filter="diamond(in)">
                                      <p:cBhvr>
                                        <p:cTn id="17" dur="2000"/>
                                        <p:tgtEl>
                                          <p:spTgt spid="11">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11">
                                            <p:txEl>
                                              <p:pRg st="5" end="5"/>
                                            </p:txEl>
                                          </p:spTgt>
                                        </p:tgtEl>
                                        <p:attrNameLst>
                                          <p:attrName>style.visibility</p:attrName>
                                        </p:attrNameLst>
                                      </p:cBhvr>
                                      <p:to>
                                        <p:strVal val="visible"/>
                                      </p:to>
                                    </p:set>
                                    <p:animEffect transition="in" filter="checkerboard(across)">
                                      <p:cBhvr>
                                        <p:cTn id="22" dur="500"/>
                                        <p:tgtEl>
                                          <p:spTgt spid="1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419100" y="1038515"/>
            <a:ext cx="11269133" cy="395380"/>
          </a:xfrm>
          <a:prstGeom prst="rect">
            <a:avLst/>
          </a:prstGeom>
          <a:noFill/>
          <a:ln w="9525" algn="ctr">
            <a:noFill/>
            <a:miter lim="800000"/>
            <a:headEnd/>
            <a:tailEnd/>
          </a:ln>
          <a:effectLst/>
        </p:spPr>
        <p:txBody>
          <a:bodyPr lIns="117235" tIns="58618" rIns="117235" bIns="58618">
            <a:spAutoFit/>
          </a:bodyPr>
          <a:lstStyle/>
          <a:p>
            <a:pPr fontAlgn="t"/>
            <a:r>
              <a:rPr lang="zh-CN" altLang="en-US" dirty="0" smtClean="0"/>
              <a:t>。</a:t>
            </a:r>
            <a:endParaRPr lang="zh-CN" altLang="en-US" dirty="0"/>
          </a:p>
        </p:txBody>
      </p:sp>
      <p:graphicFrame>
        <p:nvGraphicFramePr>
          <p:cNvPr id="1861664" name="Group 32"/>
          <p:cNvGraphicFramePr>
            <a:graphicFrameLocks noGrp="1"/>
          </p:cNvGraphicFramePr>
          <p:nvPr/>
        </p:nvGraphicFramePr>
        <p:xfrm>
          <a:off x="658284" y="2145626"/>
          <a:ext cx="11032067" cy="3328476"/>
        </p:xfrm>
        <a:graphic>
          <a:graphicData uri="http://schemas.openxmlformats.org/drawingml/2006/table">
            <a:tbl>
              <a:tblPr/>
              <a:tblGrid>
                <a:gridCol w="2057400">
                  <a:extLst>
                    <a:ext uri="{9D8B030D-6E8A-4147-A177-3AD203B41FA5}">
                      <a16:colId xmlns:a16="http://schemas.microsoft.com/office/drawing/2014/main" val="20000"/>
                    </a:ext>
                  </a:extLst>
                </a:gridCol>
                <a:gridCol w="8974667">
                  <a:extLst>
                    <a:ext uri="{9D8B030D-6E8A-4147-A177-3AD203B41FA5}">
                      <a16:colId xmlns:a16="http://schemas.microsoft.com/office/drawing/2014/main" val="20001"/>
                    </a:ext>
                  </a:extLst>
                </a:gridCol>
              </a:tblGrid>
              <a:tr h="621965">
                <a:tc gridSpan="2">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3400" b="1" i="0" u="none" strike="noStrike" cap="none" normalizeH="0" baseline="0" dirty="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Promoting Culture Through Digital Images</a:t>
                      </a:r>
                      <a:endParaRPr kumimoji="0" lang="en-US" altLang="zh-CN" sz="3400" b="1"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endParaRPr>
                    </a:p>
                  </a:txBody>
                  <a:tcPr marL="121920" marR="121920" marT="54879" marB="5487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zh-CN" altLang="en-US"/>
                    </a:p>
                  </a:txBody>
                  <a:tcPr/>
                </a:tc>
                <a:extLst>
                  <a:ext uri="{0D108BD9-81ED-4DB2-BD59-A6C34878D82A}">
                    <a16:rowId xmlns:a16="http://schemas.microsoft.com/office/drawing/2014/main" val="10000"/>
                  </a:ext>
                </a:extLst>
              </a:tr>
              <a:tr h="2670790">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3400" b="1" i="0" u="none" strike="noStrike" cap="none" normalizeH="0" baseline="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Para. 1</a:t>
                      </a:r>
                      <a:endParaRPr kumimoji="0" lang="en-US" altLang="zh-CN" sz="3400" b="1" i="0" u="none" strike="noStrike" cap="none" normalizeH="0" baseline="0">
                        <a:ln>
                          <a:noFill/>
                        </a:ln>
                        <a:solidFill>
                          <a:schemeClr val="tx1"/>
                        </a:solidFill>
                        <a:effectLst/>
                        <a:latin typeface="Times New Roman" panose="02020603050405020304" pitchFamily="18" charset="0"/>
                        <a:ea typeface="宋体" panose="02010600030101010101" pitchFamily="2" charset="-122"/>
                      </a:endParaRPr>
                    </a:p>
                  </a:txBody>
                  <a:tcPr marL="121920" marR="121920" marT="54879" marB="54879" anchor="ctr" horzOverflow="overflow">
                    <a:lnL w="2540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3400" b="1" i="0" u="none" strike="noStrike" cap="none" normalizeH="0" baseline="0" dirty="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Record and collect digital images of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3400" b="1" i="0" u="none" strike="noStrike" cap="none" normalizeH="0" baseline="0" dirty="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cultural relics from the </a:t>
                      </a:r>
                      <a:r>
                        <a:rPr kumimoji="0" lang="en-US" altLang="zh-CN" sz="3400" b="1" i="0" u="none" strike="noStrike" cap="none" normalizeH="0" baseline="0" dirty="0" err="1">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Mogao</a:t>
                      </a:r>
                      <a:r>
                        <a:rPr kumimoji="0" lang="en-US" altLang="zh-CN" sz="3400" b="1" i="0" u="none" strike="noStrike" cap="none" normalizeH="0" baseline="0" dirty="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 Caves to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3400" b="1" i="0" u="none" strike="noStrike" cap="none" normalizeH="0" baseline="0" dirty="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spread knowledge and promote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3400" b="1" i="0" u="none" strike="noStrike" cap="none" normalizeH="0" baseline="0" dirty="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(1</a:t>
                      </a:r>
                      <a:r>
                        <a:rPr kumimoji="0" lang="en-US" altLang="zh-CN" sz="3400" b="1"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)______________ </a:t>
                      </a:r>
                      <a:r>
                        <a:rPr kumimoji="0" lang="en-US" altLang="zh-CN" sz="3400" b="1" i="0" u="none" strike="noStrike" cap="none" normalizeH="0" baseline="0" dirty="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of China’s ancient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3400" b="1" i="0" u="none" strike="noStrike" cap="none" normalizeH="0" baseline="0" dirty="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cultural heritage. </a:t>
                      </a:r>
                      <a:endParaRPr kumimoji="0" lang="en-US" altLang="zh-CN" sz="3400" b="1"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endParaRPr>
                    </a:p>
                  </a:txBody>
                  <a:tcPr marL="121920" marR="121920" marT="54879" marB="54879" anchor="ctr" horzOverflow="overflow">
                    <a:lnL w="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1861665" name="Text Box 33"/>
          <p:cNvSpPr txBox="1">
            <a:spLocks noChangeArrowheads="1"/>
          </p:cNvSpPr>
          <p:nvPr/>
        </p:nvSpPr>
        <p:spPr bwMode="auto">
          <a:xfrm>
            <a:off x="3134976" y="4140305"/>
            <a:ext cx="3776133" cy="733934"/>
          </a:xfrm>
          <a:prstGeom prst="rect">
            <a:avLst/>
          </a:prstGeom>
          <a:noFill/>
          <a:ln w="9525" algn="ctr">
            <a:noFill/>
            <a:miter lim="800000"/>
            <a:headEnd/>
            <a:tailEnd/>
          </a:ln>
          <a:effectLst/>
        </p:spPr>
        <p:txBody>
          <a:bodyPr lIns="117235" tIns="58618" rIns="117235" bIns="58618" anchor="b" anchorCtr="1">
            <a:spAutoFit/>
          </a:bodyPr>
          <a:lstStyle/>
          <a:p>
            <a:r>
              <a:rPr lang="en-US" altLang="zh-CN" sz="4000" dirty="0">
                <a:solidFill>
                  <a:srgbClr val="FF0000"/>
                </a:solidFill>
              </a:rPr>
              <a:t>appreciation</a:t>
            </a:r>
          </a:p>
        </p:txBody>
      </p:sp>
      <p:sp>
        <p:nvSpPr>
          <p:cNvPr id="5" name="矩形 4"/>
          <p:cNvSpPr/>
          <p:nvPr/>
        </p:nvSpPr>
        <p:spPr>
          <a:xfrm>
            <a:off x="3625830" y="796834"/>
            <a:ext cx="4144084" cy="923330"/>
          </a:xfrm>
          <a:prstGeom prst="rect">
            <a:avLst/>
          </a:prstGeom>
          <a:noFill/>
        </p:spPr>
        <p:txBody>
          <a:bodyPr wrap="none" lIns="91440" tIns="45720" rIns="91440" bIns="45720">
            <a:spAutoFit/>
          </a:bodyPr>
          <a:lstStyle/>
          <a:p>
            <a:pPr algn="ctr"/>
            <a:r>
              <a:rPr lang="en-US" altLang="zh-CN" sz="5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Consolidation</a:t>
            </a:r>
            <a:endParaRPr lang="zh-CN" altLang="en-US"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p:transition spd="slow" advTm="3000">
    <p:random/>
    <p:sndAc>
      <p:stSnd>
        <p:snd r:embed="rId2" name="chimes.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861665"/>
                                        </p:tgtEl>
                                        <p:attrNameLst>
                                          <p:attrName>style.visibility</p:attrName>
                                        </p:attrNameLst>
                                      </p:cBhvr>
                                      <p:to>
                                        <p:strVal val="visible"/>
                                      </p:to>
                                    </p:set>
                                    <p:animEffect transition="in" filter="blinds(horizontal)">
                                      <p:cBhvr>
                                        <p:cTn id="7" dur="500"/>
                                        <p:tgtEl>
                                          <p:spTgt spid="18616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61665" grpId="0" autoUpdateAnimBg="0"/>
    </p:bldLst>
  </p:timing>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毕业活动策划"/>
  <p:tag name="KSO_WM_DOC_GUID" val="{42bd8650-b790-4050-be52-eb8cba04ccd4}"/>
</p:tagLst>
</file>

<file path=ppt/theme/theme1.xml><?xml version="1.0" encoding="utf-8"?>
<a:theme xmlns:a="http://schemas.openxmlformats.org/drawingml/2006/main" name="1_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566</TotalTime>
  <Words>1742</Words>
  <Application>Microsoft Office PowerPoint</Application>
  <PresentationFormat>宽屏</PresentationFormat>
  <Paragraphs>158</Paragraphs>
  <Slides>22</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22</vt:i4>
      </vt:variant>
    </vt:vector>
  </HeadingPairs>
  <TitlesOfParts>
    <vt:vector size="29" baseType="lpstr">
      <vt:lpstr>黑体</vt:lpstr>
      <vt:lpstr>宋体</vt:lpstr>
      <vt:lpstr>字魂27号-布丁体</vt:lpstr>
      <vt:lpstr>Arial</vt:lpstr>
      <vt:lpstr>Calibri</vt:lpstr>
      <vt:lpstr>Times New Roman</vt:lpstr>
      <vt:lpstr>1_Office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写作实践</vt:lpstr>
      <vt:lpstr>PowerPoint 演示文稿</vt:lpstr>
      <vt:lpstr>【参考范文】 </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毕业活动策划</dc:title>
  <dc:creator>Administrator</dc:creator>
  <cp:lastModifiedBy>Administrator</cp:lastModifiedBy>
  <cp:revision>145</cp:revision>
  <dcterms:created xsi:type="dcterms:W3CDTF">2019-01-12T04:39:00Z</dcterms:created>
  <dcterms:modified xsi:type="dcterms:W3CDTF">2019-12-17T01:38:47Z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2052-11.1.0.8527</vt:lpwstr>
  </property>
</Properties>
</file>