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5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6" Type="http://schemas.openxmlformats.org/officeDocument/2006/relationships/hyperlink" Target="&#38142;&#25509;&#36164;&#28304;\Section%20B%201c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3" Type="http://schemas.microsoft.com/office/2007/relationships/media" Target="file:///D:\&#25105;&#30340;&#25991;&#26723;\&#26700;&#38754;\Unit4%20Period3%20(SectionB%201a-1e,2e)\&#36229;&#22909;&#21548;&#19968;&#39318;&#33521;&#25991;&#27468;%20-%20i%20could%20be%20the%20one.mp3" TargetMode="External"/><Relationship Id="rId2" Type="http://schemas.openxmlformats.org/officeDocument/2006/relationships/audio" Target="file:///D:\&#25105;&#30340;&#25991;&#26723;\&#26700;&#38754;\Unit4%20Period3%20(SectionB%201a-1e,2e)\&#36229;&#22909;&#21548;&#19968;&#39318;&#33521;&#25991;&#27468;%20-%20i%20could%20be%20the%20one.mp3" TargetMode="Externa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304800" y="1492250"/>
            <a:ext cx="85344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Unit 4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What’s the best movie theater?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3075" name="WordArt 6"/>
          <p:cNvSpPr>
            <a:spLocks noTextEdit="1"/>
          </p:cNvSpPr>
          <p:nvPr/>
        </p:nvSpPr>
        <p:spPr>
          <a:xfrm>
            <a:off x="3429000" y="33528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B  (1a-1e)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1c  Listen to people talking about </a:t>
            </a:r>
            <a:r>
              <a:rPr lang="zh-CN" altLang="en-US" sz="24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a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school talent show. Match the </a:t>
            </a:r>
            <a:r>
              <a:rPr lang="zh-CN" altLang="en-US" sz="24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 </a:t>
            </a:r>
            <a:endParaRPr lang="zh-CN" altLang="en-US" sz="2400" b="1" dirty="0">
              <a:solidFill>
                <a:srgbClr val="0033CC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pictures with the 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performer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Arial" panose="020B0604020202020204" pitchFamily="34" charset="0"/>
              </a:rPr>
              <a:t>s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                                             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en-US" altLang="zh-CN" sz="2400" b="1" dirty="0">
              <a:solidFill>
                <a:srgbClr val="0033CC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4068763" y="909638"/>
            <a:ext cx="4094162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（演员；演出者；演奏者）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1313"/>
            <a:ext cx="9144000" cy="524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5"/>
          <p:cNvSpPr txBox="1"/>
          <p:nvPr/>
        </p:nvSpPr>
        <p:spPr>
          <a:xfrm>
            <a:off x="3352800" y="21336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  <a:latin typeface="Arial" panose="020B0604020202020204" pitchFamily="34" charset="0"/>
              </a:rPr>
              <a:t>d</a:t>
            </a:r>
            <a:endParaRPr lang="en-US" altLang="zh-CN" sz="32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5334000" y="21336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Arial" panose="020B0604020202020204" pitchFamily="34" charset="0"/>
              </a:rPr>
              <a:t>a</a:t>
            </a:r>
            <a:endParaRPr lang="en-US" altLang="zh-CN" sz="36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3505200" y="28194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Arial" panose="020B0604020202020204" pitchFamily="34" charset="0"/>
              </a:rPr>
              <a:t>e</a:t>
            </a:r>
            <a:endParaRPr lang="en-US" altLang="zh-CN" sz="36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5867400" y="28194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Arial" panose="020B0604020202020204" pitchFamily="34" charset="0"/>
              </a:rPr>
              <a:t>c</a:t>
            </a:r>
            <a:endParaRPr lang="en-US" altLang="zh-CN" sz="36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5029200" y="33528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Arial" panose="020B0604020202020204" pitchFamily="34" charset="0"/>
              </a:rPr>
              <a:t>b</a:t>
            </a:r>
            <a:endParaRPr lang="en-US" altLang="zh-CN" sz="36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592138" y="2603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15" name="Text Box 5"/>
          <p:cNvSpPr txBox="1"/>
          <p:nvPr/>
        </p:nvSpPr>
        <p:spPr>
          <a:xfrm>
            <a:off x="863600" y="23590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pic>
        <p:nvPicPr>
          <p:cNvPr id="13316" name="Picture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38" y="1279525"/>
            <a:ext cx="2374900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7"/>
          <p:cNvSpPr txBox="1"/>
          <p:nvPr/>
        </p:nvSpPr>
        <p:spPr>
          <a:xfrm>
            <a:off x="3455988" y="23590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pic>
        <p:nvPicPr>
          <p:cNvPr id="13318" name="Picture 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8" y="4087813"/>
            <a:ext cx="2305050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9"/>
          <p:cNvSpPr txBox="1"/>
          <p:nvPr/>
        </p:nvSpPr>
        <p:spPr>
          <a:xfrm>
            <a:off x="6337300" y="23590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pic>
        <p:nvPicPr>
          <p:cNvPr id="13320" name="Picture 1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63" y="4014788"/>
            <a:ext cx="2305050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11"/>
          <p:cNvSpPr txBox="1"/>
          <p:nvPr/>
        </p:nvSpPr>
        <p:spPr>
          <a:xfrm>
            <a:off x="1223963" y="43751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pic>
        <p:nvPicPr>
          <p:cNvPr id="13322" name="Picture 1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350963"/>
            <a:ext cx="2303463" cy="194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Text Box 13"/>
          <p:cNvSpPr txBox="1"/>
          <p:nvPr/>
        </p:nvSpPr>
        <p:spPr>
          <a:xfrm>
            <a:off x="3744913" y="4735513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pic>
        <p:nvPicPr>
          <p:cNvPr id="13324" name="Picture 14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5" y="4087813"/>
            <a:ext cx="244792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Text Box 15"/>
          <p:cNvSpPr txBox="1"/>
          <p:nvPr/>
        </p:nvSpPr>
        <p:spPr>
          <a:xfrm>
            <a:off x="647700" y="36544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26" name="Text Box 16"/>
          <p:cNvSpPr txBox="1"/>
          <p:nvPr/>
        </p:nvSpPr>
        <p:spPr>
          <a:xfrm>
            <a:off x="452438" y="3367088"/>
            <a:ext cx="2251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0033"/>
                </a:solidFill>
                <a:latin typeface="Verdana" panose="020B0604030504040204" pitchFamily="2" charset="0"/>
              </a:rPr>
              <a:t>1.________</a:t>
            </a: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27" name="Text Box 17"/>
          <p:cNvSpPr txBox="1"/>
          <p:nvPr/>
        </p:nvSpPr>
        <p:spPr>
          <a:xfrm>
            <a:off x="381000" y="6248400"/>
            <a:ext cx="2251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0033"/>
                </a:solidFill>
                <a:latin typeface="Verdana" panose="020B0604030504040204" pitchFamily="2" charset="0"/>
              </a:rPr>
              <a:t>2.________</a:t>
            </a: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28" name="Text Box 18"/>
          <p:cNvSpPr txBox="1"/>
          <p:nvPr/>
        </p:nvSpPr>
        <p:spPr>
          <a:xfrm>
            <a:off x="3405188" y="6032500"/>
            <a:ext cx="2251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0033"/>
                </a:solidFill>
                <a:latin typeface="Verdana" panose="020B0604030504040204" pitchFamily="2" charset="0"/>
              </a:rPr>
              <a:t>3.________</a:t>
            </a: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29" name="Text Box 19"/>
          <p:cNvSpPr txBox="1"/>
          <p:nvPr/>
        </p:nvSpPr>
        <p:spPr>
          <a:xfrm>
            <a:off x="6069013" y="6032500"/>
            <a:ext cx="2251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0033"/>
                </a:solidFill>
                <a:latin typeface="Verdana" panose="020B0604030504040204" pitchFamily="2" charset="0"/>
              </a:rPr>
              <a:t>4.________</a:t>
            </a: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30" name="Text Box 20"/>
          <p:cNvSpPr txBox="1"/>
          <p:nvPr/>
        </p:nvSpPr>
        <p:spPr>
          <a:xfrm>
            <a:off x="5780088" y="3295650"/>
            <a:ext cx="2251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0033"/>
                </a:solidFill>
                <a:latin typeface="Verdana" panose="020B0604030504040204" pitchFamily="2" charset="0"/>
              </a:rPr>
              <a:t>5.________</a:t>
            </a:r>
            <a:endParaRPr lang="zh-CN" altLang="en-US" sz="2400" b="1" dirty="0">
              <a:solidFill>
                <a:srgbClr val="660033"/>
              </a:solidFill>
              <a:latin typeface="Verdana" panose="020B0604030504040204" pitchFamily="2" charset="0"/>
            </a:endParaRPr>
          </a:p>
        </p:txBody>
      </p:sp>
      <p:sp>
        <p:nvSpPr>
          <p:cNvPr id="13331" name="Text Box 21"/>
          <p:cNvSpPr txBox="1"/>
          <p:nvPr/>
        </p:nvSpPr>
        <p:spPr>
          <a:xfrm>
            <a:off x="2900363" y="1423988"/>
            <a:ext cx="2955925" cy="17986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66FF33"/>
                </a:solidFill>
                <a:latin typeface="Arial" panose="020B0604020202020204" pitchFamily="34" charset="0"/>
              </a:rPr>
              <a:t>     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Names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Eliza     Vera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Steve     Dennis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Math Teachers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32" name="Text Box 22"/>
          <p:cNvSpPr txBox="1"/>
          <p:nvPr/>
        </p:nvSpPr>
        <p:spPr>
          <a:xfrm>
            <a:off x="6645275" y="5959475"/>
            <a:ext cx="9874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Eliza</a:t>
            </a:r>
            <a:endParaRPr lang="zh-CN" altLang="en-US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</p:txBody>
      </p:sp>
      <p:sp>
        <p:nvSpPr>
          <p:cNvPr id="13333" name="Text Box 23"/>
          <p:cNvSpPr txBox="1"/>
          <p:nvPr/>
        </p:nvSpPr>
        <p:spPr>
          <a:xfrm>
            <a:off x="6500813" y="329565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Steve</a:t>
            </a:r>
            <a:endParaRPr lang="zh-CN" altLang="en-US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</p:txBody>
      </p:sp>
      <p:sp>
        <p:nvSpPr>
          <p:cNvPr id="13334" name="Text Box 24"/>
          <p:cNvSpPr txBox="1"/>
          <p:nvPr/>
        </p:nvSpPr>
        <p:spPr>
          <a:xfrm>
            <a:off x="1028700" y="3295650"/>
            <a:ext cx="9747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Vera</a:t>
            </a:r>
            <a:endParaRPr lang="zh-CN" altLang="en-US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</p:txBody>
      </p:sp>
      <p:sp>
        <p:nvSpPr>
          <p:cNvPr id="13335" name="Text Box 25"/>
          <p:cNvSpPr txBox="1"/>
          <p:nvPr/>
        </p:nvSpPr>
        <p:spPr>
          <a:xfrm>
            <a:off x="760413" y="5875338"/>
            <a:ext cx="388778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The Math </a:t>
            </a:r>
            <a:endParaRPr lang="en-US" altLang="zh-CN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Teachers</a:t>
            </a:r>
            <a:endParaRPr lang="zh-CN" altLang="en-US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</p:txBody>
      </p:sp>
      <p:sp>
        <p:nvSpPr>
          <p:cNvPr id="13336" name="Text Box 26"/>
          <p:cNvSpPr txBox="1"/>
          <p:nvPr/>
        </p:nvSpPr>
        <p:spPr>
          <a:xfrm>
            <a:off x="4002088" y="5949950"/>
            <a:ext cx="1360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2" charset="0"/>
              </a:rPr>
              <a:t>Dennis</a:t>
            </a:r>
            <a:endParaRPr lang="zh-CN" altLang="en-US" sz="2400" b="1" dirty="0">
              <a:solidFill>
                <a:srgbClr val="FF0000"/>
              </a:solidFill>
              <a:latin typeface="Verdana" panose="020B0604030504040204" pitchFamily="2" charset="0"/>
            </a:endParaRPr>
          </a:p>
        </p:txBody>
      </p:sp>
      <p:pic>
        <p:nvPicPr>
          <p:cNvPr id="13337" name="Picture 1" descr="D:\迅雷下载\Tencent\QQ\Users\279358040\Image\03FJIU6ZYPN@OYQU33O7YHM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5334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bldLvl="0" animBg="1"/>
      <p:bldP spid="13332" grpId="0"/>
      <p:bldP spid="13333" grpId="0"/>
      <p:bldP spid="13334" grpId="0"/>
      <p:bldP spid="13335" grpId="0"/>
      <p:bldP spid="133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内容占位符 14337"/>
          <p:cNvGraphicFramePr/>
          <p:nvPr>
            <p:ph idx="1"/>
          </p:nvPr>
        </p:nvGraphicFramePr>
        <p:xfrm>
          <a:off x="304800" y="1797050"/>
          <a:ext cx="8559800" cy="4679950"/>
        </p:xfrm>
        <a:graphic>
          <a:graphicData uri="http://schemas.openxmlformats.org/drawingml/2006/table">
            <a:tbl>
              <a:tblPr/>
              <a:tblGrid>
                <a:gridCol w="4202113"/>
                <a:gridCol w="4357687"/>
              </a:tblGrid>
              <a:tr h="771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Names</a:t>
                      </a:r>
                      <a:endParaRPr lang="en-US" altLang="zh-CN" sz="36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What people say</a:t>
                      </a:r>
                      <a:endParaRPr lang="en-US" altLang="zh-CN" sz="36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Eliza</a:t>
                      </a:r>
                      <a:endParaRPr lang="en-US" altLang="zh-CN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lang="en-US" altLang="zh-CN" sz="28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best</a:t>
                      </a:r>
                      <a:endParaRPr lang="en-US" altLang="zh-CN" sz="28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Steve</a:t>
                      </a:r>
                      <a:endParaRPr lang="en-US" altLang="zh-CN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Vera</a:t>
                      </a:r>
                      <a:endParaRPr lang="en-US" altLang="zh-CN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Dennis</a:t>
                      </a:r>
                      <a:endParaRPr lang="en-US" altLang="zh-CN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The Math Teachers</a:t>
                      </a:r>
                      <a:endParaRPr lang="en-US" altLang="zh-CN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1" name="Text Box 25"/>
          <p:cNvSpPr txBox="1"/>
          <p:nvPr/>
        </p:nvSpPr>
        <p:spPr>
          <a:xfrm>
            <a:off x="4724400" y="3535363"/>
            <a:ext cx="33131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</a:t>
            </a:r>
            <a:r>
              <a:rPr lang="en-US" altLang="zh-CN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Times New Roman" panose="02020603050405020304" pitchFamily="2" charset="0"/>
              </a:rPr>
              <a:t>he funniest</a:t>
            </a:r>
            <a:endParaRPr lang="en-US" altLang="zh-CN" sz="3200" b="1" dirty="0">
              <a:solidFill>
                <a:srgbClr val="FF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62" name="Text Box 26"/>
          <p:cNvSpPr txBox="1"/>
          <p:nvPr/>
        </p:nvSpPr>
        <p:spPr>
          <a:xfrm>
            <a:off x="4716463" y="4221163"/>
            <a:ext cx="4032250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</a:t>
            </a:r>
            <a:r>
              <a:rPr lang="en-US" altLang="zh-CN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Times New Roman" panose="02020603050405020304" pitchFamily="2" charset="0"/>
              </a:rPr>
              <a:t>he most creative</a:t>
            </a:r>
            <a:endParaRPr lang="en-US" altLang="zh-CN" sz="3200" b="1" dirty="0">
              <a:solidFill>
                <a:srgbClr val="FF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63" name="Text Box 27"/>
          <p:cNvSpPr txBox="1"/>
          <p:nvPr/>
        </p:nvSpPr>
        <p:spPr>
          <a:xfrm>
            <a:off x="4716463" y="4983163"/>
            <a:ext cx="3313112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</a:t>
            </a:r>
            <a:r>
              <a:rPr lang="en-US" altLang="zh-CN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Times New Roman" panose="02020603050405020304" pitchFamily="2" charset="0"/>
              </a:rPr>
              <a:t>he worst</a:t>
            </a:r>
            <a:endParaRPr lang="en-US" altLang="zh-CN" sz="3200" b="1" dirty="0">
              <a:solidFill>
                <a:srgbClr val="FF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64" name="Text Box 28"/>
          <p:cNvSpPr txBox="1"/>
          <p:nvPr/>
        </p:nvSpPr>
        <p:spPr>
          <a:xfrm>
            <a:off x="4716463" y="5745163"/>
            <a:ext cx="3600450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</a:t>
            </a:r>
            <a:r>
              <a:rPr lang="en-US" altLang="zh-CN" sz="3200" b="1" dirty="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Times New Roman" panose="02020603050405020304" pitchFamily="2" charset="0"/>
              </a:rPr>
              <a:t>he loudest</a:t>
            </a:r>
            <a:endParaRPr lang="en-US" altLang="zh-CN" sz="3200" b="1" dirty="0">
              <a:solidFill>
                <a:srgbClr val="FF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4365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  <p:bldP spid="14362" grpId="0"/>
      <p:bldP spid="14363" grpId="0"/>
      <p:bldP spid="14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_40386689_tv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2781300"/>
            <a:ext cx="5832475" cy="371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AutoShape 5"/>
          <p:cNvSpPr/>
          <p:nvPr/>
        </p:nvSpPr>
        <p:spPr>
          <a:xfrm>
            <a:off x="4859338" y="476250"/>
            <a:ext cx="3527425" cy="1295400"/>
          </a:xfrm>
          <a:prstGeom prst="wedgeRoundRectCallout">
            <a:avLst>
              <a:gd name="adj1" fmla="val -5264"/>
              <a:gd name="adj2" fmla="val 138236"/>
              <a:gd name="adj3" fmla="val 16667"/>
            </a:avLst>
          </a:prstGeom>
          <a:solidFill>
            <a:schemeClr val="bg1">
              <a:alpha val="48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33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Who was the best performer?</a:t>
            </a:r>
            <a:endParaRPr lang="zh-CN" altLang="en-US" sz="3600" dirty="0">
              <a:solidFill>
                <a:srgbClr val="9933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4" name="AutoShape 7"/>
          <p:cNvSpPr/>
          <p:nvPr/>
        </p:nvSpPr>
        <p:spPr>
          <a:xfrm>
            <a:off x="395288" y="1125538"/>
            <a:ext cx="3600450" cy="1366837"/>
          </a:xfrm>
          <a:prstGeom prst="wedgeRoundRectCallout">
            <a:avLst>
              <a:gd name="adj1" fmla="val 7009"/>
              <a:gd name="adj2" fmla="val 119338"/>
              <a:gd name="adj3" fmla="val 16667"/>
            </a:avLst>
          </a:prstGeom>
          <a:solidFill>
            <a:schemeClr val="bg1">
              <a:alpha val="48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600" b="1" dirty="0">
                <a:solidFill>
                  <a:srgbClr val="9933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Eliza was the best performer.</a:t>
            </a:r>
            <a:endParaRPr lang="zh-CN" altLang="en-US" sz="3600" b="1" dirty="0">
              <a:solidFill>
                <a:srgbClr val="9933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zh-CN" altLang="en-US" sz="3600" b="1" dirty="0">
              <a:solidFill>
                <a:srgbClr val="9933FF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3600" b="1" dirty="0">
              <a:solidFill>
                <a:srgbClr val="99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绿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125538"/>
            <a:ext cx="7993062" cy="5111750"/>
          </a:xfrm>
          <a:solidFill>
            <a:schemeClr val="bg1">
              <a:alpha val="59999"/>
            </a:schemeClr>
          </a:solidFill>
          <a:ln w="63500">
            <a:solidFill>
              <a:srgbClr val="FF6600"/>
            </a:solidFill>
            <a:prstDash val="dashDot"/>
            <a:miter/>
          </a:ln>
        </p:spPr>
        <p:txBody>
          <a:bodyPr vert="horz" wrap="square" anchor="t"/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A: Who was </a:t>
            </a:r>
            <a:r>
              <a:rPr lang="zh-CN" altLang="en-US" sz="2400" b="1" dirty="0">
                <a:solidFill>
                  <a:srgbClr val="FF0000"/>
                </a:solidFill>
              </a:rPr>
              <a:t>the best</a:t>
            </a:r>
            <a:r>
              <a:rPr lang="zh-CN" altLang="en-US" sz="2400" b="1" dirty="0"/>
              <a:t> performer?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B: Eliza was </a:t>
            </a:r>
            <a:r>
              <a:rPr lang="zh-CN" altLang="en-US" sz="2400" b="1" dirty="0">
                <a:solidFill>
                  <a:srgbClr val="FF0000"/>
                </a:solidFill>
              </a:rPr>
              <a:t>the best</a:t>
            </a:r>
            <a:r>
              <a:rPr lang="zh-CN" altLang="en-US" sz="2400" b="1" dirty="0"/>
              <a:t> performer.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A: Who was </a:t>
            </a:r>
            <a:r>
              <a:rPr lang="zh-CN" altLang="en-US" sz="2400" b="1" dirty="0">
                <a:solidFill>
                  <a:srgbClr val="FF0066"/>
                </a:solidFill>
              </a:rPr>
              <a:t>the funniest</a:t>
            </a:r>
            <a:r>
              <a:rPr lang="zh-CN" altLang="en-US" sz="2400" b="1" dirty="0"/>
              <a:t> performer?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B: Steve was </a:t>
            </a:r>
            <a:r>
              <a:rPr lang="zh-CN" altLang="en-US" sz="2400" b="1" dirty="0">
                <a:solidFill>
                  <a:srgbClr val="FF0066"/>
                </a:solidFill>
              </a:rPr>
              <a:t>the funniest</a:t>
            </a:r>
            <a:r>
              <a:rPr lang="zh-CN" altLang="en-US" sz="2400" b="1" dirty="0"/>
              <a:t> performer.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A: Who was </a:t>
            </a:r>
            <a:r>
              <a:rPr lang="zh-CN" altLang="en-US" sz="2400" b="1" dirty="0">
                <a:solidFill>
                  <a:srgbClr val="0000FF"/>
                </a:solidFill>
              </a:rPr>
              <a:t>the most creative</a:t>
            </a:r>
            <a:r>
              <a:rPr lang="zh-CN" altLang="en-US" sz="2400" b="1" dirty="0"/>
              <a:t> performer?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B: Vera was </a:t>
            </a:r>
            <a:r>
              <a:rPr lang="zh-CN" altLang="en-US" sz="2400" b="1" dirty="0">
                <a:solidFill>
                  <a:srgbClr val="0000FF"/>
                </a:solidFill>
              </a:rPr>
              <a:t>the most creative</a:t>
            </a:r>
            <a:r>
              <a:rPr lang="zh-CN" altLang="en-US" sz="2400" b="1" dirty="0"/>
              <a:t> performer.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A: Who was </a:t>
            </a:r>
            <a:r>
              <a:rPr lang="zh-CN" altLang="en-US" sz="2400" b="1" dirty="0">
                <a:solidFill>
                  <a:srgbClr val="008000"/>
                </a:solidFill>
              </a:rPr>
              <a:t>the worst</a:t>
            </a:r>
            <a:r>
              <a:rPr lang="zh-CN" altLang="en-US" sz="2400" b="1" dirty="0"/>
              <a:t> performer?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B: Dennis was </a:t>
            </a:r>
            <a:r>
              <a:rPr lang="zh-CN" altLang="en-US" sz="2400" b="1" dirty="0">
                <a:solidFill>
                  <a:srgbClr val="008000"/>
                </a:solidFill>
              </a:rPr>
              <a:t>the worst</a:t>
            </a:r>
            <a:r>
              <a:rPr lang="zh-CN" altLang="en-US" sz="2400" b="1" dirty="0"/>
              <a:t> performer. 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A: Who was </a:t>
            </a:r>
            <a:r>
              <a:rPr lang="zh-CN" altLang="en-US" sz="2400" b="1" dirty="0">
                <a:solidFill>
                  <a:srgbClr val="FF3300"/>
                </a:solidFill>
              </a:rPr>
              <a:t>the loudest</a:t>
            </a:r>
            <a:r>
              <a:rPr lang="zh-CN" altLang="en-US" sz="2400" b="1" dirty="0"/>
              <a:t> performer?</a:t>
            </a:r>
            <a:endParaRPr lang="zh-CN" altLang="en-US" sz="24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/>
              <a:t>B: The math teachers were </a:t>
            </a:r>
            <a:r>
              <a:rPr lang="zh-CN" altLang="en-US" sz="2400" b="1" dirty="0">
                <a:solidFill>
                  <a:srgbClr val="FF3300"/>
                </a:solidFill>
              </a:rPr>
              <a:t>the loudest</a:t>
            </a:r>
            <a:r>
              <a:rPr lang="en-US" altLang="zh-CN" sz="2400" b="1" dirty="0">
                <a:solidFill>
                  <a:srgbClr val="FF3300"/>
                </a:solidFill>
              </a:rPr>
              <a:t> </a:t>
            </a:r>
            <a:r>
              <a:rPr lang="zh-CN" altLang="en-US" sz="2400" b="1" dirty="0"/>
              <a:t>performers.   </a:t>
            </a:r>
            <a:endParaRPr lang="zh-CN" altLang="en-US" sz="2400" b="1" dirty="0"/>
          </a:p>
        </p:txBody>
      </p:sp>
      <p:sp>
        <p:nvSpPr>
          <p:cNvPr id="16388" name="Text Box 25"/>
          <p:cNvSpPr txBox="1"/>
          <p:nvPr/>
        </p:nvSpPr>
        <p:spPr>
          <a:xfrm>
            <a:off x="1403350" y="188913"/>
            <a:ext cx="503713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Ask and answer quickly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89" name="椭圆 11"/>
          <p:cNvSpPr/>
          <p:nvPr/>
        </p:nvSpPr>
        <p:spPr>
          <a:xfrm>
            <a:off x="468313" y="188913"/>
            <a:ext cx="857250" cy="642937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800" b="1" dirty="0">
                <a:latin typeface="Calibri" panose="020F0502020204030204" pitchFamily="2" charset="0"/>
              </a:rPr>
              <a:t>1e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2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charRg st="32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0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charRg st="102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8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charRg st="180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55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charRg st="255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25" end="3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charRg st="325" end="3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表格 17409"/>
          <p:cNvGraphicFramePr/>
          <p:nvPr/>
        </p:nvGraphicFramePr>
        <p:xfrm>
          <a:off x="179388" y="1052513"/>
          <a:ext cx="8642350" cy="3114675"/>
        </p:xfrm>
        <a:graphic>
          <a:graphicData uri="http://schemas.openxmlformats.org/drawingml/2006/table">
            <a:tbl>
              <a:tblPr/>
              <a:tblGrid>
                <a:gridCol w="3457575"/>
                <a:gridCol w="5184775"/>
              </a:tblGrid>
              <a:tr h="517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solidFill>
                            <a:srgbClr val="FF0066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Name </a:t>
                      </a:r>
                      <a:endParaRPr lang="zh-CN" altLang="en-US" sz="2800" b="1">
                        <a:solidFill>
                          <a:srgbClr val="FF0066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solidFill>
                            <a:srgbClr val="FF0066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What people say</a:t>
                      </a:r>
                      <a:endParaRPr lang="zh-CN" altLang="en-US" sz="2800" b="1">
                        <a:solidFill>
                          <a:srgbClr val="FF0066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Eliza</a:t>
                      </a:r>
                      <a:endParaRPr lang="zh-CN" altLang="en-US" sz="28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Steve</a:t>
                      </a:r>
                      <a:endParaRPr lang="zh-CN" altLang="en-US" sz="28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Vera</a:t>
                      </a:r>
                      <a:endParaRPr lang="zh-CN" altLang="en-US" sz="28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Dennis</a:t>
                      </a:r>
                      <a:endParaRPr lang="zh-CN" altLang="en-US" sz="28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The Math Teachers</a:t>
                      </a:r>
                      <a:endParaRPr lang="zh-CN" altLang="en-US" sz="28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3" name="Text Box 25"/>
          <p:cNvSpPr txBox="1"/>
          <p:nvPr/>
        </p:nvSpPr>
        <p:spPr>
          <a:xfrm>
            <a:off x="1979613" y="0"/>
            <a:ext cx="7164387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Talk about the school talent show. 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Who do you think was the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perform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？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34" name="Text Box 26"/>
          <p:cNvSpPr txBox="1"/>
          <p:nvPr/>
        </p:nvSpPr>
        <p:spPr>
          <a:xfrm>
            <a:off x="3852863" y="1557338"/>
            <a:ext cx="8223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best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35" name="Text Box 27"/>
          <p:cNvSpPr txBox="1"/>
          <p:nvPr/>
        </p:nvSpPr>
        <p:spPr>
          <a:xfrm>
            <a:off x="4932363" y="1557338"/>
            <a:ext cx="15192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excellent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36" name="Text Box 28"/>
          <p:cNvSpPr txBox="1"/>
          <p:nvPr/>
        </p:nvSpPr>
        <p:spPr>
          <a:xfrm>
            <a:off x="6875463" y="1557338"/>
            <a:ext cx="9763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great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37" name="Text Box 29"/>
          <p:cNvSpPr txBox="1"/>
          <p:nvPr/>
        </p:nvSpPr>
        <p:spPr>
          <a:xfrm>
            <a:off x="3851275" y="2133600"/>
            <a:ext cx="14239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funniest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38" name="Text Box 30"/>
          <p:cNvSpPr txBox="1"/>
          <p:nvPr/>
        </p:nvSpPr>
        <p:spPr>
          <a:xfrm>
            <a:off x="3851275" y="2636838"/>
            <a:ext cx="2206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most creative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39" name="Text Box 31"/>
          <p:cNvSpPr txBox="1"/>
          <p:nvPr/>
        </p:nvSpPr>
        <p:spPr>
          <a:xfrm>
            <a:off x="3851275" y="3213100"/>
            <a:ext cx="10429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worst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40" name="Text Box 32"/>
          <p:cNvSpPr txBox="1"/>
          <p:nvPr/>
        </p:nvSpPr>
        <p:spPr>
          <a:xfrm>
            <a:off x="3851275" y="371633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loudest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41" name="Text Box 33"/>
          <p:cNvSpPr txBox="1"/>
          <p:nvPr/>
        </p:nvSpPr>
        <p:spPr>
          <a:xfrm>
            <a:off x="5076825" y="3213100"/>
            <a:ext cx="13382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terrible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7442" name="组合 13"/>
          <p:cNvGrpSpPr/>
          <p:nvPr/>
        </p:nvGrpSpPr>
        <p:grpSpPr>
          <a:xfrm>
            <a:off x="107950" y="188913"/>
            <a:ext cx="1871663" cy="642937"/>
            <a:chOff x="0" y="0"/>
            <a:chExt cx="7560840" cy="642938"/>
          </a:xfrm>
        </p:grpSpPr>
        <p:sp>
          <p:nvSpPr>
            <p:cNvPr id="17443" name="椭圆 5"/>
            <p:cNvSpPr/>
            <p:nvPr/>
          </p:nvSpPr>
          <p:spPr>
            <a:xfrm>
              <a:off x="0" y="0"/>
              <a:ext cx="7560840" cy="642938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89A4A7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2800" b="1" dirty="0">
                <a:latin typeface="Calibri" panose="020F0502020204030204" pitchFamily="2" charset="0"/>
              </a:endParaRPr>
            </a:p>
          </p:txBody>
        </p:sp>
        <p:sp>
          <p:nvSpPr>
            <p:cNvPr id="17444" name="TextBox 15"/>
            <p:cNvSpPr txBox="1"/>
            <p:nvPr/>
          </p:nvSpPr>
          <p:spPr>
            <a:xfrm>
              <a:off x="216024" y="72008"/>
              <a:ext cx="633008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Talk Show</a:t>
              </a:r>
              <a:endParaRPr lang="zh-CN" altLang="en-US" sz="2400" b="1" dirty="0"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</p:grpSp>
      <p:sp>
        <p:nvSpPr>
          <p:cNvPr id="17445" name="Text Box 25"/>
          <p:cNvSpPr txBox="1"/>
          <p:nvPr/>
        </p:nvSpPr>
        <p:spPr>
          <a:xfrm>
            <a:off x="0" y="4292600"/>
            <a:ext cx="827405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In last week’s school talent show, I think Eliza was the best 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performer,  she is an excellent piano payer, she is great.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46" name="TextBox 17"/>
          <p:cNvSpPr txBox="1"/>
          <p:nvPr/>
        </p:nvSpPr>
        <p:spPr>
          <a:xfrm>
            <a:off x="0" y="5084763"/>
            <a:ext cx="8901113" cy="1939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Steve with the dog was the funniest. Vera was the most creative,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don’t know many people who can play the guitar upside down.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think Dennis was the worst performer. He was terrible. He can’t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juggle at all. And the math teachers were the loudest in the show.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zh-CN" altLang="en-US" sz="2400" dirty="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/>
      <p:bldP spid="174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E:\Sophiewang\杂志浅墨\图片题材\025d325335216455843524e0.jpg"/>
          <p:cNvPicPr>
            <a:picLocks noChangeAspect="1"/>
          </p:cNvPicPr>
          <p:nvPr/>
        </p:nvPicPr>
        <p:blipFill>
          <a:blip r:embed="rId1"/>
          <a:srcRect l="19392" t="9052" r="18562" b="121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超好听一首英文歌 - i could be the on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3663" y="58054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WordArt 2"/>
          <p:cNvSpPr/>
          <p:nvPr/>
        </p:nvSpPr>
        <p:spPr>
          <a:xfrm>
            <a:off x="1116013" y="908050"/>
            <a:ext cx="68405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5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Show yourself bravely!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8437" name="组合 12"/>
          <p:cNvGrpSpPr/>
          <p:nvPr/>
        </p:nvGrpSpPr>
        <p:grpSpPr>
          <a:xfrm>
            <a:off x="0" y="2854325"/>
            <a:ext cx="7848600" cy="2178050"/>
            <a:chOff x="0" y="0"/>
            <a:chExt cx="7848600" cy="2179404"/>
          </a:xfrm>
        </p:grpSpPr>
        <p:sp>
          <p:nvSpPr>
            <p:cNvPr id="18438" name="WordArt 2"/>
            <p:cNvSpPr/>
            <p:nvPr/>
          </p:nvSpPr>
          <p:spPr>
            <a:xfrm>
              <a:off x="0" y="0"/>
              <a:ext cx="7848600" cy="1656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375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2" charset="0"/>
                  <a:ea typeface="Times New Roman" panose="02020603050405020304" pitchFamily="2" charset="0"/>
                </a:rPr>
                <a:t>       I could be ordinary.</a:t>
              </a:r>
              <a:endParaRPr lang="zh-CN" altLang="en-US" sz="3600" b="1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  <a:p>
              <a:pPr algn="ctr"/>
              <a:endParaRPr lang="zh-CN" altLang="en-US" sz="3600" b="1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  <a:p>
              <a:pPr algn="ctr"/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2" charset="0"/>
                  <a:ea typeface="Times New Roman" panose="02020603050405020304" pitchFamily="2" charset="0"/>
                </a:rPr>
                <a:t>I could be the one.  </a:t>
              </a:r>
              <a:endParaRPr lang="zh-CN" altLang="en-US" sz="3600" b="1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  <p:sp>
          <p:nvSpPr>
            <p:cNvPr id="18439" name="TextBox 10"/>
            <p:cNvSpPr txBox="1"/>
            <p:nvPr/>
          </p:nvSpPr>
          <p:spPr>
            <a:xfrm>
              <a:off x="3779912" y="576064"/>
              <a:ext cx="30243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我可以是平凡的</a:t>
              </a:r>
              <a:r>
                <a:rPr lang="zh-CN" altLang="en-US" sz="2800" dirty="0">
                  <a:latin typeface="Times New Roman" panose="02020603050405020304" pitchFamily="2" charset="0"/>
                </a:rPr>
                <a:t>。</a:t>
              </a:r>
              <a:endParaRPr lang="zh-CN" altLang="en-US" sz="2800" dirty="0">
                <a:latin typeface="Times New Roman" panose="02020603050405020304" pitchFamily="2" charset="0"/>
              </a:endParaRPr>
            </a:p>
          </p:txBody>
        </p:sp>
        <p:sp>
          <p:nvSpPr>
            <p:cNvPr id="18440" name="TextBox 11"/>
            <p:cNvSpPr txBox="1"/>
            <p:nvPr/>
          </p:nvSpPr>
          <p:spPr>
            <a:xfrm>
              <a:off x="2483768" y="1656184"/>
              <a:ext cx="30243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我可以是任何人</a:t>
              </a:r>
              <a:r>
                <a:rPr lang="en-US" altLang="zh-CN" sz="2800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.</a:t>
              </a:r>
              <a:endParaRPr lang="zh-CN" altLang="en-US" sz="2800" dirty="0"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</p:grpSp>
      <p:pic>
        <p:nvPicPr>
          <p:cNvPr id="18441" name="Picture 4" descr="3C55CD46A9E2EA38420C878693CDBB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005263"/>
            <a:ext cx="6911975" cy="259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16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E:\Sophiewang\杂志浅墨\图片题材\025d325335216455843524e0.jpg"/>
          <p:cNvPicPr>
            <a:picLocks noChangeAspect="1"/>
          </p:cNvPicPr>
          <p:nvPr/>
        </p:nvPicPr>
        <p:blipFill>
          <a:blip r:embed="rId1"/>
          <a:srcRect l="19392" t="9052" r="18562" b="121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4"/>
          <p:cNvSpPr txBox="1"/>
          <p:nvPr/>
        </p:nvSpPr>
        <p:spPr>
          <a:xfrm>
            <a:off x="2627313" y="188913"/>
            <a:ext cx="3243262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Warming up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0" name="Text Box 5"/>
          <p:cNvSpPr txBox="1"/>
          <p:nvPr/>
        </p:nvSpPr>
        <p:spPr>
          <a:xfrm>
            <a:off x="827088" y="981075"/>
            <a:ext cx="7885112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Which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the closest 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supermarket from our school</a:t>
            </a:r>
            <a:r>
              <a:rPr lang="zh-CN" altLang="en-US" sz="2800" b="1" dirty="0">
                <a:latin typeface="Times New Roman" panose="02020603050405020304" pitchFamily="2" charset="0"/>
                <a:ea typeface="DotumChe" pitchFamily="1" charset="-127"/>
              </a:rPr>
              <a:t>?</a:t>
            </a:r>
            <a:endParaRPr lang="en-US" altLang="zh-CN" sz="2800" b="1" dirty="0">
              <a:latin typeface="Times New Roman" panose="02020603050405020304" pitchFamily="2" charset="0"/>
              <a:ea typeface="DotumChe" pitchFamily="1" charset="-127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What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the longest 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wall in the world?</a:t>
            </a:r>
            <a:endParaRPr lang="en-US" altLang="zh-CN" sz="2800" b="1" dirty="0">
              <a:latin typeface="Times New Roman" panose="02020603050405020304" pitchFamily="2" charset="0"/>
              <a:ea typeface="DotumChe" pitchFamily="1" charset="-127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Which season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the hottest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 in Taizhou?</a:t>
            </a:r>
            <a:endParaRPr lang="en-US" altLang="zh-CN" sz="2800" b="1" dirty="0">
              <a:latin typeface="Times New Roman" panose="02020603050405020304" pitchFamily="2" charset="0"/>
              <a:ea typeface="DotumChe" pitchFamily="1" charset="-127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Which is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 the heaviest 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animal on the land?</a:t>
            </a:r>
            <a:endParaRPr lang="zh-CN" altLang="en-US" sz="2800" b="1" dirty="0">
              <a:latin typeface="Times New Roman" panose="02020603050405020304" pitchFamily="2" charset="0"/>
              <a:ea typeface="DotumChe" pitchFamily="1" charset="-127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What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the best 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movie theater in Taizhou</a:t>
            </a:r>
            <a:r>
              <a:rPr lang="zh-CN" altLang="en-US" sz="2800" b="1" dirty="0">
                <a:latin typeface="Times New Roman" panose="02020603050405020304" pitchFamily="2" charset="0"/>
                <a:ea typeface="DotumChe" pitchFamily="1" charset="-127"/>
              </a:rPr>
              <a:t>?</a:t>
            </a:r>
            <a:endParaRPr lang="zh-CN" altLang="en-US" sz="2800" b="1" dirty="0">
              <a:latin typeface="Times New Roman" panose="02020603050405020304" pitchFamily="2" charset="0"/>
              <a:ea typeface="DotumChe" pitchFamily="1" charset="-127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2" charset="0"/>
                <a:ea typeface="DotumChe" pitchFamily="1" charset="-127"/>
              </a:rPr>
              <a:t>which is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DotumChe" pitchFamily="1" charset="-127"/>
              </a:rPr>
              <a:t>the most difficult</a:t>
            </a:r>
            <a:r>
              <a:rPr lang="zh-CN" altLang="en-US" sz="2800" b="1" dirty="0">
                <a:latin typeface="Times New Roman" panose="02020603050405020304" pitchFamily="2" charset="0"/>
                <a:ea typeface="DotumChe" pitchFamily="1" charset="-127"/>
              </a:rPr>
              <a:t> subject</a:t>
            </a:r>
            <a:r>
              <a:rPr lang="en-US" altLang="zh-CN" sz="2800" b="1" dirty="0">
                <a:latin typeface="Times New Roman" panose="02020603050405020304" pitchFamily="2" charset="0"/>
                <a:ea typeface="DotumChe" pitchFamily="1" charset="-127"/>
              </a:rPr>
              <a:t> for you</a:t>
            </a:r>
            <a:r>
              <a:rPr lang="zh-CN" altLang="en-US" sz="2800" b="1" dirty="0">
                <a:latin typeface="Times New Roman" panose="02020603050405020304" pitchFamily="2" charset="0"/>
                <a:ea typeface="DotumChe" pitchFamily="1" charset="-127"/>
              </a:rPr>
              <a:t>?</a:t>
            </a:r>
            <a:endParaRPr lang="en-US" altLang="zh-CN" sz="2800" b="1" dirty="0">
              <a:latin typeface="Times New Roman" panose="02020603050405020304" pitchFamily="2" charset="0"/>
              <a:ea typeface="DotumChe" pitchFamily="1" charset="-127"/>
            </a:endParaRPr>
          </a:p>
        </p:txBody>
      </p:sp>
      <p:sp>
        <p:nvSpPr>
          <p:cNvPr id="4101" name="Text Box 4"/>
          <p:cNvSpPr txBox="1"/>
          <p:nvPr/>
        </p:nvSpPr>
        <p:spPr>
          <a:xfrm>
            <a:off x="1066800" y="5334000"/>
            <a:ext cx="31242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long-long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-long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2" name="Text Box 4"/>
          <p:cNvSpPr txBox="1"/>
          <p:nvPr/>
        </p:nvSpPr>
        <p:spPr>
          <a:xfrm>
            <a:off x="1066800" y="5867400"/>
            <a:ext cx="30686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hot- hot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ter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- hot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test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3" name="Text Box 4"/>
          <p:cNvSpPr txBox="1"/>
          <p:nvPr/>
        </p:nvSpPr>
        <p:spPr>
          <a:xfrm>
            <a:off x="5105400" y="4876800"/>
            <a:ext cx="3679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heavy-heav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ier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-heav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iest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4" name="Text Box 4"/>
          <p:cNvSpPr txBox="1"/>
          <p:nvPr/>
        </p:nvSpPr>
        <p:spPr>
          <a:xfrm>
            <a:off x="5029200" y="5410200"/>
            <a:ext cx="27622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good-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better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best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5" name="Text Box 4"/>
          <p:cNvSpPr txBox="1"/>
          <p:nvPr/>
        </p:nvSpPr>
        <p:spPr>
          <a:xfrm>
            <a:off x="990600" y="6334125"/>
            <a:ext cx="6096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difficult 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more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difficult-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most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difficult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6" name="Text Box 4"/>
          <p:cNvSpPr txBox="1"/>
          <p:nvPr/>
        </p:nvSpPr>
        <p:spPr>
          <a:xfrm>
            <a:off x="1066800" y="4876800"/>
            <a:ext cx="30368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close-close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-close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  <p:bldP spid="4105" grpId="0"/>
      <p:bldP spid="4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0" y="1268413"/>
            <a:ext cx="7921625" cy="477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is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best/worst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actor/athlete/singer/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performer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most boring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TV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show/person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most delicious 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food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quietest/loudest 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person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funniest 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person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most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creative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person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the 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serious 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person</a:t>
            </a:r>
            <a:endParaRPr lang="en-US" altLang="zh-CN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…is the…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0" y="457200"/>
            <a:ext cx="28940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2" charset="0"/>
              </a:rPr>
              <a:t>Brainstorm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pic>
        <p:nvPicPr>
          <p:cNvPr id="5124" name="Picture 4" descr="blum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0" y="0"/>
            <a:ext cx="1835150" cy="160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5"/>
          <p:cNvSpPr txBox="1"/>
          <p:nvPr/>
        </p:nvSpPr>
        <p:spPr>
          <a:xfrm>
            <a:off x="7659688" y="3500438"/>
            <a:ext cx="1484312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know.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6" name="AutoShape 6"/>
          <p:cNvSpPr/>
          <p:nvPr/>
        </p:nvSpPr>
        <p:spPr>
          <a:xfrm>
            <a:off x="7667625" y="1412875"/>
            <a:ext cx="46038" cy="4679950"/>
          </a:xfrm>
          <a:prstGeom prst="rightBrace">
            <a:avLst>
              <a:gd name="adj1" fmla="val 508740"/>
              <a:gd name="adj2" fmla="val 50000"/>
            </a:avLst>
          </a:prstGeom>
          <a:noFill/>
          <a:ln w="381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2063750" y="4903788"/>
            <a:ext cx="2592388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</a:rPr>
              <a:t>fat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5521325" y="4935538"/>
            <a:ext cx="270827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thin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3865563" y="4935538"/>
            <a:ext cx="2014537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0000" b="1" dirty="0">
                <a:solidFill>
                  <a:srgbClr val="00FF99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</a:t>
            </a:r>
            <a:endParaRPr lang="zh-CN" altLang="en-US" sz="10000" b="1" dirty="0">
              <a:solidFill>
                <a:srgbClr val="00FF99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pic>
        <p:nvPicPr>
          <p:cNvPr id="6149" name="Picture 5" descr="fat&amp;thin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974850" y="1365250"/>
            <a:ext cx="5145088" cy="3597275"/>
          </a:xfrm>
          <a:ln/>
        </p:spPr>
      </p:pic>
      <p:sp>
        <p:nvSpPr>
          <p:cNvPr id="6150" name="Text Box 6"/>
          <p:cNvSpPr txBox="1"/>
          <p:nvPr/>
        </p:nvSpPr>
        <p:spPr>
          <a:xfrm>
            <a:off x="5521325" y="4937125"/>
            <a:ext cx="270827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FF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thin</a:t>
            </a:r>
            <a:endParaRPr lang="en-US" altLang="zh-CN" sz="10000" b="1" dirty="0">
              <a:solidFill>
                <a:srgbClr val="FF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tall&amp;shourt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432050" y="1365250"/>
            <a:ext cx="3822700" cy="3822700"/>
          </a:xfrm>
          <a:ln/>
        </p:spPr>
      </p:pic>
      <p:sp>
        <p:nvSpPr>
          <p:cNvPr id="7171" name="Text Box 3"/>
          <p:cNvSpPr txBox="1"/>
          <p:nvPr/>
        </p:nvSpPr>
        <p:spPr>
          <a:xfrm>
            <a:off x="1676400" y="5018088"/>
            <a:ext cx="3455988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</a:rPr>
              <a:t>short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6067425" y="4946650"/>
            <a:ext cx="2665413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tall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4637088" y="5089525"/>
            <a:ext cx="207962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0000" b="1" dirty="0">
                <a:solidFill>
                  <a:srgbClr val="00FF99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</a:t>
            </a:r>
            <a:endParaRPr lang="zh-CN" altLang="en-US" sz="10000" b="1" dirty="0">
              <a:solidFill>
                <a:srgbClr val="00FF99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6067425" y="4954588"/>
            <a:ext cx="2665413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FF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tall</a:t>
            </a:r>
            <a:endParaRPr lang="en-US" altLang="zh-CN" sz="10000" b="1" dirty="0">
              <a:solidFill>
                <a:srgbClr val="FF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1725613" y="4386263"/>
            <a:ext cx="2198687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</a:rPr>
              <a:t>big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4860925" y="4346575"/>
            <a:ext cx="3240088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00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small</a:t>
            </a:r>
            <a:endParaRPr lang="en-US" altLang="zh-CN" sz="10000" b="1" dirty="0">
              <a:solidFill>
                <a:srgbClr val="00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/>
        </p:nvGrpSpPr>
        <p:grpSpPr>
          <a:xfrm>
            <a:off x="1981200" y="1981200"/>
            <a:ext cx="5257800" cy="2133600"/>
            <a:chOff x="0" y="0"/>
            <a:chExt cx="4693" cy="2391"/>
          </a:xfrm>
        </p:grpSpPr>
        <p:pic>
          <p:nvPicPr>
            <p:cNvPr id="8197" name="Picture 5" descr="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633" cy="2391"/>
            </a:xfrm>
            <a:prstGeom prst="rect">
              <a:avLst/>
            </a:prstGeom>
            <a:noFill/>
            <a:ln w="9525">
              <a:noFill/>
            </a:ln>
            <a:effectLst>
              <a:outerShdw algn="ctr" rotWithShape="0">
                <a:srgbClr val="000000">
                  <a:alpha val="67000"/>
                </a:srgbClr>
              </a:outerShdw>
            </a:effectLst>
          </p:spPr>
        </p:pic>
        <p:pic>
          <p:nvPicPr>
            <p:cNvPr id="8198" name="Picture 6" descr="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38" y="1012"/>
              <a:ext cx="1955" cy="1288"/>
            </a:xfrm>
            <a:prstGeom prst="rect">
              <a:avLst/>
            </a:prstGeom>
            <a:noFill/>
            <a:ln w="9525">
              <a:noFill/>
            </a:ln>
            <a:effectLst>
              <a:outerShdw algn="ctr" rotWithShape="0">
                <a:srgbClr val="000000">
                  <a:alpha val="67000"/>
                </a:srgbClr>
              </a:outerShdw>
            </a:effectLst>
          </p:spPr>
        </p:pic>
      </p:grpSp>
      <p:sp>
        <p:nvSpPr>
          <p:cNvPr id="8199" name="Text Box 7"/>
          <p:cNvSpPr txBox="1"/>
          <p:nvPr/>
        </p:nvSpPr>
        <p:spPr>
          <a:xfrm>
            <a:off x="3471863" y="4530725"/>
            <a:ext cx="1173162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0000" b="1" dirty="0">
                <a:solidFill>
                  <a:srgbClr val="00FF99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</a:t>
            </a:r>
            <a:endParaRPr lang="zh-CN" altLang="en-US" sz="10000" b="1" dirty="0">
              <a:solidFill>
                <a:srgbClr val="00FF99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4864100" y="4352925"/>
            <a:ext cx="3240088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000" b="1" dirty="0">
                <a:solidFill>
                  <a:srgbClr val="FFFF00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small</a:t>
            </a:r>
            <a:endParaRPr lang="en-US" altLang="zh-CN" sz="10000" b="1" dirty="0">
              <a:solidFill>
                <a:srgbClr val="FFFF00"/>
              </a:solidFill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  <p:sp>
        <p:nvSpPr>
          <p:cNvPr id="8201" name="Rectangle 10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9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609600" y="304800"/>
            <a:ext cx="8077200" cy="9461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990033"/>
                </a:solidFill>
                <a:latin typeface="Verdana" panose="020B0604030504040204" pitchFamily="2" charset="0"/>
              </a:rPr>
              <a:t>1a  Write these words and phrases next to their opposites in the chart.</a:t>
            </a:r>
            <a:endParaRPr lang="en-US" altLang="zh-CN" sz="2800" b="1" dirty="0">
              <a:solidFill>
                <a:srgbClr val="990033"/>
              </a:solidFill>
              <a:latin typeface="Verdana" panose="020B0604030504040204" pitchFamily="2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609600" y="1295400"/>
            <a:ext cx="8077200" cy="4572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Verdana" panose="020B0604030504040204" pitchFamily="2" charset="0"/>
              </a:rPr>
              <a:t>funniest    most creative   quietest   best</a:t>
            </a:r>
            <a:endParaRPr lang="en-US" altLang="zh-CN" sz="2400" b="1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graphicFrame>
        <p:nvGraphicFramePr>
          <p:cNvPr id="9220" name="表格 9219"/>
          <p:cNvGraphicFramePr/>
          <p:nvPr/>
        </p:nvGraphicFramePr>
        <p:xfrm>
          <a:off x="304800" y="2057400"/>
          <a:ext cx="8535988" cy="4135438"/>
        </p:xfrm>
        <a:graphic>
          <a:graphicData uri="http://schemas.openxmlformats.org/drawingml/2006/table">
            <a:tbl>
              <a:tblPr/>
              <a:tblGrid>
                <a:gridCol w="3951288"/>
                <a:gridCol w="4584700"/>
              </a:tblGrid>
              <a:tr h="10493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 b="1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990033"/>
                          </a:solidFill>
                          <a:latin typeface="Verdana" panose="020B0604030504040204" pitchFamily="2" charset="0"/>
                        </a:rPr>
                        <a:t>dull</a:t>
                      </a:r>
                      <a:r>
                        <a:rPr lang="en-US" altLang="zh-CN" sz="2800" b="1" dirty="0">
                          <a:solidFill>
                            <a:srgbClr val="0033CC"/>
                          </a:solidFill>
                          <a:latin typeface="Verdana" panose="020B0604030504040204" pitchFamily="2" charset="0"/>
                        </a:rPr>
                        <a:t>est</a:t>
                      </a:r>
                      <a:endParaRPr lang="en-US" altLang="zh-CN" sz="2800" b="1" dirty="0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1028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 b="1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33CC"/>
                          </a:solidFill>
                          <a:latin typeface="Verdana" panose="020B0604030504040204" pitchFamily="2" charset="0"/>
                        </a:rPr>
                        <a:t>loudest</a:t>
                      </a:r>
                      <a:endParaRPr lang="en-US" altLang="zh-CN" sz="2800" b="1" dirty="0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10302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endParaRPr lang="zh-CN" altLang="en-US" sz="2800" b="1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33CC"/>
                          </a:solidFill>
                          <a:latin typeface="Verdana" panose="020B0604030504040204" pitchFamily="2" charset="0"/>
                        </a:rPr>
                        <a:t>worst</a:t>
                      </a:r>
                      <a:endParaRPr lang="en-US" altLang="zh-CN" sz="2800" b="1" dirty="0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10271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33CC"/>
                          </a:solidFill>
                          <a:latin typeface="Verdana" panose="020B0604030504040204" pitchFamily="2" charset="0"/>
                        </a:rPr>
                        <a:t> </a:t>
                      </a:r>
                      <a:endParaRPr lang="zh-CN" altLang="en-US" sz="2800" b="1" dirty="0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33CC"/>
                          </a:solidFill>
                          <a:latin typeface="Verdana" panose="020B0604030504040204" pitchFamily="2" charset="0"/>
                        </a:rPr>
                        <a:t>most boring</a:t>
                      </a:r>
                      <a:endParaRPr lang="en-US" altLang="zh-CN" sz="2800" b="1" dirty="0">
                        <a:solidFill>
                          <a:srgbClr val="0033CC"/>
                        </a:solidFill>
                        <a:latin typeface="Verdana" panose="020B060403050404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37" name="Text Box 21"/>
          <p:cNvSpPr txBox="1"/>
          <p:nvPr/>
        </p:nvSpPr>
        <p:spPr>
          <a:xfrm>
            <a:off x="914400" y="3352800"/>
            <a:ext cx="27336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2" charset="0"/>
              </a:rPr>
              <a:t>  </a:t>
            </a:r>
            <a:r>
              <a:rPr lang="en-US" altLang="zh-CN" sz="3200" b="1" dirty="0">
                <a:solidFill>
                  <a:srgbClr val="FF3300"/>
                </a:solidFill>
                <a:latin typeface="Verdana" panose="020B0604030504040204" pitchFamily="2" charset="0"/>
              </a:rPr>
              <a:t>quietest</a:t>
            </a:r>
            <a:endParaRPr lang="en-US" altLang="zh-CN" sz="3200" b="1" dirty="0">
              <a:solidFill>
                <a:srgbClr val="FF3300"/>
              </a:solidFill>
              <a:latin typeface="Verdana" panose="020B0604030504040204" pitchFamily="2" charset="0"/>
            </a:endParaRPr>
          </a:p>
        </p:txBody>
      </p:sp>
      <p:sp>
        <p:nvSpPr>
          <p:cNvPr id="9238" name="Text Box 22"/>
          <p:cNvSpPr txBox="1"/>
          <p:nvPr/>
        </p:nvSpPr>
        <p:spPr>
          <a:xfrm>
            <a:off x="1219200" y="4343400"/>
            <a:ext cx="15065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Verdana" panose="020B0604030504040204" pitchFamily="2" charset="0"/>
              </a:rPr>
              <a:t>  </a:t>
            </a:r>
            <a:r>
              <a:rPr lang="en-US" altLang="zh-CN" sz="3200" b="1" dirty="0">
                <a:solidFill>
                  <a:srgbClr val="0033CC"/>
                </a:solidFill>
                <a:latin typeface="Verdana" panose="020B0604030504040204" pitchFamily="2" charset="0"/>
              </a:rPr>
              <a:t>best</a:t>
            </a:r>
            <a:endParaRPr lang="en-US" altLang="zh-CN" sz="3200" b="1" dirty="0">
              <a:solidFill>
                <a:srgbClr val="0033CC"/>
              </a:solidFill>
              <a:latin typeface="Verdana" panose="020B0604030504040204" pitchFamily="2" charset="0"/>
            </a:endParaRPr>
          </a:p>
        </p:txBody>
      </p:sp>
      <p:sp>
        <p:nvSpPr>
          <p:cNvPr id="9239" name="Text Box 23"/>
          <p:cNvSpPr txBox="1"/>
          <p:nvPr/>
        </p:nvSpPr>
        <p:spPr>
          <a:xfrm>
            <a:off x="762000" y="5334000"/>
            <a:ext cx="2592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2" charset="0"/>
              </a:rPr>
              <a:t>   </a:t>
            </a:r>
            <a:r>
              <a:rPr lang="en-US" altLang="zh-CN" sz="3200" b="1" dirty="0">
                <a:solidFill>
                  <a:srgbClr val="FF3300"/>
                </a:solidFill>
                <a:latin typeface="Verdana" panose="020B0604030504040204" pitchFamily="2" charset="0"/>
              </a:rPr>
              <a:t>funniest</a:t>
            </a:r>
            <a:endParaRPr lang="en-US" altLang="zh-CN" sz="3200" b="1" dirty="0">
              <a:solidFill>
                <a:srgbClr val="FF3300"/>
              </a:solidFill>
              <a:latin typeface="Verdana" panose="020B0604030504040204" pitchFamily="2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762000" y="2286000"/>
            <a:ext cx="3200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most creative</a:t>
            </a:r>
            <a:endParaRPr lang="en-US" altLang="zh-CN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37" grpId="0"/>
      <p:bldP spid="9238" grpId="0"/>
      <p:bldP spid="9239" grpId="0"/>
      <p:bldP spid="9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PM_006"/>
          <p:cNvPicPr>
            <a:picLocks noChangeAspect="1"/>
          </p:cNvPicPr>
          <p:nvPr/>
        </p:nvPicPr>
        <p:blipFill>
          <a:blip r:embed="rId1"/>
          <a:srcRect r="19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2124075" y="1052513"/>
            <a:ext cx="4648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CC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ookman Old Style" panose="02050604050505020204" pitchFamily="2" charset="0"/>
              </a:rPr>
              <a:t>Talent show</a:t>
            </a:r>
            <a:endParaRPr lang="zh-CN" altLang="en-US" sz="4800" b="1" dirty="0">
              <a:solidFill>
                <a:srgbClr val="CC00FF"/>
              </a:solidFill>
              <a:effectLst>
                <a:outerShdw blurRad="38100" dist="38100" dir="2700000">
                  <a:srgbClr val="C0C0C0"/>
                </a:outerShdw>
              </a:effectLst>
              <a:latin typeface="Bookman Old Style" panose="02050604050505020204" pitchFamily="2" charset="0"/>
            </a:endParaRPr>
          </a:p>
        </p:txBody>
      </p:sp>
      <p:grpSp>
        <p:nvGrpSpPr>
          <p:cNvPr id="10244" name="Group 4"/>
          <p:cNvGrpSpPr/>
          <p:nvPr/>
        </p:nvGrpSpPr>
        <p:grpSpPr>
          <a:xfrm>
            <a:off x="3419475" y="2997200"/>
            <a:ext cx="1946275" cy="2303463"/>
            <a:chOff x="0" y="0"/>
            <a:chExt cx="1224" cy="1224"/>
          </a:xfrm>
        </p:grpSpPr>
        <p:pic>
          <p:nvPicPr>
            <p:cNvPr id="10245" name="Picture 5" descr="xjdrw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4" cy="12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Rectangle 6"/>
            <p:cNvSpPr/>
            <p:nvPr/>
          </p:nvSpPr>
          <p:spPr>
            <a:xfrm>
              <a:off x="998" y="0"/>
              <a:ext cx="207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Calibri" panose="020F0502020204030204" pitchFamily="2" charset="0"/>
                </a:rPr>
                <a:t>2</a:t>
              </a:r>
              <a:endParaRPr lang="zh-CN" altLang="en-US" sz="2400" b="1" dirty="0">
                <a:latin typeface="Calibri" panose="020F0502020204030204" pitchFamily="2" charset="0"/>
              </a:endParaRPr>
            </a:p>
          </p:txBody>
        </p:sp>
      </p:grpSp>
      <p:sp>
        <p:nvSpPr>
          <p:cNvPr id="10247" name="Text Box 13"/>
          <p:cNvSpPr txBox="1"/>
          <p:nvPr/>
        </p:nvSpPr>
        <p:spPr>
          <a:xfrm>
            <a:off x="1476375" y="1916113"/>
            <a:ext cx="6072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Who do you think is the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performer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0248" name="组合 15"/>
          <p:cNvGrpSpPr/>
          <p:nvPr/>
        </p:nvGrpSpPr>
        <p:grpSpPr>
          <a:xfrm>
            <a:off x="5651500" y="2997200"/>
            <a:ext cx="2016125" cy="2303463"/>
            <a:chOff x="0" y="0"/>
            <a:chExt cx="2016224" cy="2304256"/>
          </a:xfrm>
        </p:grpSpPr>
        <p:pic>
          <p:nvPicPr>
            <p:cNvPr id="10249" name="Picture 2" descr="http://imgsrc.baidu.com/forum/w%3D580/sign=ec26c5ab9313b07ebdbd50003cd59113/fd63023b5bb5c9ea021a4169d539b60038f3b34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16224" cy="2304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Rectangle 6"/>
            <p:cNvSpPr/>
            <p:nvPr/>
          </p:nvSpPr>
          <p:spPr>
            <a:xfrm>
              <a:off x="1656184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Calibri" panose="020F0502020204030204" pitchFamily="2" charset="0"/>
                </a:rPr>
                <a:t>3</a:t>
              </a:r>
              <a:endParaRPr lang="zh-CN" altLang="en-US" sz="2400" b="1" dirty="0">
                <a:latin typeface="Calibri" panose="020F0502020204030204" pitchFamily="2" charset="0"/>
              </a:endParaRPr>
            </a:p>
          </p:txBody>
        </p:sp>
      </p:grpSp>
      <p:grpSp>
        <p:nvGrpSpPr>
          <p:cNvPr id="10251" name="组合 18"/>
          <p:cNvGrpSpPr/>
          <p:nvPr/>
        </p:nvGrpSpPr>
        <p:grpSpPr>
          <a:xfrm>
            <a:off x="1331913" y="2997200"/>
            <a:ext cx="1871662" cy="2286000"/>
            <a:chOff x="0" y="0"/>
            <a:chExt cx="1872208" cy="2286000"/>
          </a:xfrm>
        </p:grpSpPr>
        <p:pic>
          <p:nvPicPr>
            <p:cNvPr id="10252" name="Picture 4" descr="http://imgsrc.baidu.com/forum/pic/item/6e7ec8177f3e6709b4fb07753bc79f3dfadc55b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872208" cy="2286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3" name="Rectangle 6"/>
            <p:cNvSpPr/>
            <p:nvPr/>
          </p:nvSpPr>
          <p:spPr>
            <a:xfrm>
              <a:off x="1512168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Calibri" panose="020F0502020204030204" pitchFamily="2" charset="0"/>
                </a:rPr>
                <a:t>1</a:t>
              </a:r>
              <a:endParaRPr lang="zh-CN" altLang="en-US" sz="2400" b="1" dirty="0">
                <a:latin typeface="Calibri" panose="020F0502020204030204" pitchFamily="2" charset="0"/>
              </a:endParaRPr>
            </a:p>
          </p:txBody>
        </p:sp>
      </p:grpSp>
      <p:sp>
        <p:nvSpPr>
          <p:cNvPr id="10254" name="TextBox 13"/>
          <p:cNvSpPr txBox="1"/>
          <p:nvPr/>
        </p:nvSpPr>
        <p:spPr>
          <a:xfrm>
            <a:off x="5638800" y="5029200"/>
            <a:ext cx="457200" cy="369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6477000" cy="1143000"/>
          </a:xfrm>
          <a:ln/>
        </p:spPr>
        <p:txBody>
          <a:bodyPr vert="horz" wrap="square" anchor="ctr"/>
          <a:p>
            <a:r>
              <a:rPr lang="en-US" altLang="zh-CN" b="1" dirty="0">
                <a:solidFill>
                  <a:srgbClr val="FF0000"/>
                </a:solidFill>
              </a:rPr>
              <a:t>talent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/>
        </p:spPr>
        <p:txBody>
          <a:bodyPr vert="horz" wrap="square" anchor="t"/>
          <a:p>
            <a:pPr marL="1905" indent="-344805">
              <a:buNone/>
            </a:pPr>
            <a:r>
              <a:rPr lang="zh-CN" altLang="en-US" sz="4000" b="1" dirty="0"/>
              <a:t>  </a:t>
            </a:r>
            <a:r>
              <a:rPr lang="en-US" altLang="zh-CN" sz="4000" b="1" dirty="0"/>
              <a:t>talent </a:t>
            </a:r>
            <a:r>
              <a:rPr lang="en-US" altLang="zh-CN" sz="4000" b="1" i="1" dirty="0"/>
              <a:t>n.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天资；天赋</a:t>
            </a:r>
            <a:endParaRPr lang="zh-CN" altLang="en-US" sz="4000" b="1" dirty="0"/>
          </a:p>
          <a:p>
            <a:pPr marL="1905" indent="-344805">
              <a:buNone/>
            </a:pPr>
            <a:r>
              <a:rPr lang="zh-CN" altLang="en-US" sz="4000" b="1" dirty="0"/>
              <a:t> </a:t>
            </a:r>
            <a:r>
              <a:rPr lang="en-US" altLang="zh-CN" sz="4000" b="1" dirty="0"/>
              <a:t>e.g. a school talent show </a:t>
            </a:r>
            <a:endParaRPr lang="en-US" altLang="zh-CN" sz="4000" b="1" dirty="0"/>
          </a:p>
          <a:p>
            <a:pPr marL="1905" indent="-344805">
              <a:buNone/>
            </a:pPr>
            <a:r>
              <a:rPr lang="zh-CN" altLang="en-US" sz="4000" b="1" dirty="0"/>
              <a:t>           一场学校的才艺表演</a:t>
            </a:r>
            <a:endParaRPr lang="zh-CN" altLang="en-US" sz="4000" b="1" dirty="0"/>
          </a:p>
          <a:p>
            <a:pPr marL="1905" indent="-344805">
              <a:buNone/>
            </a:pPr>
            <a:r>
              <a:rPr lang="zh-CN" altLang="en-US" sz="4000" b="1" dirty="0"/>
              <a:t>        </a:t>
            </a:r>
            <a:r>
              <a:rPr lang="en-US" altLang="zh-CN" sz="4000" b="1" dirty="0"/>
              <a:t>Who is got talent? </a:t>
            </a:r>
            <a:r>
              <a:rPr lang="zh-CN" altLang="en-US" sz="4000" b="1" dirty="0"/>
              <a:t>谁有天赋</a:t>
            </a:r>
            <a:endParaRPr lang="zh-CN" altLang="en-US" sz="4000" b="1" dirty="0"/>
          </a:p>
          <a:p>
            <a:pPr marL="1905" indent="-344805">
              <a:buNone/>
            </a:pPr>
            <a:r>
              <a:rPr lang="zh-CN" altLang="en-US" sz="4000" b="1" dirty="0"/>
              <a:t>        </a:t>
            </a:r>
            <a:r>
              <a:rPr lang="en-US" altLang="zh-CN" sz="4000" b="1" dirty="0"/>
              <a:t>America’s Got Talent </a:t>
            </a:r>
            <a:r>
              <a:rPr lang="zh-CN" altLang="en-US" sz="4000" b="1" dirty="0"/>
              <a:t>美国达人秀</a:t>
            </a:r>
            <a:endParaRPr lang="zh-CN" altLang="en-US" sz="4000" b="1" dirty="0"/>
          </a:p>
          <a:p>
            <a:pPr marL="1905" indent="-344805">
              <a:buNone/>
            </a:pPr>
            <a:r>
              <a:rPr lang="zh-CN" altLang="en-US" sz="4000" b="1" dirty="0"/>
              <a:t>        </a:t>
            </a:r>
            <a:r>
              <a:rPr lang="en-US" altLang="zh-CN" sz="4000" b="1" dirty="0"/>
              <a:t>China’s Got Talent   </a:t>
            </a:r>
            <a:r>
              <a:rPr lang="zh-CN" altLang="en-US" sz="4000" b="1" dirty="0"/>
              <a:t>中国达人秀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2682</Words>
  <Application>WPS 演示</Application>
  <PresentationFormat/>
  <Paragraphs>244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Verdana</vt:lpstr>
      <vt:lpstr>Times New Roman</vt:lpstr>
      <vt:lpstr>华文行楷</vt:lpstr>
      <vt:lpstr>黑体</vt:lpstr>
      <vt:lpstr>Arial Black</vt:lpstr>
      <vt:lpstr>DotumChe</vt:lpstr>
      <vt:lpstr>Bookman Old Style</vt:lpstr>
      <vt:lpstr>Comic Sans MS</vt:lpstr>
      <vt:lpstr>Latha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海派甜心</cp:lastModifiedBy>
  <cp:revision>2</cp:revision>
  <dcterms:created xsi:type="dcterms:W3CDTF">2015-06-29T01:02:13Z</dcterms:created>
  <dcterms:modified xsi:type="dcterms:W3CDTF">2021-04-28T12:20:54Z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