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3"/>
    <p:sldId id="257" r:id="rId4"/>
    <p:sldId id="369" r:id="rId5"/>
    <p:sldId id="335" r:id="rId6"/>
    <p:sldId id="336" r:id="rId7"/>
    <p:sldId id="268" r:id="rId8"/>
    <p:sldId id="368" r:id="rId9"/>
    <p:sldId id="305" r:id="rId10"/>
    <p:sldId id="307" r:id="rId11"/>
    <p:sldId id="300" r:id="rId12"/>
    <p:sldId id="269" r:id="rId13"/>
    <p:sldId id="262" r:id="rId14"/>
    <p:sldId id="263" r:id="rId15"/>
    <p:sldId id="270" r:id="rId16"/>
    <p:sldId id="271" r:id="rId17"/>
    <p:sldId id="288" r:id="rId18"/>
    <p:sldId id="272" r:id="rId19"/>
    <p:sldId id="289" r:id="rId20"/>
    <p:sldId id="276" r:id="rId21"/>
    <p:sldId id="295" r:id="rId22"/>
    <p:sldId id="277" r:id="rId23"/>
    <p:sldId id="290" r:id="rId24"/>
    <p:sldId id="280" r:id="rId25"/>
    <p:sldId id="292" r:id="rId26"/>
    <p:sldId id="281" r:id="rId27"/>
    <p:sldId id="296" r:id="rId28"/>
    <p:sldId id="282" r:id="rId29"/>
    <p:sldId id="297" r:id="rId30"/>
    <p:sldId id="301" r:id="rId31"/>
    <p:sldId id="302" r:id="rId32"/>
    <p:sldId id="303" r:id="rId33"/>
    <p:sldId id="273" r:id="rId34"/>
    <p:sldId id="293" r:id="rId35"/>
    <p:sldId id="275" r:id="rId36"/>
    <p:sldId id="274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3600" b="1" i="0" u="none" kern="1200" baseline="0">
        <a:solidFill>
          <a:schemeClr val="tx1"/>
        </a:solidFill>
        <a:latin typeface="Times New Roman" panose="02020603050405020304" pitchFamily="2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  <a:srgbClr val="0066FF"/>
    <a:srgbClr val="800080"/>
    <a:srgbClr val="FF0000"/>
    <a:srgbClr val="00800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35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" Target="slides/slide2.xml"/><Relationship Id="rId39" Type="http://schemas.openxmlformats.org/officeDocument/2006/relationships/presProps" Target="presProps.xml"/><Relationship Id="rId38" Type="http://schemas.openxmlformats.org/officeDocument/2006/relationships/notesMaster" Target="notesMasters/notesMaster1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b="0" strike="noStrike" noProof="1" dirty="0"/>
          </a:p>
        </p:txBody>
      </p:sp>
      <p:sp>
        <p:nvSpPr>
          <p:cNvPr id="2051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zh-CN" altLang="en-US" sz="1200" b="0" strike="noStrike" noProof="1" dirty="0"/>
          </a:p>
        </p:txBody>
      </p:sp>
      <p:sp>
        <p:nvSpPr>
          <p:cNvPr id="2052" name="幻灯片图像占位符 3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zh-CN" altLang="en-US" sz="1200" b="0" strike="noStrike" noProof="1" dirty="0"/>
          </a:p>
        </p:txBody>
      </p:sp>
      <p:sp>
        <p:nvSpPr>
          <p:cNvPr id="2055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b="0" strike="noStrike" noProof="1" dirty="0">
                <a:latin typeface="Times New Roman" panose="02020603050405020304" pitchFamily="2" charset="0"/>
                <a:ea typeface="宋体" panose="02010600030101010101" pitchFamily="2" charset="-122"/>
                <a:cs typeface="+mn-ea"/>
              </a:rPr>
            </a:fld>
            <a:endParaRPr lang="zh-CN" altLang="en-US" sz="1200" b="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2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 b="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 b="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 b="0">
                <a:latin typeface="Arial" panose="020B0604020202020204" pitchFamily="34" charset="0"/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x-none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en-US" altLang="x-none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3600" b="1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827088" y="620713"/>
            <a:ext cx="7777162" cy="324008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 fontAlgn="base"/>
            <a:r>
              <a:rPr lang="zh-CN" altLang="en-US" sz="4800" b="1" strike="noStrike" noProof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Unit 1 </a:t>
            </a:r>
            <a:endParaRPr lang="zh-CN" altLang="en-US" sz="4800" b="1" strike="noStrike" noProof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fontAlgn="base"/>
            <a:r>
              <a:rPr lang="zh-CN" altLang="en-US" sz="4800" b="1" strike="noStrike" noProof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Where did you go on vacation?</a:t>
            </a:r>
            <a:endParaRPr lang="zh-CN" altLang="en-US" sz="4800" b="1" strike="noStrike" noProof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2290" name="图片 12289" descr="1_Kek_Lok_Si-__Bukit_Bendera_View__"/>
          <p:cNvPicPr>
            <a:picLocks noChangeAspect="1"/>
          </p:cNvPicPr>
          <p:nvPr/>
        </p:nvPicPr>
        <p:blipFill>
          <a:blip r:embed="rId2"/>
          <a:srcRect r="2760"/>
          <a:stretch>
            <a:fillRect/>
          </a:stretch>
        </p:blipFill>
        <p:spPr>
          <a:xfrm rot="-417396">
            <a:off x="468313" y="476250"/>
            <a:ext cx="3552825" cy="24098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文本框 12290"/>
          <p:cNvSpPr txBox="1"/>
          <p:nvPr/>
        </p:nvSpPr>
        <p:spPr>
          <a:xfrm>
            <a:off x="395288" y="3213100"/>
            <a:ext cx="36004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Penang Hill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槟城山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92" name="文本框 12291"/>
          <p:cNvSpPr txBox="1"/>
          <p:nvPr/>
        </p:nvSpPr>
        <p:spPr>
          <a:xfrm>
            <a:off x="4356100" y="2852738"/>
            <a:ext cx="3744913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Weld Quay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海墘街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2293" name="文本框 12292"/>
          <p:cNvSpPr txBox="1"/>
          <p:nvPr/>
        </p:nvSpPr>
        <p:spPr>
          <a:xfrm>
            <a:off x="827088" y="4941888"/>
            <a:ext cx="23749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Georgetown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乔治市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2294" name="图片 12293" descr="de50d834-df2c-4799-9374-b715beb78b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52377">
            <a:off x="4787900" y="404813"/>
            <a:ext cx="3313113" cy="2205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图片 12294" descr="130318002783391413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240656">
            <a:off x="3348038" y="3860800"/>
            <a:ext cx="4176712" cy="2714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1229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WordArt 5"/>
          <p:cNvSpPr>
            <a:spLocks noTextEdit="1"/>
          </p:cNvSpPr>
          <p:nvPr/>
        </p:nvSpPr>
        <p:spPr>
          <a:xfrm rot="-983584">
            <a:off x="179388" y="476250"/>
            <a:ext cx="24114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Reading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CC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3315" name="Oval 2"/>
          <p:cNvSpPr/>
          <p:nvPr/>
        </p:nvSpPr>
        <p:spPr>
          <a:xfrm>
            <a:off x="1476375" y="1268413"/>
            <a:ext cx="863600" cy="792162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2b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2700338" y="549275"/>
            <a:ext cx="6191250" cy="1901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Jane’s diary entries about her vacation and answer the questions.  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323850" y="2790825"/>
            <a:ext cx="8496300" cy="2727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Did Jane have a good time on Monday?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________________________________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2. What about on Tuesday?   __________________________________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3318" name="Text Box 5"/>
          <p:cNvSpPr txBox="1"/>
          <p:nvPr/>
        </p:nvSpPr>
        <p:spPr>
          <a:xfrm>
            <a:off x="900113" y="3579813"/>
            <a:ext cx="30797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Yes, she did.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828675" y="4868863"/>
            <a:ext cx="8064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She didn’t have a good time on Tuesday. 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/>
      <p:bldP spid="13317" grpId="0"/>
      <p:bldP spid="13318" grpId="0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4338" name="Oval 2"/>
          <p:cNvSpPr/>
          <p:nvPr/>
        </p:nvSpPr>
        <p:spPr>
          <a:xfrm>
            <a:off x="468313" y="188913"/>
            <a:ext cx="898525" cy="80168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2c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39" name="Text Box 5"/>
          <p:cNvSpPr txBox="1"/>
          <p:nvPr/>
        </p:nvSpPr>
        <p:spPr>
          <a:xfrm>
            <a:off x="1547813" y="111125"/>
            <a:ext cx="7345362" cy="1301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Read Jane’s diary entries again. Fill in the chart.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4340" name="表格 14339"/>
          <p:cNvGraphicFramePr/>
          <p:nvPr/>
        </p:nvGraphicFramePr>
        <p:xfrm>
          <a:off x="0" y="1414463"/>
          <a:ext cx="9144000" cy="5534025"/>
        </p:xfrm>
        <a:graphic>
          <a:graphicData uri="http://schemas.openxmlformats.org/drawingml/2006/table">
            <a:tbl>
              <a:tblPr/>
              <a:tblGrid>
                <a:gridCol w="3367088"/>
                <a:gridCol w="2112962"/>
                <a:gridCol w="3663950"/>
              </a:tblGrid>
              <a:tr h="155416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Things Jane did or saw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Did she like it? (Yes/No)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Why or why not?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100000"/>
                      </a:schemeClr>
                    </a:solidFill>
                  </a:tcPr>
                </a:tc>
              </a:tr>
              <a:tr h="1068387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tried paragliding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  <a:tr h="1228725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x-none" sz="3200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 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</a:rPr>
                        <a:t>They were</a:t>
                      </a:r>
                      <a:r>
                        <a:rPr lang="zh-CN" altLang="en-US" sz="3200" b="1" dirty="0">
                          <a:latin typeface="Times New Roman" panose="02020603050405020304" pitchFamily="2" charset="0"/>
                        </a:rPr>
                        <a:t> </a:t>
                      </a:r>
                      <a:r>
                        <a:rPr lang="en-US" altLang="x-none" sz="3200" b="1" dirty="0">
                          <a:latin typeface="Times New Roman" panose="02020603050405020304" pitchFamily="2" charset="0"/>
                        </a:rPr>
                        <a:t>delicious.</a:t>
                      </a:r>
                      <a:endParaRPr lang="zh-CN" altLang="en-US" sz="3200" b="1" dirty="0"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>
                        <a:alpha val="100000"/>
                      </a:srgbClr>
                    </a:solidFill>
                  </a:tcPr>
                </a:tc>
              </a:tr>
              <a:tr h="16827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</a:rPr>
                        <a:t>walked around Georgetown</a:t>
                      </a:r>
                      <a:endParaRPr lang="zh-CN" altLang="en-US" sz="3200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4362" name="Text Box 5"/>
          <p:cNvSpPr txBox="1"/>
          <p:nvPr/>
        </p:nvSpPr>
        <p:spPr>
          <a:xfrm>
            <a:off x="5580063" y="2997200"/>
            <a:ext cx="323850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It was exciting.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63" name="Text Box 6"/>
          <p:cNvSpPr txBox="1"/>
          <p:nvPr/>
        </p:nvSpPr>
        <p:spPr>
          <a:xfrm>
            <a:off x="3995738" y="2997200"/>
            <a:ext cx="1152525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64" name="Text Box 7"/>
          <p:cNvSpPr txBox="1"/>
          <p:nvPr/>
        </p:nvSpPr>
        <p:spPr>
          <a:xfrm>
            <a:off x="179388" y="3789363"/>
            <a:ext cx="280828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ate Malaysian yellow noodles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65" name="矩形 11"/>
          <p:cNvSpPr/>
          <p:nvPr/>
        </p:nvSpPr>
        <p:spPr>
          <a:xfrm>
            <a:off x="3995738" y="4005263"/>
            <a:ext cx="8175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Yes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66" name="矩形 12"/>
          <p:cNvSpPr/>
          <p:nvPr/>
        </p:nvSpPr>
        <p:spPr>
          <a:xfrm>
            <a:off x="3995738" y="5229225"/>
            <a:ext cx="817562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Yes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67" name="文本框 14366"/>
          <p:cNvSpPr txBox="1"/>
          <p:nvPr/>
        </p:nvSpPr>
        <p:spPr>
          <a:xfrm>
            <a:off x="5364163" y="4725988"/>
            <a:ext cx="3779837" cy="2041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She liked the old buildings there and wondered what life was like in the past.</a:t>
            </a:r>
            <a:endParaRPr lang="en-US" altLang="zh-CN" sz="3200" b="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/>
      <p:bldP spid="14362" grpId="0"/>
      <p:bldP spid="14363" grpId="0"/>
      <p:bldP spid="14364" grpId="0"/>
      <p:bldP spid="14365" grpId="0"/>
      <p:bldP spid="14366" grpId="0"/>
      <p:bldP spid="143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15362" name="表格 15361"/>
          <p:cNvGraphicFramePr/>
          <p:nvPr/>
        </p:nvGraphicFramePr>
        <p:xfrm>
          <a:off x="250825" y="188913"/>
          <a:ext cx="8713788" cy="6469063"/>
        </p:xfrm>
        <a:graphic>
          <a:graphicData uri="http://schemas.openxmlformats.org/drawingml/2006/table">
            <a:tbl>
              <a:tblPr/>
              <a:tblGrid>
                <a:gridCol w="2470150"/>
                <a:gridCol w="1087438"/>
                <a:gridCol w="5156200"/>
              </a:tblGrid>
              <a:tr h="4679950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x-none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x-none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x-none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went to Penang Hill 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1789113"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 </a:t>
                      </a:r>
                      <a:endParaRPr lang="zh-CN" altLang="en-US" sz="3200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>
                        <a:defRPr sz="2400" kern="1200"/>
                      </a:lvl2pPr>
                      <a:lvl3pPr marL="1143000" lvl="2" indent="-228600">
                        <a:defRPr sz="2000" kern="1200"/>
                      </a:lvl3pPr>
                      <a:lvl4pPr marL="1600200" lvl="3" indent="-228600">
                        <a:defRPr sz="1800" kern="1200"/>
                      </a:lvl4pPr>
                      <a:lvl5pPr marL="2057400" lvl="4" indent="-228600">
                        <a:defRPr sz="1800" kern="1200"/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en-US" altLang="x-none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x-none" sz="3200" b="1" dirty="0">
                          <a:latin typeface="Times New Roman" panose="02020603050405020304" pitchFamily="2" charset="0"/>
                          <a:ea typeface="Times New Roman" panose="02020603050405020304" pitchFamily="2" charset="0"/>
                        </a:rPr>
                        <a:t>It tasted great because she was hungry. </a:t>
                      </a:r>
                      <a:endParaRPr lang="zh-CN" altLang="en-US" sz="3200" b="1" dirty="0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5376" name="Text Box 5"/>
          <p:cNvSpPr txBox="1"/>
          <p:nvPr/>
        </p:nvSpPr>
        <p:spPr>
          <a:xfrm>
            <a:off x="3779838" y="188913"/>
            <a:ext cx="5113337" cy="46640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There were many people and they waited over an hour for the train.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It was raining and they didn’t have an umbrella.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So they got wet and cold.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 couldn’t see anything because of the bad weather.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They didn’t have enough money for food.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77" name="Text Box 6"/>
          <p:cNvSpPr txBox="1"/>
          <p:nvPr/>
        </p:nvSpPr>
        <p:spPr>
          <a:xfrm>
            <a:off x="2916238" y="1773238"/>
            <a:ext cx="11525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No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78" name="Text Box 7"/>
          <p:cNvSpPr txBox="1"/>
          <p:nvPr/>
        </p:nvSpPr>
        <p:spPr>
          <a:xfrm>
            <a:off x="250825" y="5013325"/>
            <a:ext cx="2592388" cy="15541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had one bowl of rice and some fish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79" name="Text Box 8"/>
          <p:cNvSpPr txBox="1"/>
          <p:nvPr/>
        </p:nvSpPr>
        <p:spPr>
          <a:xfrm>
            <a:off x="2771775" y="5445125"/>
            <a:ext cx="10429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  <p:bldP spid="1537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386" name="Oval 2"/>
          <p:cNvSpPr/>
          <p:nvPr/>
        </p:nvSpPr>
        <p:spPr>
          <a:xfrm>
            <a:off x="323850" y="493713"/>
            <a:ext cx="792163" cy="774700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2d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7" name="Text Box 5"/>
          <p:cNvSpPr txBox="1"/>
          <p:nvPr/>
        </p:nvSpPr>
        <p:spPr>
          <a:xfrm>
            <a:off x="1187450" y="352425"/>
            <a:ext cx="7705725" cy="20685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Complete the conversation about Jane’s trip to Penang using the information in the diary entries.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8" name="Text Box 5"/>
          <p:cNvSpPr txBox="1"/>
          <p:nvPr/>
        </p:nvSpPr>
        <p:spPr>
          <a:xfrm>
            <a:off x="720725" y="2408238"/>
            <a:ext cx="8099425" cy="40386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Anna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Hi, Jane. Where did you go on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vacation last week?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Jane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 I ______ to Penang in _________.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Anna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 Who ______ you go with?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Jane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  I went with my ________.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Anna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 What did you do?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9" name="Text Box 5"/>
          <p:cNvSpPr txBox="1"/>
          <p:nvPr/>
        </p:nvSpPr>
        <p:spPr>
          <a:xfrm>
            <a:off x="6372225" y="3867150"/>
            <a:ext cx="23764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Malaysia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2339975" y="3867150"/>
            <a:ext cx="15128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went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91" name="Text Box 8"/>
          <p:cNvSpPr txBox="1"/>
          <p:nvPr/>
        </p:nvSpPr>
        <p:spPr>
          <a:xfrm>
            <a:off x="3563938" y="4516438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did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92" name="Text Box 9"/>
          <p:cNvSpPr txBox="1"/>
          <p:nvPr/>
        </p:nvSpPr>
        <p:spPr>
          <a:xfrm>
            <a:off x="5508625" y="5164138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family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/>
      <p:bldP spid="16388" grpId="0"/>
      <p:bldP spid="16389" grpId="0"/>
      <p:bldP spid="16390" grpId="0"/>
      <p:bldP spid="16391" grpId="0"/>
      <p:bldP spid="16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410" name="Text Box 5"/>
          <p:cNvSpPr txBox="1"/>
          <p:nvPr/>
        </p:nvSpPr>
        <p:spPr>
          <a:xfrm>
            <a:off x="0" y="404813"/>
            <a:ext cx="9144000" cy="6124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Jane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The weather was hot and _______ on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Monday, so we went ____________ on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the beach. Then in the afternoon, we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_______ bicycles to Georgetown. 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Anna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Sounds great!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Jane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Well, but the next day was not as good.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My _______ and I went to Penang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Hill, but the weather _____ really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bad  and rainy. We _______ a long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time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for  the train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and we were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1" name="Text Box 6"/>
          <p:cNvSpPr txBox="1"/>
          <p:nvPr/>
        </p:nvSpPr>
        <p:spPr>
          <a:xfrm>
            <a:off x="2159000" y="4076700"/>
            <a:ext cx="20034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father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2" name="Text Box 8"/>
          <p:cNvSpPr txBox="1"/>
          <p:nvPr/>
        </p:nvSpPr>
        <p:spPr>
          <a:xfrm>
            <a:off x="5508625" y="4724400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was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3" name="Text Box 9"/>
          <p:cNvSpPr txBox="1"/>
          <p:nvPr/>
        </p:nvSpPr>
        <p:spPr>
          <a:xfrm>
            <a:off x="5076825" y="5302250"/>
            <a:ext cx="21463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waited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6300788" y="476250"/>
            <a:ext cx="21590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sunny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5" name="Text Box 8"/>
          <p:cNvSpPr txBox="1"/>
          <p:nvPr/>
        </p:nvSpPr>
        <p:spPr>
          <a:xfrm>
            <a:off x="5435600" y="1052513"/>
            <a:ext cx="28082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paragliding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6" name="Text Box 9"/>
          <p:cNvSpPr txBox="1"/>
          <p:nvPr/>
        </p:nvSpPr>
        <p:spPr>
          <a:xfrm>
            <a:off x="1547813" y="2282825"/>
            <a:ext cx="14398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rode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  <p:bldP spid="17414" grpId="0"/>
      <p:bldP spid="17415" grpId="0"/>
      <p:bldP spid="174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539750" y="485775"/>
            <a:ext cx="8027988" cy="5083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1249680" indent="-124968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_____ and cold because we forgot to bring an _________.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249680" indent="-1249680">
              <a:lnSpc>
                <a:spcPct val="130000"/>
              </a:lnSpc>
            </a:pPr>
            <a:r>
              <a:rPr lang="en-US" altLang="zh-CN" dirty="0">
                <a:solidFill>
                  <a:srgbClr val="CC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Anna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Oh, no!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1249680" indent="-1249680">
              <a:lnSpc>
                <a:spcPct val="130000"/>
              </a:lnSpc>
            </a:pPr>
            <a:r>
              <a:rPr lang="en-US" altLang="zh-CN" dirty="0">
                <a:solidFill>
                  <a:schemeClr val="hlink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Jane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: And that’s not all! We also didn’t bring ________ money, so we only had one bowl of rice and some fish.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5" name="Text Box 6"/>
          <p:cNvSpPr txBox="1"/>
          <p:nvPr/>
        </p:nvSpPr>
        <p:spPr>
          <a:xfrm>
            <a:off x="2124075" y="620713"/>
            <a:ext cx="13985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wet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6" name="Text Box 8"/>
          <p:cNvSpPr txBox="1"/>
          <p:nvPr/>
        </p:nvSpPr>
        <p:spPr>
          <a:xfrm>
            <a:off x="5435600" y="1341438"/>
            <a:ext cx="24479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umbrella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7" name="Text Box 9"/>
          <p:cNvSpPr txBox="1"/>
          <p:nvPr/>
        </p:nvSpPr>
        <p:spPr>
          <a:xfrm>
            <a:off x="3203575" y="3429000"/>
            <a:ext cx="23622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enough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5" grpId="0"/>
      <p:bldP spid="18436" grpId="0"/>
      <p:bldP spid="184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9458" name="Oval 2"/>
          <p:cNvSpPr/>
          <p:nvPr/>
        </p:nvSpPr>
        <p:spPr>
          <a:xfrm>
            <a:off x="323850" y="1412875"/>
            <a:ext cx="792163" cy="776288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2e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1187450" y="1266825"/>
            <a:ext cx="7561263" cy="33861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Imagine Jane went to Penang Hill again and had a great day. Fill in the blanks in her diary entry with the correct forms of the verbs in brackets.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nimBg="1"/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482" name="Text Box 5"/>
          <p:cNvSpPr txBox="1"/>
          <p:nvPr/>
        </p:nvSpPr>
        <p:spPr>
          <a:xfrm>
            <a:off x="466725" y="730250"/>
            <a:ext cx="8353425" cy="4695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41325" indent="-441325" algn="ctr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阅读指导：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1.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读短文可知，本文是一篇日记。记述了七月十八日简一次旅游的经过。因此，本文在时态上应用一般过去时态。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2.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应注意括号中动词过去式的形式，是规则变化的还是不规则变化的。然后做写出正确的形式。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1506" name="Text Box 5"/>
          <p:cNvSpPr txBox="1"/>
          <p:nvPr/>
        </p:nvSpPr>
        <p:spPr>
          <a:xfrm>
            <a:off x="611188" y="620713"/>
            <a:ext cx="7920037" cy="5083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r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Thursday, July 18th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Today ____ (be) a beautiful day. My father and I _____ (go) to Penang Hill again, but this time we _______ (walk) to the top. We _______ (start) at 9:30 a.m. and ____ (see) lots of special Malaysian flowers along the way.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07" name="Text Box 5"/>
          <p:cNvSpPr txBox="1"/>
          <p:nvPr/>
        </p:nvSpPr>
        <p:spPr>
          <a:xfrm>
            <a:off x="3097213" y="2212975"/>
            <a:ext cx="13319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went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08" name="Text Box 6"/>
          <p:cNvSpPr txBox="1"/>
          <p:nvPr/>
        </p:nvSpPr>
        <p:spPr>
          <a:xfrm>
            <a:off x="2014538" y="1492250"/>
            <a:ext cx="11525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was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09" name="Text Box 8"/>
          <p:cNvSpPr txBox="1"/>
          <p:nvPr/>
        </p:nvSpPr>
        <p:spPr>
          <a:xfrm>
            <a:off x="5148263" y="2932113"/>
            <a:ext cx="18716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walked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10" name="Text Box 9"/>
          <p:cNvSpPr txBox="1"/>
          <p:nvPr/>
        </p:nvSpPr>
        <p:spPr>
          <a:xfrm>
            <a:off x="3492500" y="3646488"/>
            <a:ext cx="194468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started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1511" name="Text Box 6"/>
          <p:cNvSpPr txBox="1"/>
          <p:nvPr/>
        </p:nvSpPr>
        <p:spPr>
          <a:xfrm>
            <a:off x="2484438" y="4371975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saw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/>
      <p:bldP spid="21508" grpId="0"/>
      <p:bldP spid="21509" grpId="0"/>
      <p:bldP spid="21510" grpId="0"/>
      <p:bldP spid="215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1836738" y="1701800"/>
            <a:ext cx="5905500" cy="28813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796"/>
              </a:avLst>
            </a:prstTxWarp>
            <a:normAutofit/>
          </a:bodyPr>
          <a:p>
            <a:pPr algn="ctr" fontAlgn="base"/>
            <a:r>
              <a:rPr lang="zh-CN" altLang="en-US" sz="4800" b="1" strike="noStrike" noProof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Section  B  </a:t>
            </a:r>
            <a:endParaRPr lang="zh-CN" altLang="en-US" sz="4800" b="1" strike="noStrike" noProof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fontAlgn="base"/>
            <a:r>
              <a:rPr lang="zh-CN" altLang="en-US" sz="4800" b="1" strike="noStrike" noProof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(2a-2e)</a:t>
            </a:r>
            <a:endParaRPr lang="zh-CN" altLang="en-US" sz="4800" b="1" strike="noStrike" noProof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fontAlgn="base"/>
            <a:endParaRPr lang="zh-CN" altLang="en-US" sz="4800" b="1" strike="noStrike" noProof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530" name="内容占位符 22529"/>
          <p:cNvSpPr>
            <a:spLocks noGrp="1"/>
          </p:cNvSpPr>
          <p:nvPr>
            <p:ph idx="1"/>
          </p:nvPr>
        </p:nvSpPr>
        <p:spPr>
          <a:xfrm>
            <a:off x="519113" y="1135063"/>
            <a:ext cx="8229600" cy="4525962"/>
          </a:xfrm>
          <a:ln/>
        </p:spPr>
        <p:txBody>
          <a:bodyPr anchor="t"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About one hour later, we ________ (stop) and ______ (drink) some tea. Then we _______ (walk) for another two hours before we ____ (get) to the top. I ____ (be) quite tired, but the city ______(look) wonderful from the top of the hill!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  <p:sp>
        <p:nvSpPr>
          <p:cNvPr id="22531" name="Text Box 8"/>
          <p:cNvSpPr txBox="1"/>
          <p:nvPr/>
        </p:nvSpPr>
        <p:spPr>
          <a:xfrm>
            <a:off x="5580063" y="1268413"/>
            <a:ext cx="23034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stopped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2" name="Text Box 9"/>
          <p:cNvSpPr txBox="1"/>
          <p:nvPr/>
        </p:nvSpPr>
        <p:spPr>
          <a:xfrm>
            <a:off x="1403350" y="1989138"/>
            <a:ext cx="1439863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drank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3" name="Text Box 8"/>
          <p:cNvSpPr txBox="1"/>
          <p:nvPr/>
        </p:nvSpPr>
        <p:spPr>
          <a:xfrm>
            <a:off x="539750" y="2708275"/>
            <a:ext cx="18002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walked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4" name="Text Box 9"/>
          <p:cNvSpPr txBox="1"/>
          <p:nvPr/>
        </p:nvSpPr>
        <p:spPr>
          <a:xfrm>
            <a:off x="2627313" y="3429000"/>
            <a:ext cx="10795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got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5" name="Text Box 6"/>
          <p:cNvSpPr txBox="1"/>
          <p:nvPr/>
        </p:nvSpPr>
        <p:spPr>
          <a:xfrm>
            <a:off x="7019925" y="3435350"/>
            <a:ext cx="118745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was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22536" name="Text Box 9"/>
          <p:cNvSpPr txBox="1"/>
          <p:nvPr/>
        </p:nvSpPr>
        <p:spPr>
          <a:xfrm>
            <a:off x="6011863" y="4149725"/>
            <a:ext cx="17637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looked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charRg st="0" end="2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charRg st="0" end="2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22531" grpId="0"/>
      <p:bldP spid="22532" grpId="0"/>
      <p:bldP spid="22533" grpId="0"/>
      <p:bldP spid="22534" grpId="0"/>
      <p:bldP spid="22535" grpId="0"/>
      <p:bldP spid="225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3554" name="WordArt 4"/>
          <p:cNvSpPr>
            <a:spLocks noTextEdit="1"/>
          </p:cNvSpPr>
          <p:nvPr/>
        </p:nvSpPr>
        <p:spPr>
          <a:xfrm>
            <a:off x="1908175" y="692150"/>
            <a:ext cx="4824413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3555" name="Text Box 5"/>
          <p:cNvSpPr txBox="1"/>
          <p:nvPr/>
        </p:nvSpPr>
        <p:spPr>
          <a:xfrm>
            <a:off x="468313" y="1700213"/>
            <a:ext cx="8496300" cy="3381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1. I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feel like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I was a bird.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feel like+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从句，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意为“觉得好像是</a:t>
            </a:r>
            <a:r>
              <a:rPr lang="en-US" altLang="zh-CN" dirty="0">
                <a:solidFill>
                  <a:srgbClr val="0000FF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”。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e.g.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feel like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I’m walking through the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history.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我感觉好像是倘佯在历史的长河中。</a:t>
            </a:r>
            <a:endParaRPr lang="en-US" altLang="zh-CN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29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charRg st="29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59" end="1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charRg st="59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05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5">
                                            <p:txEl>
                                              <p:charRg st="105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charRg st="12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5">
                                            <p:txEl>
                                              <p:charRg st="124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5"/>
          <p:cNvSpPr txBox="1"/>
          <p:nvPr/>
        </p:nvSpPr>
        <p:spPr>
          <a:xfrm>
            <a:off x="685800" y="620713"/>
            <a:ext cx="8351838" cy="5354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609600" indent="-609600"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[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拓展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]feel like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的其他用法：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</a:rPr>
              <a:t>①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feel like +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名词或代词，</a:t>
            </a:r>
            <a:r>
              <a:rPr lang="zh-CN" altLang="en-US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</a:rPr>
              <a:t>意为“觉得</a:t>
            </a:r>
            <a:endParaRPr lang="zh-CN" altLang="en-US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好像”。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e.g. It</a:t>
            </a:r>
            <a:r>
              <a:rPr lang="en-US" altLang="zh-CN" dirty="0">
                <a:solidFill>
                  <a:srgbClr val="00206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feels like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rain soon.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感觉天好像很快就要下雨了。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2" charset="0"/>
              </a:rPr>
              <a:t>②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feel like +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动名词，意为“想做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”。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e.g. I don’t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feel like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walking today.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609600" indent="-609600"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 今天我不太想去散步。</a:t>
            </a:r>
            <a:endParaRPr lang="en-US" altLang="zh-CN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21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21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8" end="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8">
                                            <p:txEl>
                                              <p:charRg st="48" end="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0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60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97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578">
                                            <p:txEl>
                                              <p:charRg st="97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24" end="1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charRg st="124" end="1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54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78">
                                            <p:txEl>
                                              <p:charRg st="154" end="1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99" end="2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578">
                                            <p:txEl>
                                              <p:charRg st="199" end="2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395288" y="333375"/>
            <a:ext cx="8353425" cy="53546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2. 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because of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the bad weather, we 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couldn’t see anything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below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(1)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because of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意为“因为”，后跟名词。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e.g.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They didn’t go fishing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because of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the bad weather.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因为天气不好所以他们没有去钓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  鱼。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514350" indent="-514350" defTabSz="914400">
              <a:lnSpc>
                <a:spcPct val="120000"/>
              </a:lnSpc>
              <a:tabLst>
                <a:tab pos="808355" algn="l"/>
              </a:tabLst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78" end="1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charRg st="78" end="1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11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charRg st="111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58" end="1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2">
                                            <p:txEl>
                                              <p:charRg st="158" end="1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187" end="2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2">
                                            <p:txEl>
                                              <p:charRg st="187" end="2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214" end="2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2">
                                            <p:txEl>
                                              <p:charRg st="214" end="2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charRg st="229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2">
                                            <p:txEl>
                                              <p:charRg st="229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6" name="Text Box 5"/>
          <p:cNvSpPr txBox="1"/>
          <p:nvPr/>
        </p:nvSpPr>
        <p:spPr>
          <a:xfrm>
            <a:off x="34925" y="1200150"/>
            <a:ext cx="9002713" cy="36576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808355" indent="-808355">
              <a:lnSpc>
                <a:spcPct val="130000"/>
              </a:lnSpc>
            </a:pP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[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拓展</a:t>
            </a:r>
            <a:r>
              <a:rPr lang="en-US" altLang="zh-CN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]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because +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句子， </a:t>
            </a: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意为“因为”。</a:t>
            </a:r>
            <a:endParaRPr lang="zh-CN" altLang="en-US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808355" indent="-808355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e.g.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他因为生病而没有上学。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808355" indent="-808355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He didn’t go to school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because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he was ill.   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808355" indent="-808355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=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He didn’t go to school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because of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his illness.        </a:t>
            </a:r>
            <a:endParaRPr lang="en-US" altLang="zh-CN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27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626">
                                            <p:txEl>
                                              <p:charRg st="27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45" end="1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626">
                                            <p:txEl>
                                              <p:charRg st="45" end="1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charRg st="100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626">
                                            <p:txEl>
                                              <p:charRg st="100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0" name="Text Box 5"/>
          <p:cNvSpPr txBox="1"/>
          <p:nvPr/>
        </p:nvSpPr>
        <p:spPr>
          <a:xfrm>
            <a:off x="323850" y="885825"/>
            <a:ext cx="8785225" cy="20653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(2)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below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意为“在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下面，到</a:t>
            </a:r>
            <a:r>
              <a:rPr lang="en-US" altLang="zh-CN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下面”。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e.g. Please do not write 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below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 this line.</a:t>
            </a:r>
            <a:b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请不要写到这条线下面。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char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charRg st="27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charRg st="27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内容占位符 28673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184775"/>
          </a:xfrm>
          <a:ln/>
        </p:spPr>
        <p:txBody>
          <a:bodyPr anchor="t"/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[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辨析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] below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与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under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的区别：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below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指某物处于较低的地方，但不一定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是正下方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;  under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指处于某物的正下方。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e.g. </a:t>
            </a:r>
            <a:r>
              <a:rPr lang="zh-CN" altLang="en-US" sz="3600" b="1" dirty="0">
                <a:latin typeface="Times New Roman" panose="02020603050405020304" pitchFamily="2" charset="0"/>
              </a:rPr>
              <a:t>我们在月下。</a:t>
            </a:r>
            <a:endParaRPr lang="zh-CN" altLang="en-US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   We are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below</a:t>
            </a:r>
            <a:r>
              <a:rPr lang="en-US" altLang="zh-CN" sz="3600" b="1" dirty="0">
                <a:latin typeface="Times New Roman" panose="02020603050405020304" pitchFamily="2" charset="0"/>
              </a:rPr>
              <a:t> the moon.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  </a:t>
            </a:r>
            <a:r>
              <a:rPr lang="zh-CN" altLang="en-US" sz="3600" b="1" dirty="0">
                <a:latin typeface="Times New Roman" panose="02020603050405020304" pitchFamily="2" charset="0"/>
              </a:rPr>
              <a:t>那名男孩子站在树下。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      The boy stood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under</a:t>
            </a:r>
            <a:r>
              <a:rPr lang="en-US" altLang="zh-CN" sz="3600" b="1" dirty="0">
                <a:latin typeface="Times New Roman" panose="02020603050405020304" pitchFamily="2" charset="0"/>
              </a:rPr>
              <a:t> the tree.</a:t>
            </a:r>
            <a:r>
              <a:rPr lang="en-US" altLang="zh-CN" sz="3600" dirty="0">
                <a:latin typeface="Times New Roman" panose="02020603050405020304" pitchFamily="2" charset="0"/>
              </a:rPr>
              <a:t> </a:t>
            </a:r>
            <a:endParaRPr lang="zh-CN" altLang="en-US" sz="3600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22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charRg st="22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4">
                                            <p:txEl>
                                              <p:charRg st="43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66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8674">
                                            <p:txEl>
                                              <p:charRg st="66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78" end="10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8674">
                                            <p:txEl>
                                              <p:charRg st="78" end="10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09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8674">
                                            <p:txEl>
                                              <p:charRg st="109" end="1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charRg st="126" end="1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8674">
                                            <p:txEl>
                                              <p:charRg st="126" end="1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698" name="Text Box 5"/>
          <p:cNvSpPr txBox="1"/>
          <p:nvPr/>
        </p:nvSpPr>
        <p:spPr>
          <a:xfrm>
            <a:off x="503238" y="741363"/>
            <a:ext cx="8101012" cy="5083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3. My father didn’t bring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enough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money.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enough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作形容词，意为“充足的，足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 够的，充分的”。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e.g.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You have</a:t>
            </a:r>
            <a:r>
              <a:rPr lang="en-US" altLang="zh-CN" dirty="0">
                <a:solidFill>
                  <a:srgbClr val="00B05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enough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time to get there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on time.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   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你有足够的时间按时到达那里。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endParaRPr lang="en-US" altLang="zh-CN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40" end="6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txEl>
                                              <p:charRg st="40" end="6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64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698">
                                            <p:txEl>
                                              <p:charRg st="64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77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8">
                                            <p:txEl>
                                              <p:charRg st="77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121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698">
                                            <p:txEl>
                                              <p:charRg st="121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charRg st="140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8">
                                            <p:txEl>
                                              <p:charRg st="140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22" name="内容占位符 30721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4525963"/>
          </a:xfrm>
          <a:ln/>
        </p:spPr>
        <p:txBody>
          <a:bodyPr anchor="t"/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 [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注意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]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当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enough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作副词时，意为“足够地，充足地”。它修饰形容词时应置于该形容词后面来修饰。</a:t>
            </a:r>
            <a:endParaRPr lang="en-US" altLang="zh-CN" sz="3600" b="1" dirty="0">
              <a:solidFill>
                <a:srgbClr val="002060"/>
              </a:solidFill>
              <a:latin typeface="Times New Roman" panose="02020603050405020304" pitchFamily="2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 dirty="0">
                <a:latin typeface="Times New Roman" panose="02020603050405020304" pitchFamily="2" charset="0"/>
              </a:rPr>
              <a:t>e.g. The house isn’t</a:t>
            </a: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big enough </a:t>
            </a:r>
            <a:r>
              <a:rPr lang="en-US" altLang="zh-CN" sz="3600" b="1" dirty="0">
                <a:latin typeface="Times New Roman" panose="02020603050405020304" pitchFamily="2" charset="0"/>
              </a:rPr>
              <a:t>for us.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0" indent="0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latin typeface="Times New Roman" panose="02020603050405020304" pitchFamily="2" charset="0"/>
              </a:rPr>
              <a:t>       这个房子对我们来说不够大。 </a:t>
            </a:r>
            <a:endParaRPr lang="zh-CN" altLang="en-US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51" end="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charRg st="51" end="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charRg st="91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22">
                                            <p:txEl>
                                              <p:charRg st="91" end="1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1746" name="文本框 31745"/>
          <p:cNvSpPr txBox="1"/>
          <p:nvPr/>
        </p:nvSpPr>
        <p:spPr>
          <a:xfrm>
            <a:off x="611188" y="836613"/>
            <a:ext cx="7632700" cy="3387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44500" indent="-4445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4. …so we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decided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to go to the beach near our hotel.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decide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决定；选定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e.g. He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decided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to get married.</a:t>
            </a:r>
            <a:b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他决定结婚。 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53" end="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>
                                            <p:txEl>
                                              <p:charRg st="53" end="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charRg st="73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6">
                                            <p:txEl>
                                              <p:charRg st="73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文本框 5121"/>
          <p:cNvSpPr txBox="1"/>
          <p:nvPr/>
        </p:nvSpPr>
        <p:spPr>
          <a:xfrm>
            <a:off x="107950" y="115888"/>
            <a:ext cx="8785225" cy="62484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自主学习方案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翻译下列词组。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今天早上我和我的家人到达了马来西亚。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_____________________________________</a:t>
            </a:r>
            <a:r>
              <a:rPr lang="zh-CN" altLang="en-US" sz="2400" u="sng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                                </a:t>
            </a:r>
            <a:endParaRPr lang="zh-CN" altLang="en-US" sz="2400" u="sng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2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．尝试滑翔伞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</a:t>
            </a:r>
            <a:r>
              <a:rPr lang="zh-CN" altLang="en-US" sz="2400" dirty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 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．特殊的东西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4.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今天是多么的不同！                   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5.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等了一个多小时的火车                     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6.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太多的人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7.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到达山顶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8.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因为坏天气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9.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带足够的钱         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_____________________________________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10.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喜欢在城镇周围散步               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__________________</a:t>
            </a:r>
            <a:r>
              <a:rPr lang="zh-CN" altLang="en-US" sz="2400" b="0" u="sng" dirty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                                          </a:t>
            </a:r>
            <a:r>
              <a:rPr lang="en-US" altLang="zh-CN" sz="2400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  <a:sym typeface="Times New Roman" panose="02020603050405020304" pitchFamily="2" charset="0"/>
              </a:rPr>
              <a:t>_</a:t>
            </a:r>
            <a:r>
              <a:rPr lang="zh-CN" altLang="en-US" sz="2400" u="sng" dirty="0">
                <a:latin typeface="Times New Roman" panose="02020603050405020304" pitchFamily="2" charset="0"/>
                <a:ea typeface="宋体" panose="02010600030101010101" pitchFamily="2" charset="-122"/>
                <a:sym typeface="Times New Roman" panose="02020603050405020304" pitchFamily="2" charset="0"/>
              </a:rPr>
              <a:t> </a:t>
            </a:r>
            <a:endParaRPr lang="en-US" altLang="zh-CN" sz="40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2770" name="文本框 32769"/>
          <p:cNvSpPr txBox="1"/>
          <p:nvPr/>
        </p:nvSpPr>
        <p:spPr>
          <a:xfrm>
            <a:off x="323850" y="620713"/>
            <a:ext cx="8280400" cy="5521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5. My sister and I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tried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paragliding.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try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v.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&amp;</a:t>
            </a:r>
            <a:r>
              <a:rPr lang="zh-CN" altLang="en-US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尝试；设法；努力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e.g. This idea seems good but you 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need to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try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it out.</a:t>
            </a:r>
            <a:b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这个想法似乎不错，但是需要试  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验一下。 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After a few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tries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they decided to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give up.</a:t>
            </a:r>
            <a:b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</a:b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  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试了几次后，他们决定放弃。 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0">
                                            <p:txEl>
                                              <p:charRg st="38" end="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63" end="1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>
                                            <p:txEl>
                                              <p:charRg st="63" end="1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04" end="1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770">
                                            <p:txEl>
                                              <p:charRg st="104" end="15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57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770">
                                            <p:txEl>
                                              <p:charRg st="157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173" end="2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2770">
                                            <p:txEl>
                                              <p:charRg st="173" end="2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charRg st="219" end="2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0">
                                            <p:txEl>
                                              <p:charRg st="219" end="2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3794" name="文本框 33793"/>
          <p:cNvSpPr txBox="1"/>
          <p:nvPr/>
        </p:nvSpPr>
        <p:spPr>
          <a:xfrm>
            <a:off x="1588" y="333375"/>
            <a:ext cx="9142412" cy="5521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6. I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wonder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what life was like here in the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past.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wonder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想知道；琢磨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e.g. I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wonder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who she is.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我在想她到底是谁。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7. We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waited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over an hour for the train because there were too many people.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i="1" dirty="0">
                <a:latin typeface="Times New Roman" panose="02020603050405020304" pitchFamily="2" charset="0"/>
                <a:ea typeface="宋体" panose="02010600030101010101" pitchFamily="2" charset="-122"/>
              </a:rPr>
              <a:t>   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wait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i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v.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等待；等候</a:t>
            </a:r>
            <a:endParaRPr lang="zh-CN" altLang="en-US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e.g. She rang the bell and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waited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444500" indent="-444500">
              <a:lnSpc>
                <a:spcPct val="110000"/>
              </a:lnSpc>
            </a:pP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          她按铃后就等候着。</a:t>
            </a:r>
            <a:endParaRPr lang="zh-CN" altLang="en-US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49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4">
                                            <p:txEl>
                                              <p:charRg st="49" end="7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4">
                                            <p:txEl>
                                              <p:charRg st="70" end="10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01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3794">
                                            <p:txEl>
                                              <p:charRg st="101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21" end="1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3794">
                                            <p:txEl>
                                              <p:charRg st="121" end="1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19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794">
                                            <p:txEl>
                                              <p:charRg st="197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15" end="2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3794">
                                            <p:txEl>
                                              <p:charRg st="215" end="2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charRg st="255" end="2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3794">
                                            <p:txEl>
                                              <p:charRg st="255" end="27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4818" name="WordArt 4"/>
          <p:cNvSpPr>
            <a:spLocks noTextEdit="1"/>
          </p:cNvSpPr>
          <p:nvPr/>
        </p:nvSpPr>
        <p:spPr>
          <a:xfrm>
            <a:off x="539750" y="333375"/>
            <a:ext cx="2952750" cy="7921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针对训练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819" name="Text Box 5"/>
          <p:cNvSpPr txBox="1"/>
          <p:nvPr/>
        </p:nvSpPr>
        <p:spPr>
          <a:xfrm>
            <a:off x="179388" y="1196975"/>
            <a:ext cx="8748712" cy="5362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609600" indent="-609600">
              <a:lnSpc>
                <a:spcPct val="120000"/>
              </a:lnSpc>
            </a:pPr>
            <a:r>
              <a:rPr lang="zh-CN" altLang="en-US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选词填空。</a:t>
            </a:r>
            <a:endParaRPr lang="en-US" altLang="zh-CN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1. I feel like ______ (going/go) to Hong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Kong for vacation next summer vacation.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2. He’s not going to buy that car 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_______ (because /because of) it’s too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expensive.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3. The train was late _________ (because/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609600" indent="-609600">
              <a:lnSpc>
                <a:spcPct val="12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because of) the heavy frog (</a:t>
            </a:r>
            <a:r>
              <a:rPr lang="zh-CN" altLang="en-US" dirty="0">
                <a:latin typeface="Times New Roman" panose="02020603050405020304" pitchFamily="2" charset="0"/>
                <a:ea typeface="宋体" panose="02010600030101010101" pitchFamily="2" charset="-122"/>
              </a:rPr>
              <a:t>雾</a:t>
            </a: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).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820" name="Text Box 5"/>
          <p:cNvSpPr txBox="1"/>
          <p:nvPr/>
        </p:nvSpPr>
        <p:spPr>
          <a:xfrm>
            <a:off x="647700" y="3978275"/>
            <a:ext cx="1943100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because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821" name="Text Box 6"/>
          <p:cNvSpPr txBox="1"/>
          <p:nvPr/>
        </p:nvSpPr>
        <p:spPr>
          <a:xfrm>
            <a:off x="2663825" y="1962150"/>
            <a:ext cx="1582738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going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4822" name="Text Box 7"/>
          <p:cNvSpPr txBox="1"/>
          <p:nvPr/>
        </p:nvSpPr>
        <p:spPr>
          <a:xfrm>
            <a:off x="4284663" y="5300663"/>
            <a:ext cx="28797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because of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6" end="4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4819">
                                            <p:txEl>
                                              <p:charRg st="6" end="4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48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charRg st="48" end="9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93" end="1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4819">
                                            <p:txEl>
                                              <p:charRg st="93" end="1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130" end="1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charRg st="130" end="1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174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4819">
                                            <p:txEl>
                                              <p:charRg st="174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190" end="2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charRg st="190" end="2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charRg st="233" end="2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4819">
                                            <p:txEl>
                                              <p:charRg st="233" end="2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1" grpId="0"/>
      <p:bldP spid="348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5842" name="Text Box 5"/>
          <p:cNvSpPr txBox="1"/>
          <p:nvPr/>
        </p:nvSpPr>
        <p:spPr>
          <a:xfrm>
            <a:off x="395288" y="1703388"/>
            <a:ext cx="8172450" cy="294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4. Her coat reaches _____ (below/ under) 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her knee.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5. The boy is _________ (enough old/ 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old enough) to get dressed himself.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5843" name="Text Box 8"/>
          <p:cNvSpPr txBox="1"/>
          <p:nvPr/>
        </p:nvSpPr>
        <p:spPr>
          <a:xfrm>
            <a:off x="4248150" y="1847850"/>
            <a:ext cx="15843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below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35844" name="Text Box 6"/>
          <p:cNvSpPr txBox="1"/>
          <p:nvPr/>
        </p:nvSpPr>
        <p:spPr>
          <a:xfrm>
            <a:off x="2951163" y="3294063"/>
            <a:ext cx="30956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old enough</a:t>
            </a:r>
            <a:endParaRPr lang="en-US" altLang="zh-CN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char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43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charRg st="43" end="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58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charRg st="58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charRg st="96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5842">
                                            <p:txEl>
                                              <p:charRg st="96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  <p:bldP spid="358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6866" name="WordArt 4"/>
          <p:cNvSpPr>
            <a:spLocks noTextEdit="1"/>
          </p:cNvSpPr>
          <p:nvPr/>
        </p:nvSpPr>
        <p:spPr>
          <a:xfrm>
            <a:off x="2771775" y="260350"/>
            <a:ext cx="40322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00FF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gradFill rotWithShape="1">
                <a:gsLst>
                  <a:gs pos="0">
                    <a:srgbClr val="FF00FF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867" name="Text Box 5"/>
          <p:cNvSpPr txBox="1"/>
          <p:nvPr/>
        </p:nvSpPr>
        <p:spPr>
          <a:xfrm>
            <a:off x="144463" y="1341438"/>
            <a:ext cx="8999537" cy="545306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5000"/>
              </a:lnSpc>
            </a:pPr>
            <a:r>
              <a:rPr lang="zh-CN" altLang="en-US" sz="34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用所给动词的适当形式填空。</a:t>
            </a:r>
            <a:endParaRPr lang="en-US" altLang="zh-CN" sz="34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1. My mother ____ (</a:t>
            </a:r>
            <a:r>
              <a:rPr lang="en-US" altLang="zh-CN" sz="3400" dirty="0">
                <a:solidFill>
                  <a:srgbClr val="008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buy</a:t>
            </a: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) a new schoolbag for 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    me yesterday. 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2. When ___ you ___ (</a:t>
            </a:r>
            <a:r>
              <a:rPr lang="en-US" altLang="zh-CN" sz="3400" dirty="0">
                <a:solidFill>
                  <a:srgbClr val="008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start</a:t>
            </a: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) to learn English?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3. My aunt ____ (</a:t>
            </a:r>
            <a:r>
              <a:rPr lang="en-US" altLang="zh-CN" sz="3400" dirty="0">
                <a:solidFill>
                  <a:srgbClr val="008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take</a:t>
            </a: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) us to dinner at a 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    restaurant but the food __ (</a:t>
            </a:r>
            <a:r>
              <a:rPr lang="en-US" altLang="zh-CN" sz="3400" dirty="0">
                <a:solidFill>
                  <a:srgbClr val="008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is</a:t>
            </a: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) not good at all.  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4. When I _____ (</a:t>
            </a:r>
            <a:r>
              <a:rPr lang="en-US" altLang="zh-CN" sz="3400" dirty="0">
                <a:solidFill>
                  <a:srgbClr val="008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am</a:t>
            </a: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) in America, I _____ 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    (make) a lot of new friends.  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15000"/>
              </a:lnSpc>
            </a:pP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5. They ____ (</a:t>
            </a:r>
            <a:r>
              <a:rPr lang="en-US" altLang="zh-CN" sz="3400" dirty="0">
                <a:solidFill>
                  <a:srgbClr val="008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have</a:t>
            </a:r>
            <a:r>
              <a:rPr lang="en-US" altLang="zh-CN" sz="3400" dirty="0">
                <a:latin typeface="Times New Roman" panose="02020603050405020304" pitchFamily="2" charset="0"/>
                <a:ea typeface="宋体" panose="02010600030101010101" pitchFamily="2" charset="-122"/>
              </a:rPr>
              <a:t>) a great sale last weekend.</a:t>
            </a:r>
            <a:endParaRPr lang="en-US" altLang="zh-CN" sz="3400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14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charRg st="14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charRg st="59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78" end="1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charRg st="78" end="1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124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charRg st="124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166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6867">
                                            <p:txEl>
                                              <p:charRg st="166" end="2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21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charRg st="221" end="26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63" end="2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867">
                                            <p:txEl>
                                              <p:charRg st="263" end="2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charRg st="298" end="3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6867">
                                            <p:txEl>
                                              <p:charRg st="298" end="3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 descr="beijin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3" descr="Bosto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8" name="Picture 4" descr="egypt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5" descr="moscow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6" descr="toronto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7"/>
          <p:cNvSpPr>
            <a:spLocks noGrp="1"/>
          </p:cNvSpPr>
          <p:nvPr>
            <p:ph type="body" idx="4294967295"/>
          </p:nvPr>
        </p:nvSpPr>
        <p:spPr>
          <a:xfrm>
            <a:off x="755650" y="404813"/>
            <a:ext cx="7561263" cy="685800"/>
          </a:xfrm>
          <a:ln/>
        </p:spPr>
        <p:txBody>
          <a:bodyPr wrap="none" anchor="t"/>
          <a:p>
            <a:pPr algn="ctr" eaLnBrk="1" hangingPunct="1">
              <a:buNone/>
            </a:pPr>
            <a:r>
              <a:rPr lang="en-US" altLang="zh-CN" sz="3600" b="1" dirty="0">
                <a:solidFill>
                  <a:srgbClr val="000099"/>
                </a:solidFill>
              </a:rPr>
              <a:t>Where </a:t>
            </a:r>
            <a:r>
              <a:rPr lang="en-US" altLang="zh-CN" sz="3600" b="1" dirty="0">
                <a:solidFill>
                  <a:srgbClr val="000099"/>
                </a:solidFill>
                <a:cs typeface="Times New Roman" panose="02020603050405020304" pitchFamily="2" charset="0"/>
              </a:rPr>
              <a:t>do you want to go? Why?</a:t>
            </a:r>
            <a:r>
              <a:rPr lang="en-US" altLang="zh-CN" dirty="0">
                <a:solidFill>
                  <a:schemeClr val="bg2"/>
                </a:solidFill>
              </a:rPr>
              <a:t> </a:t>
            </a:r>
            <a:endParaRPr lang="en-US" altLang="zh-CN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1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1c95c4fc350cbda7b901a0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Hong Kong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4" descr="20031171411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5" descr="toronto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New York City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WordArt 4"/>
          <p:cNvSpPr>
            <a:spLocks noTextEdit="1"/>
          </p:cNvSpPr>
          <p:nvPr/>
        </p:nvSpPr>
        <p:spPr>
          <a:xfrm>
            <a:off x="412750" y="549275"/>
            <a:ext cx="2143125" cy="966788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875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Discussion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8195" name="Text Box 5"/>
          <p:cNvSpPr txBox="1"/>
          <p:nvPr/>
        </p:nvSpPr>
        <p:spPr>
          <a:xfrm>
            <a:off x="3563938" y="476250"/>
            <a:ext cx="5040312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Discuss the questions with your partner. </a:t>
            </a:r>
            <a:endParaRPr lang="en-US" altLang="zh-CN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6" name="Oval 2"/>
          <p:cNvSpPr/>
          <p:nvPr/>
        </p:nvSpPr>
        <p:spPr>
          <a:xfrm>
            <a:off x="2738438" y="620713"/>
            <a:ext cx="825500" cy="846137"/>
          </a:xfrm>
          <a:prstGeom prst="ellipse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2a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7" name="Text Box 5"/>
          <p:cNvSpPr txBox="1"/>
          <p:nvPr/>
        </p:nvSpPr>
        <p:spPr>
          <a:xfrm>
            <a:off x="322263" y="2133600"/>
            <a:ext cx="8353425" cy="1520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What do people usually do on vacation?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They usually __________________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8198" name="Text Box 5"/>
          <p:cNvSpPr txBox="1"/>
          <p:nvPr/>
        </p:nvSpPr>
        <p:spPr>
          <a:xfrm>
            <a:off x="323850" y="3716338"/>
            <a:ext cx="8280400" cy="15208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2. What activities do you find enjoyable?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dirty="0">
                <a:latin typeface="Times New Roman" panose="02020603050405020304" pitchFamily="2" charset="0"/>
                <a:ea typeface="宋体" panose="02010600030101010101" pitchFamily="2" charset="-122"/>
              </a:rPr>
              <a:t>    Going fishing. ____________________</a:t>
            </a:r>
            <a:endParaRPr lang="en-US" altLang="zh-CN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  <p:bldP spid="8196" grpId="0" animBg="1"/>
      <p:bldP spid="8197" grpId="0"/>
      <p:bldP spid="81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9218" name="图片 9217" descr="65b1d6146113993594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1412875"/>
            <a:ext cx="5832475" cy="3941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9" name="矩形 9218"/>
          <p:cNvSpPr/>
          <p:nvPr/>
        </p:nvSpPr>
        <p:spPr>
          <a:xfrm>
            <a:off x="3059113" y="404813"/>
            <a:ext cx="33845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 in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220" name="文本框 9219"/>
          <p:cNvSpPr txBox="1"/>
          <p:nvPr/>
        </p:nvSpPr>
        <p:spPr>
          <a:xfrm>
            <a:off x="1258888" y="5734050"/>
            <a:ext cx="3600450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Malaysia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马来西亚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9221" name="文本框 9220"/>
          <p:cNvSpPr txBox="1"/>
          <p:nvPr/>
        </p:nvSpPr>
        <p:spPr>
          <a:xfrm>
            <a:off x="6300788" y="3429000"/>
            <a:ext cx="237648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Malaysian </a:t>
            </a:r>
            <a:r>
              <a:rPr lang="zh-CN" altLang="en-US" sz="3200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马来西亚人</a:t>
            </a:r>
            <a:endParaRPr lang="zh-CN" altLang="en-US" sz="3200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9222" name="图片 9221" descr="10811110_8206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1628775"/>
            <a:ext cx="2735262" cy="1604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3" name="图片 9222" descr="139086020"/>
          <p:cNvPicPr>
            <a:picLocks noChangeAspect="1"/>
          </p:cNvPicPr>
          <p:nvPr/>
        </p:nvPicPr>
        <p:blipFill>
          <a:blip r:embed="rId4"/>
          <a:srcRect b="11440"/>
          <a:stretch>
            <a:fillRect/>
          </a:stretch>
        </p:blipFill>
        <p:spPr>
          <a:xfrm>
            <a:off x="6227763" y="4724400"/>
            <a:ext cx="2519362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 Box 5"/>
          <p:cNvSpPr txBox="1"/>
          <p:nvPr/>
        </p:nvSpPr>
        <p:spPr>
          <a:xfrm>
            <a:off x="3276600" y="3284538"/>
            <a:ext cx="21478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bird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鸟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3" name="Text Box 6"/>
          <p:cNvSpPr txBox="1"/>
          <p:nvPr/>
        </p:nvSpPr>
        <p:spPr>
          <a:xfrm>
            <a:off x="250825" y="2997200"/>
            <a:ext cx="2808288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paragliding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滑翔伞运动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4" name="Text Box 7"/>
          <p:cNvSpPr txBox="1"/>
          <p:nvPr/>
        </p:nvSpPr>
        <p:spPr>
          <a:xfrm>
            <a:off x="5795963" y="2997200"/>
            <a:ext cx="30257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bicycle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自行车；脚踏车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5" name="Text Box 8"/>
          <p:cNvSpPr txBox="1"/>
          <p:nvPr/>
        </p:nvSpPr>
        <p:spPr>
          <a:xfrm>
            <a:off x="250825" y="5661025"/>
            <a:ext cx="2719388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building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建筑物；房子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6" name="Text Box 9"/>
          <p:cNvSpPr txBox="1"/>
          <p:nvPr/>
        </p:nvSpPr>
        <p:spPr>
          <a:xfrm>
            <a:off x="3132138" y="5964238"/>
            <a:ext cx="2663825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trader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商人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7" name="Text Box 10"/>
          <p:cNvSpPr txBox="1"/>
          <p:nvPr/>
        </p:nvSpPr>
        <p:spPr>
          <a:xfrm>
            <a:off x="6011863" y="5661025"/>
            <a:ext cx="2830512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umbrella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伞；雨伞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0248" name="图片 10247" descr="5_120911171330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0550" y="1196975"/>
            <a:ext cx="2324100" cy="1808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图片 10248" descr="11-1156888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325" y="1196975"/>
            <a:ext cx="1871663" cy="18716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图片 10249" descr="043818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221163"/>
            <a:ext cx="2447925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图片 10250" descr="~3IZ3SN3_F3SZ}9@NR`X4X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4076700"/>
            <a:ext cx="2160587" cy="1579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0251"/>
          <p:cNvSpPr/>
          <p:nvPr/>
        </p:nvSpPr>
        <p:spPr>
          <a:xfrm>
            <a:off x="2484438" y="260350"/>
            <a:ext cx="3887787" cy="650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3600" b="1">
                <a:ln w="12700" cap="flat" cmpd="sng">
                  <a:solidFill>
                    <a:srgbClr val="EAEAEA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5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3600" b="1">
              <a:ln w="12700" cap="flat" cmpd="sng">
                <a:solidFill>
                  <a:srgbClr val="EAEAEA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5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0253" name="图片 102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88" y="1270000"/>
            <a:ext cx="2195512" cy="1582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图片 10253"/>
          <p:cNvPicPr>
            <a:picLocks noChangeAspect="1"/>
          </p:cNvPicPr>
          <p:nvPr/>
        </p:nvPicPr>
        <p:blipFill>
          <a:blip r:embed="rId6"/>
          <a:srcRect b="4407"/>
          <a:stretch>
            <a:fillRect/>
          </a:stretch>
        </p:blipFill>
        <p:spPr>
          <a:xfrm>
            <a:off x="3203575" y="4221163"/>
            <a:ext cx="2305050" cy="1492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  <p:bldP spid="10246" grpId="0"/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文本框 11265"/>
          <p:cNvSpPr txBox="1"/>
          <p:nvPr/>
        </p:nvSpPr>
        <p:spPr>
          <a:xfrm>
            <a:off x="250825" y="3141663"/>
            <a:ext cx="2881313" cy="15541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wet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adj.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湿的；潮湿的；下雨的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7" name="文本框 11266"/>
          <p:cNvSpPr txBox="1"/>
          <p:nvPr/>
        </p:nvSpPr>
        <p:spPr>
          <a:xfrm>
            <a:off x="3132138" y="3213100"/>
            <a:ext cx="280828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hungry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adj.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饥饿的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1268" name="文本框 11267"/>
          <p:cNvSpPr txBox="1"/>
          <p:nvPr/>
        </p:nvSpPr>
        <p:spPr>
          <a:xfrm>
            <a:off x="6227763" y="3284538"/>
            <a:ext cx="2665412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hill </a:t>
            </a:r>
            <a:r>
              <a:rPr lang="en-US" altLang="zh-CN" sz="3200" i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n.</a:t>
            </a: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zh-CN" altLang="en-US" sz="3200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小山；山丘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pic>
        <p:nvPicPr>
          <p:cNvPr id="11269" name="图片 11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1125538"/>
            <a:ext cx="2736850" cy="18049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575" y="1125538"/>
            <a:ext cx="2663825" cy="1774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图片 11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888" y="1125538"/>
            <a:ext cx="2663825" cy="1831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6450</Words>
  <Application>WPS 演示</Application>
  <PresentationFormat>在屏幕上显示</PresentationFormat>
  <Paragraphs>333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4" baseType="lpstr">
      <vt:lpstr>Arial</vt:lpstr>
      <vt:lpstr>宋体</vt:lpstr>
      <vt:lpstr>Wingdings</vt:lpstr>
      <vt:lpstr>Times New Roman</vt:lpstr>
      <vt:lpstr>Calibri</vt:lpstr>
      <vt:lpstr>MingLiU</vt:lpstr>
      <vt:lpstr>Microsoft JhengHei</vt:lpstr>
      <vt:lpstr>Microsoft Sans Serif</vt:lpstr>
      <vt:lpstr>MT Extra</vt:lpstr>
      <vt:lpstr>Comic Sans MS</vt:lpstr>
      <vt:lpstr>MS PMincho</vt:lpstr>
      <vt:lpstr>Meiryo</vt:lpstr>
      <vt:lpstr>楷体_GB2312</vt:lpstr>
      <vt:lpstr>新宋体</vt:lpstr>
      <vt:lpstr>MS Gothic</vt:lpstr>
      <vt:lpstr>Latha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259</cp:revision>
  <dcterms:created xsi:type="dcterms:W3CDTF">2013-03-17T02:35:29Z</dcterms:created>
  <dcterms:modified xsi:type="dcterms:W3CDTF">2021-04-23T09:03:05Z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