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3"/>
  </p:handoutMasterIdLst>
  <p:sldIdLst>
    <p:sldId id="310" r:id="rId3"/>
    <p:sldId id="344" r:id="rId4"/>
    <p:sldId id="343" r:id="rId5"/>
    <p:sldId id="440" r:id="rId6"/>
    <p:sldId id="441" r:id="rId7"/>
    <p:sldId id="442" r:id="rId8"/>
    <p:sldId id="443" r:id="rId9"/>
    <p:sldId id="444" r:id="rId10"/>
    <p:sldId id="445" r:id="rId11"/>
    <p:sldId id="446" r:id="rId12"/>
    <p:sldId id="447" r:id="rId13"/>
    <p:sldId id="421" r:id="rId14"/>
    <p:sldId id="427" r:id="rId15"/>
    <p:sldId id="430" r:id="rId16"/>
    <p:sldId id="432" r:id="rId17"/>
    <p:sldId id="433" r:id="rId18"/>
    <p:sldId id="467" r:id="rId20"/>
    <p:sldId id="469" r:id="rId21"/>
    <p:sldId id="311" r:id="rId2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84"/>
        <p:guide pos="381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</a:rPr>
            </a:fld>
            <a:endParaRPr lang="zh-CN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ea typeface="楷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2"/>
          <p:cNvSpPr txBox="1">
            <a:spLocks noChangeArrowheads="1"/>
          </p:cNvSpPr>
          <p:nvPr/>
        </p:nvSpPr>
        <p:spPr bwMode="auto">
          <a:xfrm rot="1209897">
            <a:off x="2258484" y="661881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rgbClr val="71E2E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0" i="0" u="none" strike="noStrike" kern="1200" cap="none" spc="0" normalizeH="0" baseline="0" noProof="0" dirty="0">
              <a:ln>
                <a:noFill/>
              </a:ln>
              <a:solidFill>
                <a:srgbClr val="71E2E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文本框 49"/>
          <p:cNvSpPr txBox="1">
            <a:spLocks noChangeArrowheads="1"/>
          </p:cNvSpPr>
          <p:nvPr/>
        </p:nvSpPr>
        <p:spPr bwMode="auto">
          <a:xfrm rot="21429897">
            <a:off x="4756151" y="6584951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rgbClr val="71E2E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rgbClr val="71E2E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文本框 51"/>
          <p:cNvSpPr txBox="1">
            <a:spLocks noChangeArrowheads="1"/>
          </p:cNvSpPr>
          <p:nvPr/>
        </p:nvSpPr>
        <p:spPr bwMode="auto">
          <a:xfrm rot="208894">
            <a:off x="6508751" y="6614584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rgbClr val="71E2E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rgbClr val="71E2E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文本框 34"/>
          <p:cNvSpPr txBox="1">
            <a:spLocks noChangeArrowheads="1"/>
          </p:cNvSpPr>
          <p:nvPr/>
        </p:nvSpPr>
        <p:spPr bwMode="auto">
          <a:xfrm rot="20632935">
            <a:off x="9160933" y="6606117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rgbClr val="71E2E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rgbClr val="71E2E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九上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3020" y="-3810"/>
            <a:ext cx="12225655" cy="688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8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9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31750"/>
            <a:ext cx="12311380" cy="692150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50215" y="1282700"/>
            <a:ext cx="10283190" cy="11195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u="none" strike="noStrike" kern="1200" cap="none" spc="-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Unit </a:t>
            </a:r>
            <a:r>
              <a:rPr lang="en-US" altLang="zh-CN" sz="4800" b="1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  Could you please tell me where   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4800" b="1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the restrooms are?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5115" y="224790"/>
            <a:ext cx="290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R·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九年级全一册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6210" y="2578100"/>
            <a:ext cx="35909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第三课时</a:t>
            </a:r>
            <a:endParaRPr 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84002" y="5088401"/>
            <a:ext cx="10657205" cy="74803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42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restaurant is _______________________.</a:t>
            </a:r>
            <a:endParaRPr kumimoji="0" lang="en-US" altLang="zh-CN" sz="426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0" name="Text Box 13"/>
          <p:cNvSpPr txBox="1"/>
          <p:nvPr/>
        </p:nvSpPr>
        <p:spPr>
          <a:xfrm>
            <a:off x="4755938" y="5028142"/>
            <a:ext cx="5786755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clean, inexpensive, quiet</a:t>
            </a:r>
            <a:endParaRPr lang="en-US" altLang="zh-CN" sz="426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020" y="1262380"/>
            <a:ext cx="6537325" cy="36798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11"/>
          <p:cNvSpPr txBox="1"/>
          <p:nvPr/>
        </p:nvSpPr>
        <p:spPr>
          <a:xfrm>
            <a:off x="814917" y="165100"/>
            <a:ext cx="10945283" cy="1472565"/>
          </a:xfrm>
          <a:prstGeom prst="rect">
            <a:avLst/>
          </a:prstGeom>
          <a:solidFill>
            <a:srgbClr val="FFFFFF"/>
          </a:solidFill>
          <a:ln w="47625" cap="flat" cmpd="dbl">
            <a:solidFill>
              <a:srgbClr val="008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interesting,	 fascinating, inexpensive,  quiet,    big,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uncrowded,  beautiful,    convenient,    safe,     clean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815413" y="5733256"/>
            <a:ext cx="8891905" cy="74803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42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subway is ___________________.</a:t>
            </a:r>
            <a:endParaRPr kumimoji="0" lang="en-US" altLang="zh-CN" sz="426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Text Box 13"/>
          <p:cNvSpPr txBox="1"/>
          <p:nvPr/>
        </p:nvSpPr>
        <p:spPr>
          <a:xfrm>
            <a:off x="4231005" y="5678805"/>
            <a:ext cx="6979285" cy="748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convenient, safe, quiet</a:t>
            </a:r>
            <a:endParaRPr lang="en-US" altLang="zh-CN" sz="426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2945" y="1966595"/>
            <a:ext cx="5064760" cy="33832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文本框 32"/>
          <p:cNvSpPr txBox="1"/>
          <p:nvPr/>
        </p:nvSpPr>
        <p:spPr>
          <a:xfrm rot="-5070842">
            <a:off x="429684" y="27220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ECF9E5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ECF9E5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435" name="文本框 46"/>
          <p:cNvSpPr txBox="1"/>
          <p:nvPr/>
        </p:nvSpPr>
        <p:spPr>
          <a:xfrm rot="4020000">
            <a:off x="933451" y="26183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ECF9E5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ECF9E5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436" name="文本框 32"/>
          <p:cNvSpPr txBox="1"/>
          <p:nvPr/>
        </p:nvSpPr>
        <p:spPr>
          <a:xfrm rot="-880739">
            <a:off x="685800" y="33528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ECF9E5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ECF9E5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437" name="文本框 34"/>
          <p:cNvSpPr txBox="1"/>
          <p:nvPr/>
        </p:nvSpPr>
        <p:spPr>
          <a:xfrm rot="-280097">
            <a:off x="10754784" y="21695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ECF9E5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ECF9E5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438" name="文本框 47"/>
          <p:cNvSpPr txBox="1"/>
          <p:nvPr/>
        </p:nvSpPr>
        <p:spPr>
          <a:xfrm rot="-4150866">
            <a:off x="10206567" y="33316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ECF9E5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ECF9E5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439" name="文本框 51"/>
          <p:cNvSpPr txBox="1"/>
          <p:nvPr/>
        </p:nvSpPr>
        <p:spPr>
          <a:xfrm rot="-5350866">
            <a:off x="11154833" y="36195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ECF9E5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ECF9E5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440" name="文本框 49"/>
          <p:cNvSpPr txBox="1"/>
          <p:nvPr/>
        </p:nvSpPr>
        <p:spPr>
          <a:xfrm rot="-1160763">
            <a:off x="10695517" y="27559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ECF9E5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ECF9E5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441" name="文本框 50"/>
          <p:cNvSpPr txBox="1"/>
          <p:nvPr/>
        </p:nvSpPr>
        <p:spPr>
          <a:xfrm rot="-1160763">
            <a:off x="9984317" y="25781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ECF9E5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ECF9E5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442" name="文本框 51"/>
          <p:cNvSpPr txBox="1"/>
          <p:nvPr/>
        </p:nvSpPr>
        <p:spPr>
          <a:xfrm rot="-1160763">
            <a:off x="10619317" y="37253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ECF9E5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ECF9E5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443" name="文本框 32"/>
          <p:cNvSpPr txBox="1"/>
          <p:nvPr/>
        </p:nvSpPr>
        <p:spPr>
          <a:xfrm rot="1209897">
            <a:off x="2082800" y="34417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dirty="0">
                <a:solidFill>
                  <a:srgbClr val="ECF9E5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dirty="0">
              <a:solidFill>
                <a:srgbClr val="ECF9E5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444" name="文本框 49"/>
          <p:cNvSpPr txBox="1"/>
          <p:nvPr/>
        </p:nvSpPr>
        <p:spPr>
          <a:xfrm rot="-170103">
            <a:off x="4580467" y="33909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ECF9E5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ECF9E5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445" name="文本框 51"/>
          <p:cNvSpPr txBox="1"/>
          <p:nvPr/>
        </p:nvSpPr>
        <p:spPr>
          <a:xfrm rot="-170103">
            <a:off x="6333067" y="35136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ECF9E5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ECF9E5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446" name="文本框 34"/>
          <p:cNvSpPr txBox="1"/>
          <p:nvPr/>
        </p:nvSpPr>
        <p:spPr>
          <a:xfrm rot="-1030866">
            <a:off x="8985251" y="34671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ECF9E5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ECF9E5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1844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8017" y="1496484"/>
            <a:ext cx="9158816" cy="49466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803946" y="0"/>
            <a:ext cx="2913380" cy="8299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Free talk</a:t>
            </a:r>
            <a:endParaRPr kumimoji="0" lang="zh-CN" altLang="en-US" sz="4800" b="1" i="0" u="none" strike="noStrike" kern="1200" cap="none" spc="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84551" y="635000"/>
            <a:ext cx="6174316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26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_________ is __________.</a:t>
            </a:r>
            <a:endParaRPr lang="zh-CN" altLang="en-US" sz="4265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矩形 8"/>
          <p:cNvSpPr/>
          <p:nvPr/>
        </p:nvSpPr>
        <p:spPr>
          <a:xfrm>
            <a:off x="3175000" y="1634067"/>
            <a:ext cx="150876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places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矩形 12"/>
          <p:cNvSpPr/>
          <p:nvPr/>
        </p:nvSpPr>
        <p:spPr>
          <a:xfrm>
            <a:off x="2772833" y="2366433"/>
            <a:ext cx="2310765" cy="3542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restroom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museum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restaurant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park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subway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...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矩形 13"/>
          <p:cNvSpPr/>
          <p:nvPr/>
        </p:nvSpPr>
        <p:spPr>
          <a:xfrm>
            <a:off x="7626351" y="1634067"/>
            <a:ext cx="95885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4000" b="1" i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adj.</a:t>
            </a:r>
            <a:endParaRPr lang="zh-CN" altLang="en-US" sz="2400" i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矩形 10"/>
          <p:cNvSpPr/>
          <p:nvPr/>
        </p:nvSpPr>
        <p:spPr>
          <a:xfrm>
            <a:off x="6919384" y="2366433"/>
            <a:ext cx="3016249" cy="3542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interesting   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fascinating  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inexpensive       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quiet    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big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…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文本框 32"/>
          <p:cNvSpPr txBox="1"/>
          <p:nvPr/>
        </p:nvSpPr>
        <p:spPr>
          <a:xfrm rot="-5070842">
            <a:off x="429684" y="27220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ECF9E5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ECF9E5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2771" name="文本框 46"/>
          <p:cNvSpPr txBox="1"/>
          <p:nvPr/>
        </p:nvSpPr>
        <p:spPr>
          <a:xfrm rot="4020000">
            <a:off x="933451" y="26183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ECF9E5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ECF9E5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2772" name="文本框 32"/>
          <p:cNvSpPr txBox="1"/>
          <p:nvPr/>
        </p:nvSpPr>
        <p:spPr>
          <a:xfrm rot="-880739">
            <a:off x="685800" y="33528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ECF9E5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ECF9E5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2773" name="文本框 34"/>
          <p:cNvSpPr txBox="1"/>
          <p:nvPr/>
        </p:nvSpPr>
        <p:spPr>
          <a:xfrm rot="-280097">
            <a:off x="10754784" y="21695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ECF9E5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ECF9E5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2774" name="文本框 47"/>
          <p:cNvSpPr txBox="1"/>
          <p:nvPr/>
        </p:nvSpPr>
        <p:spPr>
          <a:xfrm rot="-4150866">
            <a:off x="10206567" y="33316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ECF9E5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ECF9E5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2775" name="文本框 51"/>
          <p:cNvSpPr txBox="1"/>
          <p:nvPr/>
        </p:nvSpPr>
        <p:spPr>
          <a:xfrm rot="-5350866">
            <a:off x="11154833" y="36195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ECF9E5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ECF9E5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2776" name="文本框 49"/>
          <p:cNvSpPr txBox="1"/>
          <p:nvPr/>
        </p:nvSpPr>
        <p:spPr>
          <a:xfrm rot="-1160763">
            <a:off x="10695517" y="27559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ECF9E5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ECF9E5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2777" name="文本框 50"/>
          <p:cNvSpPr txBox="1"/>
          <p:nvPr/>
        </p:nvSpPr>
        <p:spPr>
          <a:xfrm rot="-1160763">
            <a:off x="9984317" y="25781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ECF9E5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ECF9E5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2778" name="文本框 51"/>
          <p:cNvSpPr txBox="1"/>
          <p:nvPr/>
        </p:nvSpPr>
        <p:spPr>
          <a:xfrm rot="-1160763">
            <a:off x="10619317" y="37253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ECF9E5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ECF9E5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2779" name="文本框 32"/>
          <p:cNvSpPr txBox="1"/>
          <p:nvPr/>
        </p:nvSpPr>
        <p:spPr>
          <a:xfrm rot="1209897">
            <a:off x="2082800" y="34417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dirty="0">
                <a:solidFill>
                  <a:srgbClr val="ECF9E5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dirty="0">
              <a:solidFill>
                <a:srgbClr val="ECF9E5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2780" name="文本框 49"/>
          <p:cNvSpPr txBox="1"/>
          <p:nvPr/>
        </p:nvSpPr>
        <p:spPr>
          <a:xfrm rot="-170103">
            <a:off x="4580467" y="33909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ECF9E5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ECF9E5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2781" name="文本框 51"/>
          <p:cNvSpPr txBox="1"/>
          <p:nvPr/>
        </p:nvSpPr>
        <p:spPr>
          <a:xfrm rot="-170103">
            <a:off x="6333067" y="35136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ECF9E5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ECF9E5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2782" name="文本框 34"/>
          <p:cNvSpPr txBox="1"/>
          <p:nvPr/>
        </p:nvSpPr>
        <p:spPr>
          <a:xfrm rot="-1030866">
            <a:off x="8985251" y="34671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ECF9E5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ECF9E5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" name="对话气泡: 圆角矩形 12"/>
          <p:cNvSpPr/>
          <p:nvPr/>
        </p:nvSpPr>
        <p:spPr>
          <a:xfrm>
            <a:off x="1007533" y="357717"/>
            <a:ext cx="4607984" cy="2332567"/>
          </a:xfrm>
          <a:prstGeom prst="wedgeRoundRectCallout">
            <a:avLst>
              <a:gd name="adj1" fmla="val -16324"/>
              <a:gd name="adj2" fmla="val 6546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Can you tell me if there are any public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restrooms around here?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4" name="对话气泡: 圆角矩形 13"/>
          <p:cNvSpPr/>
          <p:nvPr/>
        </p:nvSpPr>
        <p:spPr>
          <a:xfrm>
            <a:off x="6383867" y="933451"/>
            <a:ext cx="4675717" cy="1883833"/>
          </a:xfrm>
          <a:prstGeom prst="wedgeRoundRectCallout">
            <a:avLst>
              <a:gd name="adj1" fmla="val 26706"/>
              <a:gd name="adj2" fmla="val 6793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Yes, there’s one at the corner of Market and Middle Streets.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对话气泡: 圆角矩形 6"/>
          <p:cNvSpPr/>
          <p:nvPr/>
        </p:nvSpPr>
        <p:spPr>
          <a:xfrm>
            <a:off x="3680884" y="3210984"/>
            <a:ext cx="3551767" cy="1056217"/>
          </a:xfrm>
          <a:prstGeom prst="wedgeRoundRectCallout">
            <a:avLst>
              <a:gd name="adj1" fmla="val -59552"/>
              <a:gd name="adj2" fmla="val 2757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Is it clean?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对话气泡: 圆角矩形 7"/>
          <p:cNvSpPr/>
          <p:nvPr/>
        </p:nvSpPr>
        <p:spPr>
          <a:xfrm>
            <a:off x="4464051" y="4684184"/>
            <a:ext cx="3566584" cy="1259417"/>
          </a:xfrm>
          <a:prstGeom prst="wedgeRoundRectCallout">
            <a:avLst>
              <a:gd name="adj1" fmla="val 57536"/>
              <a:gd name="adj2" fmla="val -3323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Oh, no. It is  very dirty.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9489440" y="2048510"/>
            <a:ext cx="2041525" cy="3709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500380" y="1880235"/>
            <a:ext cx="1851025" cy="417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7" grpId="0" bldLvl="0" animBg="1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矩形 17"/>
          <p:cNvSpPr/>
          <p:nvPr/>
        </p:nvSpPr>
        <p:spPr>
          <a:xfrm>
            <a:off x="1437005" y="1296035"/>
            <a:ext cx="10056495" cy="48539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If you have got a letter from Peking University. They invited you to have a short study vacation. </a:t>
            </a:r>
            <a:endParaRPr lang="en-US" altLang="zh-CN" sz="36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In your letter, you should: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60045" marR="0" lvl="0" indent="-36004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Char char="•"/>
              <a:defRPr/>
            </a:pP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introduce yourself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60045" marR="0" lvl="0" indent="-36004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Char char="•"/>
              <a:defRPr/>
            </a:pP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say when you are coming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60045" marR="0" lvl="0" indent="-36004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Char char="•"/>
              <a:defRPr/>
            </a:pP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politely ask for information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60045" marR="0" lvl="0" indent="-36004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Char char="•"/>
              <a:defRPr/>
            </a:pP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thank the person for helping you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Let's write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34885" name="Group 5"/>
          <p:cNvGraphicFramePr>
            <a:graphicFrameLocks noGrp="1"/>
          </p:cNvGraphicFramePr>
          <p:nvPr/>
        </p:nvGraphicFramePr>
        <p:xfrm>
          <a:off x="479425" y="696595"/>
          <a:ext cx="11233150" cy="5672455"/>
        </p:xfrm>
        <a:graphic>
          <a:graphicData uri="http://schemas.openxmlformats.org/drawingml/2006/table">
            <a:tbl>
              <a:tblPr/>
              <a:tblGrid>
                <a:gridCol w="3840480"/>
                <a:gridCol w="7392670"/>
              </a:tblGrid>
              <a:tr h="6788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73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Topic</a:t>
                      </a:r>
                      <a:endParaRPr kumimoji="0" lang="en-US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8" marR="121908" marT="54853" marB="5485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73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Question</a:t>
                      </a:r>
                      <a:endParaRPr kumimoji="0" lang="en-US" altLang="zh-CN" sz="3735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8" marR="121908" marT="54853" marB="548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8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73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The course you will study</a:t>
                      </a:r>
                      <a:endParaRPr kumimoji="0" lang="en-US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8" marR="121908" marT="54853" marB="5485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8" marR="121908" marT="54853" marB="548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8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73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The time of the course</a:t>
                      </a:r>
                      <a:endParaRPr kumimoji="0" lang="en-US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8" marR="121908" marT="54853" marB="5485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8" marR="121908" marT="54853" marB="548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8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73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Where and what you can eat</a:t>
                      </a:r>
                      <a:endParaRPr kumimoji="0" lang="en-US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8" marR="121908" marT="54853" marB="5485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8" marR="121908" marT="54853" marB="548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8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373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Where you will stay</a:t>
                      </a:r>
                      <a:endParaRPr kumimoji="0" lang="en-US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8" marR="121908" marT="54853" marB="5485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8" marR="121908" marT="54853" marB="548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4391026" y="1410124"/>
            <a:ext cx="7418916" cy="1241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Could you please let me know what course I will study? </a:t>
            </a:r>
            <a:endParaRPr lang="en-US" altLang="zh-CN" sz="373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91026" y="2616624"/>
            <a:ext cx="7167033" cy="1241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Can you tell me when I start the course? </a:t>
            </a:r>
            <a:endParaRPr lang="en-US" altLang="zh-CN" sz="373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91026" y="3873924"/>
            <a:ext cx="7418916" cy="1241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Could you tell me where and what I can eat? </a:t>
            </a:r>
            <a:endParaRPr lang="en-US" altLang="zh-CN" sz="373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91026" y="5355591"/>
            <a:ext cx="7704667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May I know where I will stay? </a:t>
            </a:r>
            <a:endParaRPr lang="en-US" altLang="zh-CN" sz="373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194" name="文本框 32"/>
          <p:cNvSpPr txBox="1"/>
          <p:nvPr/>
        </p:nvSpPr>
        <p:spPr>
          <a:xfrm rot="1209897">
            <a:off x="1682751" y="188384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dirty="0">
                <a:solidFill>
                  <a:srgbClr val="EEF7F6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dirty="0">
              <a:solidFill>
                <a:srgbClr val="EEF7F6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195" name="文本框 49"/>
          <p:cNvSpPr txBox="1"/>
          <p:nvPr/>
        </p:nvSpPr>
        <p:spPr>
          <a:xfrm rot="-170103">
            <a:off x="4180417" y="1375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EEF7F6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EEF7F6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196" name="文本框 51"/>
          <p:cNvSpPr txBox="1"/>
          <p:nvPr/>
        </p:nvSpPr>
        <p:spPr>
          <a:xfrm rot="-170103">
            <a:off x="5933017" y="2603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EEF7F6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EEF7F6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197" name="文本框 34"/>
          <p:cNvSpPr txBox="1"/>
          <p:nvPr/>
        </p:nvSpPr>
        <p:spPr>
          <a:xfrm rot="-1030866">
            <a:off x="8585200" y="2137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EEF7F6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EEF7F6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32"/>
          <p:cNvSpPr txBox="1"/>
          <p:nvPr/>
        </p:nvSpPr>
        <p:spPr>
          <a:xfrm rot="-5070842">
            <a:off x="429684" y="27220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195" name="文本框 46"/>
          <p:cNvSpPr txBox="1"/>
          <p:nvPr/>
        </p:nvSpPr>
        <p:spPr>
          <a:xfrm rot="4020000">
            <a:off x="933451" y="26183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196" name="文本框 32"/>
          <p:cNvSpPr txBox="1"/>
          <p:nvPr/>
        </p:nvSpPr>
        <p:spPr>
          <a:xfrm rot="-880739">
            <a:off x="685800" y="33528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197" name="文本框 34"/>
          <p:cNvSpPr txBox="1"/>
          <p:nvPr/>
        </p:nvSpPr>
        <p:spPr>
          <a:xfrm rot="-280097">
            <a:off x="10754784" y="21695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198" name="文本框 47"/>
          <p:cNvSpPr txBox="1"/>
          <p:nvPr/>
        </p:nvSpPr>
        <p:spPr>
          <a:xfrm rot="-4150866">
            <a:off x="10206567" y="33316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199" name="文本框 51"/>
          <p:cNvSpPr txBox="1"/>
          <p:nvPr/>
        </p:nvSpPr>
        <p:spPr>
          <a:xfrm rot="-5350866">
            <a:off x="11154833" y="36195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200" name="文本框 49"/>
          <p:cNvSpPr txBox="1"/>
          <p:nvPr/>
        </p:nvSpPr>
        <p:spPr>
          <a:xfrm rot="-1160763">
            <a:off x="10695517" y="27559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201" name="文本框 50"/>
          <p:cNvSpPr txBox="1"/>
          <p:nvPr/>
        </p:nvSpPr>
        <p:spPr>
          <a:xfrm rot="-1160763">
            <a:off x="9984317" y="25781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202" name="文本框 51"/>
          <p:cNvSpPr txBox="1"/>
          <p:nvPr/>
        </p:nvSpPr>
        <p:spPr>
          <a:xfrm rot="-1160763">
            <a:off x="10619317" y="37253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203" name="文本框 32"/>
          <p:cNvSpPr txBox="1"/>
          <p:nvPr/>
        </p:nvSpPr>
        <p:spPr>
          <a:xfrm rot="1209897">
            <a:off x="2082800" y="34417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204" name="文本框 49"/>
          <p:cNvSpPr txBox="1"/>
          <p:nvPr/>
        </p:nvSpPr>
        <p:spPr>
          <a:xfrm rot="-170103">
            <a:off x="4580467" y="33909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205" name="文本框 51"/>
          <p:cNvSpPr txBox="1"/>
          <p:nvPr/>
        </p:nvSpPr>
        <p:spPr>
          <a:xfrm rot="-170103">
            <a:off x="6333067" y="35136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206" name="文本框 34"/>
          <p:cNvSpPr txBox="1"/>
          <p:nvPr/>
        </p:nvSpPr>
        <p:spPr>
          <a:xfrm rot="-1030866">
            <a:off x="8985251" y="34671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aphicFrame>
        <p:nvGraphicFramePr>
          <p:cNvPr id="634885" name="Group 5"/>
          <p:cNvGraphicFramePr>
            <a:graphicFrameLocks noGrp="1"/>
          </p:cNvGraphicFramePr>
          <p:nvPr/>
        </p:nvGraphicFramePr>
        <p:xfrm>
          <a:off x="563033" y="882651"/>
          <a:ext cx="11201400" cy="5516880"/>
        </p:xfrm>
        <a:graphic>
          <a:graphicData uri="http://schemas.openxmlformats.org/drawingml/2006/table">
            <a:tbl>
              <a:tblPr/>
              <a:tblGrid>
                <a:gridCol w="4312285"/>
                <a:gridCol w="6889115"/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73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Topic</a:t>
                      </a:r>
                      <a:endParaRPr kumimoji="0" lang="en-US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8" marR="121908" marT="54909" marB="549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73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Question</a:t>
                      </a:r>
                      <a:endParaRPr kumimoji="0" lang="en-US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8" marR="121908" marT="54909" marB="549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7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373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What activities you can do</a:t>
                      </a:r>
                      <a:endParaRPr kumimoji="0" lang="en-US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8" marR="121908" marT="54909" marB="549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8" marR="121908" marT="54909" marB="549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7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373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Travel to the school</a:t>
                      </a:r>
                      <a:endParaRPr kumimoji="0" lang="en-US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8" marR="121908" marT="54909" marB="549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8" marR="121908" marT="54909" marB="549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373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Other</a:t>
                      </a:r>
                      <a:endParaRPr kumimoji="0" lang="en-US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8" marR="121908" marT="54909" marB="549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8" marR="121908" marT="54909" marB="549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4944533" y="1606551"/>
            <a:ext cx="6608233" cy="18167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Could you please tell me what activities I can do during the study vacation? </a:t>
            </a:r>
            <a:endParaRPr lang="en-US" altLang="zh-CN" sz="373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44533" y="3407833"/>
            <a:ext cx="6760633" cy="1241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Could you tell me how to get to the school? </a:t>
            </a:r>
            <a:endParaRPr lang="en-US" altLang="zh-CN" sz="373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44533" y="4639733"/>
            <a:ext cx="6841067" cy="18167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Could you please tell me if there are any supermarkets around the school? </a:t>
            </a:r>
            <a:endParaRPr lang="en-US" altLang="zh-CN" sz="373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227" name="文本框 32"/>
          <p:cNvSpPr txBox="1"/>
          <p:nvPr/>
        </p:nvSpPr>
        <p:spPr>
          <a:xfrm rot="1209897">
            <a:off x="1682751" y="188384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dirty="0">
                <a:solidFill>
                  <a:srgbClr val="EEF7F6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dirty="0">
              <a:solidFill>
                <a:srgbClr val="EEF7F6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228" name="文本框 49"/>
          <p:cNvSpPr txBox="1"/>
          <p:nvPr/>
        </p:nvSpPr>
        <p:spPr>
          <a:xfrm rot="-170103">
            <a:off x="4180417" y="1375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EEF7F6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EEF7F6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229" name="文本框 51"/>
          <p:cNvSpPr txBox="1"/>
          <p:nvPr/>
        </p:nvSpPr>
        <p:spPr>
          <a:xfrm rot="-170103">
            <a:off x="5933017" y="2603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EEF7F6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EEF7F6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230" name="文本框 34"/>
          <p:cNvSpPr txBox="1"/>
          <p:nvPr/>
        </p:nvSpPr>
        <p:spPr>
          <a:xfrm rot="-1030866">
            <a:off x="8585200" y="2137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EEF7F6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EEF7F6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Text Box 2"/>
          <p:cNvSpPr txBox="1"/>
          <p:nvPr/>
        </p:nvSpPr>
        <p:spPr>
          <a:xfrm>
            <a:off x="446617" y="933451"/>
            <a:ext cx="11298767" cy="43884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58775" indent="-358775" eaLnBrk="1" hangingPunct="1">
              <a:lnSpc>
                <a:spcPct val="12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—</a:t>
            </a: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Can you tell me ______ you bought the gift for? 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58775" indent="-358775" eaLnBrk="1" hangingPunct="1">
              <a:lnSpc>
                <a:spcPct val="12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</a:t>
            </a: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—</a:t>
            </a: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Sure. It’s for my best friend, Lucy. 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58775" indent="-358775" eaLnBrk="1" hangingPunct="1">
              <a:lnSpc>
                <a:spcPct val="12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A. where        B. when         C. how           D. whom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58775" indent="-358775"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It sounds more ______ to say, “Could you please tell me how to get to the station?”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58775" indent="-358775" eaLnBrk="1" hangingPunct="1">
              <a:lnSpc>
                <a:spcPct val="12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A. direct         B. polite        C. politely      D. impolite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9633" y="2294467"/>
            <a:ext cx="893233" cy="8826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3667" y="4544484"/>
            <a:ext cx="893233" cy="8826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Practice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1432349" y="1533525"/>
            <a:ext cx="9698567" cy="3306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72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1. Try to describe the places.</a:t>
            </a:r>
            <a:endParaRPr lang="en-US" altLang="zh-CN" sz="372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interesting	fascinating	inexpensive	quiet </a:t>
            </a:r>
            <a:endParaRPr lang="en-US" altLang="zh-CN" sz="373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uncrowded	big	  beautiful   convenient</a:t>
            </a:r>
            <a:endParaRPr lang="en-US" altLang="zh-CN" sz="373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safe	  clean</a:t>
            </a:r>
            <a:endParaRPr lang="en-US" altLang="zh-CN" sz="373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l"/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How to write a more polite letter.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Summary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22860"/>
            <a:ext cx="12276455" cy="6901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1035" y="1548946"/>
            <a:ext cx="5789930" cy="13989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u="none" strike="noStrike" kern="1200" cap="none" spc="10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r>
              <a:rPr lang="en-US" altLang="zh-CN" dirty="0">
                <a:latin typeface="Bahnschrift" panose="020B0502040204020203" charset="0"/>
                <a:cs typeface="Bahnschrift" panose="020B0502040204020203" charset="0"/>
              </a:rPr>
              <a:t>THANKS</a:t>
            </a:r>
            <a:endParaRPr lang="en-US" altLang="zh-CN" dirty="0">
              <a:latin typeface="Bahnschrift" panose="020B0502040204020203" charset="0"/>
              <a:cs typeface="Bahnschrift" panose="020B0502040204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2280286" y="1696085"/>
            <a:ext cx="9910233" cy="74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42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Do you know their antonyms?</a:t>
            </a:r>
            <a:endParaRPr kumimoji="0" lang="en-US" altLang="zh-CN" sz="426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Lead in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3712" b="9152"/>
          <a:stretch>
            <a:fillRect/>
          </a:stretch>
        </p:blipFill>
        <p:spPr>
          <a:xfrm>
            <a:off x="3651885" y="2731770"/>
            <a:ext cx="3810000" cy="30410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2240280" y="4557395"/>
            <a:ext cx="2268220" cy="74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42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dirty</a:t>
            </a:r>
            <a:endParaRPr kumimoji="0" lang="en-US" altLang="zh-CN" sz="426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7435215" y="4259580"/>
            <a:ext cx="2268220" cy="74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42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clean</a:t>
            </a:r>
            <a:endParaRPr kumimoji="0" lang="en-US" altLang="zh-CN" sz="426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7620" y="1402715"/>
            <a:ext cx="3810000" cy="31546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795" y="1681480"/>
            <a:ext cx="4043045" cy="25965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8715375" y="2712720"/>
            <a:ext cx="2936240" cy="74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42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beautiful</a:t>
            </a:r>
            <a:endParaRPr kumimoji="0" lang="en-US" altLang="zh-CN" sz="426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1179195" y="2863215"/>
            <a:ext cx="2268220" cy="74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42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ugly</a:t>
            </a:r>
            <a:endParaRPr kumimoji="0" lang="en-US" altLang="zh-CN" sz="426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3595" y="1728470"/>
            <a:ext cx="4957445" cy="34010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8474710" y="2862580"/>
            <a:ext cx="2567940" cy="74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zh-CN" sz="4265" b="1" dirty="0">
                <a:ln>
                  <a:noFill/>
                </a:ln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quiet</a:t>
            </a:r>
            <a:endParaRPr kumimoji="0" lang="en-US" altLang="zh-CN" sz="426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1778635" y="3162300"/>
            <a:ext cx="2846070" cy="74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42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noisy</a:t>
            </a:r>
            <a:endParaRPr kumimoji="0" lang="en-US" altLang="zh-CN" sz="426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2660" y="1737360"/>
            <a:ext cx="4466590" cy="35915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1681480" y="4259580"/>
            <a:ext cx="3773805" cy="74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zh-CN" sz="4265" b="1" dirty="0">
                <a:ln>
                  <a:noFill/>
                </a:ln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convenient</a:t>
            </a:r>
            <a:endParaRPr kumimoji="0" lang="en-US" altLang="zh-CN" sz="426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6059170" y="4345305"/>
            <a:ext cx="4083050" cy="173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42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</a:t>
            </a:r>
            <a:r>
              <a:rPr lang="en-US" altLang="zh-CN" sz="4265" b="1" dirty="0">
                <a:ln>
                  <a:noFill/>
                </a:ln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convenient</a:t>
            </a:r>
            <a:endParaRPr kumimoji="0" lang="en-US" altLang="zh-CN" sz="426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0" lang="en-US" altLang="zh-CN" sz="426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7610" y="2197100"/>
            <a:ext cx="3810000" cy="18059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3430" y="1213485"/>
            <a:ext cx="3155315" cy="31743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1681480" y="4259580"/>
            <a:ext cx="3773805" cy="74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zh-CN" sz="426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expensive</a:t>
            </a:r>
            <a:endParaRPr kumimoji="0" lang="en-US" altLang="zh-CN" sz="4265" b="1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6079490" y="4259580"/>
            <a:ext cx="4083050" cy="173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426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</a:t>
            </a:r>
            <a:r>
              <a:rPr lang="en-US" altLang="zh-CN" sz="426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expensive</a:t>
            </a:r>
            <a:endParaRPr lang="en-US" altLang="zh-CN" sz="4265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4265" b="1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cheap</a:t>
            </a:r>
            <a:endParaRPr kumimoji="0" lang="en-US" altLang="zh-CN" sz="4265" b="1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7465" y="1475740"/>
            <a:ext cx="3810000" cy="26898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FE">
                  <a:alpha val="100000"/>
                </a:srgbClr>
              </a:clrFrom>
              <a:clrTo>
                <a:srgbClr val="FF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8480" y="1737360"/>
            <a:ext cx="4267200" cy="2286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1681480" y="4259580"/>
            <a:ext cx="3773805" cy="74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4265" b="1" dirty="0">
                <a:ln>
                  <a:noFill/>
                </a:ln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interesting</a:t>
            </a:r>
            <a:endParaRPr kumimoji="0" lang="en-US" altLang="zh-CN" sz="426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6139180" y="4119880"/>
            <a:ext cx="4611370" cy="173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42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un</a:t>
            </a:r>
            <a:r>
              <a:rPr lang="en-US" altLang="zh-CN" sz="4265" b="1" dirty="0">
                <a:ln>
                  <a:noFill/>
                </a:ln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interesting</a:t>
            </a:r>
            <a:endParaRPr kumimoji="0" lang="en-US" altLang="zh-CN" sz="4265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42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boring</a:t>
            </a:r>
            <a:endParaRPr kumimoji="0" lang="en-US" altLang="zh-CN" sz="426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3960" y="1278255"/>
            <a:ext cx="2188845" cy="2841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9200" y="1208405"/>
            <a:ext cx="2981960" cy="29819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31" name="矩形 1"/>
          <p:cNvSpPr/>
          <p:nvPr/>
        </p:nvSpPr>
        <p:spPr>
          <a:xfrm>
            <a:off x="2989898" y="260351"/>
            <a:ext cx="6212205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zh-CN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Try to describe the places.</a:t>
            </a:r>
            <a:endParaRPr lang="en-US" altLang="zh-CN" sz="42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" b="8000"/>
          <a:stretch>
            <a:fillRect/>
          </a:stretch>
        </p:blipFill>
        <p:spPr>
          <a:xfrm>
            <a:off x="1007435" y="1316765"/>
            <a:ext cx="4684105" cy="4000171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Box 11"/>
          <p:cNvSpPr txBox="1"/>
          <p:nvPr/>
        </p:nvSpPr>
        <p:spPr>
          <a:xfrm>
            <a:off x="6115051" y="1532467"/>
            <a:ext cx="5659967" cy="3543935"/>
          </a:xfrm>
          <a:prstGeom prst="rect">
            <a:avLst/>
          </a:prstGeom>
          <a:solidFill>
            <a:srgbClr val="FFFF99"/>
          </a:solidFill>
          <a:ln w="47625" cap="flat" cmpd="dbl">
            <a:solidFill>
              <a:srgbClr val="008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interesting,	    fascinating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inexpensive,    quiet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uncrowded,     big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beautiful,         convenient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safe,                  clean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Text Box 15"/>
          <p:cNvSpPr txBox="1"/>
          <p:nvPr/>
        </p:nvSpPr>
        <p:spPr>
          <a:xfrm>
            <a:off x="719667" y="5501217"/>
            <a:ext cx="10857230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restroom is _________________________.</a:t>
            </a:r>
            <a:endParaRPr lang="en-US" altLang="zh-CN" sz="42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Text Box 16"/>
          <p:cNvSpPr txBox="1"/>
          <p:nvPr/>
        </p:nvSpPr>
        <p:spPr>
          <a:xfrm>
            <a:off x="4428067" y="5425017"/>
            <a:ext cx="7012305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clean, uncrowded, convenient</a:t>
            </a:r>
            <a:endParaRPr lang="en-US" altLang="zh-CN" sz="426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7" grpId="0"/>
    </p:bld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0933_1*a*1"/>
  <p:tag name="KSO_WM_TEMPLATE_CATEGORY" val="custom"/>
  <p:tag name="KSO_WM_TEMPLATE_INDEX" val="2019093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4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THANKS"/>
  <p:tag name="KSO_WM_TEMPLATE_CATEGORY" val="custom"/>
  <p:tag name="KSO_WM_TEMPLATE_INDEX" val="20206112"/>
  <p:tag name="KSO_WM_UNIT_ID" val="custom20206112_23*a*1"/>
  <p:tag name="KSO_WM_UNIT_ISNUMDGMTITLE" val="0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.xml><?xml version="1.0" encoding="utf-8"?>
<p:tagLst xmlns:p="http://schemas.openxmlformats.org/presentationml/2006/main">
  <p:tag name="KSO_WM_TEMPLATE_CATEGORY" val="custom"/>
  <p:tag name="KSO_WM_TEMPLATE_INDEX" val="20206112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2475</Words>
  <Application>WPS 演示</Application>
  <PresentationFormat>宽屏</PresentationFormat>
  <Paragraphs>252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Times New Roman</vt:lpstr>
      <vt:lpstr>楷体</vt:lpstr>
      <vt:lpstr>Calibri</vt:lpstr>
      <vt:lpstr>汉仪乐喵体W</vt:lpstr>
      <vt:lpstr>Bahnschrift</vt:lpstr>
      <vt:lpstr>微软雅黑</vt:lpstr>
      <vt:lpstr>Arial Unicode MS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zhubai</dc:creator>
  <cp:lastModifiedBy>caozh</cp:lastModifiedBy>
  <cp:revision>12</cp:revision>
  <dcterms:created xsi:type="dcterms:W3CDTF">2019-09-19T02:01:00Z</dcterms:created>
  <dcterms:modified xsi:type="dcterms:W3CDTF">2020-10-22T04:33:17Z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