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5"/>
  </p:notesMasterIdLst>
  <p:sldIdLst>
    <p:sldId id="329" r:id="rId2"/>
    <p:sldId id="668" r:id="rId3"/>
    <p:sldId id="669" r:id="rId4"/>
    <p:sldId id="670" r:id="rId5"/>
    <p:sldId id="713" r:id="rId6"/>
    <p:sldId id="714" r:id="rId7"/>
    <p:sldId id="702" r:id="rId8"/>
    <p:sldId id="715" r:id="rId9"/>
    <p:sldId id="704" r:id="rId10"/>
    <p:sldId id="671" r:id="rId11"/>
    <p:sldId id="588" r:id="rId12"/>
    <p:sldId id="703" r:id="rId13"/>
    <p:sldId id="705" r:id="rId14"/>
    <p:sldId id="589" r:id="rId15"/>
    <p:sldId id="590" r:id="rId16"/>
    <p:sldId id="706" r:id="rId17"/>
    <p:sldId id="707" r:id="rId18"/>
    <p:sldId id="712" r:id="rId19"/>
    <p:sldId id="708" r:id="rId20"/>
    <p:sldId id="709" r:id="rId21"/>
    <p:sldId id="710" r:id="rId22"/>
    <p:sldId id="583" r:id="rId23"/>
    <p:sldId id="330" r:id="rId24"/>
  </p:sldIdLst>
  <p:sldSz cx="12192000" cy="6858000"/>
  <p:notesSz cx="7104063" cy="10234613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FA"/>
    <a:srgbClr val="648BAE"/>
    <a:srgbClr val="C1DEF6"/>
    <a:srgbClr val="C0504D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9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6A80487-8396-40C6-BC09-6FD83893D5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spd="slow" advTm="3000">
    <p:random/>
    <p:sndAc>
      <p:stSnd>
        <p:snd r:embed="rId15" name="chimes.wav"/>
      </p:stSnd>
    </p:sndAc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7.docx"/><Relationship Id="rId13" Type="http://schemas.openxmlformats.org/officeDocument/2006/relationships/image" Target="../media/image23.emf"/><Relationship Id="rId3" Type="http://schemas.openxmlformats.org/officeDocument/2006/relationships/audio" Target="../media/audio1.wav"/><Relationship Id="rId7" Type="http://schemas.openxmlformats.org/officeDocument/2006/relationships/image" Target="../media/image20.emf"/><Relationship Id="rId12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16.docx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package" Target="../embeddings/Microsoft_Word___18.docx"/><Relationship Id="rId4" Type="http://schemas.openxmlformats.org/officeDocument/2006/relationships/package" Target="../embeddings/Microsoft_Word___15.docx"/><Relationship Id="rId9" Type="http://schemas.openxmlformats.org/officeDocument/2006/relationships/image" Target="../media/image21.emf"/><Relationship Id="rId14" Type="http://schemas.openxmlformats.org/officeDocument/2006/relationships/package" Target="../embeddings/Microsoft_Word___20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3.docx"/><Relationship Id="rId13" Type="http://schemas.openxmlformats.org/officeDocument/2006/relationships/image" Target="../media/image29.emf"/><Relationship Id="rId18" Type="http://schemas.openxmlformats.org/officeDocument/2006/relationships/package" Target="../embeddings/Microsoft_Word___28.docx"/><Relationship Id="rId3" Type="http://schemas.openxmlformats.org/officeDocument/2006/relationships/audio" Target="../media/audio1.wav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package" Target="../embeddings/Microsoft_Word___25.docx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Microsoft_Word___27.docx"/><Relationship Id="rId20" Type="http://schemas.openxmlformats.org/officeDocument/2006/relationships/package" Target="../embeddings/Microsoft_Word___29.docx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22.docx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package" Target="../embeddings/Microsoft_Word___24.docx"/><Relationship Id="rId19" Type="http://schemas.openxmlformats.org/officeDocument/2006/relationships/image" Target="../media/image32.emf"/><Relationship Id="rId4" Type="http://schemas.openxmlformats.org/officeDocument/2006/relationships/package" Target="../embeddings/Microsoft_Word___21.docx"/><Relationship Id="rId9" Type="http://schemas.openxmlformats.org/officeDocument/2006/relationships/image" Target="../media/image27.emf"/><Relationship Id="rId14" Type="http://schemas.openxmlformats.org/officeDocument/2006/relationships/package" Target="../embeddings/Microsoft_Word___26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2.docx"/><Relationship Id="rId3" Type="http://schemas.openxmlformats.org/officeDocument/2006/relationships/audio" Target="../media/audio1.wav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31.docx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__30.docx"/><Relationship Id="rId9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5.docx"/><Relationship Id="rId3" Type="http://schemas.openxmlformats.org/officeDocument/2006/relationships/audio" Target="../media/audio1.wav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34.docx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__33.docx"/><Relationship Id="rId9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4.emf"/><Relationship Id="rId3" Type="http://schemas.openxmlformats.org/officeDocument/2006/relationships/audio" Target="../media/audio1.wav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0.emf"/><Relationship Id="rId3" Type="http://schemas.openxmlformats.org/officeDocument/2006/relationships/audio" Target="../media/audio1.wav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image" Target="../media/image7.emf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12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__3.docx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.docx"/><Relationship Id="rId13" Type="http://schemas.openxmlformats.org/officeDocument/2006/relationships/image" Target="../media/image12.emf"/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12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package" Target="../embeddings/Microsoft_Word___7.docx"/><Relationship Id="rId4" Type="http://schemas.openxmlformats.org/officeDocument/2006/relationships/package" Target="../embeddings/Microsoft_Word___5.docx"/><Relationship Id="rId9" Type="http://schemas.openxmlformats.org/officeDocument/2006/relationships/image" Target="../media/image10.emf"/><Relationship Id="rId14" Type="http://schemas.openxmlformats.org/officeDocument/2006/relationships/package" Target="../embeddings/Microsoft_Word___9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2.docx"/><Relationship Id="rId13" Type="http://schemas.openxmlformats.org/officeDocument/2006/relationships/image" Target="../media/image18.emf"/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12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11.docx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Word___13.docx"/><Relationship Id="rId4" Type="http://schemas.openxmlformats.org/officeDocument/2006/relationships/package" Target="../embeddings/Microsoft_Word___10.docx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658648" y="138072"/>
            <a:ext cx="2533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人教版必修</a:t>
            </a:r>
            <a:r>
              <a:rPr lang="zh-CN" altLang="en-US" b="1" dirty="0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5357D3-E604-4AFB-953D-902558EF8087}"/>
              </a:ext>
            </a:extLst>
          </p:cNvPr>
          <p:cNvSpPr/>
          <p:nvPr/>
        </p:nvSpPr>
        <p:spPr>
          <a:xfrm>
            <a:off x="3725710" y="2610570"/>
            <a:ext cx="896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Unit 3 The Internet</a:t>
            </a:r>
          </a:p>
          <a:p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                    Review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92100" y="568366"/>
          <a:ext cx="11595100" cy="712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文档" r:id="rId4" imgW="8702048" imgH="5355330" progId="Word.Document.12">
                  <p:embed/>
                </p:oleObj>
              </mc:Choice>
              <mc:Fallback>
                <p:oleObj name="文档" r:id="rId4" imgW="8702048" imgH="535533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68366"/>
                        <a:ext cx="11595100" cy="712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1001128" y="567769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128" y="567769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093768" y="1131972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68" y="1131972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271651" y="2425041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文档" r:id="rId10" imgW="5274753" imgH="396374" progId="Word.Document.12">
                  <p:embed/>
                </p:oleObj>
              </mc:Choice>
              <mc:Fallback>
                <p:oleObj name="文档" r:id="rId10" imgW="5274753" imgH="39637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651" y="2425041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378776" y="3835092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文档" r:id="rId12" imgW="5274753" imgH="396374" progId="Word.Document.12">
                  <p:embed/>
                </p:oleObj>
              </mc:Choice>
              <mc:Fallback>
                <p:oleObj name="文档" r:id="rId12" imgW="5274753" imgH="39637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776" y="3835092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1043160" y="5140037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文档" r:id="rId14" imgW="5274753" imgH="396374" progId="Word.Document.12">
                  <p:embed/>
                </p:oleObj>
              </mc:Choice>
              <mc:Fallback>
                <p:oleObj name="文档" r:id="rId14" imgW="5274753" imgH="39637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160" y="5140037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" name="Object 9"/>
          <p:cNvGraphicFramePr>
            <a:graphicFrameLocks noChangeAspect="1"/>
          </p:cNvGraphicFramePr>
          <p:nvPr/>
        </p:nvGraphicFramePr>
        <p:xfrm>
          <a:off x="287867" y="901700"/>
          <a:ext cx="11618384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文档" r:id="rId4" imgW="8702048" imgH="5347402" progId="Word.Document.12">
                  <p:embed/>
                </p:oleObj>
              </mc:Choice>
              <mc:Fallback>
                <p:oleObj name="文档" r:id="rId4" imgW="8702048" imgH="5347402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901700"/>
                        <a:ext cx="11618384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1200151" y="1412876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1" y="1412876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102784" y="1989139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4" y="1989139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102784" y="2600326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文档" r:id="rId10" imgW="5274753" imgH="396374" progId="Word.Document.12">
                  <p:embed/>
                </p:oleObj>
              </mc:Choice>
              <mc:Fallback>
                <p:oleObj name="文档" r:id="rId10" imgW="5274753" imgH="39637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4" y="2600326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079501" y="3176589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文档" r:id="rId12" imgW="5274753" imgH="396374" progId="Word.Document.12">
                  <p:embed/>
                </p:oleObj>
              </mc:Choice>
              <mc:Fallback>
                <p:oleObj name="文档" r:id="rId12" imgW="5274753" imgH="39637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1" y="3176589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007534" y="3824289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文档" r:id="rId14" imgW="5274753" imgH="396374" progId="Word.Document.12">
                  <p:embed/>
                </p:oleObj>
              </mc:Choice>
              <mc:Fallback>
                <p:oleObj name="文档" r:id="rId14" imgW="5274753" imgH="39637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4" y="3824289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174751" y="4365626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文档" r:id="rId16" imgW="5274753" imgH="396374" progId="Word.Document.12">
                  <p:embed/>
                </p:oleObj>
              </mc:Choice>
              <mc:Fallback>
                <p:oleObj name="文档" r:id="rId16" imgW="5274753" imgH="396374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1" y="4365626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102784" y="4941889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文档" r:id="rId18" imgW="5274753" imgH="396374" progId="Word.Document.12">
                  <p:embed/>
                </p:oleObj>
              </mc:Choice>
              <mc:Fallback>
                <p:oleObj name="文档" r:id="rId18" imgW="5274753" imgH="396374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4" y="4941889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1102784" y="5589589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文档" r:id="rId20" imgW="5274753" imgH="396374" progId="Word.Document.12">
                  <p:embed/>
                </p:oleObj>
              </mc:Choice>
              <mc:Fallback>
                <p:oleObj name="文档" r:id="rId20" imgW="5274753" imgH="396374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4" y="5589589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730493" y="53289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重点短语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/>
        </p:nvSpPr>
        <p:spPr bwMode="auto">
          <a:xfrm>
            <a:off x="605642" y="1330035"/>
            <a:ext cx="10580914" cy="69249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71120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9.</a:t>
            </a:r>
            <a:r>
              <a:rPr lang="zh-CN" altLang="en-US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使某人尴尬的是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</a:t>
            </a:r>
            <a:endParaRPr kumimoji="0" lang="zh-CN" altLang="en-US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kumimoji="0" lang="en-US" altLang="zh-CN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10.</a:t>
            </a:r>
            <a:r>
              <a:rPr kumimoji="0" lang="zh-CN" alt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状况良好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</a:t>
            </a:r>
            <a:endParaRPr kumimoji="0" lang="zh-CN" altLang="en-US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kumimoji="0" lang="en-US" altLang="zh-CN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11.(</a:t>
            </a:r>
            <a:r>
              <a:rPr kumimoji="0" lang="zh-CN" alt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身体</a:t>
            </a:r>
            <a:r>
              <a:rPr kumimoji="0" lang="en-US" altLang="zh-CN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状况良好；</a:t>
            </a:r>
            <a:r>
              <a:rPr kumimoji="0" lang="en-US" altLang="zh-CN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事物</a:t>
            </a:r>
            <a:r>
              <a:rPr kumimoji="0" lang="en-US" altLang="zh-CN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情况良好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</a:t>
            </a:r>
            <a:endParaRPr kumimoji="0" lang="zh-CN" altLang="en-US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kumimoji="0" lang="en-US" altLang="zh-CN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12.</a:t>
            </a:r>
            <a:r>
              <a:rPr kumimoji="0" lang="zh-CN" alt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状况不佳；情况糟糕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</a:t>
            </a:r>
            <a:endParaRPr kumimoji="0" lang="en-US" altLang="zh-CN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13.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对某事讲究</a:t>
            </a:r>
            <a:r>
              <a:rPr lang="en-US" altLang="zh-CN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/</a:t>
            </a:r>
            <a:r>
              <a:rPr lang="zh-CN" altLang="en-US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挑剔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</a:t>
            </a: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14.</a:t>
            </a:r>
            <a:r>
              <a:rPr lang="zh-CN" altLang="en-US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尤其；特别；格外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</a:t>
            </a:r>
            <a:endParaRPr lang="en-US" altLang="zh-CN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15.</a:t>
            </a:r>
            <a:r>
              <a:rPr lang="zh-CN" altLang="en-US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对</a:t>
            </a:r>
            <a:r>
              <a:rPr lang="en-US" altLang="zh-CN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……</a:t>
            </a:r>
            <a:r>
              <a:rPr lang="zh-CN" altLang="en-US" sz="36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感到尴尬</a:t>
            </a:r>
            <a:r>
              <a:rPr lang="en-US" altLang="zh-CN" sz="3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</a:t>
            </a: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endParaRPr lang="zh-CN" altLang="en-US" sz="3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30493" y="53289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重点短语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7756" y="1502225"/>
            <a:ext cx="4681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to one‘s embarrassment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3182" y="1998614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shape </a:t>
            </a:r>
          </a:p>
        </p:txBody>
      </p:sp>
      <p:sp>
        <p:nvSpPr>
          <p:cNvPr id="6" name="矩形 5"/>
          <p:cNvSpPr/>
          <p:nvPr/>
        </p:nvSpPr>
        <p:spPr>
          <a:xfrm>
            <a:off x="2251685" y="2904702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good shape </a:t>
            </a:r>
          </a:p>
        </p:txBody>
      </p:sp>
      <p:sp>
        <p:nvSpPr>
          <p:cNvPr id="7" name="矩形 6"/>
          <p:cNvSpPr/>
          <p:nvPr/>
        </p:nvSpPr>
        <p:spPr>
          <a:xfrm>
            <a:off x="6479748" y="3650472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bad shape </a:t>
            </a:r>
          </a:p>
        </p:txBody>
      </p:sp>
      <p:sp>
        <p:nvSpPr>
          <p:cNvPr id="8" name="矩形 7"/>
          <p:cNvSpPr/>
          <p:nvPr/>
        </p:nvSpPr>
        <p:spPr>
          <a:xfrm>
            <a:off x="5215825" y="4182487"/>
            <a:ext cx="5979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be particular about/over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sth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5729944" y="4727565"/>
            <a:ext cx="3134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in particular </a:t>
            </a:r>
          </a:p>
        </p:txBody>
      </p:sp>
      <p:sp>
        <p:nvSpPr>
          <p:cNvPr id="10" name="矩形 9"/>
          <p:cNvSpPr/>
          <p:nvPr/>
        </p:nvSpPr>
        <p:spPr>
          <a:xfrm>
            <a:off x="5096111" y="5298768"/>
            <a:ext cx="5569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be embarrassed about/at </a:t>
            </a: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/>
        </p:nvSpPr>
        <p:spPr bwMode="auto">
          <a:xfrm>
            <a:off x="0" y="1389412"/>
            <a:ext cx="1188720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16.</a:t>
            </a:r>
            <a:r>
              <a:rPr lang="zh-CN" altLang="en-US" sz="32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为某事烦心</a:t>
            </a: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17.</a:t>
            </a:r>
            <a:r>
              <a:rPr lang="zh-CN" altLang="en-US" sz="32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让人不安</a:t>
            </a:r>
            <a:endParaRPr lang="en-US" altLang="zh-CN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18. 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某人对某物很熟悉 </a:t>
            </a:r>
            <a:endParaRPr lang="zh-CN" altLang="en-US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19. 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某物为某人所熟悉</a:t>
            </a:r>
            <a:endParaRPr lang="zh-CN" altLang="en-US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．牢记 </a:t>
            </a:r>
            <a:endParaRPr lang="zh-CN" altLang="en-US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21.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坚持；保持；沿袭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风俗、传统等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lang="en-US" altLang="zh-CN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22.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继续做</a:t>
            </a: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保持下去</a:t>
            </a:r>
            <a:endParaRPr lang="zh-CN" altLang="en-US" sz="32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23.</a:t>
            </a:r>
            <a:r>
              <a:rPr lang="zh-CN" altLang="en-US" sz="3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赶上；不落在后面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30493" y="53289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重点短语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4200" y="1533100"/>
            <a:ext cx="372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be upset about/by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sth</a:t>
            </a:r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3945" y="1977237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be upset that ... ……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6483" y="2434437"/>
            <a:ext cx="307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be familiar with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sth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8952" y="2956951"/>
            <a:ext cx="6173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sth.be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familiar to sb.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sth.be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known to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sb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33295" y="3518654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keep ( ... ) in mind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6412" y="4119546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keep up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11313" y="4433054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keep it up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83756" y="5242951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keep up with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573616" y="1577975"/>
          <a:ext cx="11618384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文档" r:id="rId4" imgW="8709605" imgH="4087218" progId="Word.Document.12">
                  <p:embed/>
                </p:oleObj>
              </mc:Choice>
              <mc:Fallback>
                <p:oleObj name="文档" r:id="rId4" imgW="8709605" imgH="408721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6" y="1577975"/>
                        <a:ext cx="11618384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287383" y="2588459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83" y="2588459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720262" y="3816285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262" y="3816285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564238" y="639771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重要句型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287867" y="1557338"/>
          <a:ext cx="11618384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文档" r:id="rId4" imgW="8713753" imgH="4016055" progId="Word.Document.12">
                  <p:embed/>
                </p:oleObj>
              </mc:Choice>
              <mc:Fallback>
                <p:oleObj name="文档" r:id="rId4" imgW="8713753" imgH="401605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67" y="1557338"/>
                        <a:ext cx="11618384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488017" y="2060576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017" y="2060576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503085" y="4365626"/>
          <a:ext cx="116183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文档" r:id="rId8" imgW="8713753" imgH="396350" progId="Word.Document.12">
                  <p:embed/>
                </p:oleObj>
              </mc:Choice>
              <mc:Fallback>
                <p:oleObj name="文档" r:id="rId8" imgW="8713753" imgH="3963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085" y="4365626"/>
                        <a:ext cx="116183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840261"/>
            <a:ext cx="117265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 can 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software, documents, and images 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 need them.(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教材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P28)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不论何时我们需要软件、文件和图片都可以下载。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 age 50, she found herself 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__________ 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work and  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 home with only her computer to keep her</a:t>
            </a:r>
            <a:r>
              <a:rPr kumimoji="0" lang="en-US" altLang="zh-CN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_______     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.(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教材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P28)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在她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50</a:t>
            </a: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岁的时候，她发现自己失业了，只能呆在家里，只有电脑作伴</a:t>
            </a:r>
            <a:endParaRPr lang="en-US" altLang="zh-CN" sz="2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7</a:t>
            </a: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Her next goal is to  __________  website to   _______________  for children in poor countries.(</a:t>
            </a: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教材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P28)</a:t>
            </a:r>
            <a:endParaRPr lang="zh-CN" altLang="en-US" sz="2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她的下一个目标是成立一个慈善网站，为贫困国家的儿童筹集资金。</a:t>
            </a:r>
          </a:p>
          <a:p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</a:t>
            </a:r>
            <a:endParaRPr lang="zh-CN" altLang="en-US" sz="2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89723"/>
              </p:ext>
            </p:extLst>
          </p:nvPr>
        </p:nvGraphicFramePr>
        <p:xfrm>
          <a:off x="2433980" y="798474"/>
          <a:ext cx="48339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8" name="Document" r:id="rId4" imgW="5095671" imgH="1480439" progId="Word.Document.8">
                  <p:embed/>
                </p:oleObj>
              </mc:Choice>
              <mc:Fallback>
                <p:oleObj name="Document" r:id="rId4" imgW="5095671" imgH="1480439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80" y="798474"/>
                        <a:ext cx="4833937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586406" y="2114281"/>
          <a:ext cx="48323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9" name="Document" r:id="rId6" imgW="5107219" imgH="1480439" progId="Word.Document.8">
                  <p:embed/>
                </p:oleObj>
              </mc:Choice>
              <mc:Fallback>
                <p:oleObj name="Document" r:id="rId6" imgW="5107219" imgH="148043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06" y="2114281"/>
                        <a:ext cx="483235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85029"/>
              </p:ext>
            </p:extLst>
          </p:nvPr>
        </p:nvGraphicFramePr>
        <p:xfrm>
          <a:off x="9206391" y="2076996"/>
          <a:ext cx="48339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Document" r:id="rId8" imgW="5107219" imgH="1480439" progId="Word.Document.8">
                  <p:embed/>
                </p:oleObj>
              </mc:Choice>
              <mc:Fallback>
                <p:oleObj name="Document" r:id="rId8" imgW="5107219" imgH="1480439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6391" y="2076996"/>
                        <a:ext cx="4833938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142456" y="2492679"/>
          <a:ext cx="3681284" cy="92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1" name="Document" r:id="rId10" imgW="5224867" imgH="1521822" progId="Word.Document.8">
                  <p:embed/>
                </p:oleObj>
              </mc:Choice>
              <mc:Fallback>
                <p:oleObj name="Document" r:id="rId10" imgW="5224867" imgH="1521822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456" y="2492679"/>
                        <a:ext cx="3681284" cy="928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115490" y="3356798"/>
          <a:ext cx="48339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Document" r:id="rId12" imgW="5107219" imgH="1480439" progId="Word.Document.8">
                  <p:embed/>
                </p:oleObj>
              </mc:Choice>
              <mc:Fallback>
                <p:oleObj name="Document" r:id="rId12" imgW="5107219" imgH="1480439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490" y="3356798"/>
                        <a:ext cx="4833937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900173" y="3397893"/>
          <a:ext cx="48355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3" name="Document" r:id="rId14" imgW="5107219" imgH="1480439" progId="Word.Document.8">
                  <p:embed/>
                </p:oleObj>
              </mc:Choice>
              <mc:Fallback>
                <p:oleObj name="Document" r:id="rId14" imgW="5107219" imgH="1480439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173" y="3397893"/>
                        <a:ext cx="48355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807043"/>
            <a:ext cx="1219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1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zh-CN" altLang="en-US" sz="3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is no excuse for </a:t>
            </a:r>
            <a:r>
              <a:rPr kumimoji="0" lang="en-US" altLang="zh-CN" sz="3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,and you don't want to become a</a:t>
            </a:r>
            <a:r>
              <a:rPr kumimoji="0" lang="en-US" altLang="zh-CN" sz="3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 a troll or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cyberbully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.(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教材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P32)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上网不是粗鲁的借口，你不会想成为网络喷子或者网络恶霸的目标。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 photo of her </a:t>
            </a:r>
            <a:r>
              <a:rPr kumimoji="0" lang="en-US" altLang="zh-CN" sz="3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online and she was being </a:t>
            </a:r>
            <a:r>
              <a:rPr kumimoji="0" lang="en-US" altLang="zh-CN" sz="3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(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教材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P32)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她的一张照片被发到了网上，并且她变成了大家取笑的对象。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zh-CN" altLang="en-US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352425" y="1381375"/>
          <a:ext cx="11312525" cy="40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4" name="Document" r:id="rId4" imgW="11790928" imgH="4261993" progId="Word.Document.8">
                  <p:embed/>
                </p:oleObj>
              </mc:Choice>
              <mc:Fallback>
                <p:oleObj name="Document" r:id="rId4" imgW="11790928" imgH="426199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381375"/>
                        <a:ext cx="11312525" cy="407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494588" y="729338"/>
          <a:ext cx="54578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5" name="Document" r:id="rId6" imgW="5713204" imgH="1482527" progId="Word.Document.8">
                  <p:embed/>
                </p:oleObj>
              </mc:Choice>
              <mc:Fallback>
                <p:oleObj name="Document" r:id="rId6" imgW="5713204" imgH="1482527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588" y="729338"/>
                        <a:ext cx="54578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006445" y="664025"/>
          <a:ext cx="54578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6" name="Document" r:id="rId8" imgW="5734075" imgH="1482527" progId="Word.Document.8">
                  <p:embed/>
                </p:oleObj>
              </mc:Choice>
              <mc:Fallback>
                <p:oleObj name="Document" r:id="rId8" imgW="5734075" imgH="1482527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6445" y="664025"/>
                        <a:ext cx="54578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882866" y="1366883"/>
          <a:ext cx="5461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7" name="Document" r:id="rId10" imgW="5869735" imgH="1525049" progId="Word.Document.8">
                  <p:embed/>
                </p:oleObj>
              </mc:Choice>
              <mc:Fallback>
                <p:oleObj name="Document" r:id="rId10" imgW="5869735" imgH="1525049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866" y="1366883"/>
                        <a:ext cx="5461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069217" y="2294370"/>
          <a:ext cx="54578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8" name="Document" r:id="rId12" imgW="5713204" imgH="1482527" progId="Word.Document.8">
                  <p:embed/>
                </p:oleObj>
              </mc:Choice>
              <mc:Fallback>
                <p:oleObj name="Document" r:id="rId12" imgW="5713204" imgH="1482527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217" y="2294370"/>
                        <a:ext cx="54578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0607050" y="2481137"/>
          <a:ext cx="54578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9" name="Document" r:id="rId14" imgW="5734075" imgH="1484328" progId="Word.Document.8">
                  <p:embed/>
                </p:oleObj>
              </mc:Choice>
              <mc:Fallback>
                <p:oleObj name="Document" r:id="rId14" imgW="5734075" imgH="1484328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050" y="2481137"/>
                        <a:ext cx="545782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17501" y="1049948"/>
            <a:ext cx="11554884" cy="5042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r>
              <a:rPr lang="en-US" altLang="zh-CN" sz="3200" dirty="0" smtClean="0"/>
              <a:t>1.I </a:t>
            </a:r>
            <a:r>
              <a:rPr lang="en-US" altLang="zh-CN" sz="3200" dirty="0"/>
              <a:t>feel that I have </a:t>
            </a:r>
            <a:r>
              <a:rPr lang="en-US" altLang="zh-CN" sz="3200" dirty="0" smtClean="0"/>
              <a:t>______________</a:t>
            </a:r>
            <a:r>
              <a:rPr lang="zh-CN" altLang="en-US" sz="3200" dirty="0" smtClean="0"/>
              <a:t>（从</a:t>
            </a:r>
            <a:r>
              <a:rPr lang="en-US" altLang="zh-CN" sz="3200" dirty="0" smtClean="0"/>
              <a:t>…</a:t>
            </a:r>
            <a:r>
              <a:rPr lang="zh-CN" altLang="en-US" sz="3200" dirty="0" smtClean="0"/>
              <a:t>获益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）</a:t>
            </a:r>
            <a:r>
              <a:rPr lang="en-US" altLang="zh-CN" sz="3200" dirty="0" smtClean="0"/>
              <a:t>greatly</a:t>
            </a:r>
            <a:r>
              <a:rPr lang="en-US" altLang="zh-CN" sz="3200" dirty="0" smtClean="0">
                <a:solidFill>
                  <a:srgbClr val="0000FF"/>
                </a:solidFill>
              </a:rPr>
              <a:t> </a:t>
            </a:r>
            <a:r>
              <a:rPr lang="en-US" altLang="zh-CN" sz="3200" dirty="0"/>
              <a:t>from her wisdom. </a:t>
            </a:r>
          </a:p>
          <a:p>
            <a:r>
              <a:rPr lang="en-US" altLang="zh-CN" sz="3200" dirty="0" smtClean="0"/>
              <a:t>2.First </a:t>
            </a:r>
            <a:r>
              <a:rPr lang="en-US" altLang="zh-CN" sz="3200" dirty="0"/>
              <a:t>of all,  having lived in China for sixteen years and having learnt English since I was a child ,  I have a good command of English and Chinese,  which is </a:t>
            </a:r>
            <a:r>
              <a:rPr lang="en-US" altLang="zh-CN" sz="3200" dirty="0" smtClean="0"/>
              <a:t>________________(</a:t>
            </a:r>
            <a:r>
              <a:rPr lang="zh-CN" altLang="en-US" sz="3200" dirty="0" smtClean="0"/>
              <a:t>受益的）</a:t>
            </a:r>
            <a:r>
              <a:rPr lang="en-US" altLang="zh-CN" sz="3200" dirty="0" smtClean="0"/>
              <a:t>for </a:t>
            </a:r>
            <a:r>
              <a:rPr lang="en-US" altLang="zh-CN" sz="3200" dirty="0"/>
              <a:t>introducing Chinese paintings. </a:t>
            </a:r>
          </a:p>
          <a:p>
            <a:r>
              <a:rPr lang="en-US" altLang="zh-CN" sz="3200" dirty="0" smtClean="0"/>
              <a:t>3. She believes that it is highly important to bridge the digital divide and make sure that everyone has </a:t>
            </a:r>
            <a:r>
              <a:rPr lang="en-US" altLang="zh-CN" sz="3200" dirty="0" smtClean="0">
                <a:solidFill>
                  <a:srgbClr val="0000FF"/>
                </a:solidFill>
              </a:rPr>
              <a:t>a_______</a:t>
            </a:r>
            <a:r>
              <a:rPr lang="en-US" altLang="zh-CN" sz="3200" dirty="0" smtClean="0"/>
              <a:t> to the Internet and knows how to use new technology. </a:t>
            </a:r>
          </a:p>
          <a:p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4463298" y="158821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单词填空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1838" y="1010583"/>
            <a:ext cx="1671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benefited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93219" y="4393864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access</a:t>
            </a:r>
            <a:endParaRPr lang="zh-CN" alt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8077" y="2978720"/>
            <a:ext cx="159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beneficial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61119" y="1503398"/>
            <a:ext cx="104814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Dumplings are a kind of traditional folk food with a long history, and have gained popularity among the common people. Just __</a:t>
            </a:r>
            <a:r>
              <a:rPr lang="en-US" sz="3200" u="sng" dirty="0" smtClean="0"/>
              <a:t>1</a:t>
            </a:r>
            <a:r>
              <a:rPr lang="en-US" sz="3200" dirty="0" smtClean="0"/>
              <a:t>__ an old saying goes, “Nothing tastes __</a:t>
            </a:r>
            <a:r>
              <a:rPr lang="en-US" sz="3200" u="sng" dirty="0" smtClean="0"/>
              <a:t>2</a:t>
            </a:r>
            <a:r>
              <a:rPr lang="en-US" sz="3200" dirty="0" smtClean="0"/>
              <a:t>__ (good) than dumplings.” For a long time in the past, __</a:t>
            </a:r>
            <a:r>
              <a:rPr lang="en-US" sz="3200" u="sng" dirty="0" smtClean="0"/>
              <a:t>3</a:t>
            </a:r>
            <a:r>
              <a:rPr lang="en-US" sz="3200" dirty="0" smtClean="0"/>
              <a:t>__ (have) a meal of dumplings sometimes meant improvement of life. As for the history of dumplings, we can use the term “age</a:t>
            </a:r>
            <a:r>
              <a:rPr lang="zh-CN" altLang="en-US" sz="3200" dirty="0" smtClean="0"/>
              <a:t>－</a:t>
            </a:r>
            <a:r>
              <a:rPr lang="en-US" sz="3200" dirty="0" smtClean="0"/>
              <a:t>old” to describe it. The earliest recorded history __</a:t>
            </a:r>
            <a:r>
              <a:rPr lang="en-US" sz="3200" u="sng" dirty="0" smtClean="0"/>
              <a:t>4</a:t>
            </a:r>
            <a:r>
              <a:rPr lang="en-US" sz="3200" dirty="0" smtClean="0"/>
              <a:t>__ (associate) with dumplings is found from the Eastern Han Dynasty.</a:t>
            </a:r>
            <a:endParaRPr lang="zh-CN" altLang="en-US" sz="3200" dirty="0" smtClean="0"/>
          </a:p>
          <a:p>
            <a:r>
              <a:rPr lang="en-US" sz="3200" dirty="0" smtClean="0"/>
              <a:t> 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175916" y="315575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语法填空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690857"/>
              </p:ext>
            </p:extLst>
          </p:nvPr>
        </p:nvGraphicFramePr>
        <p:xfrm>
          <a:off x="282632" y="60348"/>
          <a:ext cx="11486639" cy="639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文档" r:id="rId4" imgW="8702048" imgH="4849743" progId="Word.Document.12">
                  <p:embed/>
                </p:oleObj>
              </mc:Choice>
              <mc:Fallback>
                <p:oleObj name="文档" r:id="rId4" imgW="8702048" imgH="4849743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32" y="60348"/>
                        <a:ext cx="11486639" cy="6391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08764" y="2106340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4" y="2106340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032251" y="3711801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251" y="3711801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65034" y="4324576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文档" r:id="rId10" imgW="5274753" imgH="396374" progId="Word.Document.12">
                  <p:embed/>
                </p:oleObj>
              </mc:Choice>
              <mc:Fallback>
                <p:oleObj name="文档" r:id="rId10" imgW="5274753" imgH="396374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34" y="4324576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865034" y="5149034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文档" r:id="rId12" imgW="5274753" imgH="396374" progId="Word.Document.12">
                  <p:embed/>
                </p:oleObj>
              </mc:Choice>
              <mc:Fallback>
                <p:oleObj name="文档" r:id="rId12" imgW="5274753" imgH="396374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34" y="5149034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914475" y="592573"/>
            <a:ext cx="3641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核心词汇复习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49790" y="959243"/>
            <a:ext cx="108103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1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 folk custom of eating dumplings during the Spring Festival was already very popular. __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 (especial) in the North, until this very day, wrapping and having dumplings __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 Chinese New Year's Eve is a necessary feast activity for every family. This meal of dumplings is different from all the other dumpling feasts throughout the year. __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 the dumplings are made, people wait until the clock strikes midnight before eating them. This __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 (make) the dumplings the first meal of the year. The Chinese word for dumplings, </a:t>
            </a:r>
            <a:r>
              <a:rPr kumimoji="0" lang="en-US" altLang="zh-CN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jiaozi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has the __</a:t>
            </a:r>
            <a:r>
              <a:rPr kumimoji="0" lang="en-US" altLang="zh-CN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 (mean) of bidding farewell to the past and welcoming the new.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35577" y="992777"/>
            <a:ext cx="9200606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1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4.________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6.________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7.________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8.________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10.________</a:t>
            </a: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04813" y="3692525"/>
          <a:ext cx="1144587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Document" r:id="rId4" imgW="11770417" imgH="1473157" progId="Word.Document.8">
                  <p:embed/>
                </p:oleObj>
              </mc:Choice>
              <mc:Fallback>
                <p:oleObj name="Document" r:id="rId4" imgW="11770417" imgH="1473157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692525"/>
                        <a:ext cx="11445875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593" y="797152"/>
            <a:ext cx="11355977" cy="1143000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结合课文主题</a:t>
            </a:r>
            <a:r>
              <a:rPr lang="en-US" sz="3600" dirty="0" smtClean="0"/>
              <a:t>, </a:t>
            </a:r>
            <a:r>
              <a:rPr lang="zh-CN" altLang="en-US" sz="3600" dirty="0" smtClean="0"/>
              <a:t>使用本单元词汇与句型写一篇</a:t>
            </a:r>
            <a:r>
              <a:rPr lang="en-US" sz="3600" dirty="0" smtClean="0"/>
              <a:t>50</a:t>
            </a:r>
            <a:r>
              <a:rPr lang="zh-CN" altLang="en-US" sz="3600" dirty="0" smtClean="0"/>
              <a:t>词左右的短文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1. </a:t>
            </a:r>
            <a:r>
              <a:rPr lang="zh-CN" altLang="en-US" dirty="0" smtClean="0"/>
              <a:t>如果你方便</a:t>
            </a:r>
            <a:r>
              <a:rPr lang="en-US" dirty="0" smtClean="0"/>
              <a:t>(convenient)</a:t>
            </a:r>
            <a:r>
              <a:rPr lang="zh-CN" altLang="en-US" dirty="0" smtClean="0"/>
              <a:t>的话</a:t>
            </a:r>
            <a:r>
              <a:rPr lang="en-US" dirty="0" smtClean="0"/>
              <a:t>, </a:t>
            </a:r>
            <a:r>
              <a:rPr lang="zh-CN" altLang="en-US" dirty="0" smtClean="0"/>
              <a:t>请帮助一下这个学生</a:t>
            </a:r>
            <a:r>
              <a:rPr lang="en-US" dirty="0" smtClean="0"/>
              <a:t>, </a:t>
            </a:r>
            <a:r>
              <a:rPr lang="zh-CN" altLang="en-US" dirty="0" smtClean="0"/>
              <a:t>他陷入</a:t>
            </a:r>
            <a:r>
              <a:rPr lang="en-US" dirty="0" smtClean="0"/>
              <a:t>(stuck)</a:t>
            </a:r>
            <a:r>
              <a:rPr lang="zh-CN" altLang="en-US" dirty="0" smtClean="0"/>
              <a:t>电脑游戏不能自拔。</a:t>
            </a:r>
          </a:p>
          <a:p>
            <a:r>
              <a:rPr lang="en-US" dirty="0" smtClean="0"/>
              <a:t>2. </a:t>
            </a:r>
            <a:r>
              <a:rPr lang="zh-CN" altLang="en-US" dirty="0" smtClean="0"/>
              <a:t>为此</a:t>
            </a:r>
            <a:r>
              <a:rPr lang="en-US" dirty="0" smtClean="0"/>
              <a:t>, </a:t>
            </a:r>
            <a:r>
              <a:rPr lang="zh-CN" altLang="en-US" dirty="0" smtClean="0"/>
              <a:t>我经常激励</a:t>
            </a:r>
            <a:r>
              <a:rPr lang="en-US" dirty="0" smtClean="0"/>
              <a:t>(inspire)</a:t>
            </a:r>
            <a:r>
              <a:rPr lang="zh-CN" altLang="en-US" dirty="0" smtClean="0"/>
              <a:t>他多参加户外活动</a:t>
            </a:r>
            <a:r>
              <a:rPr lang="en-US" dirty="0" smtClean="0"/>
              <a:t>, </a:t>
            </a:r>
            <a:r>
              <a:rPr lang="zh-CN" altLang="en-US" dirty="0" smtClean="0"/>
              <a:t>这对他的健康有好处</a:t>
            </a:r>
            <a:r>
              <a:rPr lang="en-US" dirty="0" smtClean="0"/>
              <a:t>(benefit)</a:t>
            </a:r>
            <a:r>
              <a:rPr lang="zh-CN" altLang="en-US" dirty="0" smtClean="0"/>
              <a:t>。</a:t>
            </a:r>
          </a:p>
          <a:p>
            <a:r>
              <a:rPr lang="en-US" dirty="0" smtClean="0"/>
              <a:t>3. </a:t>
            </a:r>
            <a:r>
              <a:rPr lang="zh-CN" altLang="en-US" dirty="0" smtClean="0"/>
              <a:t>在戒掉网瘾之前</a:t>
            </a:r>
            <a:r>
              <a:rPr lang="en-US" dirty="0" smtClean="0"/>
              <a:t>, </a:t>
            </a:r>
            <a:r>
              <a:rPr lang="zh-CN" altLang="en-US" dirty="0" smtClean="0"/>
              <a:t>他肯定要度过</a:t>
            </a:r>
            <a:r>
              <a:rPr lang="en-US" dirty="0" smtClean="0"/>
              <a:t>(go through)</a:t>
            </a:r>
            <a:r>
              <a:rPr lang="zh-CN" altLang="en-US" dirty="0" smtClean="0"/>
              <a:t>一段艰难的</a:t>
            </a:r>
            <a:r>
              <a:rPr lang="en-US" dirty="0" smtClean="0"/>
              <a:t>(tough)</a:t>
            </a:r>
            <a:r>
              <a:rPr lang="zh-CN" altLang="en-US" dirty="0" smtClean="0"/>
              <a:t>时期。</a:t>
            </a:r>
          </a:p>
          <a:p>
            <a:r>
              <a:rPr lang="en-US" dirty="0" smtClean="0"/>
              <a:t>4. </a:t>
            </a:r>
            <a:r>
              <a:rPr lang="zh-CN" altLang="en-US" dirty="0" smtClean="0"/>
              <a:t>我告诉他</a:t>
            </a:r>
            <a:r>
              <a:rPr lang="en-US" dirty="0" smtClean="0"/>
              <a:t>, </a:t>
            </a:r>
            <a:r>
              <a:rPr lang="zh-CN" altLang="en-US" dirty="0" smtClean="0"/>
              <a:t>既然选择了远方</a:t>
            </a:r>
            <a:r>
              <a:rPr lang="en-US" dirty="0" smtClean="0"/>
              <a:t>, </a:t>
            </a:r>
            <a:r>
              <a:rPr lang="zh-CN" altLang="en-US" dirty="0" smtClean="0"/>
              <a:t>便只顾风雨兼程。</a:t>
            </a:r>
          </a:p>
          <a:p>
            <a:r>
              <a:rPr lang="zh-CN" altLang="en-US" dirty="0" smtClean="0"/>
              <a:t>　　</a:t>
            </a:r>
            <a:r>
              <a:rPr lang="en-US" b="1" dirty="0" smtClean="0">
                <a:solidFill>
                  <a:srgbClr val="FF0000"/>
                </a:solidFill>
              </a:rPr>
              <a:t>If it is convenient for you,  please help this student (who is) stuck in computer games. Therefore,  I often inspire him to take more outdoor activities,  which is of benefit to his health. He is sure to go through a tough time before he quits his addiction to the Internet. I told him that now that you’ve decided to go to a distant place,  you’ll try your best to make the trip.  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09083" y="193251"/>
            <a:ext cx="2187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人教版必修</a:t>
            </a:r>
            <a:r>
              <a:rPr lang="zh-CN" altLang="en-US" b="1" dirty="0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590"/>
              </p:ext>
            </p:extLst>
          </p:nvPr>
        </p:nvGraphicFramePr>
        <p:xfrm>
          <a:off x="1246909" y="830263"/>
          <a:ext cx="10659342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文档" r:id="rId4" imgW="8713753" imgH="5336140" progId="Word.Document.12">
                  <p:embed/>
                </p:oleObj>
              </mc:Choice>
              <mc:Fallback>
                <p:oleObj name="文档" r:id="rId4" imgW="8713753" imgH="533614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909" y="830263"/>
                        <a:ext cx="10659342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43871"/>
              </p:ext>
            </p:extLst>
          </p:nvPr>
        </p:nvGraphicFramePr>
        <p:xfrm>
          <a:off x="1910774" y="765177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文档" r:id="rId6" imgW="5262196" imgH="396152" progId="Word.Document.12">
                  <p:embed/>
                </p:oleObj>
              </mc:Choice>
              <mc:Fallback>
                <p:oleObj name="文档" r:id="rId6" imgW="5262196" imgH="39615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774" y="765177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76504"/>
              </p:ext>
            </p:extLst>
          </p:nvPr>
        </p:nvGraphicFramePr>
        <p:xfrm>
          <a:off x="2067060" y="1843089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060" y="1843089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135562"/>
              </p:ext>
            </p:extLst>
          </p:nvPr>
        </p:nvGraphicFramePr>
        <p:xfrm>
          <a:off x="2067060" y="2581275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文档" r:id="rId10" imgW="5274753" imgH="396374" progId="Word.Document.12">
                  <p:embed/>
                </p:oleObj>
              </mc:Choice>
              <mc:Fallback>
                <p:oleObj name="文档" r:id="rId10" imgW="5274753" imgH="39637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060" y="2581275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37907"/>
              </p:ext>
            </p:extLst>
          </p:nvPr>
        </p:nvGraphicFramePr>
        <p:xfrm>
          <a:off x="2067059" y="3635376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文档" r:id="rId12" imgW="5274753" imgH="396374" progId="Word.Document.12">
                  <p:embed/>
                </p:oleObj>
              </mc:Choice>
              <mc:Fallback>
                <p:oleObj name="文档" r:id="rId12" imgW="5274753" imgH="39637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059" y="3635376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25989"/>
              </p:ext>
            </p:extLst>
          </p:nvPr>
        </p:nvGraphicFramePr>
        <p:xfrm>
          <a:off x="1983933" y="4292602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文档" r:id="rId14" imgW="5274753" imgH="396374" progId="Word.Document.12">
                  <p:embed/>
                </p:oleObj>
              </mc:Choice>
              <mc:Fallback>
                <p:oleObj name="文档" r:id="rId14" imgW="5274753" imgH="39637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3" y="4292602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29991"/>
              </p:ext>
            </p:extLst>
          </p:nvPr>
        </p:nvGraphicFramePr>
        <p:xfrm>
          <a:off x="1295401" y="2243139"/>
          <a:ext cx="92783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文档" r:id="rId4" imgW="8713753" imgH="2371618" progId="Word.Document.12">
                  <p:embed/>
                </p:oleObj>
              </mc:Choice>
              <mc:Fallback>
                <p:oleObj name="文档" r:id="rId4" imgW="8713753" imgH="2371618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2243139"/>
                        <a:ext cx="92783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34843"/>
              </p:ext>
            </p:extLst>
          </p:nvPr>
        </p:nvGraphicFramePr>
        <p:xfrm>
          <a:off x="2014106" y="2205038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文档" r:id="rId6" imgW="5274753" imgH="396374" progId="Word.Document.12">
                  <p:embed/>
                </p:oleObj>
              </mc:Choice>
              <mc:Fallback>
                <p:oleObj name="文档" r:id="rId6" imgW="5274753" imgH="39637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106" y="2205038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493604"/>
              </p:ext>
            </p:extLst>
          </p:nvPr>
        </p:nvGraphicFramePr>
        <p:xfrm>
          <a:off x="2014106" y="2781300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文档" r:id="rId8" imgW="5274753" imgH="396374" progId="Word.Document.12">
                  <p:embed/>
                </p:oleObj>
              </mc:Choice>
              <mc:Fallback>
                <p:oleObj name="文档" r:id="rId8" imgW="5274753" imgH="39637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106" y="2781300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838549"/>
              </p:ext>
            </p:extLst>
          </p:nvPr>
        </p:nvGraphicFramePr>
        <p:xfrm>
          <a:off x="2014105" y="3357562"/>
          <a:ext cx="703368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文档" r:id="rId10" imgW="5274753" imgH="396374" progId="Word.Document.12">
                  <p:embed/>
                </p:oleObj>
              </mc:Choice>
              <mc:Fallback>
                <p:oleObj name="文档" r:id="rId10" imgW="5274753" imgH="39637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105" y="3357562"/>
                        <a:ext cx="703368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68714"/>
              </p:ext>
            </p:extLst>
          </p:nvPr>
        </p:nvGraphicFramePr>
        <p:xfrm>
          <a:off x="2014105" y="3933824"/>
          <a:ext cx="7033684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文档" r:id="rId12" imgW="5274753" imgH="396374" progId="Word.Document.12">
                  <p:embed/>
                </p:oleObj>
              </mc:Choice>
              <mc:Fallback>
                <p:oleObj name="文档" r:id="rId12" imgW="5274753" imgH="396374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105" y="3933824"/>
                        <a:ext cx="7033684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19748" y="1164134"/>
            <a:ext cx="11110252" cy="550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His best music was i ________ (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启发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by the memory of his mother.</a:t>
            </a:r>
            <a:endParaRPr kumimoji="0" lang="en-US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Obviously safety is a very important factor as well as comfort and c______________ (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方便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 we've been talking about the printing press, how it changed people's lives, making books more a______________ (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接近到达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to everyone.</a:t>
            </a:r>
            <a:endParaRPr kumimoji="0" lang="en-US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Data and identity t________ (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偷窃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becomes more and more common. </a:t>
            </a:r>
            <a:endParaRPr kumimoji="0" lang="en-US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  c________ (</a:t>
            </a: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点击</a:t>
            </a: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on the link to the next page of the website.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6660" y="301733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单词语境填空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3341" y="1225529"/>
            <a:ext cx="160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inspired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1819" y="2603066"/>
            <a:ext cx="224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convenience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72886" y="3600593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accessible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93635" y="4669373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theft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8618" y="5655025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clicked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9634" y="636457"/>
            <a:ext cx="1185236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university will reach its t________ (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目标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of 5,000 students next September.</a:t>
            </a:r>
            <a:endParaRPr lang="en-US" altLang="zh-CN" sz="40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above case study is just an example to serve as a _g______ (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指导原则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lang="zh-CN" altLang="en-US" sz="40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 must offer him an apology for my  r________ 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粗鲁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last night.  </a:t>
            </a:r>
            <a:endParaRPr lang="en-US" altLang="zh-CN" sz="40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 remembered a  p________ (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尤其是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story about a postman who was a murderer.</a:t>
            </a:r>
            <a:endParaRPr lang="en-US" altLang="zh-CN" sz="40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</a:t>
            </a:r>
            <a:r>
              <a:rPr lang="zh-CN" altLang="en-US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4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 hates to give speeches in public.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It's so__________________ (</a:t>
            </a:r>
            <a:r>
              <a:rPr lang="zh-CN" altLang="en-US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尴尬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). 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7645" y="655512"/>
            <a:ext cx="1263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target</a:t>
            </a:r>
            <a:endParaRPr lang="en-US" altLang="zh-CN" sz="2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3671" y="2567439"/>
            <a:ext cx="1787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guideline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05785" y="3042453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rudeness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79085" y="4348740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particular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3346" y="6035035"/>
            <a:ext cx="236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仿宋_GB2312"/>
                <a:cs typeface="Times New Roman" pitchFamily="18" charset="0"/>
              </a:rPr>
              <a:t>embarrassing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05364" y="1668666"/>
            <a:ext cx="11786635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blog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博客　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vi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写博客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写博客→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博客作者；博主</a:t>
            </a:r>
            <a:endParaRPr kumimoji="0" lang="en-US" altLang="zh-CN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endParaRPr kumimoji="0" lang="en-US" altLang="zh-CN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2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engine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引擎；火车头→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工程师         →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工程；工程学</a:t>
            </a:r>
            <a:endParaRPr kumimoji="0" lang="en-US" altLang="zh-CN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endParaRPr lang="en-US" altLang="zh-CN" sz="28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3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identity n.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身份；个性→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vt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辨认，识别，认出</a:t>
            </a:r>
            <a:endParaRPr lang="en-US" altLang="zh-CN" sz="28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4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convenient adj.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方便的；近便的→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n.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方便；便利                             →</a:t>
            </a:r>
            <a:endParaRPr lang="en-US" altLang="zh-CN" sz="28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adv.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方便地；便利地</a:t>
            </a:r>
            <a:endParaRPr lang="en-US" altLang="zh-CN" sz="28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5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inspire </a:t>
            </a:r>
            <a:r>
              <a:rPr lang="en-US" sz="2800" i="1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vt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鼓舞；激励；启发思考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借助灵感创作的，受到启示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/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鼓舞的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激励的，启发灵感的；      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激励，鼓舞；启示，灵感</a:t>
            </a:r>
          </a:p>
          <a:p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6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access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通道；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(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使用、査阅、接近或面见的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)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机会　</a:t>
            </a:r>
            <a:r>
              <a:rPr lang="en-US" sz="2800" i="1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vt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进入；使用；获取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可到达的；可接近的；可进入的</a:t>
            </a:r>
            <a:endParaRPr kumimoji="0" lang="zh-CN" altLang="en-US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81111" y="722899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拓展词汇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02353" y="215180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blog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58823" y="1729041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blogger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0393" y="260425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engineer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81022" y="266838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engineering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1357" y="342246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identify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05612" y="39378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convenience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7468" y="419436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conveniently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25093" y="439267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91758" y="5094509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inspiring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19884" y="518951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42767" y="607897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accessible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05365" y="1668666"/>
            <a:ext cx="11507961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blog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博客　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vi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写博客→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__________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写博客→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——————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博客作者；博主</a:t>
            </a:r>
            <a:endParaRPr kumimoji="0" lang="en-US" altLang="zh-CN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2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engine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引擎；发动机；火车头→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工程师→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kumimoji="0" lang="en-US" altLang="zh-CN" sz="28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kumimoji="0" lang="zh-CN" altLang="en-US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工程；工程学</a:t>
            </a:r>
            <a:endParaRPr kumimoji="0" lang="en-US" altLang="zh-CN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3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identity n.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身份；个性→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vt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辨认，识别，认出</a:t>
            </a:r>
            <a:endParaRPr lang="en-US" altLang="zh-CN" sz="28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hangingPunct="0"/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4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convenient adj.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方便的；近便的→</a:t>
            </a: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n.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方便；便利                             →</a:t>
            </a:r>
            <a:endParaRPr lang="en-US" altLang="zh-CN" sz="28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adv.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方便地；便利地</a:t>
            </a:r>
            <a:endParaRPr lang="en-US" altLang="zh-CN" sz="28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5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inspire </a:t>
            </a:r>
            <a:r>
              <a:rPr lang="en-US" sz="2800" i="1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vt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鼓舞；激励；启发思考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借助灵感创作的，受到启示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/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鼓舞的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激励的，启发灵感的；吸引人的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激励，鼓舞；启示，灵感</a:t>
            </a:r>
          </a:p>
          <a:p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6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．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access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通道；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(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使用、査阅、接近或面见的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)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机会　</a:t>
            </a:r>
            <a:r>
              <a:rPr lang="en-US" sz="2800" i="1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vt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进入；使用；获取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→ </a:t>
            </a:r>
            <a:r>
              <a:rPr lang="en-US" sz="2800" i="1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可到达的；可接近的；可进入的</a:t>
            </a:r>
            <a:endParaRPr kumimoji="0" lang="zh-CN" altLang="en-US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81111" y="722899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拓展词汇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7355" y="167679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blogging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45066" y="1729042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blogger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77276" y="221237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engineer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68051" y="226461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engineering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96354" y="311370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identify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83741" y="355784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convenience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66824" y="389747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conveniently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87587" y="3988917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52319" y="504700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inspiring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75210" y="517763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inspiration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42767" y="607897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accessible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1"/>
          <p:cNvSpPr>
            <a:spLocks noChangeArrowheads="1"/>
          </p:cNvSpPr>
          <p:nvPr/>
        </p:nvSpPr>
        <p:spPr bwMode="auto">
          <a:xfrm>
            <a:off x="148281" y="748788"/>
            <a:ext cx="1180070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particular </a:t>
            </a:r>
            <a:r>
              <a:rPr kumimoji="0" lang="en-US" altLang="zh-CN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adj</a:t>
            </a:r>
            <a:r>
              <a:rPr kumimoji="0" lang="en-US" alt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kumimoji="0" lang="zh-CN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特定的；特别的；讲究的</a:t>
            </a:r>
            <a:r>
              <a:rPr kumimoji="0" lang="zh-CN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kumimoji="0" lang="en-US" alt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</a:t>
            </a:r>
            <a:r>
              <a:rPr kumimoji="0" lang="en-US" altLang="zh-CN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kumimoji="0" lang="zh-CN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特别；尤其</a:t>
            </a:r>
            <a:endParaRPr kumimoji="0" lang="en-US" alt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3700" algn="l"/>
              </a:tabLst>
            </a:pPr>
            <a:endParaRPr kumimoji="0" lang="en-US" alt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8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．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embarrassing adj. 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让人难堪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(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尴尬；害羞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)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的→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adj. 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尴尬的，害羞的，窘迫的→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2800" dirty="0" err="1" smtClean="0">
                <a:latin typeface="Arial" pitchFamily="34" charset="0"/>
                <a:ea typeface="宋体" pitchFamily="2" charset="-122"/>
                <a:cs typeface="宋体" pitchFamily="2" charset="-122"/>
              </a:rPr>
              <a:t>vt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. 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使窘迫；使为难→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n. 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窘迫；困境</a:t>
            </a: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9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．</a:t>
            </a:r>
            <a:r>
              <a:rPr lang="en-US" altLang="zh-CN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adj. 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心烦的；苦恼的；沮丧的　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err="1" smtClean="0">
                <a:latin typeface="Arial" pitchFamily="34" charset="0"/>
                <a:ea typeface="宋体" pitchFamily="2" charset="-122"/>
                <a:cs typeface="宋体" pitchFamily="2" charset="-122"/>
              </a:rPr>
              <a:t>Vt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使烦恼；使生气；搅乱；碰倒；打翻</a:t>
            </a:r>
            <a:endParaRPr lang="en-US" altLang="zh-CN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fontAlgn="base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</a:t>
            </a: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adj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熟悉；熟知</a:t>
            </a:r>
            <a:r>
              <a:rPr lang="zh-CN" altLang="en-US" sz="2800" dirty="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→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熟悉；通晓；亲近；友好随和</a:t>
            </a: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711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3700" algn="l"/>
              </a:tabLst>
            </a:pP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77560" y="1236217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particularly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53767" y="2037801"/>
            <a:ext cx="22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embarrassed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8552" y="2510440"/>
            <a:ext cx="188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embarrass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4792" y="2424936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embarrassment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62310" y="2921325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upset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77705" y="3455714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upset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7643" y="4269175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familiar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33821" y="4396240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familiarity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1175</Words>
  <Application>Microsoft Office PowerPoint</Application>
  <PresentationFormat>宽屏</PresentationFormat>
  <Paragraphs>149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Dotum</vt:lpstr>
      <vt:lpstr>仿宋_GB2312</vt:lpstr>
      <vt:lpstr>宋体</vt:lpstr>
      <vt:lpstr>Arial</vt:lpstr>
      <vt:lpstr>Book Antiqua</vt:lpstr>
      <vt:lpstr>Calibri</vt:lpstr>
      <vt:lpstr>Times New Roman</vt:lpstr>
      <vt:lpstr>1_Office 主题</vt:lpstr>
      <vt:lpstr>文档</vt:lpstr>
      <vt:lpstr>Microsoft Word 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结合课文主题, 使用本单元词汇与句型写一篇50词左右的短文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206</cp:revision>
  <dcterms:created xsi:type="dcterms:W3CDTF">2019-01-12T04:39:00Z</dcterms:created>
  <dcterms:modified xsi:type="dcterms:W3CDTF">2020-01-02T03:13:05Z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