
<file path=[Content_Types].xml><?xml version="1.0" encoding="utf-8"?>
<Types xmlns="http://schemas.openxmlformats.org/package/2006/content-types">
  <Default Extension="jpeg" ContentType="image/jpeg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9" r:id="rId4"/>
    <p:sldId id="262" r:id="rId5"/>
    <p:sldId id="263" r:id="rId6"/>
    <p:sldId id="264" r:id="rId7"/>
    <p:sldId id="265" r:id="rId8"/>
    <p:sldId id="266" r:id="rId9"/>
    <p:sldId id="261" r:id="rId10"/>
    <p:sldId id="267" r:id="rId11"/>
    <p:sldId id="268" r:id="rId12"/>
    <p:sldId id="270" r:id="rId13"/>
    <p:sldId id="269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>
              <a:defRPr sz="1200">
                <a:solidFill>
                  <a:srgbClr val="898989"/>
                </a:solidFill>
                <a:latin typeface="Calibri" panose="020F0502020204030204" pitchFamily="2" charset="0"/>
              </a:defRPr>
            </a:lvl1pPr>
          </a:lstStyle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9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algn="ctr">
              <a:defRPr sz="1200">
                <a:solidFill>
                  <a:srgbClr val="898989"/>
                </a:solidFill>
                <a:latin typeface="Calibri" panose="020F0502020204030204" pitchFamily="2" charset="0"/>
              </a:defRPr>
            </a:lvl1pPr>
          </a:lstStyle>
          <a:p>
            <a:pPr lvl="0" eaLnBrk="1" hangingPunct="1"/>
            <a:endParaRPr lang="zh-CN" altLang="en-US" dirty="0"/>
          </a:p>
        </p:txBody>
      </p:sp>
      <p:sp>
        <p:nvSpPr>
          <p:cNvPr id="103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2" charset="0"/>
              </a:defRPr>
            </a:lvl1pPr>
          </a:lstStyle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2.GI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4.jpeg"/><Relationship Id="rId1" Type="http://schemas.openxmlformats.org/officeDocument/2006/relationships/image" Target="../media/image13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74" name="图片 6" descr="23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5" name="WordArt 3"/>
          <p:cNvSpPr>
            <a:spLocks noTextEdit="1"/>
          </p:cNvSpPr>
          <p:nvPr/>
        </p:nvSpPr>
        <p:spPr>
          <a:xfrm>
            <a:off x="2857500" y="571500"/>
            <a:ext cx="3500438" cy="1071563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  <a:normAutofit/>
          </a:bodyPr>
          <a:p>
            <a:pPr algn="ctr"/>
            <a:r>
              <a:rPr lang="zh-CN" altLang="en-US" sz="4800" b="1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Unit 10</a:t>
            </a:r>
            <a:endParaRPr lang="zh-CN" altLang="en-US" sz="4800" b="1"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3076" name="矩形 4"/>
          <p:cNvPicPr/>
          <p:nvPr/>
        </p:nvPicPr>
        <p:blipFill>
          <a:blip r:embed="rId2"/>
          <a:stretch>
            <a:fillRect/>
          </a:stretch>
        </p:blipFill>
        <p:spPr>
          <a:xfrm>
            <a:off x="987425" y="1700213"/>
            <a:ext cx="8077200" cy="21701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7" name="TextBox 5"/>
          <p:cNvSpPr txBox="1"/>
          <p:nvPr/>
        </p:nvSpPr>
        <p:spPr>
          <a:xfrm>
            <a:off x="3214688" y="4500563"/>
            <a:ext cx="2786062" cy="8239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800" b="1" dirty="0">
                <a:latin typeface="Calibri" panose="020F0502020204030204" pitchFamily="2" charset="0"/>
              </a:rPr>
              <a:t>(</a:t>
            </a:r>
            <a:r>
              <a:rPr lang="en-US" altLang="zh-CN" sz="4800" b="1" dirty="0">
                <a:latin typeface="Calibri" panose="020F0502020204030204" pitchFamily="2" charset="0"/>
              </a:rPr>
              <a:t>3a-3c</a:t>
            </a:r>
            <a:r>
              <a:rPr lang="zh-CN" altLang="en-US" sz="4800" b="1" dirty="0">
                <a:latin typeface="Calibri" panose="020F0502020204030204" pitchFamily="2" charset="0"/>
              </a:rPr>
              <a:t>)</a:t>
            </a:r>
            <a:r>
              <a:rPr lang="en-US" altLang="zh-CN" sz="4800" b="1" dirty="0">
                <a:latin typeface="Calibri" panose="020F0502020204030204" pitchFamily="2" charset="0"/>
              </a:rPr>
              <a:t> </a:t>
            </a:r>
            <a:endParaRPr lang="zh-CN" altLang="en-US" sz="4800" b="1" dirty="0">
              <a:latin typeface="Calibri" panose="020F0502020204030204" pitchFamily="2" charset="0"/>
            </a:endParaRPr>
          </a:p>
        </p:txBody>
      </p:sp>
      <p:pic>
        <p:nvPicPr>
          <p:cNvPr id="3078" name="图片 7" descr="u=2359023544,190458450&amp;fm=0&amp;gp=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2313" y="3857625"/>
            <a:ext cx="1714500" cy="2143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2290" name="Picture 4" descr="http://www.86shuxue.com/uploads/allimg/091008/11139555195-6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1" name="TextBox 3"/>
          <p:cNvSpPr txBox="1"/>
          <p:nvPr/>
        </p:nvSpPr>
        <p:spPr>
          <a:xfrm>
            <a:off x="357188" y="214313"/>
            <a:ext cx="4357687" cy="6970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  <a:buChar char="•"/>
            </a:pPr>
            <a:r>
              <a:rPr lang="en-US" altLang="zh-CN" sz="2800" b="1" dirty="0">
                <a:latin typeface="Arial" panose="020B0604020202020204" pitchFamily="34" charset="0"/>
              </a:rPr>
              <a:t> </a:t>
            </a:r>
            <a:r>
              <a:rPr lang="zh-CN" altLang="en-US" sz="2800" b="1" dirty="0">
                <a:latin typeface="Arial" panose="020B0604020202020204" pitchFamily="34" charset="0"/>
              </a:rPr>
              <a:t>变得富有</a:t>
            </a:r>
            <a:endParaRPr lang="en-US" altLang="zh-CN" sz="2800" b="1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  <a:buChar char="•"/>
            </a:pPr>
            <a:r>
              <a:rPr lang="en-US" altLang="zh-CN" sz="2800" b="1" dirty="0">
                <a:latin typeface="Arial" panose="020B0604020202020204" pitchFamily="34" charset="0"/>
              </a:rPr>
              <a:t> </a:t>
            </a:r>
            <a:r>
              <a:rPr lang="zh-CN" altLang="en-US" sz="2800" b="1" dirty="0">
                <a:latin typeface="Arial" panose="020B0604020202020204" pitchFamily="34" charset="0"/>
              </a:rPr>
              <a:t>一直</a:t>
            </a:r>
            <a:endParaRPr lang="en-US" altLang="zh-CN" sz="2800" b="1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  <a:buChar char="•"/>
            </a:pPr>
            <a:r>
              <a:rPr lang="en-US" altLang="zh-CN" sz="2800" b="1" dirty="0">
                <a:latin typeface="Arial" panose="020B0604020202020204" pitchFamily="34" charset="0"/>
              </a:rPr>
              <a:t> </a:t>
            </a:r>
            <a:r>
              <a:rPr lang="zh-CN" altLang="en-US" sz="2800" b="1" dirty="0">
                <a:latin typeface="Arial" panose="020B0604020202020204" pitchFamily="34" charset="0"/>
              </a:rPr>
              <a:t>到处跟随你</a:t>
            </a:r>
            <a:endParaRPr lang="en-US" altLang="zh-CN" sz="2800" b="1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  <a:buChar char="•"/>
            </a:pPr>
            <a:endParaRPr lang="en-US" altLang="zh-CN" sz="2800" b="1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  <a:buChar char="•"/>
            </a:pPr>
            <a:r>
              <a:rPr lang="zh-CN" altLang="en-US" sz="2800" b="1" dirty="0">
                <a:latin typeface="Arial" panose="020B0604020202020204" pitchFamily="34" charset="0"/>
              </a:rPr>
              <a:t>使生活困难</a:t>
            </a:r>
            <a:endParaRPr lang="en-US" altLang="zh-CN" sz="2800" b="1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  <a:buChar char="•"/>
            </a:pPr>
            <a:r>
              <a:rPr lang="en-US" altLang="zh-CN" sz="2800" b="1" dirty="0">
                <a:latin typeface="Arial" panose="020B0604020202020204" pitchFamily="34" charset="0"/>
              </a:rPr>
              <a:t> </a:t>
            </a:r>
            <a:r>
              <a:rPr lang="zh-CN" altLang="en-US" sz="2800" b="1" dirty="0">
                <a:latin typeface="Arial" panose="020B0604020202020204" pitchFamily="34" charset="0"/>
              </a:rPr>
              <a:t>受伤</a:t>
            </a:r>
            <a:endParaRPr lang="en-US" altLang="zh-CN" sz="2800" b="1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  <a:buChar char="•"/>
            </a:pPr>
            <a:r>
              <a:rPr lang="en-US" altLang="zh-CN" sz="2800" b="1" dirty="0">
                <a:latin typeface="Arial" panose="020B0604020202020204" pitchFamily="34" charset="0"/>
              </a:rPr>
              <a:t> </a:t>
            </a:r>
            <a:r>
              <a:rPr lang="zh-CN" altLang="en-US" sz="2800" b="1" dirty="0">
                <a:latin typeface="Arial" panose="020B0604020202020204" pitchFamily="34" charset="0"/>
              </a:rPr>
              <a:t>做某事困难</a:t>
            </a:r>
            <a:endParaRPr lang="en-US" altLang="zh-CN" sz="2800" b="1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  <a:buChar char="•"/>
            </a:pPr>
            <a:r>
              <a:rPr lang="zh-CN" altLang="en-US" sz="2800" b="1" dirty="0">
                <a:latin typeface="Arial" panose="020B0604020202020204" pitchFamily="34" charset="0"/>
              </a:rPr>
              <a:t>事实上</a:t>
            </a:r>
            <a:endParaRPr lang="en-US" altLang="zh-CN" sz="2800" b="1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  <a:buChar char="•"/>
            </a:pPr>
            <a:r>
              <a:rPr lang="en-US" altLang="zh-CN" sz="2800" b="1" dirty="0">
                <a:latin typeface="Arial" panose="020B0604020202020204" pitchFamily="34" charset="0"/>
              </a:rPr>
              <a:t> </a:t>
            </a:r>
            <a:r>
              <a:rPr lang="zh-CN" altLang="en-US" sz="2800" b="1" dirty="0">
                <a:latin typeface="Arial" panose="020B0604020202020204" pitchFamily="34" charset="0"/>
              </a:rPr>
              <a:t>抱怨</a:t>
            </a:r>
            <a:endParaRPr lang="en-US" altLang="zh-CN" sz="2800" b="1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  <a:buChar char="•"/>
            </a:pPr>
            <a:endParaRPr lang="en-US" altLang="zh-CN" sz="2800" b="1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  <a:buChar char="•"/>
            </a:pP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2292" name="TextBox 4"/>
          <p:cNvSpPr txBox="1"/>
          <p:nvPr/>
        </p:nvSpPr>
        <p:spPr>
          <a:xfrm>
            <a:off x="2928938" y="285750"/>
            <a:ext cx="5000625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dirty="0">
                <a:latin typeface="Arial" panose="020B0604020202020204" pitchFamily="34" charset="0"/>
              </a:rPr>
              <a:t> </a:t>
            </a:r>
            <a:r>
              <a:rPr lang="en-US" altLang="zh-CN" sz="2800" b="1" dirty="0">
                <a:solidFill>
                  <a:srgbClr val="7030A0"/>
                </a:solidFill>
                <a:latin typeface="Arial" panose="020B0604020202020204" pitchFamily="34" charset="0"/>
              </a:rPr>
              <a:t>become rich </a:t>
            </a:r>
            <a:endParaRPr lang="zh-CN" altLang="en-US" sz="2800" b="1" dirty="0">
              <a:solidFill>
                <a:srgbClr val="7030A0"/>
              </a:solidFill>
              <a:latin typeface="Arial" panose="020B0604020202020204" pitchFamily="34" charset="0"/>
            </a:endParaRPr>
          </a:p>
        </p:txBody>
      </p:sp>
      <p:sp>
        <p:nvSpPr>
          <p:cNvPr id="12293" name="TextBox 5"/>
          <p:cNvSpPr txBox="1"/>
          <p:nvPr/>
        </p:nvSpPr>
        <p:spPr>
          <a:xfrm>
            <a:off x="2857500" y="1071563"/>
            <a:ext cx="5000625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dirty="0">
                <a:latin typeface="Arial" panose="020B0604020202020204" pitchFamily="34" charset="0"/>
              </a:rPr>
              <a:t> </a:t>
            </a:r>
            <a:r>
              <a:rPr lang="en-US" altLang="zh-CN" sz="2800" b="1" dirty="0">
                <a:solidFill>
                  <a:srgbClr val="7030A0"/>
                </a:solidFill>
                <a:latin typeface="Arial" panose="020B0604020202020204" pitchFamily="34" charset="0"/>
              </a:rPr>
              <a:t>all the time</a:t>
            </a:r>
            <a:endParaRPr lang="zh-CN" altLang="en-US" sz="2800" b="1" dirty="0">
              <a:solidFill>
                <a:srgbClr val="7030A0"/>
              </a:solidFill>
              <a:latin typeface="Arial" panose="020B0604020202020204" pitchFamily="34" charset="0"/>
            </a:endParaRPr>
          </a:p>
        </p:txBody>
      </p:sp>
      <p:sp>
        <p:nvSpPr>
          <p:cNvPr id="12294" name="TextBox 6"/>
          <p:cNvSpPr txBox="1"/>
          <p:nvPr/>
        </p:nvSpPr>
        <p:spPr>
          <a:xfrm>
            <a:off x="2857500" y="1785938"/>
            <a:ext cx="5000625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dirty="0">
                <a:latin typeface="Arial" panose="020B0604020202020204" pitchFamily="34" charset="0"/>
              </a:rPr>
              <a:t> </a:t>
            </a:r>
            <a:r>
              <a:rPr lang="en-US" altLang="zh-CN" sz="2800" b="1" dirty="0">
                <a:solidFill>
                  <a:srgbClr val="7030A0"/>
                </a:solidFill>
                <a:latin typeface="Arial" panose="020B0604020202020204" pitchFamily="34" charset="0"/>
              </a:rPr>
              <a:t>follow you everywhere</a:t>
            </a:r>
            <a:endParaRPr lang="en-US" altLang="zh-CN" sz="2800" b="1" dirty="0">
              <a:solidFill>
                <a:srgbClr val="7030A0"/>
              </a:solidFill>
              <a:latin typeface="Arial" panose="020B0604020202020204" pitchFamily="34" charset="0"/>
            </a:endParaRPr>
          </a:p>
        </p:txBody>
      </p:sp>
      <p:sp>
        <p:nvSpPr>
          <p:cNvPr id="12295" name="TextBox 7"/>
          <p:cNvSpPr txBox="1"/>
          <p:nvPr/>
        </p:nvSpPr>
        <p:spPr>
          <a:xfrm>
            <a:off x="2286000" y="3643313"/>
            <a:ext cx="5000625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7030A0"/>
                </a:solidFill>
                <a:latin typeface="Arial" panose="020B0604020202020204" pitchFamily="34" charset="0"/>
              </a:rPr>
              <a:t>get injured  </a:t>
            </a:r>
            <a:endParaRPr lang="zh-CN" altLang="en-US" sz="2800" b="1" dirty="0">
              <a:solidFill>
                <a:srgbClr val="7030A0"/>
              </a:solidFill>
              <a:latin typeface="Arial" panose="020B0604020202020204" pitchFamily="34" charset="0"/>
            </a:endParaRPr>
          </a:p>
        </p:txBody>
      </p:sp>
      <p:sp>
        <p:nvSpPr>
          <p:cNvPr id="12296" name="TextBox 8"/>
          <p:cNvSpPr txBox="1"/>
          <p:nvPr/>
        </p:nvSpPr>
        <p:spPr>
          <a:xfrm>
            <a:off x="2571750" y="2928938"/>
            <a:ext cx="5000625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7030A0"/>
                </a:solidFill>
                <a:latin typeface="Arial" panose="020B0604020202020204" pitchFamily="34" charset="0"/>
              </a:rPr>
              <a:t>make life difficult</a:t>
            </a:r>
            <a:endParaRPr lang="zh-CN" altLang="en-US" sz="2800" b="1" dirty="0">
              <a:solidFill>
                <a:srgbClr val="7030A0"/>
              </a:solidFill>
              <a:latin typeface="Arial" panose="020B0604020202020204" pitchFamily="34" charset="0"/>
            </a:endParaRPr>
          </a:p>
        </p:txBody>
      </p:sp>
      <p:sp>
        <p:nvSpPr>
          <p:cNvPr id="12297" name="TextBox 9"/>
          <p:cNvSpPr txBox="1"/>
          <p:nvPr/>
        </p:nvSpPr>
        <p:spPr>
          <a:xfrm>
            <a:off x="1857375" y="5500688"/>
            <a:ext cx="5000625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dirty="0">
                <a:latin typeface="Arial" panose="020B0604020202020204" pitchFamily="34" charset="0"/>
              </a:rPr>
              <a:t> </a:t>
            </a:r>
            <a:r>
              <a:rPr lang="en-US" altLang="zh-CN" sz="2800" b="1" dirty="0">
                <a:solidFill>
                  <a:srgbClr val="7030A0"/>
                </a:solidFill>
                <a:latin typeface="Arial" panose="020B0604020202020204" pitchFamily="34" charset="0"/>
              </a:rPr>
              <a:t>complain </a:t>
            </a:r>
            <a:endParaRPr lang="zh-CN" altLang="en-US" sz="2800" b="1" dirty="0">
              <a:solidFill>
                <a:srgbClr val="7030A0"/>
              </a:solidFill>
              <a:latin typeface="Arial" panose="020B0604020202020204" pitchFamily="34" charset="0"/>
            </a:endParaRPr>
          </a:p>
        </p:txBody>
      </p:sp>
      <p:sp>
        <p:nvSpPr>
          <p:cNvPr id="12298" name="TextBox 10"/>
          <p:cNvSpPr txBox="1"/>
          <p:nvPr/>
        </p:nvSpPr>
        <p:spPr>
          <a:xfrm>
            <a:off x="2643188" y="4286250"/>
            <a:ext cx="6500812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dirty="0">
                <a:latin typeface="Arial" panose="020B0604020202020204" pitchFamily="34" charset="0"/>
              </a:rPr>
              <a:t> </a:t>
            </a:r>
            <a:r>
              <a:rPr lang="en-US" altLang="zh-CN" sz="2800" b="1" dirty="0">
                <a:solidFill>
                  <a:srgbClr val="7030A0"/>
                </a:solidFill>
                <a:latin typeface="Arial" panose="020B0604020202020204" pitchFamily="34" charset="0"/>
              </a:rPr>
              <a:t>have a difficult/ hard time+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doing</a:t>
            </a:r>
            <a:r>
              <a:rPr lang="en-US" altLang="zh-CN" sz="2800" b="1" dirty="0">
                <a:solidFill>
                  <a:srgbClr val="7030A0"/>
                </a:solidFill>
                <a:latin typeface="Arial" panose="020B0604020202020204" pitchFamily="34" charset="0"/>
              </a:rPr>
              <a:t> sth.</a:t>
            </a:r>
            <a:endParaRPr lang="zh-CN" altLang="en-US" sz="2800" b="1" dirty="0">
              <a:solidFill>
                <a:srgbClr val="7030A0"/>
              </a:solidFill>
              <a:latin typeface="Arial" panose="020B0604020202020204" pitchFamily="34" charset="0"/>
            </a:endParaRPr>
          </a:p>
        </p:txBody>
      </p:sp>
      <p:sp>
        <p:nvSpPr>
          <p:cNvPr id="12299" name="TextBox 11"/>
          <p:cNvSpPr txBox="1"/>
          <p:nvPr/>
        </p:nvSpPr>
        <p:spPr>
          <a:xfrm>
            <a:off x="2143125" y="4857750"/>
            <a:ext cx="5000625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7030A0"/>
                </a:solidFill>
                <a:latin typeface="Arial" panose="020B0604020202020204" pitchFamily="34" charset="0"/>
              </a:rPr>
              <a:t>in fact</a:t>
            </a:r>
            <a:endParaRPr lang="zh-CN" altLang="en-US" sz="2800" b="1" dirty="0">
              <a:solidFill>
                <a:srgbClr val="7030A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293" grpId="0"/>
      <p:bldP spid="12294" grpId="0"/>
      <p:bldP spid="12295" grpId="0"/>
      <p:bldP spid="12296" grpId="0"/>
      <p:bldP spid="12297" grpId="0"/>
      <p:bldP spid="12298" grpId="0"/>
      <p:bldP spid="1229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3314" name="图片 1" descr="15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001125" cy="6756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5" name="TextBox 2"/>
          <p:cNvSpPr txBox="1"/>
          <p:nvPr/>
        </p:nvSpPr>
        <p:spPr>
          <a:xfrm>
            <a:off x="2714625" y="785813"/>
            <a:ext cx="4714875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600" b="1" dirty="0">
                <a:latin typeface="Arial" panose="020B0604020202020204" pitchFamily="34" charset="0"/>
              </a:rPr>
              <a:t>Reading strategy</a:t>
            </a:r>
            <a:endParaRPr lang="en-US" altLang="zh-CN" sz="3600" b="1" dirty="0">
              <a:latin typeface="Arial" panose="020B0604020202020204" pitchFamily="34" charset="0"/>
            </a:endParaRPr>
          </a:p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3316" name="TextBox 3"/>
          <p:cNvSpPr txBox="1"/>
          <p:nvPr/>
        </p:nvSpPr>
        <p:spPr>
          <a:xfrm>
            <a:off x="1000125" y="2071688"/>
            <a:ext cx="7786688" cy="25542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 dirty="0">
                <a:latin typeface="Arial" panose="020B0604020202020204" pitchFamily="34" charset="0"/>
              </a:rPr>
              <a:t> </a:t>
            </a:r>
            <a:r>
              <a:rPr lang="en-US" altLang="zh-CN" sz="32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While you are reading, if you just want to find out some information, scanning is a good way t make it quickly. If you want to learn about some details, intensive reading should be the right way you’ll choose.</a:t>
            </a:r>
            <a:endParaRPr lang="zh-CN" altLang="en-US" sz="3200" b="1" dirty="0">
              <a:latin typeface="Times New Roman" panose="02020603050405020304" pitchFamily="2" charset="0"/>
              <a:ea typeface="Times New Roman" panose="02020603050405020304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2000" fill="hold"/>
                                        <p:tgtEl>
                                          <p:spTgt spid="13316">
                                            <p:txEl>
                                              <p:charRg st="0" end="2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3316">
                                            <p:txEl>
                                              <p:charRg st="0" end="2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3316">
                                            <p:txEl>
                                              <p:charRg st="0" end="2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4338" name="图片 1" descr="22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39" name="TextBox 2"/>
          <p:cNvSpPr txBox="1"/>
          <p:nvPr/>
        </p:nvSpPr>
        <p:spPr>
          <a:xfrm>
            <a:off x="642938" y="1071563"/>
            <a:ext cx="7643812" cy="50784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dirty="0">
                <a:latin typeface="Arial" panose="020B0604020202020204" pitchFamily="34" charset="0"/>
              </a:rPr>
              <a:t>  </a:t>
            </a:r>
            <a:r>
              <a:rPr lang="en-US" altLang="zh-CN" sz="2000" b="1" dirty="0">
                <a:latin typeface="Arial" panose="020B0604020202020204" pitchFamily="34" charset="0"/>
              </a:rPr>
              <a:t>For many young people, becoming a professional athlete might seem like a dream job. </a:t>
            </a:r>
            <a:r>
              <a:rPr lang="en-US" altLang="zh-CN" sz="2000" b="1" dirty="0">
                <a:solidFill>
                  <a:srgbClr val="FF0000"/>
                </a:solidFill>
                <a:latin typeface="Arial" panose="020B0604020202020204" pitchFamily="34" charset="0"/>
              </a:rPr>
              <a:t>If</a:t>
            </a:r>
            <a:r>
              <a:rPr lang="en-US" altLang="zh-CN" sz="2000" b="1" dirty="0">
                <a:latin typeface="Arial" panose="020B0604020202020204" pitchFamily="34" charset="0"/>
              </a:rPr>
              <a:t> you become a professional athlete, you’ll be able to </a:t>
            </a:r>
            <a:r>
              <a:rPr lang="en-US" altLang="zh-CN" sz="2000" b="1" dirty="0">
                <a:solidFill>
                  <a:srgbClr val="604A7B"/>
                </a:solidFill>
                <a:latin typeface="Arial" panose="020B0604020202020204" pitchFamily="34" charset="0"/>
              </a:rPr>
              <a:t>make a living doing something you love</a:t>
            </a:r>
            <a:r>
              <a:rPr lang="en-US" altLang="zh-CN" sz="2000" b="1" dirty="0">
                <a:latin typeface="Arial" panose="020B0604020202020204" pitchFamily="34" charset="0"/>
              </a:rPr>
              <a:t>. </a:t>
            </a:r>
            <a:r>
              <a:rPr lang="en-US" altLang="zh-CN" sz="2000" b="1" dirty="0">
                <a:solidFill>
                  <a:srgbClr val="FF0000"/>
                </a:solidFill>
                <a:latin typeface="Arial" panose="020B0604020202020204" pitchFamily="34" charset="0"/>
              </a:rPr>
              <a:t>If</a:t>
            </a:r>
            <a:r>
              <a:rPr lang="en-US" altLang="zh-CN" sz="2000" b="1" dirty="0">
                <a:latin typeface="Arial" panose="020B0604020202020204" pitchFamily="34" charset="0"/>
              </a:rPr>
              <a:t> you become famous, </a:t>
            </a:r>
            <a:r>
              <a:rPr lang="en-US" altLang="zh-CN" sz="2000" b="1" dirty="0">
                <a:solidFill>
                  <a:srgbClr val="604A7B"/>
                </a:solidFill>
                <a:latin typeface="Arial" panose="020B0604020202020204" pitchFamily="34" charset="0"/>
              </a:rPr>
              <a:t>people all over the world will know you </a:t>
            </a:r>
            <a:r>
              <a:rPr lang="en-US" altLang="zh-CN" sz="2000" b="1" dirty="0">
                <a:latin typeface="Arial" panose="020B0604020202020204" pitchFamily="34" charset="0"/>
              </a:rPr>
              <a:t>. Many athletes </a:t>
            </a:r>
            <a:r>
              <a:rPr lang="en-US" altLang="zh-CN" sz="2000" b="1" dirty="0">
                <a:solidFill>
                  <a:srgbClr val="604A7B"/>
                </a:solidFill>
                <a:latin typeface="Arial" panose="020B0604020202020204" pitchFamily="34" charset="0"/>
              </a:rPr>
              <a:t>give money to schools and charities,</a:t>
            </a:r>
            <a:r>
              <a:rPr lang="en-US" altLang="zh-CN" sz="2000" b="1" dirty="0">
                <a:latin typeface="Arial" panose="020B0604020202020204" pitchFamily="34" charset="0"/>
              </a:rPr>
              <a:t> </a:t>
            </a:r>
            <a:r>
              <a:rPr lang="en-US" altLang="zh-CN" sz="2000" b="1" dirty="0">
                <a:solidFill>
                  <a:srgbClr val="FF0000"/>
                </a:solidFill>
                <a:latin typeface="Arial" panose="020B0604020202020204" pitchFamily="34" charset="0"/>
              </a:rPr>
              <a:t>and</a:t>
            </a:r>
            <a:r>
              <a:rPr lang="en-US" altLang="zh-CN" sz="2000" b="1" dirty="0">
                <a:latin typeface="Arial" panose="020B0604020202020204" pitchFamily="34" charset="0"/>
              </a:rPr>
              <a:t> do a lot of work </a:t>
            </a:r>
            <a:r>
              <a:rPr lang="en-US" altLang="zh-CN" sz="2000" b="1" dirty="0">
                <a:solidFill>
                  <a:srgbClr val="604A7B"/>
                </a:solidFill>
                <a:latin typeface="Arial" panose="020B0604020202020204" pitchFamily="34" charset="0"/>
              </a:rPr>
              <a:t>to help people</a:t>
            </a:r>
            <a:r>
              <a:rPr lang="en-US" altLang="zh-CN" sz="2000" b="1" dirty="0">
                <a:latin typeface="Arial" panose="020B0604020202020204" pitchFamily="34" charset="0"/>
              </a:rPr>
              <a:t>. This is a great chance that many people do not have.</a:t>
            </a:r>
            <a:endParaRPr lang="en-US" altLang="zh-CN" sz="2000" b="1" dirty="0">
              <a:latin typeface="Arial" panose="020B0604020202020204" pitchFamily="34" charset="0"/>
            </a:endParaRPr>
          </a:p>
          <a:p>
            <a:r>
              <a:rPr lang="en-US" altLang="zh-CN" sz="2000" b="1" dirty="0">
                <a:latin typeface="Arial" panose="020B0604020202020204" pitchFamily="34" charset="0"/>
              </a:rPr>
              <a:t>   </a:t>
            </a:r>
            <a:r>
              <a:rPr lang="en-US" altLang="zh-CN" sz="2000" b="1" dirty="0">
                <a:solidFill>
                  <a:srgbClr val="FF0000"/>
                </a:solidFill>
                <a:latin typeface="Arial" panose="020B0604020202020204" pitchFamily="34" charset="0"/>
              </a:rPr>
              <a:t>However</a:t>
            </a:r>
            <a:r>
              <a:rPr lang="en-US" altLang="zh-CN" sz="2000" b="1" dirty="0">
                <a:latin typeface="Arial" panose="020B0604020202020204" pitchFamily="34" charset="0"/>
              </a:rPr>
              <a:t>, professional athletes can also have many problems. </a:t>
            </a:r>
            <a:r>
              <a:rPr lang="en-US" altLang="zh-CN" sz="2000" b="1" dirty="0">
                <a:solidFill>
                  <a:srgbClr val="FF0000"/>
                </a:solidFill>
                <a:latin typeface="Arial" panose="020B0604020202020204" pitchFamily="34" charset="0"/>
              </a:rPr>
              <a:t>If</a:t>
            </a:r>
            <a:r>
              <a:rPr lang="en-US" altLang="zh-CN" sz="2000" b="1" dirty="0">
                <a:latin typeface="Arial" panose="020B0604020202020204" pitchFamily="34" charset="0"/>
              </a:rPr>
              <a:t> you are famous, people will watch you all the time and follow you every where. This can </a:t>
            </a:r>
            <a:r>
              <a:rPr lang="en-US" altLang="zh-CN" sz="2000" b="1" dirty="0">
                <a:solidFill>
                  <a:srgbClr val="604A7B"/>
                </a:solidFill>
                <a:latin typeface="Arial" panose="020B0604020202020204" pitchFamily="34" charset="0"/>
              </a:rPr>
              <a:t>make life difficult</a:t>
            </a:r>
            <a:r>
              <a:rPr lang="en-US" altLang="zh-CN" sz="2000" b="1" dirty="0">
                <a:latin typeface="Arial" panose="020B0604020202020204" pitchFamily="34" charset="0"/>
              </a:rPr>
              <a:t>. </a:t>
            </a:r>
            <a:endParaRPr lang="en-US" altLang="zh-CN" sz="2000" b="1" dirty="0">
              <a:latin typeface="Arial" panose="020B0604020202020204" pitchFamily="34" charset="0"/>
            </a:endParaRPr>
          </a:p>
          <a:p>
            <a:r>
              <a:rPr lang="en-US" altLang="zh-CN" sz="2000" b="1" dirty="0">
                <a:solidFill>
                  <a:srgbClr val="FF0000"/>
                </a:solidFill>
                <a:latin typeface="Arial" panose="020B0604020202020204" pitchFamily="34" charset="0"/>
              </a:rPr>
              <a:t>   If </a:t>
            </a:r>
            <a:r>
              <a:rPr lang="en-US" altLang="zh-CN" sz="2000" b="1" dirty="0">
                <a:latin typeface="Arial" panose="020B0604020202020204" pitchFamily="34" charset="0"/>
              </a:rPr>
              <a:t>you play sports for a living, your job will sometimes be very dangerous. Many professional athletes </a:t>
            </a:r>
            <a:r>
              <a:rPr lang="en-US" altLang="zh-CN" sz="2000" b="1" dirty="0">
                <a:solidFill>
                  <a:srgbClr val="604A7B"/>
                </a:solidFill>
                <a:latin typeface="Arial" panose="020B0604020202020204" pitchFamily="34" charset="0"/>
              </a:rPr>
              <a:t>get injured</a:t>
            </a:r>
            <a:r>
              <a:rPr lang="en-US" altLang="zh-CN" sz="2000" b="1" dirty="0">
                <a:latin typeface="Arial" panose="020B0604020202020204" pitchFamily="34" charset="0"/>
              </a:rPr>
              <a:t> .</a:t>
            </a:r>
            <a:r>
              <a:rPr lang="en-US" altLang="zh-CN" sz="2000" b="1" dirty="0">
                <a:solidFill>
                  <a:srgbClr val="FF0000"/>
                </a:solidFill>
                <a:latin typeface="Arial" panose="020B0604020202020204" pitchFamily="34" charset="0"/>
              </a:rPr>
              <a:t>And if </a:t>
            </a:r>
            <a:r>
              <a:rPr lang="en-US" altLang="zh-CN" sz="2000" b="1" dirty="0">
                <a:latin typeface="Arial" panose="020B0604020202020204" pitchFamily="34" charset="0"/>
              </a:rPr>
              <a:t>you become rich, you will </a:t>
            </a:r>
            <a:r>
              <a:rPr lang="en-US" altLang="zh-CN" sz="2000" b="1" dirty="0">
                <a:solidFill>
                  <a:srgbClr val="604A7B"/>
                </a:solidFill>
                <a:latin typeface="Arial" panose="020B0604020202020204" pitchFamily="34" charset="0"/>
              </a:rPr>
              <a:t>have a difficult time knowing who your real friends are</a:t>
            </a:r>
            <a:r>
              <a:rPr lang="en-US" altLang="zh-CN" sz="2000" b="1" dirty="0">
                <a:latin typeface="Arial" panose="020B0604020202020204" pitchFamily="34" charset="0"/>
              </a:rPr>
              <a:t>. </a:t>
            </a:r>
            <a:r>
              <a:rPr lang="en-US" altLang="zh-CN" sz="2000" b="1" dirty="0">
                <a:solidFill>
                  <a:srgbClr val="FF0000"/>
                </a:solidFill>
                <a:latin typeface="Arial" panose="020B0604020202020204" pitchFamily="34" charset="0"/>
              </a:rPr>
              <a:t>In fact</a:t>
            </a:r>
            <a:r>
              <a:rPr lang="en-US" altLang="zh-CN" sz="2000" b="1" dirty="0">
                <a:latin typeface="Arial" panose="020B0604020202020204" pitchFamily="34" charset="0"/>
              </a:rPr>
              <a:t>, many famous people complain that they are not happy. They say they were happier before they became rich and famous.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14340" name="TextBox 3"/>
          <p:cNvSpPr txBox="1"/>
          <p:nvPr/>
        </p:nvSpPr>
        <p:spPr>
          <a:xfrm>
            <a:off x="1500188" y="642938"/>
            <a:ext cx="5643562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 dirty="0">
                <a:latin typeface="Arial" panose="020B0604020202020204" pitchFamily="34" charset="0"/>
              </a:rPr>
              <a:t>If I become an athlete , will I be happy?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5362" name="图片 1" descr="2303312336-1.gi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363" name="TextBox 2"/>
          <p:cNvSpPr txBox="1"/>
          <p:nvPr/>
        </p:nvSpPr>
        <p:spPr>
          <a:xfrm>
            <a:off x="2143125" y="1357313"/>
            <a:ext cx="4786313" cy="70802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p>
            <a:r>
              <a:rPr lang="en-US" altLang="zh-CN" sz="4000" b="1" dirty="0">
                <a:latin typeface="Arial" panose="020B0604020202020204" pitchFamily="34" charset="0"/>
              </a:rPr>
              <a:t>Writing strategy</a:t>
            </a:r>
            <a:endParaRPr lang="zh-CN" altLang="en-US" sz="4000" b="1" dirty="0">
              <a:latin typeface="Arial" panose="020B0604020202020204" pitchFamily="34" charset="0"/>
            </a:endParaRPr>
          </a:p>
        </p:txBody>
      </p:sp>
      <p:sp>
        <p:nvSpPr>
          <p:cNvPr id="15364" name="TextBox 3"/>
          <p:cNvSpPr txBox="1"/>
          <p:nvPr/>
        </p:nvSpPr>
        <p:spPr>
          <a:xfrm>
            <a:off x="1428750" y="2857500"/>
            <a:ext cx="6357938" cy="3108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latin typeface="Arial" panose="020B0604020202020204" pitchFamily="34" charset="0"/>
              </a:rPr>
              <a:t>Everything has two sides, good or bad. If you want to show your opinions clearly, you’d better put them about one side together, and then the other side . Never mix them up. Also, suitable connectives are necessary.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6386" name="图片 1" descr="201062317275381921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387" name="TextBox 2"/>
          <p:cNvSpPr txBox="1"/>
          <p:nvPr/>
        </p:nvSpPr>
        <p:spPr>
          <a:xfrm>
            <a:off x="714375" y="1500188"/>
            <a:ext cx="7500938" cy="15700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Maybe</a:t>
            </a:r>
            <a:r>
              <a:rPr lang="en-US" altLang="zh-CN" sz="24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 I’ll become a teacher.  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If</a:t>
            </a:r>
            <a:r>
              <a:rPr lang="en-US" altLang="zh-CN" sz="24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 I become a teacher, I will work will work with children. I love children, 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so</a:t>
            </a:r>
            <a:r>
              <a:rPr lang="en-US" altLang="zh-CN" sz="24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 I’ll be happy. I will also be able to work outside sometimes, 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but</a:t>
            </a:r>
            <a:r>
              <a:rPr lang="en-US" altLang="zh-CN" sz="24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 I won’t be famous.</a:t>
            </a:r>
            <a:endParaRPr lang="zh-CN" altLang="en-US" sz="2400" b="1" dirty="0">
              <a:latin typeface="Times New Roman" panose="02020603050405020304" pitchFamily="2" charset="0"/>
              <a:ea typeface="Times New Roman" panose="02020603050405020304" pitchFamily="2" charset="0"/>
            </a:endParaRPr>
          </a:p>
        </p:txBody>
      </p:sp>
      <p:sp>
        <p:nvSpPr>
          <p:cNvPr id="16388" name="TextBox 3"/>
          <p:cNvSpPr txBox="1"/>
          <p:nvPr/>
        </p:nvSpPr>
        <p:spPr>
          <a:xfrm>
            <a:off x="642938" y="3214688"/>
            <a:ext cx="7500937" cy="15700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Maybe</a:t>
            </a:r>
            <a:r>
              <a:rPr lang="en-US" altLang="zh-CN" sz="24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 I’ll become a lawyer.  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If</a:t>
            </a:r>
            <a:r>
              <a:rPr lang="en-US" altLang="zh-CN" sz="24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 I become a lawyer, I will be able to help people. 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But</a:t>
            </a:r>
            <a:r>
              <a:rPr lang="en-US" altLang="zh-CN" sz="24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 I won’t be able to work outside and I won’t be able to work with children. 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So</a:t>
            </a:r>
            <a:r>
              <a:rPr lang="en-US" altLang="zh-CN" sz="24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 I think I will be a teacher.</a:t>
            </a:r>
            <a:endParaRPr lang="zh-CN" altLang="en-US" sz="2400" b="1" dirty="0">
              <a:latin typeface="Times New Roman" panose="02020603050405020304" pitchFamily="2" charset="0"/>
              <a:ea typeface="Times New Roman" panose="02020603050405020304" pitchFamily="2" charset="0"/>
            </a:endParaRPr>
          </a:p>
        </p:txBody>
      </p:sp>
      <p:sp>
        <p:nvSpPr>
          <p:cNvPr id="16389" name="TextBox 4"/>
          <p:cNvSpPr txBox="1"/>
          <p:nvPr/>
        </p:nvSpPr>
        <p:spPr>
          <a:xfrm>
            <a:off x="714375" y="642938"/>
            <a:ext cx="2571750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600" b="1" dirty="0">
                <a:latin typeface="Arial" panose="020B0604020202020204" pitchFamily="34" charset="0"/>
              </a:rPr>
              <a:t>3c</a:t>
            </a:r>
            <a:r>
              <a:rPr lang="en-US" altLang="zh-CN" dirty="0">
                <a:latin typeface="Arial" panose="020B0604020202020204" pitchFamily="34" charset="0"/>
              </a:rPr>
              <a:t>  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7410" name="组合 12"/>
          <p:cNvGrpSpPr>
            <a:grpSpLocks noChangeAspect="1"/>
          </p:cNvGrpSpPr>
          <p:nvPr/>
        </p:nvGrpSpPr>
        <p:grpSpPr>
          <a:xfrm>
            <a:off x="285750" y="1071563"/>
            <a:ext cx="8215313" cy="2952750"/>
            <a:chOff x="0" y="0"/>
            <a:chExt cx="8215343" cy="2952750"/>
          </a:xfrm>
        </p:grpSpPr>
        <p:pic>
          <p:nvPicPr>
            <p:cNvPr id="17411" name="Picture 4" descr="E:\备课资料\八年级课件下\unit 5\课本图片\03.jpg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0" y="0"/>
              <a:ext cx="3914775" cy="2952750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7412" name="Picture 5" descr="E:\备课资料\八年级课件下\unit 5\课本图片\04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143405" y="71454"/>
              <a:ext cx="4071938" cy="2857500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7413" name="TextBox 5"/>
          <p:cNvSpPr txBox="1"/>
          <p:nvPr/>
        </p:nvSpPr>
        <p:spPr>
          <a:xfrm>
            <a:off x="357188" y="0"/>
            <a:ext cx="8143875" cy="1016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000" b="1" dirty="0">
                <a:latin typeface="Arial" panose="020B0604020202020204" pitchFamily="34" charset="0"/>
              </a:rPr>
              <a:t>3b Do you think Michael in activity 2a decided to become a soccer player? Complete this letter from Michael to the agent Mr Brown. Decide if he joined the Lions or not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17414" name="椭圆 4"/>
          <p:cNvSpPr/>
          <p:nvPr/>
        </p:nvSpPr>
        <p:spPr>
          <a:xfrm>
            <a:off x="428625" y="4214813"/>
            <a:ext cx="3929063" cy="2357437"/>
          </a:xfrm>
          <a:prstGeom prst="ellipse">
            <a:avLst/>
          </a:prstGeom>
          <a:solidFill>
            <a:srgbClr val="D99694"/>
          </a:solidFill>
          <a:ln w="25400" cap="flat" cmpd="sng">
            <a:solidFill>
              <a:srgbClr val="385D8A"/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p>
            <a:pPr algn="ctr"/>
            <a:endParaRPr lang="zh-CN" altLang="en-US" dirty="0">
              <a:solidFill>
                <a:srgbClr val="FFFFFF"/>
              </a:solidFill>
              <a:latin typeface="Calibri" panose="020F0502020204030204" pitchFamily="2" charset="0"/>
            </a:endParaRPr>
          </a:p>
        </p:txBody>
      </p:sp>
      <p:sp>
        <p:nvSpPr>
          <p:cNvPr id="17415" name="椭圆 5"/>
          <p:cNvSpPr/>
          <p:nvPr/>
        </p:nvSpPr>
        <p:spPr>
          <a:xfrm>
            <a:off x="4643438" y="4214813"/>
            <a:ext cx="4357687" cy="2643187"/>
          </a:xfrm>
          <a:prstGeom prst="ellipse">
            <a:avLst/>
          </a:prstGeom>
          <a:solidFill>
            <a:srgbClr val="B3A2C7"/>
          </a:solidFill>
          <a:ln w="25400" cap="flat" cmpd="sng">
            <a:solidFill>
              <a:srgbClr val="385D8A"/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p>
            <a:pPr algn="ctr"/>
            <a:endParaRPr lang="zh-CN" altLang="en-US" dirty="0">
              <a:solidFill>
                <a:srgbClr val="FFFFFF"/>
              </a:solidFill>
              <a:latin typeface="Calibri" panose="020F0502020204030204" pitchFamily="2" charset="0"/>
            </a:endParaRPr>
          </a:p>
        </p:txBody>
      </p:sp>
      <p:sp>
        <p:nvSpPr>
          <p:cNvPr id="17416" name="TextBox 6"/>
          <p:cNvSpPr txBox="1"/>
          <p:nvPr/>
        </p:nvSpPr>
        <p:spPr>
          <a:xfrm>
            <a:off x="1500188" y="4572000"/>
            <a:ext cx="200025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latin typeface="Arial" panose="020B0604020202020204" pitchFamily="34" charset="0"/>
              </a:rPr>
              <a:t>be famous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17417" name="TextBox 7"/>
          <p:cNvSpPr txBox="1"/>
          <p:nvPr/>
        </p:nvSpPr>
        <p:spPr>
          <a:xfrm>
            <a:off x="357188" y="5357813"/>
            <a:ext cx="4143375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latin typeface="Arial" panose="020B0604020202020204" pitchFamily="34" charset="0"/>
              </a:rPr>
              <a:t>travel around the world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17418" name="TextBox 8"/>
          <p:cNvSpPr txBox="1"/>
          <p:nvPr/>
        </p:nvSpPr>
        <p:spPr>
          <a:xfrm>
            <a:off x="5715000" y="4429125"/>
            <a:ext cx="200025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latin typeface="Arial" panose="020B0604020202020204" pitchFamily="34" charset="0"/>
              </a:rPr>
              <a:t>be happy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17419" name="TextBox 9"/>
          <p:cNvSpPr txBox="1"/>
          <p:nvPr/>
        </p:nvSpPr>
        <p:spPr>
          <a:xfrm>
            <a:off x="5500688" y="4929188"/>
            <a:ext cx="2500312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latin typeface="Arial" panose="020B0604020202020204" pitchFamily="34" charset="0"/>
              </a:rPr>
              <a:t>go to college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17420" name="TextBox 10"/>
          <p:cNvSpPr txBox="1"/>
          <p:nvPr/>
        </p:nvSpPr>
        <p:spPr>
          <a:xfrm>
            <a:off x="5072063" y="5500688"/>
            <a:ext cx="3786187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latin typeface="Arial" panose="020B0604020202020204" pitchFamily="34" charset="0"/>
              </a:rPr>
              <a:t>Make a lot of money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17421" name="TextBox 11"/>
          <p:cNvSpPr txBox="1"/>
          <p:nvPr/>
        </p:nvSpPr>
        <p:spPr>
          <a:xfrm>
            <a:off x="5357813" y="6072188"/>
            <a:ext cx="314325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latin typeface="Arial" panose="020B0604020202020204" pitchFamily="34" charset="0"/>
              </a:rPr>
              <a:t>get an education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17422" name="TextBox 13"/>
          <p:cNvSpPr txBox="1"/>
          <p:nvPr/>
        </p:nvSpPr>
        <p:spPr>
          <a:xfrm>
            <a:off x="428625" y="1143000"/>
            <a:ext cx="7929563" cy="2862263"/>
          </a:xfrm>
          <a:prstGeom prst="rect">
            <a:avLst/>
          </a:prstGeom>
          <a:solidFill>
            <a:schemeClr val="tx1"/>
          </a:solidFill>
          <a:ln w="9525">
            <a:noFill/>
          </a:ln>
        </p:spPr>
        <p:txBody>
          <a:bodyPr>
            <a:spAutoFit/>
          </a:bodyPr>
          <a:p>
            <a:r>
              <a:rPr lang="en-US" altLang="zh-CN" sz="2000" b="1" dirty="0">
                <a:solidFill>
                  <a:srgbClr val="FF33CC"/>
                </a:solidFill>
                <a:latin typeface="Arial" panose="020B0604020202020204" pitchFamily="34" charset="0"/>
              </a:rPr>
              <a:t>Dear Mr Brown,</a:t>
            </a:r>
            <a:endParaRPr lang="en-US" altLang="zh-CN" sz="2000" b="1" dirty="0">
              <a:solidFill>
                <a:srgbClr val="FF33CC"/>
              </a:solidFill>
              <a:latin typeface="Arial" panose="020B0604020202020204" pitchFamily="34" charset="0"/>
            </a:endParaRPr>
          </a:p>
          <a:p>
            <a:r>
              <a:rPr lang="en-US" altLang="zh-CN" sz="2000" b="1" dirty="0">
                <a:solidFill>
                  <a:srgbClr val="FF33CC"/>
                </a:solidFill>
                <a:latin typeface="Arial" panose="020B0604020202020204" pitchFamily="34" charset="0"/>
              </a:rPr>
              <a:t>       I have decided that I (will/won’t)______________ join the Lions. If I join the team,________________________________________________________________________________________________________</a:t>
            </a:r>
            <a:endParaRPr lang="en-US" altLang="zh-CN" sz="2000" b="1" dirty="0">
              <a:solidFill>
                <a:srgbClr val="FF33CC"/>
              </a:solidFill>
              <a:latin typeface="Arial" panose="020B0604020202020204" pitchFamily="34" charset="0"/>
            </a:endParaRPr>
          </a:p>
          <a:p>
            <a:pPr algn="r"/>
            <a:r>
              <a:rPr lang="en-US" altLang="zh-CN" sz="2000" b="1" dirty="0">
                <a:solidFill>
                  <a:srgbClr val="FF33CC"/>
                </a:solidFill>
                <a:latin typeface="Arial" panose="020B0604020202020204" pitchFamily="34" charset="0"/>
              </a:rPr>
              <a:t>                                                                                                                 Sincerely,</a:t>
            </a:r>
            <a:endParaRPr lang="en-US" altLang="zh-CN" sz="2000" b="1" dirty="0">
              <a:solidFill>
                <a:srgbClr val="FF33CC"/>
              </a:solidFill>
              <a:latin typeface="Arial" panose="020B0604020202020204" pitchFamily="34" charset="0"/>
            </a:endParaRPr>
          </a:p>
          <a:p>
            <a:pPr algn="r"/>
            <a:r>
              <a:rPr lang="en-US" altLang="zh-CN" sz="2000" b="1" dirty="0">
                <a:solidFill>
                  <a:srgbClr val="FF33CC"/>
                </a:solidFill>
                <a:latin typeface="Arial" panose="020B0604020202020204" pitchFamily="34" charset="0"/>
              </a:rPr>
              <a:t>                                                                                                  _________</a:t>
            </a:r>
            <a:r>
              <a:rPr lang="en-US" altLang="zh-CN" sz="2000" b="1" dirty="0">
                <a:solidFill>
                  <a:srgbClr val="FF00FF"/>
                </a:solidFill>
                <a:latin typeface="Arial" panose="020B0604020202020204" pitchFamily="34" charset="0"/>
              </a:rPr>
              <a:t>_</a:t>
            </a:r>
            <a:endParaRPr lang="en-US" altLang="zh-CN" sz="2000" b="1" dirty="0">
              <a:solidFill>
                <a:srgbClr val="FF00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4" grpId="0" animBg="1"/>
      <p:bldP spid="17415" grpId="0" animBg="1"/>
      <p:bldP spid="17416" grpId="0"/>
      <p:bldP spid="17417" grpId="0"/>
      <p:bldP spid="17418" grpId="0"/>
      <p:bldP spid="17419" grpId="0"/>
      <p:bldP spid="17420" grpId="0"/>
      <p:bldP spid="17421" grpId="0"/>
      <p:bldP spid="1742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8434" name="图片 2" descr="200983123191310463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6436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435" name="TextBox 1"/>
          <p:cNvSpPr txBox="1"/>
          <p:nvPr/>
        </p:nvSpPr>
        <p:spPr>
          <a:xfrm rot="21271252">
            <a:off x="1306513" y="1458913"/>
            <a:ext cx="6788150" cy="354012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FF33CC"/>
                </a:solidFill>
                <a:latin typeface="Arial" panose="020B0604020202020204" pitchFamily="34" charset="0"/>
              </a:rPr>
              <a:t>Dear Mr Brown,</a:t>
            </a:r>
            <a:endParaRPr lang="en-US" altLang="zh-CN" sz="2800" b="1" dirty="0">
              <a:solidFill>
                <a:srgbClr val="FF33CC"/>
              </a:solidFill>
              <a:latin typeface="Arial" panose="020B0604020202020204" pitchFamily="34" charset="0"/>
            </a:endParaRPr>
          </a:p>
          <a:p>
            <a:r>
              <a:rPr lang="en-US" altLang="zh-CN" sz="2800" b="1" dirty="0">
                <a:solidFill>
                  <a:srgbClr val="FF33CC"/>
                </a:solidFill>
                <a:latin typeface="Arial" panose="020B0604020202020204" pitchFamily="34" charset="0"/>
              </a:rPr>
              <a:t>       I have decided that I (will/won’t)________ join the Lions. If I join the team______________________</a:t>
            </a:r>
            <a:endParaRPr lang="en-US" altLang="zh-CN" sz="2800" b="1" dirty="0">
              <a:solidFill>
                <a:srgbClr val="FF33CC"/>
              </a:solidFill>
              <a:latin typeface="Arial" panose="020B0604020202020204" pitchFamily="34" charset="0"/>
            </a:endParaRPr>
          </a:p>
          <a:p>
            <a:r>
              <a:rPr lang="en-US" altLang="zh-CN" sz="2800" b="1" dirty="0">
                <a:solidFill>
                  <a:srgbClr val="FF33CC"/>
                </a:solidFill>
                <a:latin typeface="Arial" panose="020B0604020202020204" pitchFamily="34" charset="0"/>
              </a:rPr>
              <a:t>_________________________________</a:t>
            </a:r>
            <a:endParaRPr lang="en-US" altLang="zh-CN" sz="2800" b="1" dirty="0">
              <a:solidFill>
                <a:srgbClr val="FF33CC"/>
              </a:solidFill>
              <a:latin typeface="Arial" panose="020B0604020202020204" pitchFamily="34" charset="0"/>
            </a:endParaRPr>
          </a:p>
          <a:p>
            <a:r>
              <a:rPr lang="en-US" altLang="zh-CN" sz="2800" b="1" dirty="0">
                <a:solidFill>
                  <a:srgbClr val="FF33CC"/>
                </a:solidFill>
                <a:latin typeface="Arial" panose="020B0604020202020204" pitchFamily="34" charset="0"/>
              </a:rPr>
              <a:t>___________________________________________________________________________________________________                                                                                                              </a:t>
            </a:r>
            <a:endParaRPr lang="en-US" altLang="zh-CN" sz="2800" b="1" dirty="0">
              <a:solidFill>
                <a:srgbClr val="FF00FF"/>
              </a:solidFill>
              <a:latin typeface="Arial" panose="020B0604020202020204" pitchFamily="34" charset="0"/>
            </a:endParaRPr>
          </a:p>
        </p:txBody>
      </p:sp>
      <p:sp>
        <p:nvSpPr>
          <p:cNvPr id="18436" name="TextBox 3"/>
          <p:cNvSpPr txBox="1"/>
          <p:nvPr/>
        </p:nvSpPr>
        <p:spPr>
          <a:xfrm rot="21001035">
            <a:off x="3389313" y="2303463"/>
            <a:ext cx="1071562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 dirty="0">
                <a:latin typeface="Arial" panose="020B0604020202020204" pitchFamily="34" charset="0"/>
              </a:rPr>
              <a:t>Won’t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18437" name="TextBox 4"/>
          <p:cNvSpPr txBox="1"/>
          <p:nvPr/>
        </p:nvSpPr>
        <p:spPr>
          <a:xfrm rot="21299015">
            <a:off x="3576638" y="2538413"/>
            <a:ext cx="4902200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 dirty="0">
                <a:latin typeface="Arial" panose="020B0604020202020204" pitchFamily="34" charset="0"/>
              </a:rPr>
              <a:t>I will travel all around the world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18438" name="TextBox 5"/>
          <p:cNvSpPr txBox="1"/>
          <p:nvPr/>
        </p:nvSpPr>
        <p:spPr>
          <a:xfrm rot="21299015">
            <a:off x="1165225" y="3246438"/>
            <a:ext cx="7283450" cy="8302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 dirty="0">
                <a:latin typeface="Arial" panose="020B0604020202020204" pitchFamily="34" charset="0"/>
              </a:rPr>
              <a:t>If I work very hard , I will be famous. And if I become famous, I will make a lot of money. But if  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18439" name="TextBox 6"/>
          <p:cNvSpPr txBox="1"/>
          <p:nvPr/>
        </p:nvSpPr>
        <p:spPr>
          <a:xfrm rot="21299015">
            <a:off x="1506538" y="4024313"/>
            <a:ext cx="708977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 dirty="0">
                <a:latin typeface="Arial" panose="020B0604020202020204" pitchFamily="34" charset="0"/>
              </a:rPr>
              <a:t>I join the team, I won’t go to college and won’t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18440" name="TextBox 7"/>
          <p:cNvSpPr txBox="1"/>
          <p:nvPr/>
        </p:nvSpPr>
        <p:spPr>
          <a:xfrm rot="21299015">
            <a:off x="1436688" y="4503738"/>
            <a:ext cx="6634162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 dirty="0">
                <a:latin typeface="Arial" panose="020B0604020202020204" pitchFamily="34" charset="0"/>
              </a:rPr>
              <a:t>get an education. So I won’t join the Lions.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098" name="Picture 6" descr="http://www.xxjxsj.cn/article/UploadPic/2008-12/20081219054999565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099" name="左大括号 1"/>
          <p:cNvSpPr/>
          <p:nvPr/>
        </p:nvSpPr>
        <p:spPr>
          <a:xfrm>
            <a:off x="642938" y="785813"/>
            <a:ext cx="1071562" cy="2357437"/>
          </a:xfrm>
          <a:prstGeom prst="leftBrace">
            <a:avLst>
              <a:gd name="adj1" fmla="val 33743"/>
              <a:gd name="adj2" fmla="val 49310"/>
            </a:avLst>
          </a:prstGeom>
          <a:noFill/>
          <a:ln w="2857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p>
            <a:pPr algn="ctr"/>
            <a:endParaRPr lang="zh-CN" altLang="en-US" dirty="0">
              <a:latin typeface="Calibri" panose="020F0502020204030204" pitchFamily="2" charset="0"/>
            </a:endParaRPr>
          </a:p>
        </p:txBody>
      </p:sp>
      <p:sp>
        <p:nvSpPr>
          <p:cNvPr id="4100" name="TextBox 2"/>
          <p:cNvSpPr txBox="1"/>
          <p:nvPr/>
        </p:nvSpPr>
        <p:spPr>
          <a:xfrm>
            <a:off x="1428750" y="857250"/>
            <a:ext cx="771525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604A7B"/>
                </a:solidFill>
                <a:latin typeface="Arial" panose="020B0604020202020204" pitchFamily="34" charset="0"/>
              </a:rPr>
              <a:t>famous</a:t>
            </a:r>
            <a:r>
              <a:rPr lang="en-US" altLang="zh-CN" sz="2800" b="1" dirty="0">
                <a:latin typeface="Arial" panose="020B0604020202020204" pitchFamily="34" charset="0"/>
              </a:rPr>
              <a:t>: people all over the world know you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4101" name="TextBox 3"/>
          <p:cNvSpPr txBox="1"/>
          <p:nvPr/>
        </p:nvSpPr>
        <p:spPr>
          <a:xfrm>
            <a:off x="1428750" y="1643063"/>
            <a:ext cx="771525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604A7B"/>
                </a:solidFill>
                <a:latin typeface="Arial" panose="020B0604020202020204" pitchFamily="34" charset="0"/>
              </a:rPr>
              <a:t>rich: </a:t>
            </a:r>
            <a:r>
              <a:rPr lang="en-US" altLang="zh-CN" sz="2800" b="1" dirty="0">
                <a:latin typeface="Arial" panose="020B0604020202020204" pitchFamily="34" charset="0"/>
              </a:rPr>
              <a:t>make a lot of money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4102" name="TextBox 4"/>
          <p:cNvSpPr txBox="1"/>
          <p:nvPr/>
        </p:nvSpPr>
        <p:spPr>
          <a:xfrm>
            <a:off x="1214438" y="2428875"/>
            <a:ext cx="771525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latin typeface="Arial" panose="020B0604020202020204" pitchFamily="34" charset="0"/>
              </a:rPr>
              <a:t> </a:t>
            </a:r>
            <a:r>
              <a:rPr lang="en-US" altLang="zh-CN" sz="2800" b="1" dirty="0">
                <a:solidFill>
                  <a:srgbClr val="604A7B"/>
                </a:solidFill>
                <a:latin typeface="Arial" panose="020B0604020202020204" pitchFamily="34" charset="0"/>
              </a:rPr>
              <a:t>interesting: </a:t>
            </a:r>
            <a:r>
              <a:rPr lang="en-US" altLang="zh-CN" sz="2800" b="1" dirty="0">
                <a:latin typeface="Arial" panose="020B0604020202020204" pitchFamily="34" charset="0"/>
              </a:rPr>
              <a:t>do  something you love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4103" name="左大括号 5"/>
          <p:cNvSpPr/>
          <p:nvPr/>
        </p:nvSpPr>
        <p:spPr>
          <a:xfrm>
            <a:off x="642938" y="3214688"/>
            <a:ext cx="1071562" cy="2357437"/>
          </a:xfrm>
          <a:prstGeom prst="leftBrace">
            <a:avLst>
              <a:gd name="adj1" fmla="val 33743"/>
              <a:gd name="adj2" fmla="val 49310"/>
            </a:avLst>
          </a:prstGeom>
          <a:noFill/>
          <a:ln w="2857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p>
            <a:pPr algn="ctr"/>
            <a:endParaRPr lang="zh-CN" altLang="en-US" dirty="0">
              <a:latin typeface="Calibri" panose="020F0502020204030204" pitchFamily="2" charset="0"/>
            </a:endParaRPr>
          </a:p>
        </p:txBody>
      </p:sp>
      <p:sp>
        <p:nvSpPr>
          <p:cNvPr id="4104" name="TextBox 6"/>
          <p:cNvSpPr txBox="1"/>
          <p:nvPr/>
        </p:nvSpPr>
        <p:spPr>
          <a:xfrm>
            <a:off x="1428750" y="3429000"/>
            <a:ext cx="771525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604A7B"/>
                </a:solidFill>
                <a:latin typeface="Arial" panose="020B0604020202020204" pitchFamily="34" charset="0"/>
              </a:rPr>
              <a:t>dangerous</a:t>
            </a:r>
            <a:r>
              <a:rPr lang="en-US" altLang="zh-CN" sz="2800" b="1" dirty="0">
                <a:latin typeface="Arial" panose="020B0604020202020204" pitchFamily="34" charset="0"/>
              </a:rPr>
              <a:t>: get injured easily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4105" name="TextBox 7"/>
          <p:cNvSpPr txBox="1"/>
          <p:nvPr/>
        </p:nvSpPr>
        <p:spPr>
          <a:xfrm>
            <a:off x="1428750" y="4214813"/>
            <a:ext cx="771525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604A7B"/>
                </a:solidFill>
                <a:latin typeface="Arial" panose="020B0604020202020204" pitchFamily="34" charset="0"/>
              </a:rPr>
              <a:t>difficult</a:t>
            </a:r>
            <a:r>
              <a:rPr lang="en-US" altLang="zh-CN" sz="2800" b="1" dirty="0">
                <a:latin typeface="Arial" panose="020B0604020202020204" pitchFamily="34" charset="0"/>
              </a:rPr>
              <a:t>: people follow you everywhere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4106" name="TextBox 8"/>
          <p:cNvSpPr txBox="1"/>
          <p:nvPr/>
        </p:nvSpPr>
        <p:spPr>
          <a:xfrm>
            <a:off x="1428750" y="5000625"/>
            <a:ext cx="7715250" cy="9540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604A7B"/>
                </a:solidFill>
                <a:latin typeface="Arial" panose="020B0604020202020204" pitchFamily="34" charset="0"/>
              </a:rPr>
              <a:t>tired/busy</a:t>
            </a:r>
            <a:r>
              <a:rPr lang="en-US" altLang="zh-CN" sz="2800" b="1" dirty="0">
                <a:latin typeface="Arial" panose="020B0604020202020204" pitchFamily="34" charset="0"/>
              </a:rPr>
              <a:t>: you don’t have too much time </a:t>
            </a:r>
            <a:endParaRPr lang="en-US" altLang="zh-CN" sz="2800" b="1" dirty="0">
              <a:latin typeface="Arial" panose="020B0604020202020204" pitchFamily="34" charset="0"/>
            </a:endParaRPr>
          </a:p>
          <a:p>
            <a:r>
              <a:rPr lang="en-US" altLang="zh-CN" sz="2800" b="1" dirty="0">
                <a:latin typeface="Arial" panose="020B0604020202020204" pitchFamily="34" charset="0"/>
              </a:rPr>
              <a:t>                    to relax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Picture 2" descr="http://hiphotos.baidu.com/shixin00/pic/item/5ee227cb1a41bac753664f6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3" name="TextBox 2"/>
          <p:cNvSpPr txBox="1"/>
          <p:nvPr/>
        </p:nvSpPr>
        <p:spPr>
          <a:xfrm>
            <a:off x="714375" y="428625"/>
            <a:ext cx="6715125" cy="461963"/>
          </a:xfrm>
          <a:prstGeom prst="rect">
            <a:avLst/>
          </a:prstGeom>
          <a:solidFill>
            <a:schemeClr val="tx1"/>
          </a:solidFill>
          <a:ln w="9525">
            <a:noFill/>
          </a:ln>
        </p:spPr>
        <p:txBody>
          <a:bodyPr>
            <a:spAutoFit/>
          </a:bodyPr>
          <a:p>
            <a:r>
              <a:rPr lang="en-US" altLang="zh-CN" sz="2400" b="1" dirty="0">
                <a:solidFill>
                  <a:schemeClr val="bg1"/>
                </a:solidFill>
                <a:latin typeface="Arial" panose="020B0604020202020204" pitchFamily="34" charset="0"/>
              </a:rPr>
              <a:t>3a Read the article and answer the questions.</a:t>
            </a:r>
            <a:endParaRPr lang="zh-CN" altLang="en-US" sz="24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124" name="TextBox 3"/>
          <p:cNvSpPr txBox="1"/>
          <p:nvPr/>
        </p:nvSpPr>
        <p:spPr>
          <a:xfrm>
            <a:off x="714375" y="1428750"/>
            <a:ext cx="7643813" cy="50165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dirty="0">
                <a:latin typeface="Arial" panose="020B0604020202020204" pitchFamily="34" charset="0"/>
              </a:rPr>
              <a:t>  </a:t>
            </a:r>
            <a:r>
              <a:rPr lang="en-US" altLang="zh-CN" sz="2000" b="1" dirty="0">
                <a:latin typeface="Arial" panose="020B0604020202020204" pitchFamily="34" charset="0"/>
              </a:rPr>
              <a:t>For many young people, becoming a professional athlete might seem like a dream job. If you become a professional athlete, you’ll be able to make a living doing something you love. If you become famous, people all over the world will know you . Many athletes give money to schools and charities, and do a lot of work to help people. This is a great chance that many people do not have.</a:t>
            </a:r>
            <a:endParaRPr lang="en-US" altLang="zh-CN" sz="2000" b="1" dirty="0">
              <a:latin typeface="Arial" panose="020B0604020202020204" pitchFamily="34" charset="0"/>
            </a:endParaRPr>
          </a:p>
          <a:p>
            <a:r>
              <a:rPr lang="en-US" altLang="zh-CN" sz="2000" b="1" dirty="0">
                <a:latin typeface="Arial" panose="020B0604020202020204" pitchFamily="34" charset="0"/>
              </a:rPr>
              <a:t>   However, professional athletes can also have many problems. If you are famous, people will watch you all the time and follow you every where. This can make life difficult. </a:t>
            </a:r>
            <a:endParaRPr lang="en-US" altLang="zh-CN" sz="2000" b="1" dirty="0">
              <a:latin typeface="Arial" panose="020B0604020202020204" pitchFamily="34" charset="0"/>
            </a:endParaRPr>
          </a:p>
          <a:p>
            <a:r>
              <a:rPr lang="en-US" altLang="zh-CN" sz="2000" b="1" dirty="0">
                <a:latin typeface="Arial" panose="020B0604020202020204" pitchFamily="34" charset="0"/>
              </a:rPr>
              <a:t>   If you play sports for a living, your job will sometimes be very dangerous. Many professional athletes get injured .And if you become rich, you will have a difficult time knowing who your real friends are. In fact, many famous people complain that they are not happy. They say they were happier before they became rich and famous.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5125" name="TextBox 4"/>
          <p:cNvSpPr txBox="1"/>
          <p:nvPr/>
        </p:nvSpPr>
        <p:spPr>
          <a:xfrm>
            <a:off x="1428750" y="1000125"/>
            <a:ext cx="5643563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 dirty="0">
                <a:latin typeface="Arial" panose="020B0604020202020204" pitchFamily="34" charset="0"/>
              </a:rPr>
              <a:t>If I become an athlete , will I be happy?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146" name="图片 1" descr="2009131043867015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47" name="TextBox 2"/>
          <p:cNvSpPr txBox="1"/>
          <p:nvPr/>
        </p:nvSpPr>
        <p:spPr>
          <a:xfrm>
            <a:off x="714375" y="714375"/>
            <a:ext cx="3786188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 dirty="0">
                <a:latin typeface="Bookman Old Style" panose="02050604050505020204" pitchFamily="2" charset="0"/>
                <a:ea typeface="华文行楷" panose="02010800040101010101" pitchFamily="2" charset="-122"/>
              </a:rPr>
              <a:t>After scanning</a:t>
            </a:r>
            <a:endParaRPr lang="en-US" altLang="zh-CN" sz="3200" b="1" dirty="0">
              <a:latin typeface="Bookman Old Style" panose="02050604050505020204" pitchFamily="2" charset="0"/>
              <a:ea typeface="华文行楷" panose="02010800040101010101" pitchFamily="2" charset="-122"/>
            </a:endParaRPr>
          </a:p>
        </p:txBody>
      </p:sp>
      <p:sp>
        <p:nvSpPr>
          <p:cNvPr id="6148" name="TextBox 3"/>
          <p:cNvSpPr txBox="1"/>
          <p:nvPr/>
        </p:nvSpPr>
        <p:spPr>
          <a:xfrm>
            <a:off x="539750" y="1428750"/>
            <a:ext cx="8137525" cy="118903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3600" b="1" dirty="0">
                <a:latin typeface="Bookman Old Style" panose="02050604050505020204" pitchFamily="2" charset="0"/>
              </a:rPr>
              <a:t>1.What are the reasons </a:t>
            </a:r>
            <a:r>
              <a:rPr lang="en-US" altLang="zh-CN" sz="3600" b="1" dirty="0">
                <a:solidFill>
                  <a:srgbClr val="FF0000"/>
                </a:solidFill>
                <a:latin typeface="Bookman Old Style" panose="02050604050505020204" pitchFamily="2" charset="0"/>
              </a:rPr>
              <a:t>for</a:t>
            </a:r>
            <a:r>
              <a:rPr lang="en-US" altLang="zh-CN" sz="3600" b="1" dirty="0">
                <a:latin typeface="Bookman Old Style" panose="02050604050505020204" pitchFamily="2" charset="0"/>
              </a:rPr>
              <a:t> </a:t>
            </a:r>
            <a:endParaRPr lang="en-US" altLang="zh-CN" sz="3600" b="1" dirty="0">
              <a:latin typeface="Bookman Old Style" panose="02050604050505020204" pitchFamily="2" charset="0"/>
            </a:endParaRPr>
          </a:p>
          <a:p>
            <a:r>
              <a:rPr lang="zh-CN" altLang="en-US" sz="3600" b="1" dirty="0">
                <a:latin typeface="Bookman Old Style" panose="02050604050505020204" pitchFamily="2" charset="0"/>
              </a:rPr>
              <a:t> </a:t>
            </a:r>
            <a:r>
              <a:rPr lang="en-US" altLang="zh-CN" sz="3600" b="1" dirty="0">
                <a:latin typeface="Bookman Old Style" panose="02050604050505020204" pitchFamily="2" charset="0"/>
              </a:rPr>
              <a:t>becoming a professional athlete?</a:t>
            </a:r>
            <a:endParaRPr lang="zh-CN" altLang="en-US" sz="3600" b="1" dirty="0">
              <a:latin typeface="Bookman Old Style" panose="02050604050505020204" pitchFamily="2" charset="0"/>
            </a:endParaRPr>
          </a:p>
        </p:txBody>
      </p:sp>
      <p:sp>
        <p:nvSpPr>
          <p:cNvPr id="6149" name="TextBox 4"/>
          <p:cNvSpPr txBox="1"/>
          <p:nvPr/>
        </p:nvSpPr>
        <p:spPr>
          <a:xfrm>
            <a:off x="468313" y="2852738"/>
            <a:ext cx="7859712" cy="118903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3600" b="1" dirty="0">
                <a:latin typeface="Bookman Old Style" panose="02050604050505020204" pitchFamily="2" charset="0"/>
              </a:rPr>
              <a:t>2.What are the reasons </a:t>
            </a:r>
            <a:r>
              <a:rPr lang="en-US" altLang="zh-CN" sz="3600" b="1" dirty="0">
                <a:solidFill>
                  <a:srgbClr val="FF0000"/>
                </a:solidFill>
                <a:latin typeface="Bookman Old Style" panose="02050604050505020204" pitchFamily="2" charset="0"/>
              </a:rPr>
              <a:t>against</a:t>
            </a:r>
            <a:r>
              <a:rPr lang="en-US" altLang="zh-CN" sz="3600" b="1" dirty="0">
                <a:latin typeface="Bookman Old Style" panose="02050604050505020204" pitchFamily="2" charset="0"/>
              </a:rPr>
              <a:t>  </a:t>
            </a:r>
            <a:endParaRPr lang="en-US" altLang="zh-CN" sz="3600" b="1" dirty="0">
              <a:latin typeface="Bookman Old Style" panose="02050604050505020204" pitchFamily="2" charset="0"/>
            </a:endParaRPr>
          </a:p>
          <a:p>
            <a:r>
              <a:rPr lang="zh-CN" altLang="en-US" sz="3600" b="1" dirty="0">
                <a:latin typeface="Bookman Old Style" panose="02050604050505020204" pitchFamily="2" charset="0"/>
              </a:rPr>
              <a:t> </a:t>
            </a:r>
            <a:r>
              <a:rPr lang="en-US" altLang="zh-CN" sz="3600" b="1" dirty="0">
                <a:latin typeface="Bookman Old Style" panose="02050604050505020204" pitchFamily="2" charset="0"/>
              </a:rPr>
              <a:t>becoming a professional athlete?</a:t>
            </a:r>
            <a:endParaRPr lang="zh-CN" altLang="en-US" sz="3600" b="1" dirty="0">
              <a:latin typeface="Bookman Old Style" panose="02050604050505020204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170" name="图片 1" descr="2009131043867015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1" name="TextBox 2"/>
          <p:cNvSpPr txBox="1"/>
          <p:nvPr/>
        </p:nvSpPr>
        <p:spPr>
          <a:xfrm>
            <a:off x="500063" y="714375"/>
            <a:ext cx="8072437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latin typeface="Arial" panose="020B0604020202020204" pitchFamily="34" charset="0"/>
              </a:rPr>
              <a:t>Reasons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for</a:t>
            </a:r>
            <a:r>
              <a:rPr lang="en-US" altLang="zh-CN" sz="2800" b="1" dirty="0">
                <a:latin typeface="Arial" panose="020B0604020202020204" pitchFamily="34" charset="0"/>
              </a:rPr>
              <a:t> becoming a professional athlete.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7172" name="TextBox 3"/>
          <p:cNvSpPr txBox="1"/>
          <p:nvPr/>
        </p:nvSpPr>
        <p:spPr>
          <a:xfrm>
            <a:off x="714375" y="1571625"/>
            <a:ext cx="7858125" cy="40925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300000"/>
              </a:lnSpc>
            </a:pPr>
            <a:r>
              <a:rPr lang="en-US" altLang="zh-CN" dirty="0">
                <a:latin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173" name="TextBox 4"/>
          <p:cNvSpPr txBox="1"/>
          <p:nvPr/>
        </p:nvSpPr>
        <p:spPr>
          <a:xfrm>
            <a:off x="785813" y="1643063"/>
            <a:ext cx="5786437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7030A0"/>
                </a:solidFill>
                <a:latin typeface="Arial" panose="020B0604020202020204" pitchFamily="34" charset="0"/>
              </a:rPr>
              <a:t>1.You can make a lot of money.</a:t>
            </a:r>
            <a:endParaRPr lang="zh-CN" altLang="en-US" sz="2800" b="1" dirty="0">
              <a:solidFill>
                <a:srgbClr val="7030A0"/>
              </a:solidFill>
              <a:latin typeface="Arial" panose="020B0604020202020204" pitchFamily="34" charset="0"/>
            </a:endParaRPr>
          </a:p>
        </p:txBody>
      </p:sp>
      <p:sp>
        <p:nvSpPr>
          <p:cNvPr id="7174" name="TextBox 5"/>
          <p:cNvSpPr txBox="1"/>
          <p:nvPr/>
        </p:nvSpPr>
        <p:spPr>
          <a:xfrm>
            <a:off x="714375" y="2500313"/>
            <a:ext cx="8215313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7030A0"/>
                </a:solidFill>
                <a:latin typeface="Arial" panose="020B0604020202020204" pitchFamily="34" charset="0"/>
              </a:rPr>
              <a:t>2.You can give money to schools and charities</a:t>
            </a:r>
            <a:r>
              <a:rPr lang="en-US" altLang="zh-CN" sz="2800" b="1" dirty="0">
                <a:solidFill>
                  <a:srgbClr val="00B050"/>
                </a:solidFill>
                <a:latin typeface="Arial" panose="020B0604020202020204" pitchFamily="34" charset="0"/>
              </a:rPr>
              <a:t>.</a:t>
            </a:r>
            <a:endParaRPr lang="zh-CN" altLang="en-US" sz="2800" b="1" dirty="0">
              <a:solidFill>
                <a:srgbClr val="00B050"/>
              </a:solidFill>
              <a:latin typeface="Arial" panose="020B0604020202020204" pitchFamily="34" charset="0"/>
            </a:endParaRPr>
          </a:p>
        </p:txBody>
      </p:sp>
      <p:sp>
        <p:nvSpPr>
          <p:cNvPr id="7175" name="TextBox 6"/>
          <p:cNvSpPr txBox="1"/>
          <p:nvPr/>
        </p:nvSpPr>
        <p:spPr>
          <a:xfrm>
            <a:off x="755650" y="3286125"/>
            <a:ext cx="7286625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7030A0"/>
                </a:solidFill>
                <a:latin typeface="Arial" panose="020B0604020202020204" pitchFamily="34" charset="0"/>
              </a:rPr>
              <a:t>3.You can do something that you love.</a:t>
            </a:r>
            <a:endParaRPr lang="zh-CN" altLang="en-US" sz="2800" b="1" dirty="0">
              <a:solidFill>
                <a:srgbClr val="7030A0"/>
              </a:solidFill>
              <a:latin typeface="Arial" panose="020B0604020202020204" pitchFamily="34" charset="0"/>
            </a:endParaRPr>
          </a:p>
        </p:txBody>
      </p:sp>
      <p:sp>
        <p:nvSpPr>
          <p:cNvPr id="7176" name="TextBox 7"/>
          <p:cNvSpPr txBox="1"/>
          <p:nvPr/>
        </p:nvSpPr>
        <p:spPr>
          <a:xfrm>
            <a:off x="684213" y="4078288"/>
            <a:ext cx="5859462" cy="517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b="1" dirty="0">
                <a:solidFill>
                  <a:srgbClr val="7030A0"/>
                </a:solidFill>
                <a:latin typeface="Arial" panose="020B0604020202020204" pitchFamily="34" charset="0"/>
              </a:rPr>
              <a:t>4.You can become famous.</a:t>
            </a:r>
            <a:endParaRPr lang="zh-CN" altLang="en-US" sz="2800" b="1" dirty="0">
              <a:solidFill>
                <a:srgbClr val="7030A0"/>
              </a:solidFill>
              <a:latin typeface="Arial" panose="020B0604020202020204" pitchFamily="34" charset="0"/>
            </a:endParaRPr>
          </a:p>
        </p:txBody>
      </p:sp>
      <p:sp>
        <p:nvSpPr>
          <p:cNvPr id="7177" name="TextBox 8"/>
          <p:cNvSpPr txBox="1"/>
          <p:nvPr/>
        </p:nvSpPr>
        <p:spPr>
          <a:xfrm>
            <a:off x="684213" y="4868863"/>
            <a:ext cx="7602537" cy="51911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b="1" dirty="0">
                <a:solidFill>
                  <a:srgbClr val="7030A0"/>
                </a:solidFill>
                <a:latin typeface="Arial" panose="020B0604020202020204" pitchFamily="34" charset="0"/>
              </a:rPr>
              <a:t>5.People all over the world will know you.</a:t>
            </a:r>
            <a:endParaRPr lang="zh-CN" altLang="en-US" sz="2800" b="1" dirty="0">
              <a:solidFill>
                <a:srgbClr val="7030A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7174" grpId="0"/>
      <p:bldP spid="7175" grpId="0"/>
      <p:bldP spid="7176" grpId="0"/>
      <p:bldP spid="717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194" name="图片 1" descr="2009131043867015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5" name="TextBox 2"/>
          <p:cNvSpPr txBox="1"/>
          <p:nvPr/>
        </p:nvSpPr>
        <p:spPr>
          <a:xfrm>
            <a:off x="428625" y="571500"/>
            <a:ext cx="8286750" cy="9445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latin typeface="Arial" panose="020B0604020202020204" pitchFamily="34" charset="0"/>
              </a:rPr>
              <a:t>Reasons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against</a:t>
            </a:r>
            <a:r>
              <a:rPr lang="en-US" altLang="zh-CN" sz="2800" b="1" dirty="0">
                <a:latin typeface="Arial" panose="020B0604020202020204" pitchFamily="34" charset="0"/>
              </a:rPr>
              <a:t> becoming a professional athlete.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8196" name="TextBox 3"/>
          <p:cNvSpPr txBox="1"/>
          <p:nvPr/>
        </p:nvSpPr>
        <p:spPr>
          <a:xfrm>
            <a:off x="714375" y="1571625"/>
            <a:ext cx="7858125" cy="40925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300000"/>
              </a:lnSpc>
            </a:pPr>
            <a:r>
              <a:rPr lang="en-US" altLang="zh-CN" dirty="0">
                <a:latin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197" name="TextBox 4"/>
          <p:cNvSpPr txBox="1"/>
          <p:nvPr/>
        </p:nvSpPr>
        <p:spPr>
          <a:xfrm>
            <a:off x="857250" y="1714500"/>
            <a:ext cx="5786438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953735"/>
                </a:solidFill>
                <a:latin typeface="Arial" panose="020B0604020202020204" pitchFamily="34" charset="0"/>
              </a:rPr>
              <a:t>1.It is very dangerous.</a:t>
            </a:r>
            <a:endParaRPr lang="zh-CN" altLang="en-US" sz="2800" b="1" dirty="0">
              <a:solidFill>
                <a:srgbClr val="953735"/>
              </a:solidFill>
              <a:latin typeface="Arial" panose="020B0604020202020204" pitchFamily="34" charset="0"/>
            </a:endParaRPr>
          </a:p>
        </p:txBody>
      </p:sp>
      <p:sp>
        <p:nvSpPr>
          <p:cNvPr id="8198" name="TextBox 9"/>
          <p:cNvSpPr txBox="1"/>
          <p:nvPr/>
        </p:nvSpPr>
        <p:spPr>
          <a:xfrm>
            <a:off x="857250" y="2500313"/>
            <a:ext cx="7643813" cy="13716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953735"/>
                </a:solidFill>
                <a:latin typeface="Arial" panose="020B0604020202020204" pitchFamily="34" charset="0"/>
              </a:rPr>
              <a:t>2.People will watch you all the time and </a:t>
            </a:r>
            <a:endParaRPr lang="en-US" altLang="zh-CN" sz="2800" b="1" dirty="0">
              <a:solidFill>
                <a:srgbClr val="953735"/>
              </a:solidFill>
              <a:latin typeface="Arial" panose="020B0604020202020204" pitchFamily="34" charset="0"/>
            </a:endParaRPr>
          </a:p>
          <a:p>
            <a:endParaRPr lang="en-US" altLang="zh-CN" sz="2800" b="1" dirty="0">
              <a:solidFill>
                <a:srgbClr val="953735"/>
              </a:solidFill>
              <a:latin typeface="Arial" panose="020B0604020202020204" pitchFamily="34" charset="0"/>
            </a:endParaRPr>
          </a:p>
          <a:p>
            <a:r>
              <a:rPr lang="zh-CN" altLang="en-US" sz="2800" b="1" dirty="0">
                <a:solidFill>
                  <a:srgbClr val="953735"/>
                </a:solidFill>
                <a:latin typeface="Arial" panose="020B0604020202020204" pitchFamily="34" charset="0"/>
              </a:rPr>
              <a:t>   </a:t>
            </a:r>
            <a:r>
              <a:rPr lang="en-US" altLang="zh-CN" sz="2800" b="1" dirty="0">
                <a:solidFill>
                  <a:srgbClr val="953735"/>
                </a:solidFill>
                <a:latin typeface="Arial" panose="020B0604020202020204" pitchFamily="34" charset="0"/>
              </a:rPr>
              <a:t>follow you everywhere.</a:t>
            </a:r>
            <a:endParaRPr lang="zh-CN" altLang="en-US" sz="2800" b="1" dirty="0">
              <a:solidFill>
                <a:srgbClr val="953735"/>
              </a:solidFill>
              <a:latin typeface="Arial" panose="020B0604020202020204" pitchFamily="34" charset="0"/>
            </a:endParaRPr>
          </a:p>
        </p:txBody>
      </p:sp>
      <p:sp>
        <p:nvSpPr>
          <p:cNvPr id="8199" name="TextBox 10"/>
          <p:cNvSpPr txBox="1"/>
          <p:nvPr/>
        </p:nvSpPr>
        <p:spPr>
          <a:xfrm>
            <a:off x="755650" y="4143375"/>
            <a:ext cx="7673975" cy="13716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b="1" dirty="0">
                <a:solidFill>
                  <a:srgbClr val="953735"/>
                </a:solidFill>
                <a:latin typeface="Arial" panose="020B0604020202020204" pitchFamily="34" charset="0"/>
              </a:rPr>
              <a:t>3.You have a difficult time knowing who </a:t>
            </a:r>
            <a:endParaRPr lang="en-US" altLang="zh-CN" sz="2800" b="1" dirty="0">
              <a:solidFill>
                <a:srgbClr val="953735"/>
              </a:solidFill>
              <a:latin typeface="Arial" panose="020B0604020202020204" pitchFamily="34" charset="0"/>
            </a:endParaRPr>
          </a:p>
          <a:p>
            <a:endParaRPr lang="en-US" altLang="zh-CN" sz="2800" b="1" dirty="0">
              <a:solidFill>
                <a:srgbClr val="953735"/>
              </a:solidFill>
              <a:latin typeface="Arial" panose="020B0604020202020204" pitchFamily="34" charset="0"/>
            </a:endParaRPr>
          </a:p>
          <a:p>
            <a:r>
              <a:rPr lang="zh-CN" altLang="en-US" sz="2800" b="1" dirty="0">
                <a:solidFill>
                  <a:srgbClr val="953735"/>
                </a:solidFill>
                <a:latin typeface="Arial" panose="020B0604020202020204" pitchFamily="34" charset="0"/>
              </a:rPr>
              <a:t>   </a:t>
            </a:r>
            <a:r>
              <a:rPr lang="en-US" altLang="zh-CN" sz="2800" b="1" dirty="0">
                <a:solidFill>
                  <a:srgbClr val="953735"/>
                </a:solidFill>
                <a:latin typeface="Arial" panose="020B0604020202020204" pitchFamily="34" charset="0"/>
              </a:rPr>
              <a:t>your real friends are.</a:t>
            </a:r>
            <a:endParaRPr lang="zh-CN" altLang="en-US" sz="2800" b="1" dirty="0">
              <a:solidFill>
                <a:srgbClr val="953735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/>
      <p:bldP spid="8198" grpId="0"/>
      <p:bldP spid="819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218" name="图片 5" descr="201072114285812424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19" name="TextBox 2"/>
          <p:cNvSpPr txBox="1"/>
          <p:nvPr/>
        </p:nvSpPr>
        <p:spPr>
          <a:xfrm>
            <a:off x="428625" y="428625"/>
            <a:ext cx="7786688" cy="9445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7030A0"/>
                </a:solidFill>
                <a:latin typeface="Arial" panose="020B0604020202020204" pitchFamily="34" charset="0"/>
              </a:rPr>
              <a:t>Intensive reading </a:t>
            </a:r>
            <a:endParaRPr lang="en-US" altLang="zh-CN" sz="2800" b="1" dirty="0">
              <a:solidFill>
                <a:srgbClr val="7030A0"/>
              </a:solidFill>
              <a:latin typeface="Arial" panose="020B0604020202020204" pitchFamily="34" charset="0"/>
            </a:endParaRPr>
          </a:p>
          <a:p>
            <a:r>
              <a:rPr lang="en-US" altLang="zh-CN" sz="2800" b="1" dirty="0">
                <a:latin typeface="Arial" panose="020B0604020202020204" pitchFamily="34" charset="0"/>
              </a:rPr>
              <a:t>Please find the meaning of these phrases.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9220" name="TextBox 3"/>
          <p:cNvSpPr txBox="1"/>
          <p:nvPr/>
        </p:nvSpPr>
        <p:spPr>
          <a:xfrm>
            <a:off x="571500" y="1357313"/>
            <a:ext cx="1857375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7030A0"/>
                </a:solidFill>
                <a:latin typeface="Arial" panose="020B0604020202020204" pitchFamily="34" charset="0"/>
              </a:rPr>
              <a:t>Para 1</a:t>
            </a:r>
            <a:endParaRPr lang="zh-CN" altLang="en-US" sz="2800" b="1" dirty="0">
              <a:solidFill>
                <a:srgbClr val="7030A0"/>
              </a:solidFill>
              <a:latin typeface="Arial" panose="020B0604020202020204" pitchFamily="34" charset="0"/>
            </a:endParaRPr>
          </a:p>
        </p:txBody>
      </p:sp>
      <p:sp>
        <p:nvSpPr>
          <p:cNvPr id="9221" name="TextBox 4"/>
          <p:cNvSpPr txBox="1"/>
          <p:nvPr/>
        </p:nvSpPr>
        <p:spPr>
          <a:xfrm>
            <a:off x="500063" y="1857375"/>
            <a:ext cx="8286750" cy="39703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dirty="0">
                <a:latin typeface="Arial" panose="020B0604020202020204" pitchFamily="34" charset="0"/>
              </a:rPr>
              <a:t> </a:t>
            </a:r>
            <a:r>
              <a:rPr lang="en-US" altLang="zh-CN" sz="2800" b="1" dirty="0">
                <a:solidFill>
                  <a:srgbClr val="C00000"/>
                </a:solidFill>
                <a:latin typeface="Arial" panose="020B0604020202020204" pitchFamily="34" charset="0"/>
              </a:rPr>
              <a:t>For many young people</a:t>
            </a:r>
            <a:r>
              <a:rPr lang="en-US" altLang="zh-CN" sz="2800" b="1" dirty="0">
                <a:latin typeface="Arial" panose="020B0604020202020204" pitchFamily="34" charset="0"/>
              </a:rPr>
              <a:t>, </a:t>
            </a:r>
            <a:r>
              <a:rPr lang="en-US" altLang="zh-CN" sz="2800" b="1" dirty="0">
                <a:solidFill>
                  <a:srgbClr val="C00000"/>
                </a:solidFill>
                <a:latin typeface="Arial" panose="020B0604020202020204" pitchFamily="34" charset="0"/>
              </a:rPr>
              <a:t>becoming a professional athlete</a:t>
            </a:r>
            <a:r>
              <a:rPr lang="en-US" altLang="zh-CN" sz="2800" b="1" dirty="0">
                <a:latin typeface="Arial" panose="020B0604020202020204" pitchFamily="34" charset="0"/>
              </a:rPr>
              <a:t> might seem like a dream job. If you become a professional athlete, you’ll be able to </a:t>
            </a:r>
            <a:r>
              <a:rPr lang="en-US" altLang="zh-CN" sz="2800" b="1" dirty="0">
                <a:solidFill>
                  <a:srgbClr val="C00000"/>
                </a:solidFill>
                <a:latin typeface="Arial" panose="020B0604020202020204" pitchFamily="34" charset="0"/>
              </a:rPr>
              <a:t>make a living doing </a:t>
            </a:r>
            <a:r>
              <a:rPr lang="en-US" altLang="zh-CN" sz="2800" b="1" dirty="0">
                <a:latin typeface="Arial" panose="020B0604020202020204" pitchFamily="34" charset="0"/>
              </a:rPr>
              <a:t>something you love. If you </a:t>
            </a:r>
            <a:r>
              <a:rPr lang="en-US" altLang="zh-CN" sz="2800" b="1" dirty="0">
                <a:solidFill>
                  <a:srgbClr val="C00000"/>
                </a:solidFill>
                <a:latin typeface="Arial" panose="020B0604020202020204" pitchFamily="34" charset="0"/>
              </a:rPr>
              <a:t>become famous</a:t>
            </a:r>
            <a:r>
              <a:rPr lang="en-US" altLang="zh-CN" sz="2800" b="1" dirty="0">
                <a:latin typeface="Arial" panose="020B0604020202020204" pitchFamily="34" charset="0"/>
              </a:rPr>
              <a:t>, people </a:t>
            </a:r>
            <a:r>
              <a:rPr lang="en-US" altLang="zh-CN" sz="2800" b="1" dirty="0">
                <a:solidFill>
                  <a:srgbClr val="C00000"/>
                </a:solidFill>
                <a:latin typeface="Arial" panose="020B0604020202020204" pitchFamily="34" charset="0"/>
              </a:rPr>
              <a:t>all over the world </a:t>
            </a:r>
            <a:r>
              <a:rPr lang="en-US" altLang="zh-CN" sz="2800" b="1" dirty="0">
                <a:latin typeface="Arial" panose="020B0604020202020204" pitchFamily="34" charset="0"/>
              </a:rPr>
              <a:t>will know you . Many athletes </a:t>
            </a:r>
            <a:r>
              <a:rPr lang="en-US" altLang="zh-CN" sz="2800" b="1" dirty="0">
                <a:solidFill>
                  <a:srgbClr val="C00000"/>
                </a:solidFill>
                <a:latin typeface="Arial" panose="020B0604020202020204" pitchFamily="34" charset="0"/>
              </a:rPr>
              <a:t>give money to schools and charities</a:t>
            </a:r>
            <a:r>
              <a:rPr lang="en-US" altLang="zh-CN" sz="2800" b="1" dirty="0">
                <a:latin typeface="Arial" panose="020B0604020202020204" pitchFamily="34" charset="0"/>
              </a:rPr>
              <a:t>, and do a lot of work to help people. This is a great chance that many people do not have.</a:t>
            </a:r>
            <a:endParaRPr lang="zh-CN" altLang="en-US" sz="28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242" name="Picture 4" descr="http://www.86shuxue.com/uploads/allimg/091008/11139555195-6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3" name="TextBox 3"/>
          <p:cNvSpPr txBox="1"/>
          <p:nvPr/>
        </p:nvSpPr>
        <p:spPr>
          <a:xfrm>
            <a:off x="357188" y="214313"/>
            <a:ext cx="4357687" cy="6340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200000"/>
              </a:lnSpc>
              <a:buChar char="•"/>
            </a:pPr>
            <a:r>
              <a:rPr lang="zh-CN" altLang="en-US" sz="2800" b="1" dirty="0">
                <a:latin typeface="Arial" panose="020B0604020202020204" pitchFamily="34" charset="0"/>
              </a:rPr>
              <a:t>对很多年轻人来说</a:t>
            </a:r>
            <a:endParaRPr lang="en-US" altLang="zh-CN" sz="2800" b="1" dirty="0">
              <a:latin typeface="Arial" panose="020B0604020202020204" pitchFamily="34" charset="0"/>
            </a:endParaRPr>
          </a:p>
          <a:p>
            <a:pPr>
              <a:lnSpc>
                <a:spcPct val="200000"/>
              </a:lnSpc>
              <a:buChar char="•"/>
            </a:pPr>
            <a:r>
              <a:rPr lang="en-US" altLang="zh-CN" sz="2800" b="1" dirty="0">
                <a:latin typeface="Arial" panose="020B0604020202020204" pitchFamily="34" charset="0"/>
              </a:rPr>
              <a:t> </a:t>
            </a:r>
            <a:r>
              <a:rPr lang="zh-CN" altLang="en-US" sz="2800" b="1" dirty="0">
                <a:latin typeface="Arial" panose="020B0604020202020204" pitchFamily="34" charset="0"/>
              </a:rPr>
              <a:t>一名职业运动员</a:t>
            </a:r>
            <a:endParaRPr lang="en-US" altLang="zh-CN" sz="2800" b="1" dirty="0">
              <a:latin typeface="Arial" panose="020B0604020202020204" pitchFamily="34" charset="0"/>
            </a:endParaRPr>
          </a:p>
          <a:p>
            <a:pPr>
              <a:lnSpc>
                <a:spcPct val="200000"/>
              </a:lnSpc>
              <a:buChar char="•"/>
            </a:pPr>
            <a:r>
              <a:rPr lang="en-US" altLang="zh-CN" sz="2800" b="1" dirty="0">
                <a:latin typeface="Arial" panose="020B0604020202020204" pitchFamily="34" charset="0"/>
              </a:rPr>
              <a:t> </a:t>
            </a:r>
            <a:r>
              <a:rPr lang="zh-CN" altLang="en-US" sz="2800" b="1" dirty="0">
                <a:latin typeface="Arial" panose="020B0604020202020204" pitchFamily="34" charset="0"/>
              </a:rPr>
              <a:t>以</a:t>
            </a:r>
            <a:r>
              <a:rPr lang="en-US" altLang="zh-CN" sz="2800" b="1" dirty="0">
                <a:latin typeface="宋体" panose="02010600030101010101" pitchFamily="2" charset="-122"/>
                <a:ea typeface="Times New Roman" panose="02020603050405020304" pitchFamily="2" charset="0"/>
              </a:rPr>
              <a:t>……</a:t>
            </a:r>
            <a:r>
              <a:rPr lang="zh-CN" altLang="en-US" sz="2800" b="1" dirty="0">
                <a:latin typeface="Arial" panose="020B0604020202020204" pitchFamily="34" charset="0"/>
              </a:rPr>
              <a:t>谋生</a:t>
            </a:r>
            <a:endParaRPr lang="en-US" altLang="zh-CN" sz="2800" b="1" dirty="0">
              <a:latin typeface="Arial" panose="020B0604020202020204" pitchFamily="34" charset="0"/>
            </a:endParaRPr>
          </a:p>
          <a:p>
            <a:pPr>
              <a:lnSpc>
                <a:spcPct val="200000"/>
              </a:lnSpc>
              <a:buChar char="•"/>
            </a:pPr>
            <a:endParaRPr lang="en-US" altLang="zh-CN" sz="2800" b="1" dirty="0">
              <a:latin typeface="Arial" panose="020B0604020202020204" pitchFamily="34" charset="0"/>
            </a:endParaRPr>
          </a:p>
          <a:p>
            <a:pPr>
              <a:lnSpc>
                <a:spcPct val="200000"/>
              </a:lnSpc>
              <a:buChar char="•"/>
            </a:pPr>
            <a:r>
              <a:rPr lang="zh-CN" altLang="en-US" sz="2800" b="1" dirty="0">
                <a:latin typeface="Arial" panose="020B0604020202020204" pitchFamily="34" charset="0"/>
              </a:rPr>
              <a:t>变得闻名</a:t>
            </a:r>
            <a:endParaRPr lang="en-US" altLang="zh-CN" sz="2800" b="1" dirty="0">
              <a:latin typeface="Arial" panose="020B0604020202020204" pitchFamily="34" charset="0"/>
            </a:endParaRPr>
          </a:p>
          <a:p>
            <a:pPr>
              <a:lnSpc>
                <a:spcPct val="200000"/>
              </a:lnSpc>
              <a:buChar char="•"/>
            </a:pPr>
            <a:r>
              <a:rPr lang="zh-CN" altLang="en-US" sz="2800" b="1" dirty="0">
                <a:latin typeface="Arial" panose="020B0604020202020204" pitchFamily="34" charset="0"/>
              </a:rPr>
              <a:t>全世界的人</a:t>
            </a:r>
            <a:endParaRPr lang="en-US" altLang="zh-CN" sz="2800" b="1" dirty="0">
              <a:latin typeface="Arial" panose="020B0604020202020204" pitchFamily="34" charset="0"/>
            </a:endParaRPr>
          </a:p>
          <a:p>
            <a:pPr>
              <a:lnSpc>
                <a:spcPct val="200000"/>
              </a:lnSpc>
              <a:buChar char="•"/>
            </a:pPr>
            <a:r>
              <a:rPr lang="zh-CN" altLang="en-US" sz="2800" b="1" dirty="0">
                <a:latin typeface="Arial" panose="020B0604020202020204" pitchFamily="34" charset="0"/>
              </a:rPr>
              <a:t>捐钱给学校和慈善团体</a:t>
            </a:r>
            <a:endParaRPr lang="en-US" altLang="zh-CN" sz="2800" b="1" dirty="0">
              <a:latin typeface="Arial" panose="020B0604020202020204" pitchFamily="34" charset="0"/>
            </a:endParaRPr>
          </a:p>
          <a:p>
            <a:pPr>
              <a:buChar char="•"/>
            </a:pP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44" name="TextBox 4"/>
          <p:cNvSpPr txBox="1"/>
          <p:nvPr/>
        </p:nvSpPr>
        <p:spPr>
          <a:xfrm>
            <a:off x="3571875" y="500063"/>
            <a:ext cx="5000625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dirty="0">
                <a:latin typeface="Arial" panose="020B0604020202020204" pitchFamily="34" charset="0"/>
              </a:rPr>
              <a:t> </a:t>
            </a:r>
            <a:r>
              <a:rPr lang="en-US" altLang="zh-CN" sz="2800" b="1" dirty="0">
                <a:solidFill>
                  <a:srgbClr val="7030A0"/>
                </a:solidFill>
                <a:latin typeface="Arial" panose="020B0604020202020204" pitchFamily="34" charset="0"/>
              </a:rPr>
              <a:t>for many young people </a:t>
            </a:r>
            <a:endParaRPr lang="zh-CN" altLang="en-US" sz="2800" b="1" dirty="0">
              <a:solidFill>
                <a:srgbClr val="7030A0"/>
              </a:solidFill>
              <a:latin typeface="Arial" panose="020B0604020202020204" pitchFamily="34" charset="0"/>
            </a:endParaRPr>
          </a:p>
        </p:txBody>
      </p:sp>
      <p:sp>
        <p:nvSpPr>
          <p:cNvPr id="10245" name="TextBox 5"/>
          <p:cNvSpPr txBox="1"/>
          <p:nvPr/>
        </p:nvSpPr>
        <p:spPr>
          <a:xfrm>
            <a:off x="3429000" y="1285875"/>
            <a:ext cx="5000625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dirty="0">
                <a:latin typeface="Arial" panose="020B0604020202020204" pitchFamily="34" charset="0"/>
              </a:rPr>
              <a:t> </a:t>
            </a:r>
            <a:r>
              <a:rPr lang="en-US" altLang="zh-CN" sz="2800" b="1" dirty="0">
                <a:solidFill>
                  <a:srgbClr val="7030A0"/>
                </a:solidFill>
                <a:latin typeface="Arial" panose="020B0604020202020204" pitchFamily="34" charset="0"/>
              </a:rPr>
              <a:t>a professional athlete</a:t>
            </a:r>
            <a:endParaRPr lang="zh-CN" altLang="en-US" sz="2800" b="1" dirty="0">
              <a:solidFill>
                <a:srgbClr val="7030A0"/>
              </a:solidFill>
              <a:latin typeface="Arial" panose="020B0604020202020204" pitchFamily="34" charset="0"/>
            </a:endParaRPr>
          </a:p>
        </p:txBody>
      </p:sp>
      <p:sp>
        <p:nvSpPr>
          <p:cNvPr id="10246" name="TextBox 6"/>
          <p:cNvSpPr txBox="1"/>
          <p:nvPr/>
        </p:nvSpPr>
        <p:spPr>
          <a:xfrm>
            <a:off x="3071813" y="2214563"/>
            <a:ext cx="5000625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dirty="0">
                <a:latin typeface="Arial" panose="020B0604020202020204" pitchFamily="34" charset="0"/>
              </a:rPr>
              <a:t> </a:t>
            </a:r>
            <a:r>
              <a:rPr lang="en-US" altLang="zh-CN" sz="2800" b="1" dirty="0">
                <a:solidFill>
                  <a:srgbClr val="7030A0"/>
                </a:solidFill>
                <a:latin typeface="Arial" panose="020B0604020202020204" pitchFamily="34" charset="0"/>
              </a:rPr>
              <a:t>make a living +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doing</a:t>
            </a:r>
            <a:r>
              <a:rPr lang="en-US" altLang="zh-CN" sz="2800" b="1" dirty="0">
                <a:solidFill>
                  <a:srgbClr val="7030A0"/>
                </a:solidFill>
                <a:latin typeface="Arial" panose="020B0604020202020204" pitchFamily="34" charset="0"/>
              </a:rPr>
              <a:t> sth.</a:t>
            </a:r>
            <a:endParaRPr lang="zh-CN" altLang="en-US" sz="2800" b="1" dirty="0">
              <a:solidFill>
                <a:srgbClr val="7030A0"/>
              </a:solidFill>
              <a:latin typeface="Arial" panose="020B0604020202020204" pitchFamily="34" charset="0"/>
            </a:endParaRPr>
          </a:p>
        </p:txBody>
      </p:sp>
      <p:sp>
        <p:nvSpPr>
          <p:cNvPr id="10247" name="TextBox 7"/>
          <p:cNvSpPr txBox="1"/>
          <p:nvPr/>
        </p:nvSpPr>
        <p:spPr>
          <a:xfrm>
            <a:off x="2857500" y="3857625"/>
            <a:ext cx="5000625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dirty="0">
                <a:latin typeface="Arial" panose="020B0604020202020204" pitchFamily="34" charset="0"/>
              </a:rPr>
              <a:t> </a:t>
            </a:r>
            <a:r>
              <a:rPr lang="en-US" altLang="zh-CN" sz="2800" b="1" dirty="0">
                <a:solidFill>
                  <a:srgbClr val="7030A0"/>
                </a:solidFill>
                <a:latin typeface="Arial" panose="020B0604020202020204" pitchFamily="34" charset="0"/>
              </a:rPr>
              <a:t>become famous </a:t>
            </a:r>
            <a:endParaRPr lang="zh-CN" altLang="en-US" sz="2800" b="1" dirty="0">
              <a:solidFill>
                <a:srgbClr val="7030A0"/>
              </a:solidFill>
              <a:latin typeface="Arial" panose="020B0604020202020204" pitchFamily="34" charset="0"/>
            </a:endParaRPr>
          </a:p>
        </p:txBody>
      </p:sp>
      <p:sp>
        <p:nvSpPr>
          <p:cNvPr id="10248" name="TextBox 8"/>
          <p:cNvSpPr txBox="1"/>
          <p:nvPr/>
        </p:nvSpPr>
        <p:spPr>
          <a:xfrm>
            <a:off x="2928938" y="4786313"/>
            <a:ext cx="5000625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dirty="0">
                <a:latin typeface="Arial" panose="020B0604020202020204" pitchFamily="34" charset="0"/>
              </a:rPr>
              <a:t> </a:t>
            </a:r>
            <a:r>
              <a:rPr lang="en-US" altLang="zh-CN" sz="2800" b="1" dirty="0">
                <a:solidFill>
                  <a:srgbClr val="7030A0"/>
                </a:solidFill>
                <a:latin typeface="Arial" panose="020B0604020202020204" pitchFamily="34" charset="0"/>
              </a:rPr>
              <a:t>people all over the world</a:t>
            </a:r>
            <a:endParaRPr lang="zh-CN" altLang="en-US" sz="2800" b="1" dirty="0">
              <a:solidFill>
                <a:srgbClr val="7030A0"/>
              </a:solidFill>
              <a:latin typeface="Arial" panose="020B0604020202020204" pitchFamily="34" charset="0"/>
            </a:endParaRPr>
          </a:p>
        </p:txBody>
      </p:sp>
      <p:sp>
        <p:nvSpPr>
          <p:cNvPr id="10249" name="TextBox 9"/>
          <p:cNvSpPr txBox="1"/>
          <p:nvPr/>
        </p:nvSpPr>
        <p:spPr>
          <a:xfrm>
            <a:off x="4143375" y="5572125"/>
            <a:ext cx="5000625" cy="9540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dirty="0">
                <a:latin typeface="Arial" panose="020B0604020202020204" pitchFamily="34" charset="0"/>
              </a:rPr>
              <a:t> </a:t>
            </a:r>
            <a:r>
              <a:rPr lang="en-US" altLang="zh-CN" sz="2800" b="1" dirty="0">
                <a:solidFill>
                  <a:srgbClr val="7030A0"/>
                </a:solidFill>
                <a:latin typeface="Arial" panose="020B0604020202020204" pitchFamily="34" charset="0"/>
              </a:rPr>
              <a:t>give money to schools and</a:t>
            </a:r>
            <a:endParaRPr lang="en-US" altLang="zh-CN" sz="2800" b="1" dirty="0">
              <a:solidFill>
                <a:srgbClr val="7030A0"/>
              </a:solidFill>
              <a:latin typeface="Arial" panose="020B0604020202020204" pitchFamily="34" charset="0"/>
            </a:endParaRPr>
          </a:p>
          <a:p>
            <a:r>
              <a:rPr lang="en-US" altLang="zh-CN" sz="2800" b="1" dirty="0">
                <a:solidFill>
                  <a:srgbClr val="7030A0"/>
                </a:solidFill>
                <a:latin typeface="Arial" panose="020B0604020202020204" pitchFamily="34" charset="0"/>
              </a:rPr>
              <a:t>charities</a:t>
            </a:r>
            <a:endParaRPr lang="zh-CN" altLang="en-US" sz="2800" b="1" dirty="0">
              <a:solidFill>
                <a:srgbClr val="7030A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245" grpId="0"/>
      <p:bldP spid="10246" grpId="0"/>
      <p:bldP spid="10247" grpId="0"/>
      <p:bldP spid="10248" grpId="0"/>
      <p:bldP spid="1024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1266" name="图片 1" descr="201062317275381921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67" name="TextBox 2"/>
          <p:cNvSpPr txBox="1"/>
          <p:nvPr/>
        </p:nvSpPr>
        <p:spPr>
          <a:xfrm>
            <a:off x="571500" y="428625"/>
            <a:ext cx="257175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 dirty="0">
                <a:solidFill>
                  <a:srgbClr val="7030A0"/>
                </a:solidFill>
                <a:latin typeface="Arial" panose="020B0604020202020204" pitchFamily="34" charset="0"/>
              </a:rPr>
              <a:t>Para2-3</a:t>
            </a:r>
            <a:endParaRPr lang="zh-CN" altLang="en-US" sz="2400" b="1" dirty="0">
              <a:solidFill>
                <a:srgbClr val="7030A0"/>
              </a:solidFill>
              <a:latin typeface="Arial" panose="020B0604020202020204" pitchFamily="34" charset="0"/>
            </a:endParaRPr>
          </a:p>
        </p:txBody>
      </p:sp>
      <p:sp>
        <p:nvSpPr>
          <p:cNvPr id="11268" name="矩形 3"/>
          <p:cNvSpPr/>
          <p:nvPr/>
        </p:nvSpPr>
        <p:spPr>
          <a:xfrm>
            <a:off x="714375" y="1143000"/>
            <a:ext cx="7572375" cy="4524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 dirty="0">
                <a:latin typeface="Arial" panose="020B0604020202020204" pitchFamily="34" charset="0"/>
              </a:rPr>
              <a:t>   </a:t>
            </a:r>
            <a:r>
              <a:rPr lang="en-US" altLang="zh-CN" sz="2400" b="1" dirty="0">
                <a:latin typeface="Bookman Old Style" panose="02050604050505020204" pitchFamily="2" charset="0"/>
              </a:rPr>
              <a:t>However, professional athletes can also have many problems. If you are famous, people will watch you </a:t>
            </a:r>
            <a:r>
              <a:rPr lang="en-US" altLang="zh-CN" sz="2400" b="1" dirty="0">
                <a:solidFill>
                  <a:srgbClr val="FF0000"/>
                </a:solidFill>
                <a:latin typeface="Bookman Old Style" panose="02050604050505020204" pitchFamily="2" charset="0"/>
              </a:rPr>
              <a:t>all the time </a:t>
            </a:r>
            <a:r>
              <a:rPr lang="en-US" altLang="zh-CN" sz="2400" b="1" dirty="0">
                <a:latin typeface="Bookman Old Style" panose="02050604050505020204" pitchFamily="2" charset="0"/>
              </a:rPr>
              <a:t>and </a:t>
            </a:r>
            <a:r>
              <a:rPr lang="en-US" altLang="zh-CN" sz="2400" b="1" dirty="0">
                <a:solidFill>
                  <a:srgbClr val="FF0000"/>
                </a:solidFill>
                <a:latin typeface="Bookman Old Style" panose="02050604050505020204" pitchFamily="2" charset="0"/>
              </a:rPr>
              <a:t>follow you every where</a:t>
            </a:r>
            <a:r>
              <a:rPr lang="en-US" altLang="zh-CN" sz="2400" b="1" dirty="0">
                <a:latin typeface="Bookman Old Style" panose="02050604050505020204" pitchFamily="2" charset="0"/>
              </a:rPr>
              <a:t>. This can </a:t>
            </a:r>
            <a:r>
              <a:rPr lang="en-US" altLang="zh-CN" sz="2400" b="1" dirty="0">
                <a:solidFill>
                  <a:srgbClr val="FF0000"/>
                </a:solidFill>
                <a:latin typeface="Bookman Old Style" panose="02050604050505020204" pitchFamily="2" charset="0"/>
              </a:rPr>
              <a:t>make life difficult</a:t>
            </a:r>
            <a:r>
              <a:rPr lang="en-US" altLang="zh-CN" sz="2400" b="1" dirty="0">
                <a:latin typeface="Bookman Old Style" panose="02050604050505020204" pitchFamily="2" charset="0"/>
              </a:rPr>
              <a:t>. </a:t>
            </a:r>
            <a:endParaRPr lang="en-US" altLang="zh-CN" sz="2400" b="1" dirty="0">
              <a:latin typeface="Bookman Old Style" panose="02050604050505020204" pitchFamily="2" charset="0"/>
            </a:endParaRPr>
          </a:p>
          <a:p>
            <a:r>
              <a:rPr lang="en-US" altLang="zh-CN" sz="2400" b="1" dirty="0">
                <a:latin typeface="Bookman Old Style" panose="02050604050505020204" pitchFamily="2" charset="0"/>
              </a:rPr>
              <a:t>   If you play sports for a living, your job will sometimes be very dangerous. Many professional athletes </a:t>
            </a:r>
            <a:r>
              <a:rPr lang="en-US" altLang="zh-CN" sz="2400" b="1" dirty="0">
                <a:solidFill>
                  <a:srgbClr val="FF0000"/>
                </a:solidFill>
                <a:latin typeface="Bookman Old Style" panose="02050604050505020204" pitchFamily="2" charset="0"/>
              </a:rPr>
              <a:t>get injured </a:t>
            </a:r>
            <a:r>
              <a:rPr lang="en-US" altLang="zh-CN" sz="2400" b="1" dirty="0">
                <a:latin typeface="Bookman Old Style" panose="02050604050505020204" pitchFamily="2" charset="0"/>
              </a:rPr>
              <a:t>.And if you </a:t>
            </a:r>
            <a:r>
              <a:rPr lang="en-US" altLang="zh-CN" sz="2400" b="1" dirty="0">
                <a:solidFill>
                  <a:srgbClr val="FF0000"/>
                </a:solidFill>
                <a:latin typeface="Bookman Old Style" panose="02050604050505020204" pitchFamily="2" charset="0"/>
              </a:rPr>
              <a:t>become rich</a:t>
            </a:r>
            <a:r>
              <a:rPr lang="en-US" altLang="zh-CN" sz="2400" b="1" dirty="0">
                <a:latin typeface="Bookman Old Style" panose="02050604050505020204" pitchFamily="2" charset="0"/>
              </a:rPr>
              <a:t>, you will </a:t>
            </a:r>
            <a:r>
              <a:rPr lang="en-US" altLang="zh-CN" sz="2400" b="1" dirty="0">
                <a:solidFill>
                  <a:srgbClr val="FF0000"/>
                </a:solidFill>
                <a:latin typeface="Bookman Old Style" panose="02050604050505020204" pitchFamily="2" charset="0"/>
              </a:rPr>
              <a:t>have a difficult time knowing </a:t>
            </a:r>
            <a:r>
              <a:rPr lang="en-US" altLang="zh-CN" sz="2400" b="1" dirty="0">
                <a:latin typeface="Bookman Old Style" panose="02050604050505020204" pitchFamily="2" charset="0"/>
              </a:rPr>
              <a:t>who your real friends are. </a:t>
            </a:r>
            <a:r>
              <a:rPr lang="en-US" altLang="zh-CN" sz="2400" b="1" dirty="0">
                <a:solidFill>
                  <a:srgbClr val="FF0000"/>
                </a:solidFill>
                <a:latin typeface="Bookman Old Style" panose="02050604050505020204" pitchFamily="2" charset="0"/>
              </a:rPr>
              <a:t>In fact</a:t>
            </a:r>
            <a:r>
              <a:rPr lang="en-US" altLang="zh-CN" sz="2400" b="1" dirty="0">
                <a:latin typeface="Bookman Old Style" panose="02050604050505020204" pitchFamily="2" charset="0"/>
              </a:rPr>
              <a:t>, many famous people </a:t>
            </a:r>
            <a:r>
              <a:rPr lang="en-US" altLang="zh-CN" sz="2400" b="1" dirty="0">
                <a:solidFill>
                  <a:srgbClr val="FF0000"/>
                </a:solidFill>
                <a:latin typeface="Bookman Old Style" panose="02050604050505020204" pitchFamily="2" charset="0"/>
              </a:rPr>
              <a:t>complain that </a:t>
            </a:r>
            <a:r>
              <a:rPr lang="en-US" altLang="zh-CN" sz="2400" b="1" dirty="0">
                <a:latin typeface="Bookman Old Style" panose="02050604050505020204" pitchFamily="2" charset="0"/>
              </a:rPr>
              <a:t>they are not happy. They say they were happier before they became rich and famous</a:t>
            </a:r>
            <a:r>
              <a:rPr lang="en-US" altLang="zh-CN" sz="2400" b="1" dirty="0">
                <a:latin typeface="Arial" panose="020B0604020202020204" pitchFamily="34" charset="0"/>
              </a:rPr>
              <a:t>.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3C1DA"/>
        </a:accent5>
        <a:accent6>
          <a:srgbClr val="AC4744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6794</Words>
  <Application>WPS 演示</Application>
  <PresentationFormat>在屏幕上显示</PresentationFormat>
  <Paragraphs>178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38" baseType="lpstr">
      <vt:lpstr>Arial</vt:lpstr>
      <vt:lpstr>宋体</vt:lpstr>
      <vt:lpstr>Wingdings</vt:lpstr>
      <vt:lpstr>Calibri</vt:lpstr>
      <vt:lpstr>Bookman Old Style</vt:lpstr>
      <vt:lpstr>华文行楷</vt:lpstr>
      <vt:lpstr>Times New Roman</vt:lpstr>
      <vt:lpstr>Latha</vt:lpstr>
      <vt:lpstr>黑体</vt:lpstr>
      <vt:lpstr>MingLiU</vt:lpstr>
      <vt:lpstr>Microsoft JhengHei</vt:lpstr>
      <vt:lpstr>Microsoft Sans Serif</vt:lpstr>
      <vt:lpstr>MT Extra</vt:lpstr>
      <vt:lpstr>Comic Sans MS</vt:lpstr>
      <vt:lpstr>MS PMincho</vt:lpstr>
      <vt:lpstr>Meiryo</vt:lpstr>
      <vt:lpstr>楷体_GB2312</vt:lpstr>
      <vt:lpstr>新宋体</vt:lpstr>
      <vt:lpstr>MS Gothic</vt:lpstr>
      <vt:lpstr>微软雅黑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PC</dc:creator>
  <cp:lastModifiedBy>海派甜心</cp:lastModifiedBy>
  <cp:revision>61</cp:revision>
  <dcterms:created xsi:type="dcterms:W3CDTF">2012-03-29T07:11:30Z</dcterms:created>
  <dcterms:modified xsi:type="dcterms:W3CDTF">2021-05-07T06:05:13Z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