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9" r:id="rId3"/>
    <p:sldId id="346" r:id="rId4"/>
    <p:sldId id="324" r:id="rId5"/>
    <p:sldId id="326" r:id="rId6"/>
    <p:sldId id="301" r:id="rId7"/>
    <p:sldId id="321" r:id="rId8"/>
    <p:sldId id="327" r:id="rId9"/>
    <p:sldId id="340" r:id="rId10"/>
    <p:sldId id="328" r:id="rId11"/>
    <p:sldId id="329" r:id="rId12"/>
    <p:sldId id="302" r:id="rId13"/>
    <p:sldId id="330" r:id="rId14"/>
    <p:sldId id="320" r:id="rId15"/>
    <p:sldId id="305" r:id="rId16"/>
    <p:sldId id="315" r:id="rId17"/>
    <p:sldId id="331" r:id="rId18"/>
    <p:sldId id="316" r:id="rId19"/>
    <p:sldId id="283" r:id="rId20"/>
    <p:sldId id="332" r:id="rId21"/>
    <p:sldId id="341" r:id="rId22"/>
    <p:sldId id="333" r:id="rId23"/>
    <p:sldId id="349" r:id="rId24"/>
    <p:sldId id="334" r:id="rId25"/>
    <p:sldId id="335" r:id="rId26"/>
    <p:sldId id="336" r:id="rId27"/>
    <p:sldId id="343" r:id="rId28"/>
    <p:sldId id="342" r:id="rId29"/>
    <p:sldId id="337" r:id="rId30"/>
    <p:sldId id="344" r:id="rId31"/>
    <p:sldId id="345" r:id="rId32"/>
    <p:sldId id="309" r:id="rId33"/>
    <p:sldId id="256" r:id="rId34"/>
    <p:sldId id="348" r:id="rId35"/>
    <p:sldId id="347" r:id="rId36"/>
    <p:sldId id="314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66"/>
    <a:srgbClr val="FF0000"/>
    <a:srgbClr val="CC00FF"/>
    <a:srgbClr val="CC3300"/>
    <a:srgbClr val="FFFFCC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7"/>
    <p:restoredTop sz="94682"/>
  </p:normalViewPr>
  <p:slideViewPr>
    <p:cSldViewPr showGuides="1">
      <p:cViewPr>
        <p:scale>
          <a:sx n="63" d="100"/>
          <a:sy n="63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标题 737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3731" name="文本占位符 737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3732" name="日期占位符 7373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3733" name="页脚占位符 7373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73734" name="灯片编号占位符 7373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Section%20A-2a.mp3" TargetMode="Externa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Section%20A-2b.mp3" TargetMode="Externa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hyperlink" Target="Section%20A-1b.mp3" TargetMode="Externa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5" name="矩形 44034"/>
          <p:cNvSpPr/>
          <p:nvPr/>
        </p:nvSpPr>
        <p:spPr>
          <a:xfrm>
            <a:off x="4284663" y="1052513"/>
            <a:ext cx="20161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99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Unit 2 </a:t>
            </a:r>
            <a:endParaRPr lang="zh-CN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99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79388" y="4365625"/>
            <a:ext cx="86042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A: What time do you usually 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take a shower?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859338" y="3573463"/>
            <a:ext cx="33829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take a shower</a:t>
            </a:r>
            <a:endParaRPr lang="en-US" altLang="zh-CN" sz="3600" b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79388" y="5230813"/>
            <a:ext cx="66595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B: 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take a shower 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at…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269" name="Group 6"/>
          <p:cNvGrpSpPr/>
          <p:nvPr/>
        </p:nvGrpSpPr>
        <p:grpSpPr>
          <a:xfrm>
            <a:off x="1549400" y="1268413"/>
            <a:ext cx="1727200" cy="1655762"/>
            <a:chOff x="249" y="391"/>
            <a:chExt cx="1135" cy="1043"/>
          </a:xfrm>
        </p:grpSpPr>
        <p:grpSp>
          <p:nvGrpSpPr>
            <p:cNvPr id="11271" name="Group 7"/>
            <p:cNvGrpSpPr/>
            <p:nvPr/>
          </p:nvGrpSpPr>
          <p:grpSpPr>
            <a:xfrm>
              <a:off x="249" y="391"/>
              <a:ext cx="1135" cy="1043"/>
              <a:chOff x="113" y="119"/>
              <a:chExt cx="1135" cy="1043"/>
            </a:xfrm>
          </p:grpSpPr>
          <p:sp>
            <p:nvSpPr>
              <p:cNvPr id="11274" name="Oval 8"/>
              <p:cNvSpPr/>
              <p:nvPr/>
            </p:nvSpPr>
            <p:spPr>
              <a:xfrm>
                <a:off x="113" y="119"/>
                <a:ext cx="1134" cy="104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5" name="Oval 9"/>
              <p:cNvSpPr/>
              <p:nvPr/>
            </p:nvSpPr>
            <p:spPr>
              <a:xfrm>
                <a:off x="657" y="11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6" name="Oval 10"/>
              <p:cNvSpPr/>
              <p:nvPr/>
            </p:nvSpPr>
            <p:spPr>
              <a:xfrm>
                <a:off x="1202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7" name="Oval 11"/>
              <p:cNvSpPr/>
              <p:nvPr/>
            </p:nvSpPr>
            <p:spPr>
              <a:xfrm>
                <a:off x="657" y="1117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8" name="Oval 12"/>
              <p:cNvSpPr/>
              <p:nvPr/>
            </p:nvSpPr>
            <p:spPr>
              <a:xfrm>
                <a:off x="113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272" name="AutoShape 13"/>
            <p:cNvSpPr/>
            <p:nvPr/>
          </p:nvSpPr>
          <p:spPr>
            <a:xfrm rot="8818191">
              <a:off x="402" y="1022"/>
              <a:ext cx="498" cy="45"/>
            </a:xfrm>
            <a:prstGeom prst="rightArrow">
              <a:avLst>
                <a:gd name="adj1" fmla="val 50000"/>
                <a:gd name="adj2" fmla="val 276666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1273" name="AutoShape 14"/>
            <p:cNvSpPr/>
            <p:nvPr/>
          </p:nvSpPr>
          <p:spPr>
            <a:xfrm rot="6694334">
              <a:off x="623" y="1068"/>
              <a:ext cx="317" cy="45"/>
            </a:xfrm>
            <a:prstGeom prst="rightArrow">
              <a:avLst>
                <a:gd name="adj1" fmla="val 50000"/>
                <a:gd name="adj2" fmla="val 176111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1279" name="图片 11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5" y="449263"/>
            <a:ext cx="3889375" cy="290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3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8370" name="Picture 2" descr="xs406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404813"/>
            <a:ext cx="4464050" cy="3843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3" name="组合 12302"/>
          <p:cNvGrpSpPr/>
          <p:nvPr/>
        </p:nvGrpSpPr>
        <p:grpSpPr>
          <a:xfrm>
            <a:off x="1331913" y="1628775"/>
            <a:ext cx="1655762" cy="1655763"/>
            <a:chOff x="839" y="618"/>
            <a:chExt cx="1135" cy="1043"/>
          </a:xfrm>
        </p:grpSpPr>
        <p:grpSp>
          <p:nvGrpSpPr>
            <p:cNvPr id="12295" name="Group 3"/>
            <p:cNvGrpSpPr/>
            <p:nvPr/>
          </p:nvGrpSpPr>
          <p:grpSpPr>
            <a:xfrm>
              <a:off x="839" y="618"/>
              <a:ext cx="1135" cy="1043"/>
              <a:chOff x="113" y="119"/>
              <a:chExt cx="1135" cy="1043"/>
            </a:xfrm>
          </p:grpSpPr>
          <p:sp>
            <p:nvSpPr>
              <p:cNvPr id="12298" name="Oval 4"/>
              <p:cNvSpPr/>
              <p:nvPr/>
            </p:nvSpPr>
            <p:spPr>
              <a:xfrm>
                <a:off x="113" y="119"/>
                <a:ext cx="1134" cy="104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9" name="Oval 5"/>
              <p:cNvSpPr/>
              <p:nvPr/>
            </p:nvSpPr>
            <p:spPr>
              <a:xfrm>
                <a:off x="657" y="11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0" name="Oval 6"/>
              <p:cNvSpPr/>
              <p:nvPr/>
            </p:nvSpPr>
            <p:spPr>
              <a:xfrm>
                <a:off x="1202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1" name="Oval 7"/>
              <p:cNvSpPr/>
              <p:nvPr/>
            </p:nvSpPr>
            <p:spPr>
              <a:xfrm>
                <a:off x="657" y="1117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2" name="Oval 8"/>
              <p:cNvSpPr/>
              <p:nvPr/>
            </p:nvSpPr>
            <p:spPr>
              <a:xfrm>
                <a:off x="113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96" name="AutoShape 9"/>
            <p:cNvSpPr/>
            <p:nvPr/>
          </p:nvSpPr>
          <p:spPr>
            <a:xfrm rot="7441928">
              <a:off x="1202" y="1207"/>
              <a:ext cx="317" cy="45"/>
            </a:xfrm>
            <a:prstGeom prst="rightArrow">
              <a:avLst>
                <a:gd name="adj1" fmla="val 50000"/>
                <a:gd name="adj2" fmla="val 176111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2297" name="AutoShape 10"/>
            <p:cNvSpPr/>
            <p:nvPr/>
          </p:nvSpPr>
          <p:spPr>
            <a:xfrm rot="-8316713">
              <a:off x="995" y="913"/>
              <a:ext cx="498" cy="45"/>
            </a:xfrm>
            <a:prstGeom prst="rightArrow">
              <a:avLst>
                <a:gd name="adj1" fmla="val 50000"/>
                <a:gd name="adj2" fmla="val 276666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427538" y="4149725"/>
            <a:ext cx="309721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get dressed</a:t>
            </a:r>
            <a:endParaRPr lang="en-US" altLang="zh-CN" sz="3600" b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11188" y="4868863"/>
            <a:ext cx="831691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A: What time do you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get dressed</a:t>
            </a:r>
            <a:r>
              <a:rPr lang="en-US" altLang="zh-CN" sz="3600" b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altLang="zh-CN" sz="3600" b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11188" y="5589588"/>
            <a:ext cx="66595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B: 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get dressed 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at…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  <p:bldP spid="58380" grpId="0"/>
      <p:bldP spid="583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868988" y="2060575"/>
            <a:ext cx="30956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brush teeth</a:t>
            </a:r>
            <a:endParaRPr lang="en-US" altLang="zh-CN" sz="3600" b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grpSp>
        <p:nvGrpSpPr>
          <p:cNvPr id="13315" name="Group 4"/>
          <p:cNvGrpSpPr/>
          <p:nvPr/>
        </p:nvGrpSpPr>
        <p:grpSpPr>
          <a:xfrm>
            <a:off x="1041400" y="1701800"/>
            <a:ext cx="1801813" cy="1655763"/>
            <a:chOff x="385" y="391"/>
            <a:chExt cx="1135" cy="1043"/>
          </a:xfrm>
        </p:grpSpPr>
        <p:grpSp>
          <p:nvGrpSpPr>
            <p:cNvPr id="13319" name="Group 5"/>
            <p:cNvGrpSpPr/>
            <p:nvPr/>
          </p:nvGrpSpPr>
          <p:grpSpPr>
            <a:xfrm>
              <a:off x="385" y="391"/>
              <a:ext cx="1135" cy="1043"/>
              <a:chOff x="113" y="119"/>
              <a:chExt cx="1135" cy="1043"/>
            </a:xfrm>
          </p:grpSpPr>
          <p:sp>
            <p:nvSpPr>
              <p:cNvPr id="13322" name="Oval 6"/>
              <p:cNvSpPr/>
              <p:nvPr/>
            </p:nvSpPr>
            <p:spPr>
              <a:xfrm>
                <a:off x="113" y="119"/>
                <a:ext cx="1134" cy="104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3" name="Oval 7"/>
              <p:cNvSpPr/>
              <p:nvPr/>
            </p:nvSpPr>
            <p:spPr>
              <a:xfrm>
                <a:off x="657" y="11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4" name="Oval 8"/>
              <p:cNvSpPr/>
              <p:nvPr/>
            </p:nvSpPr>
            <p:spPr>
              <a:xfrm>
                <a:off x="1202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5" name="Oval 9"/>
              <p:cNvSpPr/>
              <p:nvPr/>
            </p:nvSpPr>
            <p:spPr>
              <a:xfrm>
                <a:off x="657" y="1117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6" name="Oval 10"/>
              <p:cNvSpPr/>
              <p:nvPr/>
            </p:nvSpPr>
            <p:spPr>
              <a:xfrm>
                <a:off x="113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320" name="AutoShape 11"/>
            <p:cNvSpPr/>
            <p:nvPr/>
          </p:nvSpPr>
          <p:spPr>
            <a:xfrm rot="-5400000">
              <a:off x="702" y="662"/>
              <a:ext cx="498" cy="45"/>
            </a:xfrm>
            <a:prstGeom prst="rightArrow">
              <a:avLst>
                <a:gd name="adj1" fmla="val 50000"/>
                <a:gd name="adj2" fmla="val 276666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321" name="AutoShape 12"/>
            <p:cNvSpPr/>
            <p:nvPr/>
          </p:nvSpPr>
          <p:spPr>
            <a:xfrm rot="7458682">
              <a:off x="703" y="1026"/>
              <a:ext cx="317" cy="45"/>
            </a:xfrm>
            <a:prstGeom prst="rightArrow">
              <a:avLst>
                <a:gd name="adj1" fmla="val 50000"/>
                <a:gd name="adj2" fmla="val 176111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684213" y="4508500"/>
            <a:ext cx="82073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A: What time do you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brush teeth?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684213" y="5308600"/>
            <a:ext cx="66595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B: 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brush teeth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 at</a:t>
            </a:r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  <a:endParaRPr lang="en-US" altLang="zh-CN" sz="36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0" descr="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908050"/>
            <a:ext cx="2106612" cy="324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7" grpId="0"/>
      <p:bldP spid="624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851275" y="3363913"/>
            <a:ext cx="38163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have breakfast</a:t>
            </a:r>
            <a:endParaRPr lang="en-US" altLang="zh-CN" sz="3600" b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grpSp>
        <p:nvGrpSpPr>
          <p:cNvPr id="14352" name="组合 14351"/>
          <p:cNvGrpSpPr/>
          <p:nvPr/>
        </p:nvGrpSpPr>
        <p:grpSpPr>
          <a:xfrm>
            <a:off x="1116013" y="1341438"/>
            <a:ext cx="1655762" cy="1655762"/>
            <a:chOff x="204" y="164"/>
            <a:chExt cx="1135" cy="1043"/>
          </a:xfrm>
        </p:grpSpPr>
        <p:grpSp>
          <p:nvGrpSpPr>
            <p:cNvPr id="14339" name="Group 3"/>
            <p:cNvGrpSpPr/>
            <p:nvPr/>
          </p:nvGrpSpPr>
          <p:grpSpPr>
            <a:xfrm>
              <a:off x="204" y="164"/>
              <a:ext cx="1135" cy="1043"/>
              <a:chOff x="113" y="119"/>
              <a:chExt cx="1135" cy="1043"/>
            </a:xfrm>
          </p:grpSpPr>
          <p:sp>
            <p:nvSpPr>
              <p:cNvPr id="14347" name="Oval 4"/>
              <p:cNvSpPr/>
              <p:nvPr/>
            </p:nvSpPr>
            <p:spPr>
              <a:xfrm>
                <a:off x="113" y="119"/>
                <a:ext cx="1134" cy="104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Oval 5"/>
              <p:cNvSpPr/>
              <p:nvPr/>
            </p:nvSpPr>
            <p:spPr>
              <a:xfrm>
                <a:off x="657" y="11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Oval 6"/>
              <p:cNvSpPr/>
              <p:nvPr/>
            </p:nvSpPr>
            <p:spPr>
              <a:xfrm>
                <a:off x="1202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Oval 7"/>
              <p:cNvSpPr/>
              <p:nvPr/>
            </p:nvSpPr>
            <p:spPr>
              <a:xfrm>
                <a:off x="657" y="1117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Oval 8"/>
              <p:cNvSpPr/>
              <p:nvPr/>
            </p:nvSpPr>
            <p:spPr>
              <a:xfrm>
                <a:off x="113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340" name="AutoShape 9"/>
            <p:cNvSpPr/>
            <p:nvPr/>
          </p:nvSpPr>
          <p:spPr>
            <a:xfrm>
              <a:off x="731" y="682"/>
              <a:ext cx="498" cy="45"/>
            </a:xfrm>
            <a:prstGeom prst="rightArrow">
              <a:avLst>
                <a:gd name="adj1" fmla="val 50000"/>
                <a:gd name="adj2" fmla="val 276666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41" name="AutoShape 10"/>
            <p:cNvSpPr/>
            <p:nvPr/>
          </p:nvSpPr>
          <p:spPr>
            <a:xfrm rot="7167157">
              <a:off x="506" y="835"/>
              <a:ext cx="317" cy="45"/>
            </a:xfrm>
            <a:prstGeom prst="rightArrow">
              <a:avLst>
                <a:gd name="adj1" fmla="val 50000"/>
                <a:gd name="adj2" fmla="val 176111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07950" y="4221163"/>
            <a:ext cx="88201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A: What time do you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breakfast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07950" y="5019675"/>
            <a:ext cx="66595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B: 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breakfast 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at…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53" name="图片 14352" descr="774S02`FT(XFEYBA_AY}K]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5" y="714375"/>
            <a:ext cx="2879725" cy="242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8" grpId="0"/>
      <p:bldP spid="809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140200" y="4292600"/>
            <a:ext cx="29511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go</a:t>
            </a:r>
            <a:r>
              <a:rPr lang="en-US" altLang="zh-CN" sz="3600" b="1">
                <a:solidFill>
                  <a:srgbClr val="CC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to school</a:t>
            </a:r>
            <a:endParaRPr lang="en-US" altLang="zh-CN" sz="3600" b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86042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A: What time do you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 to school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64" name="Group 5"/>
          <p:cNvGrpSpPr/>
          <p:nvPr/>
        </p:nvGrpSpPr>
        <p:grpSpPr>
          <a:xfrm>
            <a:off x="898525" y="1484313"/>
            <a:ext cx="1657350" cy="1584325"/>
            <a:chOff x="385" y="391"/>
            <a:chExt cx="1135" cy="1043"/>
          </a:xfrm>
        </p:grpSpPr>
        <p:grpSp>
          <p:nvGrpSpPr>
            <p:cNvPr id="15367" name="Group 6"/>
            <p:cNvGrpSpPr/>
            <p:nvPr/>
          </p:nvGrpSpPr>
          <p:grpSpPr>
            <a:xfrm>
              <a:off x="385" y="391"/>
              <a:ext cx="1135" cy="1043"/>
              <a:chOff x="113" y="119"/>
              <a:chExt cx="1135" cy="1043"/>
            </a:xfrm>
          </p:grpSpPr>
          <p:sp>
            <p:nvSpPr>
              <p:cNvPr id="15370" name="Oval 7"/>
              <p:cNvSpPr/>
              <p:nvPr/>
            </p:nvSpPr>
            <p:spPr>
              <a:xfrm>
                <a:off x="113" y="119"/>
                <a:ext cx="1134" cy="104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1" name="Oval 8"/>
              <p:cNvSpPr/>
              <p:nvPr/>
            </p:nvSpPr>
            <p:spPr>
              <a:xfrm>
                <a:off x="657" y="11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2" name="Oval 9"/>
              <p:cNvSpPr/>
              <p:nvPr/>
            </p:nvSpPr>
            <p:spPr>
              <a:xfrm>
                <a:off x="1202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3" name="Oval 10"/>
              <p:cNvSpPr/>
              <p:nvPr/>
            </p:nvSpPr>
            <p:spPr>
              <a:xfrm>
                <a:off x="657" y="1117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4" name="Oval 11"/>
              <p:cNvSpPr/>
              <p:nvPr/>
            </p:nvSpPr>
            <p:spPr>
              <a:xfrm>
                <a:off x="113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68" name="AutoShape 12"/>
            <p:cNvSpPr/>
            <p:nvPr/>
          </p:nvSpPr>
          <p:spPr>
            <a:xfrm rot="5400000">
              <a:off x="703" y="1116"/>
              <a:ext cx="498" cy="45"/>
            </a:xfrm>
            <a:prstGeom prst="rightArrow">
              <a:avLst>
                <a:gd name="adj1" fmla="val 50000"/>
                <a:gd name="adj2" fmla="val 276666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5369" name="AutoShape 13"/>
            <p:cNvSpPr/>
            <p:nvPr/>
          </p:nvSpPr>
          <p:spPr>
            <a:xfrm rot="7581202">
              <a:off x="703" y="981"/>
              <a:ext cx="317" cy="45"/>
            </a:xfrm>
            <a:prstGeom prst="rightArrow">
              <a:avLst>
                <a:gd name="adj1" fmla="val 50000"/>
                <a:gd name="adj2" fmla="val 176111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23850" y="5732463"/>
            <a:ext cx="66595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B: 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 to school 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at…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7" name="图片 15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736600"/>
            <a:ext cx="4392613" cy="341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2138363"/>
            <a:ext cx="6911975" cy="1584325"/>
          </a:xfrm>
          <a:ln/>
        </p:spPr>
        <p:txBody>
          <a:bodyPr vert="horz" wrap="square" lIns="91440" tIns="45720" rIns="91440" bIns="45720" anchor="t"/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CC00CC"/>
                </a:solidFill>
              </a:rPr>
              <a:t>Listen to the conversation and complete the sentences.</a:t>
            </a:r>
            <a:endParaRPr lang="en-US" altLang="zh-CN" sz="3600" b="1">
              <a:solidFill>
                <a:srgbClr val="CC00CC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3933825"/>
            <a:ext cx="8064500" cy="1727200"/>
          </a:xfrm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Jim has ____ brothers and ____ sisters.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Jim’s family has ________ shower.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2268538" y="4076700"/>
            <a:ext cx="11604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5970588" y="4076700"/>
            <a:ext cx="1193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24300" y="4797425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3" name="图片 16392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2997200"/>
            <a:ext cx="792163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椭圆 16395"/>
          <p:cNvSpPr/>
          <p:nvPr/>
        </p:nvSpPr>
        <p:spPr>
          <a:xfrm>
            <a:off x="611188" y="2282825"/>
            <a:ext cx="647700" cy="720725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7" name="矩形 16396"/>
          <p:cNvSpPr/>
          <p:nvPr/>
        </p:nvSpPr>
        <p:spPr>
          <a:xfrm>
            <a:off x="611188" y="2282825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2a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矩形 16397"/>
          <p:cNvSpPr/>
          <p:nvPr/>
        </p:nvSpPr>
        <p:spPr>
          <a:xfrm>
            <a:off x="2844800" y="908050"/>
            <a:ext cx="3527425" cy="11811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FFCC66"/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009900"/>
                  </a:gs>
                  <a:gs pos="100000">
                    <a:srgbClr val="FFCC66"/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898525" y="908050"/>
            <a:ext cx="7921625" cy="1871663"/>
          </a:xfrm>
          <a:ln/>
        </p:spPr>
        <p:txBody>
          <a:bodyPr vert="horz" wrap="square" lIns="91440" tIns="45720" rIns="91440" bIns="45720" anchor="ctr"/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CC00CC"/>
                </a:solidFill>
              </a:rPr>
              <a:t>Listen again. Complete the shower schedule for Jim’s family.</a:t>
            </a:r>
            <a:endParaRPr lang="en-US" altLang="zh-CN" sz="3600" b="1">
              <a:solidFill>
                <a:srgbClr val="CC00CC"/>
              </a:solidFill>
            </a:endParaRPr>
          </a:p>
        </p:txBody>
      </p:sp>
      <p:graphicFrame>
        <p:nvGraphicFramePr>
          <p:cNvPr id="17450" name="表格 17449"/>
          <p:cNvGraphicFramePr/>
          <p:nvPr/>
        </p:nvGraphicFramePr>
        <p:xfrm>
          <a:off x="573088" y="2997200"/>
          <a:ext cx="8016875" cy="1849438"/>
        </p:xfrm>
        <a:graphic>
          <a:graphicData uri="http://schemas.openxmlformats.org/drawingml/2006/table">
            <a:tbl>
              <a:tblPr/>
              <a:tblGrid>
                <a:gridCol w="1439863"/>
                <a:gridCol w="1231900"/>
                <a:gridCol w="1336675"/>
                <a:gridCol w="1336675"/>
                <a:gridCol w="1335087"/>
                <a:gridCol w="1336675"/>
              </a:tblGrid>
              <a:tr h="804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33CC"/>
                          </a:solidFill>
                        </a:rPr>
                        <a:t>Name</a:t>
                      </a:r>
                      <a:endParaRPr lang="zh-CN" altLang="en-US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</a:rPr>
                        <a:t>Bob </a:t>
                      </a:r>
                      <a:endParaRPr lang="en-US" altLang="zh-CN" sz="3600" b="1">
                        <a:solidFill>
                          <a:srgbClr val="3366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</a:rPr>
                        <a:t>Mary</a:t>
                      </a:r>
                      <a:endParaRPr lang="en-US" altLang="zh-CN" sz="3600" b="1">
                        <a:solidFill>
                          <a:srgbClr val="3366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</a:rPr>
                        <a:t>Jack</a:t>
                      </a:r>
                      <a:endParaRPr lang="en-US" altLang="zh-CN" sz="3600" b="1">
                        <a:solidFill>
                          <a:srgbClr val="3366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</a:rPr>
                        <a:t>Jim</a:t>
                      </a:r>
                      <a:endParaRPr lang="en-US" altLang="zh-CN" sz="3600" b="1">
                        <a:solidFill>
                          <a:srgbClr val="3366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  <a:latin typeface="Times New Roman" panose="02020603050405020304" pitchFamily="18" charset="0"/>
                        </a:rPr>
                        <a:t>Anna</a:t>
                      </a:r>
                      <a:endParaRPr lang="en-US" altLang="zh-CN" sz="3600" b="1">
                        <a:solidFill>
                          <a:srgbClr val="3366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33CC"/>
                          </a:solidFill>
                        </a:rPr>
                        <a:t>Time</a:t>
                      </a:r>
                      <a:endParaRPr lang="en-US" altLang="zh-CN" sz="3600" b="1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/>
                        <a:t>5:30</a:t>
                      </a:r>
                      <a:endParaRPr lang="en-US" altLang="zh-CN" sz="36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43" name="图片 17442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63" y="1844675"/>
            <a:ext cx="865187" cy="86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44" name="Rectangle 2"/>
          <p:cNvSpPr/>
          <p:nvPr/>
        </p:nvSpPr>
        <p:spPr>
          <a:xfrm>
            <a:off x="3333750" y="3860800"/>
            <a:ext cx="1260475" cy="7191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5:50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7446" name="Rectangle 2"/>
          <p:cNvSpPr/>
          <p:nvPr/>
        </p:nvSpPr>
        <p:spPr>
          <a:xfrm>
            <a:off x="4678363" y="3911600"/>
            <a:ext cx="1260475" cy="7191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6:15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7447" name="Rectangle 2"/>
          <p:cNvSpPr/>
          <p:nvPr/>
        </p:nvSpPr>
        <p:spPr>
          <a:xfrm>
            <a:off x="5975350" y="3911600"/>
            <a:ext cx="1260475" cy="7191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6:30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7448" name="Rectangle 2"/>
          <p:cNvSpPr/>
          <p:nvPr/>
        </p:nvSpPr>
        <p:spPr>
          <a:xfrm>
            <a:off x="7343775" y="3911600"/>
            <a:ext cx="1260475" cy="7191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6:45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7451" name="椭圆 17450"/>
          <p:cNvSpPr/>
          <p:nvPr/>
        </p:nvSpPr>
        <p:spPr>
          <a:xfrm>
            <a:off x="250825" y="1268413"/>
            <a:ext cx="647700" cy="720725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52" name="矩形 17451"/>
          <p:cNvSpPr/>
          <p:nvPr/>
        </p:nvSpPr>
        <p:spPr>
          <a:xfrm>
            <a:off x="250825" y="1268413"/>
            <a:ext cx="666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2b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/>
      <p:bldP spid="17446" grpId="0"/>
      <p:bldP spid="17447" grpId="0"/>
      <p:bldP spid="174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24"/>
          <p:cNvSpPr txBox="1"/>
          <p:nvPr/>
        </p:nvSpPr>
        <p:spPr>
          <a:xfrm>
            <a:off x="2339975" y="476250"/>
            <a:ext cx="44656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CC00FF"/>
                </a:solidFill>
                <a:latin typeface="Arial" panose="020B0604020202020204" pitchFamily="34" charset="0"/>
              </a:rPr>
              <a:t>Your time schedule</a:t>
            </a:r>
            <a:endParaRPr lang="en-US" altLang="zh-CN" sz="3600" b="1" i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470" name="表格 18469"/>
          <p:cNvGraphicFramePr/>
          <p:nvPr/>
        </p:nvGraphicFramePr>
        <p:xfrm>
          <a:off x="1547813" y="1196975"/>
          <a:ext cx="6624637" cy="5245100"/>
        </p:xfrm>
        <a:graphic>
          <a:graphicData uri="http://schemas.openxmlformats.org/drawingml/2006/table">
            <a:tbl>
              <a:tblPr/>
              <a:tblGrid>
                <a:gridCol w="3816350"/>
                <a:gridCol w="2808288"/>
              </a:tblGrid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</a:rPr>
                        <a:t>Activities</a:t>
                      </a:r>
                      <a:endParaRPr lang="en-US" altLang="zh-CN" sz="3600" b="1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336600"/>
                          </a:solidFill>
                        </a:rPr>
                        <a:t>Time</a:t>
                      </a:r>
                      <a:endParaRPr lang="zh-CN" altLang="en-US" sz="3600" b="1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get up</a:t>
                      </a:r>
                      <a:endParaRPr lang="en-US" altLang="zh-CN" sz="36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take a shower</a:t>
                      </a:r>
                      <a:endParaRPr lang="en-US" altLang="zh-CN" sz="36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get dressed</a:t>
                      </a:r>
                      <a:endParaRPr lang="en-US" altLang="zh-CN" sz="36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brush teeth</a:t>
                      </a:r>
                      <a:endParaRPr lang="en-US" altLang="zh-CN" sz="36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eat breakfast</a:t>
                      </a:r>
                      <a:endParaRPr lang="en-US" altLang="zh-CN" sz="36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go to school</a:t>
                      </a:r>
                      <a:endParaRPr lang="en-US" altLang="zh-CN" sz="36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"/>
          <p:cNvSpPr txBox="1"/>
          <p:nvPr/>
        </p:nvSpPr>
        <p:spPr>
          <a:xfrm>
            <a:off x="6229350" y="2849563"/>
            <a:ext cx="1447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6:10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6229350" y="3571875"/>
            <a:ext cx="1079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6:20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6229350" y="5008563"/>
            <a:ext cx="1447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6:40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6229350" y="5729288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7:00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6229350" y="4292600"/>
            <a:ext cx="11509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6:30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6221413" y="2060575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6:00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85" name="图片 194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3016250"/>
            <a:ext cx="2089150" cy="1925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8888" y="260350"/>
            <a:ext cx="7345363" cy="1223963"/>
          </a:xfrm>
          <a:prstGeom prst="rect">
            <a:avLst/>
          </a:prstGeom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CC00CC"/>
                </a:solidFill>
                <a:latin typeface="Arial" panose="020B0604020202020204" pitchFamily="34" charset="0"/>
              </a:rPr>
              <a:t>Now talk about yourself according to your time schedule.</a:t>
            </a:r>
            <a:endParaRPr lang="en-US" altLang="zh-CN" sz="3600" b="1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矩形标注 6"/>
          <p:cNvSpPr/>
          <p:nvPr/>
        </p:nvSpPr>
        <p:spPr>
          <a:xfrm>
            <a:off x="2016125" y="5589588"/>
            <a:ext cx="5651500" cy="603250"/>
          </a:xfrm>
          <a:prstGeom prst="wedgeRectCallout">
            <a:avLst>
              <a:gd name="adj1" fmla="val 366"/>
              <a:gd name="adj2" fmla="val -11131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Wow!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 up so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矩形标注 7"/>
          <p:cNvSpPr/>
          <p:nvPr/>
        </p:nvSpPr>
        <p:spPr>
          <a:xfrm>
            <a:off x="4283075" y="1701800"/>
            <a:ext cx="3097213" cy="1295400"/>
          </a:xfrm>
          <a:prstGeom prst="wedgeRectCallout">
            <a:avLst>
              <a:gd name="adj1" fmla="val -33139"/>
              <a:gd name="adj2" fmla="val 7438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usually get up at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fifty.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647700" y="1773238"/>
            <a:ext cx="3492500" cy="1066800"/>
          </a:xfrm>
          <a:prstGeom prst="wedgeRectCallout">
            <a:avLst>
              <a:gd name="adj1" fmla="val -1421"/>
              <a:gd name="adj2" fmla="val 10635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you usually get up?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3024188" y="4724400"/>
            <a:ext cx="1081087" cy="735013"/>
          </a:xfrm>
          <a:prstGeom prst="wedgeRectCallout">
            <a:avLst>
              <a:gd name="adj1" fmla="val 9819"/>
              <a:gd name="adj2" fmla="val 76319"/>
            </a:avLst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从未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7" name="矩形标注 21"/>
          <p:cNvSpPr/>
          <p:nvPr/>
        </p:nvSpPr>
        <p:spPr>
          <a:xfrm>
            <a:off x="6769100" y="4941888"/>
            <a:ext cx="792163" cy="503237"/>
          </a:xfrm>
          <a:prstGeom prst="wedgeRectCallout">
            <a:avLst>
              <a:gd name="adj1" fmla="val -109319"/>
              <a:gd name="adj2" fmla="val 108991"/>
            </a:avLst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早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3" name="椭圆 19482"/>
          <p:cNvSpPr/>
          <p:nvPr/>
        </p:nvSpPr>
        <p:spPr>
          <a:xfrm>
            <a:off x="468313" y="404813"/>
            <a:ext cx="647700" cy="720725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4" name="矩形 19483"/>
          <p:cNvSpPr/>
          <p:nvPr/>
        </p:nvSpPr>
        <p:spPr>
          <a:xfrm>
            <a:off x="468313" y="404813"/>
            <a:ext cx="615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2c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" grpId="0" animBg="1"/>
      <p:bldP spid="21" grpId="0" animBg="1"/>
      <p:bldP spid="194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1800" y="2276475"/>
            <a:ext cx="8243888" cy="3097213"/>
          </a:xfrm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five         </a:t>
            </a:r>
            <a:r>
              <a:rPr lang="en-US" altLang="zh-CN"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fif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zh-CN"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=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fifty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五十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four        for + </a:t>
            </a:r>
            <a:r>
              <a:rPr lang="en-US" altLang="zh-CN" sz="36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=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forty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四十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想一想</a:t>
            </a:r>
            <a:r>
              <a:rPr lang="en-US" altLang="zh-CN" sz="3600" b="1">
                <a:latin typeface="Times New Roman" panose="02020603050405020304" pitchFamily="18" charset="0"/>
              </a:rPr>
              <a:t>: 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60 _______     70 _________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80 _______     90 _________ 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797550" y="3789363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</a:rPr>
              <a:t>seventy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2916238" y="4516438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</a:rPr>
              <a:t>eighty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5892800" y="4516438"/>
            <a:ext cx="15605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</a:rPr>
              <a:t>ninety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3133725" y="3795713"/>
            <a:ext cx="11604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</a:rPr>
              <a:t>sixty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矩形 20494"/>
          <p:cNvSpPr/>
          <p:nvPr/>
        </p:nvSpPr>
        <p:spPr>
          <a:xfrm>
            <a:off x="2411413" y="1008063"/>
            <a:ext cx="4464050" cy="105251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Pay attention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11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charRg st="11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11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112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6564" name="WordArt 6" descr="thank you 2"/>
          <p:cNvSpPr>
            <a:spLocks noTextEdit="1"/>
          </p:cNvSpPr>
          <p:nvPr/>
        </p:nvSpPr>
        <p:spPr>
          <a:xfrm>
            <a:off x="395288" y="1125538"/>
            <a:ext cx="8424862" cy="32400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Unit 2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  <a:stretch>
                  <a:fillRect/>
                </a:stretch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What time do you go to school?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  <a:stretch>
                  <a:fillRect/>
                </a:stretch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4" name="文本框 46083"/>
          <p:cNvSpPr txBox="1"/>
          <p:nvPr/>
        </p:nvSpPr>
        <p:spPr>
          <a:xfrm>
            <a:off x="168275" y="1066800"/>
            <a:ext cx="8567738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62000" indent="-762000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2. always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意为“总是，一直”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62000" indent="-762000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usually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意为“通常地，一直地”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62000" indent="-762000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never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意为“从未，绝不”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62000" indent="-7620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 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通常</a:t>
            </a:r>
            <a:r>
              <a:rPr lang="en-US" altLang="zh-CN" sz="3600" b="1">
                <a:latin typeface="Times New Roman" panose="02020603050405020304" pitchFamily="18" charset="0"/>
              </a:rPr>
              <a:t>) get dressed at six forty.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762000" indent="-7620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Jack is 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总是</a:t>
            </a:r>
            <a:r>
              <a:rPr lang="en-US" altLang="zh-CN" sz="3600" b="1">
                <a:latin typeface="Times New Roman" panose="02020603050405020304" pitchFamily="18" charset="0"/>
              </a:rPr>
              <a:t>) late.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762000" indent="-7620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His grandpa 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从未</a:t>
            </a:r>
            <a:r>
              <a:rPr lang="en-US" altLang="zh-CN" sz="3600" b="1">
                <a:latin typeface="Times New Roman" panose="02020603050405020304" pitchFamily="18" charset="0"/>
              </a:rPr>
              <a:t>) goes to school.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6792913" y="1268413"/>
            <a:ext cx="792162" cy="1873250"/>
          </a:xfrm>
          <a:prstGeom prst="rightBrace">
            <a:avLst>
              <a:gd name="adj1" fmla="val 14330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7524750" y="1779588"/>
            <a:ext cx="1619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频率词</a:t>
            </a:r>
            <a:endParaRPr lang="en-US" altLang="zh-CN" sz="3600" b="1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1763713" y="407670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always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2976563" y="4797425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never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539750" y="3357563"/>
            <a:ext cx="17287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usually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2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6084">
                                            <p:txEl>
                                              <p:charRg st="2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4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6084">
                                            <p:txEl>
                                              <p:charRg st="4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6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6084">
                                            <p:txEl>
                                              <p:charRg st="64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10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084">
                                            <p:txEl>
                                              <p:charRg st="105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133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084">
                                            <p:txEl>
                                              <p:charRg st="133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27" name="Text Box 7"/>
          <p:cNvSpPr txBox="1"/>
          <p:nvPr/>
        </p:nvSpPr>
        <p:spPr>
          <a:xfrm>
            <a:off x="1331913" y="4149725"/>
            <a:ext cx="3095625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funny   </a:t>
            </a: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adj. </a:t>
            </a:r>
            <a:endParaRPr lang="en-US" altLang="zh-CN" sz="36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有趣的，好笑的，滑稽的</a:t>
            </a:r>
            <a:r>
              <a:rPr lang="en-US" altLang="zh-CN" sz="3600" b="1">
                <a:latin typeface="Times New Roman" panose="02020603050405020304" pitchFamily="18" charset="0"/>
              </a:rPr>
              <a:t>;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1933" name="Text Box 13"/>
          <p:cNvSpPr txBox="1"/>
          <p:nvPr/>
        </p:nvSpPr>
        <p:spPr>
          <a:xfrm>
            <a:off x="5076825" y="4140200"/>
            <a:ext cx="3671888" cy="15208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exercise   </a:t>
            </a: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v. &amp; adj. </a:t>
            </a:r>
            <a:endParaRPr lang="en-US" altLang="zh-CN" sz="36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锻炼，练习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37902" name="Picture 14" descr="http://pica.nipic.com/2008-03-17/2008317946251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1557338"/>
            <a:ext cx="2039938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9" name="矩形 21518"/>
          <p:cNvSpPr/>
          <p:nvPr/>
        </p:nvSpPr>
        <p:spPr>
          <a:xfrm>
            <a:off x="2843213" y="404813"/>
            <a:ext cx="3816350" cy="936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0000FF"/>
                    </a:gs>
                  </a:gsLst>
                  <a:path path="rect">
                    <a:fillToRect l="100000" b="100000"/>
                  </a:path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New words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CC66"/>
                  </a:gs>
                  <a:gs pos="100000">
                    <a:srgbClr val="0000FF"/>
                  </a:gs>
                </a:gsLst>
                <a:path path="rect">
                  <a:fillToRect l="100000" b="100000"/>
                </a:path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20" name="图片 21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700213"/>
            <a:ext cx="3600450" cy="2452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819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690" name="图片 716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0" y="3667125"/>
            <a:ext cx="1847850" cy="2138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6" name="Text Box 6"/>
          <p:cNvSpPr txBox="1"/>
          <p:nvPr/>
        </p:nvSpPr>
        <p:spPr>
          <a:xfrm>
            <a:off x="900113" y="2276475"/>
            <a:ext cx="4248150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an interesting job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一个有趣的工作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1" name="Text Box 11"/>
          <p:cNvSpPr txBox="1"/>
          <p:nvPr/>
        </p:nvSpPr>
        <p:spPr>
          <a:xfrm>
            <a:off x="1522413" y="5300663"/>
            <a:ext cx="2689225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radio show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广播节目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5" name="Text Box 15"/>
          <p:cNvSpPr txBox="1"/>
          <p:nvPr/>
        </p:nvSpPr>
        <p:spPr>
          <a:xfrm>
            <a:off x="5148263" y="2276475"/>
            <a:ext cx="3059112" cy="13557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radio station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电台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4" name="Picture 6" descr="http://ah.news.cn/tupian/2007-02/11/xin_03020411102087514696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3" y="333375"/>
            <a:ext cx="1512887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 descr="http://t3.baidu.com/it/u=1157959823,1797082644&amp;fm=52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549275"/>
            <a:ext cx="2663825" cy="176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9" name="Text Box 15"/>
          <p:cNvSpPr txBox="1"/>
          <p:nvPr/>
        </p:nvSpPr>
        <p:spPr>
          <a:xfrm>
            <a:off x="5419725" y="5386388"/>
            <a:ext cx="2465388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go to work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去上班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691" name="图片 716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863" y="3717925"/>
            <a:ext cx="2447925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31" grpId="0"/>
      <p:bldP spid="81935" grpId="0" animBg="1"/>
      <p:bldP spid="716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Text Box 8"/>
          <p:cNvSpPr txBox="1"/>
          <p:nvPr/>
        </p:nvSpPr>
        <p:spPr>
          <a:xfrm>
            <a:off x="3132138" y="260350"/>
            <a:ext cx="5795962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A50021"/>
                </a:solidFill>
                <a:latin typeface="Arial" panose="020B0604020202020204" pitchFamily="34" charset="0"/>
              </a:rPr>
              <a:t>Read the conversation in 2d. Fill in the blanks.</a:t>
            </a:r>
            <a:endParaRPr lang="en-US" altLang="zh-CN" sz="3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70" name="内容占位符 22569"/>
          <p:cNvGraphicFramePr/>
          <p:nvPr>
            <p:ph idx="4294967295"/>
          </p:nvPr>
        </p:nvGraphicFramePr>
        <p:xfrm>
          <a:off x="323850" y="1790700"/>
          <a:ext cx="8604250" cy="4518025"/>
        </p:xfrm>
        <a:graphic>
          <a:graphicData uri="http://schemas.openxmlformats.org/drawingml/2006/table">
            <a:tbl>
              <a:tblPr/>
              <a:tblGrid>
                <a:gridCol w="2771775"/>
                <a:gridCol w="5832475"/>
              </a:tblGrid>
              <a:tr h="6064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zh-CN" sz="32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</a:rPr>
                        <a:t>get up</a:t>
                      </a:r>
                      <a:endParaRPr lang="en-US" altLang="zh-CN" sz="32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</a:rPr>
                        <a:t>eat breakfast</a:t>
                      </a:r>
                      <a:endParaRPr lang="en-US" altLang="zh-CN" sz="32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</a:rPr>
                        <a:t>exercise</a:t>
                      </a:r>
                      <a:endParaRPr lang="en-US" altLang="zh-CN" sz="32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</a:rPr>
                        <a:t>go to work</a:t>
                      </a:r>
                      <a:endParaRPr lang="en-US" altLang="zh-CN" sz="32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zh-CN" sz="3200"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0000FF"/>
                          </a:solidFill>
                        </a:rPr>
                        <a:t>radio show</a:t>
                      </a:r>
                      <a:endParaRPr lang="en-US" altLang="zh-CN" sz="32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5" name="Text Box 40"/>
          <p:cNvSpPr txBox="1"/>
          <p:nvPr/>
        </p:nvSpPr>
        <p:spPr>
          <a:xfrm>
            <a:off x="358775" y="1863725"/>
            <a:ext cx="2303463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99"/>
                </a:solidFill>
                <a:latin typeface="Times New Roman" panose="02020603050405020304" pitchFamily="18" charset="0"/>
              </a:rPr>
              <a:t>Activities</a:t>
            </a:r>
            <a:endParaRPr lang="en-US" altLang="zh-CN" sz="32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6" name="Rectangle 51"/>
          <p:cNvSpPr/>
          <p:nvPr/>
        </p:nvSpPr>
        <p:spPr>
          <a:xfrm>
            <a:off x="5543550" y="1790700"/>
            <a:ext cx="1052513" cy="530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CC0099"/>
                </a:solidFill>
                <a:latin typeface="Times New Roman" panose="02020603050405020304" pitchFamily="18" charset="0"/>
              </a:rPr>
              <a:t> time</a:t>
            </a:r>
            <a:endParaRPr lang="zh-CN" altLang="en-US" sz="32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3563938" y="3186113"/>
            <a:ext cx="1871662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nine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3563938" y="3860800"/>
            <a:ext cx="45720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about ten twenty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3563938" y="4508500"/>
            <a:ext cx="22098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eleven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3529013" y="2492375"/>
            <a:ext cx="4714875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eight thirty at night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1" name="Text Box 5"/>
          <p:cNvSpPr txBox="1"/>
          <p:nvPr/>
        </p:nvSpPr>
        <p:spPr>
          <a:xfrm>
            <a:off x="3565525" y="5294313"/>
            <a:ext cx="5254625" cy="968375"/>
          </a:xfrm>
          <a:prstGeom prst="rect">
            <a:avLst/>
          </a:prstGeom>
          <a:solidFill>
            <a:schemeClr val="bg1">
              <a:alpha val="72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from twelve o’clock at night to six o’clock in the morning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67" name="图片 22566" descr="reading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8625"/>
            <a:ext cx="2881313" cy="98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/>
      <p:bldP spid="22556" grpId="0"/>
      <p:bldP spid="10" grpId="0"/>
      <p:bldP spid="11" grpId="0"/>
      <p:bldP spid="12" grpId="0"/>
      <p:bldP spid="13" grpId="0"/>
      <p:bldP spid="225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63" name="图片 23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3154363"/>
            <a:ext cx="3889375" cy="2938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标注 1"/>
          <p:cNvSpPr/>
          <p:nvPr/>
        </p:nvSpPr>
        <p:spPr>
          <a:xfrm>
            <a:off x="969963" y="2997200"/>
            <a:ext cx="2881312" cy="2447925"/>
          </a:xfrm>
          <a:prstGeom prst="wedgeRectCallout">
            <a:avLst>
              <a:gd name="adj1" fmla="val 56556"/>
              <a:gd name="adj2" fmla="val -1725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twelve o’clock at night to six o’clock in the morning.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矩形标注 2"/>
          <p:cNvSpPr/>
          <p:nvPr/>
        </p:nvSpPr>
        <p:spPr>
          <a:xfrm>
            <a:off x="323850" y="1411288"/>
            <a:ext cx="8569325" cy="1296987"/>
          </a:xfrm>
          <a:prstGeom prst="wedgeRectCallout">
            <a:avLst>
              <a:gd name="adj1" fmla="val 26435"/>
              <a:gd name="adj2" fmla="val 9479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 has an interesting job. He works at a radio station. Scott, what time is your radio show?</a:t>
            </a:r>
            <a:endParaRPr lang="zh-CN" altLang="en-US" sz="3200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08175" y="333375"/>
            <a:ext cx="61928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A50021"/>
                </a:solidFill>
                <a:latin typeface="Arial" panose="020B0604020202020204" pitchFamily="34" charset="0"/>
              </a:rPr>
              <a:t>Role-play the conversation. </a:t>
            </a:r>
            <a:endParaRPr lang="en-US" altLang="zh-CN" sz="3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矩形标注 6"/>
          <p:cNvSpPr/>
          <p:nvPr/>
        </p:nvSpPr>
        <p:spPr>
          <a:xfrm>
            <a:off x="7740650" y="4581525"/>
            <a:ext cx="574675" cy="1066800"/>
          </a:xfrm>
          <a:prstGeom prst="wedgeRectCallout">
            <a:avLst>
              <a:gd name="adj1" fmla="val -112708"/>
              <a:gd name="adj2" fmla="val -4256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0" name="矩形标注 7"/>
          <p:cNvSpPr/>
          <p:nvPr/>
        </p:nvSpPr>
        <p:spPr>
          <a:xfrm>
            <a:off x="2195513" y="5516563"/>
            <a:ext cx="1225550" cy="1066800"/>
          </a:xfrm>
          <a:prstGeom prst="wedgeRectCallout">
            <a:avLst>
              <a:gd name="adj1" fmla="val 87306"/>
              <a:gd name="adj2" fmla="val -4137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1" name="椭圆 23560"/>
          <p:cNvSpPr/>
          <p:nvPr/>
        </p:nvSpPr>
        <p:spPr>
          <a:xfrm>
            <a:off x="1044575" y="333375"/>
            <a:ext cx="647700" cy="720725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2" name="矩形 23561"/>
          <p:cNvSpPr/>
          <p:nvPr/>
        </p:nvSpPr>
        <p:spPr>
          <a:xfrm>
            <a:off x="1044575" y="333375"/>
            <a:ext cx="615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2c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9" grpId="0" animBg="1"/>
      <p:bldP spid="235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内容占位符 2"/>
          <p:cNvSpPr>
            <a:spLocks noGrp="1"/>
          </p:cNvSpPr>
          <p:nvPr>
            <p:ph idx="4294967295"/>
          </p:nvPr>
        </p:nvSpPr>
        <p:spPr>
          <a:xfrm>
            <a:off x="360363" y="1917700"/>
            <a:ext cx="8388350" cy="4679950"/>
          </a:xfrm>
          <a:ln/>
        </p:spPr>
        <p:txBody>
          <a:bodyPr vert="horz" wrap="square" lIns="91440" tIns="45720" rIns="91440" bIns="45720" anchor="t"/>
          <a:p>
            <a:pPr marL="441325" indent="-4413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 job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work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辨析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   job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是可数名词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主要指有报酬的工作。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   work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是不可数名词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主要指要付出努力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的劳动。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</a:rPr>
              <a:t>鲍勃想找一份好的工作。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Bob wants to find a good ____. 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27763" y="5595938"/>
            <a:ext cx="10810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job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矩形 24582" descr="5"/>
          <p:cNvSpPr/>
          <p:nvPr/>
        </p:nvSpPr>
        <p:spPr>
          <a:xfrm>
            <a:off x="1619250" y="403225"/>
            <a:ext cx="6192838" cy="151288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719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15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4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6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charRg st="66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8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charRg st="84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578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0" name="内容占位符 2"/>
          <p:cNvSpPr>
            <a:spLocks noGrp="1"/>
          </p:cNvSpPr>
          <p:nvPr>
            <p:ph idx="1"/>
          </p:nvPr>
        </p:nvSpPr>
        <p:spPr>
          <a:xfrm>
            <a:off x="1225550" y="1557338"/>
            <a:ext cx="6875463" cy="3311525"/>
          </a:xfrm>
          <a:ln/>
        </p:spPr>
        <p:txBody>
          <a:bodyPr vert="horz" wrap="square" lIns="91440" tIns="45720" rIns="91440" bIns="45720" anchor="t"/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今天我有很多工作要做。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I have much _____ to do today.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她每天六点钟去上班。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She goes to _____ at six o’clock. 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79838" y="2420938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work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/>
          <p:nvPr/>
        </p:nvSpPr>
        <p:spPr>
          <a:xfrm>
            <a:off x="3563938" y="3860800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work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1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130">
                                            <p:txEl>
                                              <p:charRg st="12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130">
                                            <p:txEl>
                                              <p:charRg st="44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5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130">
                                            <p:txEl>
                                              <p:charRg st="55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8" name="文本框 47107"/>
          <p:cNvSpPr txBox="1"/>
          <p:nvPr/>
        </p:nvSpPr>
        <p:spPr>
          <a:xfrm>
            <a:off x="179388" y="549275"/>
            <a:ext cx="8893175" cy="580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3600" b="1">
                <a:latin typeface="Times New Roman" panose="02020603050405020304" pitchFamily="18" charset="0"/>
              </a:rPr>
              <a:t> That’s a funny </a:t>
            </a: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</a:rPr>
              <a:t>time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 sz="3600" b="1">
                <a:latin typeface="Times New Roman" panose="02020603050405020304" pitchFamily="18" charset="0"/>
              </a:rPr>
              <a:t> breakfast!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time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常常和介词“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for”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搭配，表示“做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的时间”。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We don’t have too much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time for</a:t>
            </a:r>
            <a:r>
              <a:rPr lang="en-US" altLang="zh-CN" sz="3600" b="1">
                <a:latin typeface="Times New Roman" panose="02020603050405020304" pitchFamily="18" charset="0"/>
              </a:rPr>
              <a:t> sports.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我们没有太多的时间开展体育活动。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Time for</a:t>
            </a:r>
            <a:r>
              <a:rPr lang="en-US" altLang="zh-CN" sz="3600" b="1">
                <a:latin typeface="Times New Roman" panose="02020603050405020304" pitchFamily="18" charset="0"/>
              </a:rPr>
              <a:t> dinner, children. Go and wash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your hands, please.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孩子们，饭好了。去洗手吧。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3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charRg st="3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71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charRg st="71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11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7108">
                                            <p:txEl>
                                              <p:charRg st="117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141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108">
                                            <p:txEl>
                                              <p:charRg st="141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189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charRg st="189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217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108">
                                            <p:txEl>
                                              <p:charRg st="217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3"/>
          <p:cNvSpPr txBox="1"/>
          <p:nvPr/>
        </p:nvSpPr>
        <p:spPr>
          <a:xfrm>
            <a:off x="323850" y="360363"/>
            <a:ext cx="8569325" cy="602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exercise </a:t>
            </a:r>
            <a:r>
              <a:rPr lang="en-US" altLang="zh-CN" sz="3600" b="1">
                <a:latin typeface="Times New Roman" panose="02020603050405020304" pitchFamily="18" charset="0"/>
              </a:rPr>
              <a:t>at about ten twenty.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exercise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的用法小结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作动词，“锻炼”。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他爷爷每天早晨锻炼。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br>
              <a:rPr lang="en-US" altLang="zh-CN" sz="3600" b="1">
                <a:latin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</a:rPr>
              <a:t>  His grandpa ________ in the morning.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作不可数名词，“锻炼；运动”。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每天他都做大约十五分钟的运动。</a:t>
            </a:r>
            <a:br>
              <a:rPr lang="zh-CN" altLang="en-US" sz="3600" b="1" dirty="0">
                <a:latin typeface="Times New Roman" panose="02020603050405020304" pitchFamily="18" charset="0"/>
              </a:rPr>
            </a:br>
            <a:r>
              <a:rPr lang="zh-CN" altLang="en-US" sz="3600" b="1" dirty="0">
                <a:latin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</a:rPr>
              <a:t>He does about fifteen minutes’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_______ every day.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5850" y="3038475"/>
            <a:ext cx="20256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exercises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6013" y="5661025"/>
            <a:ext cx="17335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exercise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charRg st="4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4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62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charRg st="72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9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charRg st="129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charRg st="145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2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charRg st="202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3"/>
          <p:cNvSpPr txBox="1"/>
          <p:nvPr/>
        </p:nvSpPr>
        <p:spPr>
          <a:xfrm>
            <a:off x="323850" y="1450975"/>
            <a:ext cx="8569325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作可数名词，“体操；（技能）练习”。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我们每天做早操。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We do morning ________ every day.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6100" y="2965450"/>
            <a:ext cx="20256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exercises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3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6" name="WordArt 6"/>
          <p:cNvSpPr>
            <a:spLocks noTextEdit="1"/>
          </p:cNvSpPr>
          <p:nvPr/>
        </p:nvSpPr>
        <p:spPr>
          <a:xfrm>
            <a:off x="2052638" y="1844675"/>
            <a:ext cx="5472112" cy="25923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FFCC66"/>
                    </a:gs>
                  </a:gsLst>
                  <a:path path="rect">
                    <a:fillToRect r="100000" b="100000"/>
                  </a:path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Section A 1 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hlink"/>
                  </a:gs>
                  <a:gs pos="100000">
                    <a:srgbClr val="FFCC66"/>
                  </a:gs>
                </a:gsLst>
                <a:path path="rect">
                  <a:fillToRect r="100000" b="100000"/>
                </a:path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FFCC66"/>
                    </a:gs>
                  </a:gsLst>
                  <a:path path="rect">
                    <a:fillToRect r="100000" b="100000"/>
                  </a:path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1a-2d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hlink"/>
                  </a:gs>
                  <a:gs pos="100000">
                    <a:srgbClr val="FFCC66"/>
                  </a:gs>
                </a:gsLst>
                <a:path path="rect">
                  <a:fillToRect r="100000" b="100000"/>
                </a:path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1550" y="1125538"/>
            <a:ext cx="7272338" cy="294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3600" b="1">
                <a:latin typeface="Times New Roman" panose="02020603050405020304" pitchFamily="18" charset="0"/>
              </a:rPr>
              <a:t>…so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I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’m </a:t>
            </a:r>
            <a:r>
              <a:rPr lang="en-US" altLang="zh-CN" sz="3600" b="1">
                <a:latin typeface="Times New Roman" panose="02020603050405020304" pitchFamily="18" charset="0"/>
              </a:rPr>
              <a:t>never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late for </a:t>
            </a:r>
            <a:r>
              <a:rPr lang="en-US" altLang="zh-CN" sz="3600" b="1">
                <a:latin typeface="Times New Roman" panose="02020603050405020304" pitchFamily="18" charset="0"/>
              </a:rPr>
              <a:t>work.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be late for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意为“做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迟到”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</a:t>
            </a:r>
            <a:r>
              <a:rPr lang="zh-CN" altLang="en-US" sz="3600" b="1" dirty="0">
                <a:latin typeface="Times New Roman" panose="02020603050405020304" pitchFamily="18" charset="0"/>
              </a:rPr>
              <a:t>汤姆经常上学迟到。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Tom is always ____ ___ school.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9488" y="3284538"/>
            <a:ext cx="2159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late  for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32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5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charRg st="74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144463" y="1355725"/>
            <a:ext cx="882015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Complete the sentences.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Lucy’s family has two ________ (shower).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An hour has ____ (six) minutes.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My sister always _______ (brush) teeth at 9:00 at night.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His aunt _____ (work) at a radio station.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67588" name="Text Box 4"/>
          <p:cNvSpPr txBox="1"/>
          <p:nvPr/>
        </p:nvSpPr>
        <p:spPr>
          <a:xfrm>
            <a:off x="5075238" y="2228850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showers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Text Box 5"/>
          <p:cNvSpPr txBox="1"/>
          <p:nvPr/>
        </p:nvSpPr>
        <p:spPr>
          <a:xfrm>
            <a:off x="3130550" y="2930525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sixty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3995738" y="3673475"/>
            <a:ext cx="1728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brushes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339975" y="5092700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works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9" name="矩形 27658"/>
          <p:cNvSpPr/>
          <p:nvPr/>
        </p:nvSpPr>
        <p:spPr>
          <a:xfrm>
            <a:off x="2989263" y="520700"/>
            <a:ext cx="3311525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CC66"/>
                    </a:gs>
                    <a:gs pos="100000">
                      <a:srgbClr val="CC00FF"/>
                    </a:gs>
                  </a:gsLst>
                  <a:lin ang="5400000" scaled="1"/>
                  <a:tileRect/>
                </a:gra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CC66"/>
                  </a:gs>
                  <a:gs pos="100000">
                    <a:srgbClr val="CC00FF"/>
                  </a:gs>
                </a:gsLst>
                <a:lin ang="5400000" scaled="1"/>
                <a:tileRect/>
              </a:grad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67588" grpId="0"/>
      <p:bldP spid="67589" grpId="0"/>
      <p:bldP spid="67590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Text Box 4"/>
          <p:cNvSpPr txBox="1"/>
          <p:nvPr/>
        </p:nvSpPr>
        <p:spPr>
          <a:xfrm>
            <a:off x="250825" y="188913"/>
            <a:ext cx="8569325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Fill in the blanks with the words in box.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4"/>
          <p:cNvSpPr txBox="1"/>
          <p:nvPr/>
        </p:nvSpPr>
        <p:spPr>
          <a:xfrm>
            <a:off x="1908175" y="1044575"/>
            <a:ext cx="5292725" cy="1520825"/>
          </a:xfrm>
          <a:prstGeom prst="rect">
            <a:avLst/>
          </a:prstGeom>
          <a:solidFill>
            <a:srgbClr val="FFFFCC"/>
          </a:solidFill>
          <a:ln w="25400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at night, be late for, early, at six forty, funny, get up  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325438" y="2439988"/>
            <a:ext cx="882015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Alice usually _______ at 6:30 in the morning.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His uncle works from 10:00 _______ to 6:00 in the morning.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His brother never goes to school so _____. 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3455988" y="2462213"/>
            <a:ext cx="25209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gets up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6337300" y="3900488"/>
            <a:ext cx="1727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at night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7705725" y="5286375"/>
            <a:ext cx="1223963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early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marL="449580" indent="-44958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The lazy boy __ always _______ school.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9580" indent="-44958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5. My sister always takes a shower __________.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9580" indent="-44958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6. Look at that boy. He’s really _____.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9580" indent="-449580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3563938" y="1700213"/>
            <a:ext cx="4105275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is               late for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900113" y="3163888"/>
            <a:ext cx="3392487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at six forty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6588125" y="3860800"/>
            <a:ext cx="151765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9900"/>
                </a:solidFill>
                <a:latin typeface="Times New Roman" panose="02020603050405020304" pitchFamily="18" charset="0"/>
              </a:rPr>
              <a:t>funny</a:t>
            </a:r>
            <a:endParaRPr lang="en-US" altLang="zh-CN" sz="36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43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charRg st="43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11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>
          <a:xfrm>
            <a:off x="1042988" y="3251200"/>
            <a:ext cx="7067550" cy="1833563"/>
          </a:xfrm>
          <a:ln/>
        </p:spPr>
        <p:txBody>
          <a:bodyPr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A50021"/>
                </a:solidFill>
              </a:rPr>
              <a:t>Interview your friends. Ask and answer questions about them.</a:t>
            </a:r>
            <a:endParaRPr lang="en-US" altLang="zh-CN" sz="3600" b="1">
              <a:solidFill>
                <a:srgbClr val="A50021"/>
              </a:solidFill>
            </a:endParaRPr>
          </a:p>
        </p:txBody>
      </p:sp>
      <p:pic>
        <p:nvPicPr>
          <p:cNvPr id="69636" name="图片 69635" descr="hmw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981075"/>
            <a:ext cx="6192837" cy="210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 Box 3"/>
          <p:cNvSpPr txBox="1"/>
          <p:nvPr/>
        </p:nvSpPr>
        <p:spPr>
          <a:xfrm>
            <a:off x="2700338" y="2003425"/>
            <a:ext cx="4392612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CC3300"/>
                </a:solidFill>
                <a:latin typeface="Times New Roman" panose="02020603050405020304" pitchFamily="18" charset="0"/>
              </a:rPr>
              <a:t>Time is money. </a:t>
            </a:r>
            <a:endParaRPr lang="en-US" altLang="zh-CN" sz="3600" b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一寸光阴，一寸金。</a:t>
            </a:r>
            <a:endParaRPr lang="en-US" altLang="zh-CN" sz="3600" b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CC3300"/>
                </a:solidFill>
                <a:latin typeface="Times New Roman" panose="02020603050405020304" pitchFamily="18" charset="0"/>
              </a:rPr>
              <a:t>Time is life.</a:t>
            </a:r>
            <a:endParaRPr lang="en-US" altLang="zh-CN" sz="3600" b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时间就是生命。</a:t>
            </a:r>
            <a:endParaRPr lang="en-US" altLang="zh-CN" sz="3600" b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CC3300"/>
                </a:solidFill>
                <a:latin typeface="Times New Roman" panose="02020603050405020304" pitchFamily="18" charset="0"/>
              </a:rPr>
              <a:t>Time flies.</a:t>
            </a:r>
            <a:endParaRPr lang="en-US" altLang="zh-CN" sz="3600" b="1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时光如梭</a:t>
            </a:r>
            <a:endParaRPr lang="en-US" altLang="zh-CN" sz="36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矩形 5127"/>
          <p:cNvSpPr/>
          <p:nvPr/>
        </p:nvSpPr>
        <p:spPr>
          <a:xfrm>
            <a:off x="1116013" y="765175"/>
            <a:ext cx="7200900" cy="14398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66FF"/>
                    </a:gs>
                  </a:gsLst>
                  <a:lin ang="27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Do you know these sentences?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0066"/>
                  </a:gs>
                  <a:gs pos="100000">
                    <a:srgbClr val="0066FF"/>
                  </a:gs>
                </a:gsLst>
                <a:lin ang="27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3933825"/>
            <a:ext cx="1627188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6588125" y="5445125"/>
            <a:ext cx="2160588" cy="1212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9:30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nine thirty</a:t>
            </a:r>
            <a:endParaRPr lang="en-US" altLang="zh-CN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933825"/>
            <a:ext cx="15795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628775"/>
            <a:ext cx="1655762" cy="160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6"/>
          <p:cNvSpPr txBox="1"/>
          <p:nvPr/>
        </p:nvSpPr>
        <p:spPr>
          <a:xfrm>
            <a:off x="3492500" y="5445125"/>
            <a:ext cx="2735263" cy="1212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</a:t>
            </a:r>
            <a:r>
              <a:rPr lang="en-US" altLang="zh-CN" sz="3200" b="1">
                <a:latin typeface="Times New Roman" panose="02020603050405020304" pitchFamily="18" charset="0"/>
              </a:rPr>
              <a:t>6:25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six twenty-five</a:t>
            </a:r>
            <a:endParaRPr lang="en-US" altLang="zh-CN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395288" y="3284538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4:05 </a:t>
            </a: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four five</a:t>
            </a:r>
            <a:endParaRPr lang="en-US" altLang="zh-CN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50" y="1700213"/>
            <a:ext cx="1655763" cy="155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3860800"/>
            <a:ext cx="158432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838" y="1601788"/>
            <a:ext cx="1728787" cy="163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Text Box 12"/>
          <p:cNvSpPr txBox="1"/>
          <p:nvPr/>
        </p:nvSpPr>
        <p:spPr>
          <a:xfrm>
            <a:off x="5795963" y="3281363"/>
            <a:ext cx="327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7:15 </a:t>
            </a: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seven fifteen</a:t>
            </a:r>
            <a:endParaRPr lang="en-US" altLang="zh-CN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609600" y="5373688"/>
            <a:ext cx="2233613" cy="1212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9:20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nine twenty</a:t>
            </a:r>
            <a:endParaRPr lang="en-US" altLang="zh-CN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3563938" y="3284538"/>
            <a:ext cx="21605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6:10 </a:t>
            </a:r>
            <a:r>
              <a:rPr lang="en-US" altLang="zh-CN" sz="3200" b="1">
                <a:solidFill>
                  <a:srgbClr val="FF3399"/>
                </a:solidFill>
                <a:latin typeface="Times New Roman" panose="02020603050405020304" pitchFamily="18" charset="0"/>
              </a:rPr>
              <a:t>six ten</a:t>
            </a:r>
            <a:endParaRPr lang="en-US" altLang="zh-CN" sz="32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矩形 7184"/>
          <p:cNvSpPr/>
          <p:nvPr/>
        </p:nvSpPr>
        <p:spPr>
          <a:xfrm>
            <a:off x="1979613" y="404813"/>
            <a:ext cx="5113337" cy="8890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6963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What time is it? It's...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chemeClr val="folHlink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/>
      <p:bldP spid="7175" grpId="0"/>
      <p:bldP spid="7180" grpId="0"/>
      <p:bldP spid="7181" grpId="0"/>
      <p:bldP spid="7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41" name="图片 1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88" y="692150"/>
            <a:ext cx="2582862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5" descr="2008919104041769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44538"/>
            <a:ext cx="2535238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6" name="Text Box 6"/>
          <p:cNvSpPr txBox="1"/>
          <p:nvPr/>
        </p:nvSpPr>
        <p:spPr>
          <a:xfrm>
            <a:off x="942975" y="25654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get up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7" name="Text Box 7"/>
          <p:cNvSpPr txBox="1"/>
          <p:nvPr/>
        </p:nvSpPr>
        <p:spPr>
          <a:xfrm>
            <a:off x="3492500" y="2565400"/>
            <a:ext cx="2279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get dressed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28" name="Object 8"/>
          <p:cNvGraphicFramePr/>
          <p:nvPr/>
        </p:nvGraphicFramePr>
        <p:xfrm>
          <a:off x="3203575" y="549275"/>
          <a:ext cx="24495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2095500" imgH="2009775" progId="Paint.Picture">
                  <p:embed/>
                </p:oleObj>
              </mc:Choice>
              <mc:Fallback>
                <p:oleObj name="" r:id="rId4" imgW="2095500" imgH="20097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575" y="549275"/>
                        <a:ext cx="2449513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0" descr="3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13" y="3784600"/>
            <a:ext cx="11144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1" name="Text Box 11"/>
          <p:cNvSpPr txBox="1"/>
          <p:nvPr/>
        </p:nvSpPr>
        <p:spPr>
          <a:xfrm>
            <a:off x="539750" y="5729288"/>
            <a:ext cx="2279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brush teeth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3" name="Text Box 13"/>
          <p:cNvSpPr txBox="1"/>
          <p:nvPr/>
        </p:nvSpPr>
        <p:spPr>
          <a:xfrm>
            <a:off x="3276600" y="5727700"/>
            <a:ext cx="2590800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eat breakfast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6" name="Text Box 15"/>
          <p:cNvSpPr txBox="1"/>
          <p:nvPr/>
        </p:nvSpPr>
        <p:spPr>
          <a:xfrm>
            <a:off x="6300788" y="25654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go to school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7" name="Text Box 17"/>
          <p:cNvSpPr txBox="1"/>
          <p:nvPr/>
        </p:nvSpPr>
        <p:spPr>
          <a:xfrm>
            <a:off x="6227763" y="5724525"/>
            <a:ext cx="25923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take a shower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9" name="图片 1038" descr="774S02`FT(XFEYBA_AY}K]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038" y="3568700"/>
            <a:ext cx="2303462" cy="194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图片 10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325" y="3719513"/>
            <a:ext cx="2592388" cy="1938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31" grpId="0"/>
      <p:bldP spid="81933" grpId="0" animBg="1"/>
      <p:bldP spid="1036" grpId="0"/>
      <p:bldP spid="819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20" name="椭圆 8219"/>
          <p:cNvSpPr/>
          <p:nvPr/>
        </p:nvSpPr>
        <p:spPr>
          <a:xfrm>
            <a:off x="323850" y="476250"/>
            <a:ext cx="647700" cy="720725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900113" y="446088"/>
            <a:ext cx="8064500" cy="7508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Match the activities with the picture.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16"/>
          <p:cNvSpPr txBox="1"/>
          <p:nvPr/>
        </p:nvSpPr>
        <p:spPr>
          <a:xfrm>
            <a:off x="323850" y="1484313"/>
            <a:ext cx="4140200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 get up 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 go to school 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 get dressed 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 brush teeth 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 eat breakfast ___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6. take a shower 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4" name="Text Box 19"/>
          <p:cNvSpPr txBox="1"/>
          <p:nvPr/>
        </p:nvSpPr>
        <p:spPr>
          <a:xfrm>
            <a:off x="2462213" y="1628775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20"/>
          <p:cNvSpPr txBox="1"/>
          <p:nvPr/>
        </p:nvSpPr>
        <p:spPr>
          <a:xfrm>
            <a:off x="3398838" y="3795713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f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21"/>
          <p:cNvSpPr txBox="1"/>
          <p:nvPr/>
        </p:nvSpPr>
        <p:spPr>
          <a:xfrm>
            <a:off x="3276600" y="3074988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Box 22"/>
          <p:cNvSpPr txBox="1"/>
          <p:nvPr/>
        </p:nvSpPr>
        <p:spPr>
          <a:xfrm>
            <a:off x="3398838" y="2355850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 Box 23"/>
          <p:cNvSpPr txBox="1"/>
          <p:nvPr/>
        </p:nvSpPr>
        <p:spPr>
          <a:xfrm>
            <a:off x="3706813" y="4516438"/>
            <a:ext cx="504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e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24"/>
          <p:cNvSpPr txBox="1"/>
          <p:nvPr/>
        </p:nvSpPr>
        <p:spPr>
          <a:xfrm>
            <a:off x="3830638" y="5235575"/>
            <a:ext cx="38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a</a:t>
            </a:r>
            <a:endParaRPr lang="en-US" altLang="zh-CN" sz="36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8" name="图片 8217" descr="{6VJ[}ZCLH8)@D)}(N(XZ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1339850"/>
            <a:ext cx="43926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9" name="矩形 8218"/>
          <p:cNvSpPr/>
          <p:nvPr/>
        </p:nvSpPr>
        <p:spPr>
          <a:xfrm>
            <a:off x="323850" y="4714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1a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54" grpId="0"/>
      <p:bldP spid="55" grpId="0"/>
      <p:bldP spid="56" grpId="0"/>
      <p:bldP spid="58" grpId="0"/>
      <p:bldP spid="6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042988" y="188913"/>
            <a:ext cx="7993063" cy="14097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Listen and match the times with the actions.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图片 45061" descr="{6VJ[}ZCLH8)@D)}(N(XZ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836613"/>
            <a:ext cx="5467350" cy="575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图片 45062" descr="喇叭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13" y="18446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4" name="直接连接符 45063"/>
          <p:cNvSpPr/>
          <p:nvPr/>
        </p:nvSpPr>
        <p:spPr>
          <a:xfrm>
            <a:off x="6659563" y="1916113"/>
            <a:ext cx="1584325" cy="2376487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5" name="直接连接符 45064"/>
          <p:cNvSpPr/>
          <p:nvPr/>
        </p:nvSpPr>
        <p:spPr>
          <a:xfrm flipH="1">
            <a:off x="7596188" y="4221163"/>
            <a:ext cx="215900" cy="15843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6" name="直接连接符 45065"/>
          <p:cNvSpPr/>
          <p:nvPr/>
        </p:nvSpPr>
        <p:spPr>
          <a:xfrm>
            <a:off x="5003800" y="2205038"/>
            <a:ext cx="2592388" cy="3671887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7" name="直接连接符 45066"/>
          <p:cNvSpPr/>
          <p:nvPr/>
        </p:nvSpPr>
        <p:spPr>
          <a:xfrm flipH="1">
            <a:off x="4572000" y="2781300"/>
            <a:ext cx="2736850" cy="295275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8" name="直接连接符 45067"/>
          <p:cNvSpPr/>
          <p:nvPr/>
        </p:nvSpPr>
        <p:spPr>
          <a:xfrm flipH="1" flipV="1">
            <a:off x="3852863" y="3500438"/>
            <a:ext cx="287337" cy="360362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9" name="直接连接符 45068"/>
          <p:cNvSpPr/>
          <p:nvPr/>
        </p:nvSpPr>
        <p:spPr>
          <a:xfrm flipH="1" flipV="1">
            <a:off x="3924300" y="2708275"/>
            <a:ext cx="2232025" cy="1944688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70" name="椭圆 45069"/>
          <p:cNvSpPr/>
          <p:nvPr/>
        </p:nvSpPr>
        <p:spPr>
          <a:xfrm>
            <a:off x="323850" y="338138"/>
            <a:ext cx="647700" cy="720725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5071" name="矩形 45070"/>
          <p:cNvSpPr/>
          <p:nvPr/>
        </p:nvSpPr>
        <p:spPr>
          <a:xfrm>
            <a:off x="323850" y="333375"/>
            <a:ext cx="666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1b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5" descr="2008919104041769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5" y="1052513"/>
            <a:ext cx="3940175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6"/>
          <p:cNvSpPr txBox="1"/>
          <p:nvPr/>
        </p:nvSpPr>
        <p:spPr>
          <a:xfrm>
            <a:off x="5219700" y="3867150"/>
            <a:ext cx="182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Arial" panose="020B0604020202020204" pitchFamily="34" charset="0"/>
              </a:rPr>
              <a:t>get up</a:t>
            </a:r>
            <a:endParaRPr lang="en-US" altLang="zh-CN" sz="3600" b="1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00113" y="4581525"/>
            <a:ext cx="73437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A: What time do you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get up</a:t>
            </a: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00113" y="5229225"/>
            <a:ext cx="66595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B: I usually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get up </a:t>
            </a:r>
            <a:r>
              <a:rPr lang="en-US" altLang="zh-CN" sz="3600" b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at six thirty.</a:t>
            </a:r>
            <a:endParaRPr lang="en-US" altLang="zh-CN" sz="3600" b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47" name="Oval 2"/>
          <p:cNvSpPr/>
          <p:nvPr/>
        </p:nvSpPr>
        <p:spPr>
          <a:xfrm>
            <a:off x="1116013" y="1573213"/>
            <a:ext cx="719137" cy="703262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</a:rPr>
              <a:t>1c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48" name="Group 6"/>
          <p:cNvGrpSpPr/>
          <p:nvPr/>
        </p:nvGrpSpPr>
        <p:grpSpPr>
          <a:xfrm>
            <a:off x="1116013" y="2563813"/>
            <a:ext cx="1730375" cy="1585912"/>
            <a:chOff x="249" y="391"/>
            <a:chExt cx="1135" cy="1043"/>
          </a:xfrm>
        </p:grpSpPr>
        <p:grpSp>
          <p:nvGrpSpPr>
            <p:cNvPr id="10249" name="Group 7"/>
            <p:cNvGrpSpPr/>
            <p:nvPr/>
          </p:nvGrpSpPr>
          <p:grpSpPr>
            <a:xfrm>
              <a:off x="249" y="391"/>
              <a:ext cx="1135" cy="1043"/>
              <a:chOff x="113" y="119"/>
              <a:chExt cx="1135" cy="1043"/>
            </a:xfrm>
          </p:grpSpPr>
          <p:sp>
            <p:nvSpPr>
              <p:cNvPr id="10252" name="Oval 8"/>
              <p:cNvSpPr/>
              <p:nvPr/>
            </p:nvSpPr>
            <p:spPr>
              <a:xfrm>
                <a:off x="113" y="119"/>
                <a:ext cx="1134" cy="1043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3" name="Oval 9"/>
              <p:cNvSpPr/>
              <p:nvPr/>
            </p:nvSpPr>
            <p:spPr>
              <a:xfrm>
                <a:off x="657" y="11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4" name="Oval 10"/>
              <p:cNvSpPr/>
              <p:nvPr/>
            </p:nvSpPr>
            <p:spPr>
              <a:xfrm>
                <a:off x="1202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5" name="Oval 11"/>
              <p:cNvSpPr/>
              <p:nvPr/>
            </p:nvSpPr>
            <p:spPr>
              <a:xfrm>
                <a:off x="657" y="1117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6" name="Oval 12"/>
              <p:cNvSpPr/>
              <p:nvPr/>
            </p:nvSpPr>
            <p:spPr>
              <a:xfrm>
                <a:off x="113" y="61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4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250" name="AutoShape 13"/>
            <p:cNvSpPr/>
            <p:nvPr/>
          </p:nvSpPr>
          <p:spPr>
            <a:xfrm rot="5400000">
              <a:off x="566" y="1162"/>
              <a:ext cx="498" cy="45"/>
            </a:xfrm>
            <a:prstGeom prst="rightArrow">
              <a:avLst>
                <a:gd name="adj1" fmla="val 50000"/>
                <a:gd name="adj2" fmla="val 276666"/>
              </a:avLst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251" name="AutoShape 14"/>
            <p:cNvSpPr/>
            <p:nvPr/>
          </p:nvSpPr>
          <p:spPr>
            <a:xfrm rot="5400000">
              <a:off x="623" y="1068"/>
              <a:ext cx="317" cy="45"/>
            </a:xfrm>
            <a:prstGeom prst="rightArrow">
              <a:avLst>
                <a:gd name="adj1" fmla="val 50000"/>
                <a:gd name="adj2" fmla="val 176111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sz="4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57" name="矩形 10256"/>
          <p:cNvSpPr/>
          <p:nvPr/>
        </p:nvSpPr>
        <p:spPr>
          <a:xfrm>
            <a:off x="747713" y="576263"/>
            <a:ext cx="2600325" cy="9080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Speaking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CC66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4157</Words>
  <Application>WPS 演示</Application>
  <PresentationFormat>在屏幕上显示</PresentationFormat>
  <Paragraphs>384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Calibri</vt:lpstr>
      <vt:lpstr>Comic Sans MS</vt:lpstr>
      <vt:lpstr>微软雅黑</vt:lpstr>
      <vt:lpstr>Arial Unicode MS</vt:lpstr>
      <vt:lpstr>默认设计模板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198</cp:revision>
  <dcterms:created xsi:type="dcterms:W3CDTF">2021-05-11T15:27:37Z</dcterms:created>
  <dcterms:modified xsi:type="dcterms:W3CDTF">2021-05-11T15:28:21Z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