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325" r:id="rId5"/>
    <p:sldId id="497" r:id="rId6"/>
    <p:sldId id="541" r:id="rId7"/>
    <p:sldId id="501" r:id="rId8"/>
    <p:sldId id="503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12" r:id="rId23"/>
    <p:sldId id="499" r:id="rId24"/>
    <p:sldId id="517" r:id="rId25"/>
    <p:sldId id="483" r:id="rId26"/>
    <p:sldId id="495" r:id="rId27"/>
  </p:sldIdLst>
  <p:sldSz cx="12188825" cy="6858000"/>
  <p:notesSz cx="6858000" cy="9144000"/>
  <p:custDataLst>
    <p:tags r:id="rId28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 varScale="1">
        <p:scale>
          <a:sx n="113" d="100"/>
          <a:sy n="113" d="100"/>
        </p:scale>
        <p:origin x="456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3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21.xml" TargetMode="Internal" /><Relationship Id="rId3" Type="http://schemas.openxmlformats.org/officeDocument/2006/relationships/slide" Target="slide3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7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8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9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sz="3000" smtClean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The world meets China</a:t>
            </a:r>
            <a:endParaRPr lang="en-US" altLang="zh-CN" sz="4800" b="1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268760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(3)directly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immediately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moment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minute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instant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soon as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……”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made for the door directly he heard the knock.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moment he saw his mother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burst into tears.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(4)each time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every time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Each time he came to my city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would call on 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511906" y="908720"/>
            <a:ext cx="11168188" cy="484848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3765">
              <a:lnSpc>
                <a:spcPct val="150000"/>
              </a:lnSpc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二、让步状语从句</a:t>
            </a:r>
            <a:endParaRPr lang="zh-CN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1.although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though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可以引导让步状语从句，不能与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连用，但可以与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yet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连用。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Although/Though they are poor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(yet) they are warmhearted.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2.even if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even though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引导让步状语从句，表示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即使，纵然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，用来使人注意下文所强调内容的性质。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ll get there even if/though I have to sell my house to get enough money to go by air.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004982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3.no matter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how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等疑问词引导让步状语从句，也可以在这类疑问词后面加上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-ever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构成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whoever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whatever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wherever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however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等。但在引导名词性从句时只能用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疑问词＋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-ever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类词。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trust him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 what/whatever he says.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will eat whatever you give 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 how hard the work is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 better try to do it well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908720"/>
            <a:ext cx="11392669" cy="484848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4.as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也可以引导让步状语从句，需将从句中的表语、状语以及谓语中的实义动词提前至从句句首，引起倒装；作表语的单数可数名词前如有冠词，冠词需省去。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though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引导的从句也可以倒装，但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although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引导的从句不可以倒装。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Child as (though) he is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knows a lot.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Much as I like it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won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buy.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Try as he would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couldn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lift the heavy box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5.while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也可以引导让步状语从句，表示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尽管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，比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though/although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语气弱。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while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引导的让步状语从句一般要位于句首。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404525"/>
            <a:ext cx="11392669" cy="60488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三、原因状语从句：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because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since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now that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表示不知道的原因时用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because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，即说话人认为听话人不知道，因此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because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从句是全句最重要的部分，通常它被置于主句之后。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want to know why 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 leaving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 leaving because 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 fed up with the boss.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表示已经知道的原因时用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，即某种原因在说话人看来已经很明显，或已为听话人所熟悉，因此它是句中不很重要的部分。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要比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正式一些，它们通常被置于主句之前，但有时却相反。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Seeing all of the children already seated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said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Since everyone is here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let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start.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484784"/>
            <a:ext cx="11392669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下列情况下只能使用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because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在回答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why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的问句时；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在用于强调句型时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196752"/>
            <a:ext cx="11392669" cy="4248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四、地点状语从句：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where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wherever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Make a mark wherever you have any questions.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will go where the Party directs us.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五、目的状语从句：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that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order that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注意：目的状语从句中的谓语动词常与情态动词连用，否则可能是结果状语从句，不可置于句首。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got up early so that he could catch the early train.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476672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六、结果状语从句：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that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so...that...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such...that...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注意：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＋形容词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副词＋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such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＋名词短语＋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is so good that we all like her.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is such a good teacher that we all respect him.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七、方式状语从句：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if/though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ll do as I am told to.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loves the boy as if she were his mother.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八、条件状语从句：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if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unless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so/as long as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case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once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condition that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can use my bike as long as you return it on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196752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九、比较状语从句：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than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(not)as/so...as...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not the same as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＋比较级，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＋比较级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works as hard as others.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treat boys exactly the same as girls.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sun is much bigger than the earth.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more you eat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fatter you will be.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764704"/>
            <a:ext cx="11392669" cy="54478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十、对于状语从句，在实际运用中主要存在以下问题：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从句意识缺乏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Expo is very attractive.We are all eager to pay a visit to it.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Expo is </a:t>
            </a: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attractive </a:t>
            </a: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we are all eager to pay a visit to it.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通过比较不难发现，后句比前句更加紧凑且逻辑性强，增强了表达效果。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状语从句成分残缺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误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)Please close the doors and windows </a:t>
            </a: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before leave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the classroom.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)Please close the doors and windows </a:t>
            </a: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before you leave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the classroom.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由于受汉语的干扰，第一句中状语从句中漏掉了主语。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885569" y="1616114"/>
            <a:ext cx="8417690" cy="661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kern="100">
                <a:solidFill>
                  <a:srgbClr val="40404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Period Four</a:t>
            </a:r>
            <a:r>
              <a:rPr lang="zh-CN" altLang="zh-CN" sz="2800" b="1" kern="100">
                <a:solidFill>
                  <a:srgbClr val="40404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rgbClr val="40404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Grammar—Review</a:t>
            </a:r>
            <a:r>
              <a:rPr lang="zh-CN" altLang="zh-CN" sz="2800" b="1" kern="100">
                <a:solidFill>
                  <a:srgbClr val="40404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>
                <a:solidFill>
                  <a:srgbClr val="40404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adverbial clauses</a:t>
            </a:r>
            <a:endParaRPr lang="zh-CN" altLang="zh-CN" sz="2800" b="1" kern="100">
              <a:solidFill>
                <a:srgbClr val="40404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达标检测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当堂检测  基础达标演练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语法导学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感悟规律  重点难点剖析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4" name="组合 23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矩形 31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500633"/>
            <a:ext cx="11392669" cy="544864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连接词误用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误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)Teachers and parents should respect us </a:t>
            </a: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we are in or outside school.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)Teachers and parents should respect us </a:t>
            </a: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whether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we are in or outside school.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两句尽管从汉语角度来看意思相同，但是从语法角度来看，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matter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一般后跟特殊疑问词，而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whether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可直接引导状语从句。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误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)Though he is considered a great writer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his works are not widely read.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)Though he is considered a great writer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 works are not widely read.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在让步状语从句中，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though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although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不能与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连用。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33772" y="942628"/>
            <a:ext cx="1152128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Ⅰ.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选择方框内的连词填空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2086"/>
            <a:ext cx="12188825" cy="961905"/>
          </a:xfrm>
          <a:prstGeom prst="rect">
            <a:avLst/>
          </a:prstGeom>
        </p:spPr>
      </p:pic>
      <p:sp>
        <p:nvSpPr>
          <p:cNvPr id="12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达 标 检 测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当堂检测  基础达标演练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6132" y="1672233"/>
            <a:ext cx="11279870" cy="12474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on condition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because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unless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in order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even though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as if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than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since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where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3772" y="2972569"/>
            <a:ext cx="11521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1.The engine stopped running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fuel was used up.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2.We will have a picnic tomorrow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rains or it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very cold.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3.You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 better not leave the medicine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kids can reach it.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4.We have been to the factory twice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was set up in 1992.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5.Bill had so many falls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got black and blue all over.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6.No sooner had he seen a blind man 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got up from his seat.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3817" y="3109148"/>
            <a:ext cx="12955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because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34372" y="3738170"/>
            <a:ext cx="10567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unless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1190" y="4405292"/>
            <a:ext cx="10474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where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54099" y="5024789"/>
            <a:ext cx="8883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since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11735" y="5670773"/>
            <a:ext cx="7585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37845" y="6330458"/>
            <a:ext cx="8338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56132" y="1672233"/>
            <a:ext cx="11279870" cy="12474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on condition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because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unless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in order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even though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as if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than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since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where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666" y="3068960"/>
            <a:ext cx="11392669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have many delicate feelings to share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who can I speak to?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8.She stood at the door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was waiting for someone.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9.The teacher underlined the words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students might pay special attention to them.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10.They agreed to lend us the car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returned it before the weekend.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9191" y="3140968"/>
            <a:ext cx="19928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Even though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2164" y="3779515"/>
            <a:ext cx="7681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if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20424" y="4381147"/>
            <a:ext cx="19932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order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8715" y="5555332"/>
            <a:ext cx="26132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condition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82082" y="73199"/>
            <a:ext cx="10745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Ⅱ.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用状语从句完成句子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666" y="785932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won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wait for him.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如果他在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点前不来，我们就不等他了。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12.Hardly had he gone to bed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他刚刚睡下，门铃就响了。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failed to pass the exam.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尽管她非常努力，但还是没有通过那次考试。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倒装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please remind me of the appointment.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万一我忘记了，请提醒我这次约会。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15.The boy looked around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那个男孩环顾四周，好像在寻找什么东西似的。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0786" y="908720"/>
            <a:ext cx="573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If he doesn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come before 12 o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clock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26260" y="2060848"/>
            <a:ext cx="35689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when the door bell rang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9836" y="3238572"/>
            <a:ext cx="37337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Hard as/though she tried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9836" y="4437112"/>
            <a:ext cx="2321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case I forget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2204" y="5589240"/>
            <a:ext cx="50774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if he was in search of something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8" name="标题 2"/>
          <p:cNvSpPr txBox="1"/>
          <p:nvPr/>
        </p:nvSpPr>
        <p:spPr>
          <a:xfrm>
            <a:off x="3160976" y="222834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7700" y="107823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1062415"/>
            <a:ext cx="10852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248150"/>
              </a:tabLst>
            </a:pP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感知以下句子，补全方框下的小题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14892" y="476672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86900" y="528216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语法感知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语 法 导 学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感悟规律  重点难点剖析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9666" y="1700962"/>
            <a:ext cx="11392669" cy="4248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Every time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he walked by the lake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thought of his childhood life.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long as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you keep on trying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will surely succeed.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Now that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you are old enough to judge things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should start your own career.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Even though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you 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like wine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just try a glass of beer.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5.Please do it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 told you.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6.Study hard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that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you can pass the entrance examination.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399666" y="1412776"/>
            <a:ext cx="11392669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判断以上句中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蓝色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体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部分引导的是什么类型的状语从句：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状语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状语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状语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状语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状语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状语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6393" y="2118818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时间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6393" y="269939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让步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70689" y="209607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条件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70689" y="270892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方式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1771" y="2089423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原因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01771" y="2701483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目的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5" grpId="0"/>
      <p:bldP spid="20" grpId="0"/>
      <p:bldP spid="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91379" y="85814"/>
            <a:ext cx="1620957" cy="657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语法精析</a:t>
            </a:r>
            <a:endParaRPr lang="zh-CN" altLang="zh-CN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9666" y="1293014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3765">
              <a:lnSpc>
                <a:spcPct val="150000"/>
              </a:lnSpc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一、时间状语从句</a:t>
            </a:r>
            <a:endParaRPr lang="zh-CN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1.before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引导的从句中不用否定式谓语。常用如下句型：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will be long before...(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得过好久才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will not be long before...(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过不了多久就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was long before...(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过了好久才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was not long before...(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过了不久就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1052736"/>
            <a:ext cx="11392669" cy="42474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2.since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后面所用动词不同，该动词所表示动作持续时间的计算方法也不同。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＋持续性动词过去式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从动作结束时算起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since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＋瞬间动词过去式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从该动作发生时算起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is two years since he smoked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戒烟已有两年了。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is two years since he joined the army.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他参军两年了。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88057"/>
            <a:ext cx="11392669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3.as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while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用法一览表。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40271" y="808137"/>
          <a:ext cx="11161240" cy="5973285"/>
        </p:xfrm>
        <a:graphic>
          <a:graphicData uri="http://schemas.openxmlformats.org/drawingml/2006/table">
            <a:tbl>
              <a:tblPr/>
              <a:tblGrid>
                <a:gridCol w="1080120"/>
                <a:gridCol w="5400600"/>
                <a:gridCol w="4680520"/>
              </a:tblGrid>
              <a:tr h="53491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类别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23908" marR="23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作用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23908" marR="23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23908" marR="23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12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as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23908" marR="23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as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的时候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，往往和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when/while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通用，但它着重强调主句与从句的动作或事情同时或几乎同时发生。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23908" marR="23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She came up as I was cooking</a:t>
                      </a:r>
                      <a:r>
                        <a:rPr lang="en-US" sz="2600" b="1" kern="100" baseline="0" smtClean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.</a:t>
                      </a:r>
                      <a:endParaRPr lang="en-US" sz="2600" b="1" kern="100" baseline="0" smtClean="0">
                        <a:effectLst/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Courier New" panose="020706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 smtClean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(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同时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)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The runners started as the gun went off.(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几乎同时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)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23908" marR="23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3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when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23908" marR="23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(at or during the time that )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既可以表示在某一点的时候，又可表示在某一段时间内，主句与从句的动作或事情可以同时发生也可以先后发生。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23908" marR="23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It was raining when we arrived</a:t>
                      </a:r>
                      <a:r>
                        <a:rPr lang="en-US" sz="2600" b="1" kern="100" baseline="0" smtClean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.</a:t>
                      </a:r>
                      <a:endParaRPr lang="en-US" sz="2600" b="1" kern="100" baseline="0" smtClean="0">
                        <a:effectLst/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Courier New" panose="020706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 smtClean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(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指时间点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)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When we were at school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we went to the library every day</a:t>
                      </a:r>
                      <a:r>
                        <a:rPr lang="en-US" sz="2600" b="1" kern="100" baseline="0" smtClean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.</a:t>
                      </a:r>
                      <a:endParaRPr lang="en-US" sz="2600" b="1" kern="100" baseline="0" smtClean="0">
                        <a:effectLst/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Courier New" panose="020706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 smtClean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(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在一段时间内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)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23908" marR="239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77789" y="1196752"/>
          <a:ext cx="11233247" cy="3960440"/>
        </p:xfrm>
        <a:graphic>
          <a:graphicData uri="http://schemas.openxmlformats.org/drawingml/2006/table">
            <a:tbl>
              <a:tblPr/>
              <a:tblGrid>
                <a:gridCol w="1100543"/>
                <a:gridCol w="5183636"/>
                <a:gridCol w="4949068"/>
              </a:tblGrid>
              <a:tr h="39604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while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33472" marR="33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while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意思是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的时候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在某一段时间里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。主句中的动作或事情在从句中的动作或事情的进展过程中发生，从句中的动词一般要用延续性动词。在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when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a period of time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时，两者可以互换。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33472" marR="33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Please don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t talk so loud while others are working.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He fell asleep while/when reading.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Strike while the iron is hot.(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用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as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when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不可，这里的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while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意思是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趁</a:t>
                      </a:r>
                      <a:r>
                        <a:rPr lang="en-US" sz="2600" b="1" kern="100" baseline="0">
                          <a:effectLst/>
                          <a:latin typeface="宋体" panose="02010600030101010101" pitchFamily="2" charset="-122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……”</a:t>
                      </a:r>
                      <a:r>
                        <a:rPr lang="en-US" sz="2600" b="1" kern="100" baseline="0"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Courier New" panose="02070609020205090404" pitchFamily="49" charset="0"/>
                        </a:rPr>
                        <a:t>)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609020205090404" pitchFamily="49" charset="0"/>
                      </a:endParaRPr>
                    </a:p>
                  </a:txBody>
                  <a:tcPr marL="33472" marR="33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884773"/>
            <a:ext cx="11392669" cy="484848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引导时间状语从句的连接词除上述外还有：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(1)till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not...until...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until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get off the bus until it has stopped.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waited for his father until/till it was twelve o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clock.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(2)hardly/scarcely...when...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sooner...than...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……”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had hardly got/Hardly had we got into the country when it began to rain.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 sooner had he arrived/He had no sooner arrived than she started complaining.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154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Calibri Light</vt:lpstr>
      <vt:lpstr>Calibri</vt:lpstr>
      <vt:lpstr>Arial Black</vt:lpstr>
      <vt:lpstr>华文楷体</vt:lpstr>
      <vt:lpstr>Times New Roman</vt:lpstr>
      <vt:lpstr>华文细黑</vt:lpstr>
      <vt:lpstr>微软雅黑</vt:lpstr>
      <vt:lpstr>Adobe 黑体 Std R</vt:lpstr>
      <vt:lpstr>Courier New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2021-03-21T13:52:26.760</cp:lastPrinted>
  <dcterms:created xsi:type="dcterms:W3CDTF">2021-03-21T13:52:26Z</dcterms:created>
  <dcterms:modified xsi:type="dcterms:W3CDTF">2021-03-21T05:52:29Z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