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329" r:id="rId2"/>
    <p:sldId id="488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511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330" r:id="rId21"/>
  </p:sldIdLst>
  <p:sldSz cx="12192000" cy="6858000"/>
  <p:notesSz cx="7104063" cy="10234613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648BAE"/>
    <a:srgbClr val="C1DEF6"/>
    <a:srgbClr val="B4DEFA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469" autoAdjust="0"/>
  </p:normalViewPr>
  <p:slideViewPr>
    <p:cSldViewPr snapToGrid="0">
      <p:cViewPr varScale="1">
        <p:scale>
          <a:sx n="99" d="100"/>
          <a:sy n="99" d="100"/>
        </p:scale>
        <p:origin x="92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-2870" y="-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65BA-48A5-4B72-9D01-C343BA7A7B7B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8A06F-5944-45DE-98FB-23AAB4AE4F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8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6A80487-8396-40C6-BC09-6FD83893D5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 spd="slow" advTm="3000">
    <p:random/>
    <p:sndAc>
      <p:stSnd>
        <p:snd r:embed="rId15" name="chimes.wav"/>
      </p:stSnd>
    </p:sndAc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4.docx"/><Relationship Id="rId13" Type="http://schemas.openxmlformats.org/officeDocument/2006/relationships/image" Target="../media/image29.emf"/><Relationship Id="rId3" Type="http://schemas.openxmlformats.org/officeDocument/2006/relationships/audio" Target="../media/audio1.wav"/><Relationship Id="rId7" Type="http://schemas.openxmlformats.org/officeDocument/2006/relationships/image" Target="../media/image26.emf"/><Relationship Id="rId12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__23.docx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package" Target="../embeddings/Microsoft_Word___25.docx"/><Relationship Id="rId4" Type="http://schemas.openxmlformats.org/officeDocument/2006/relationships/package" Target="../embeddings/Microsoft_Word___22.docx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__27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__28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__29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__30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__3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__3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__33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__34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.docx"/><Relationship Id="rId3" Type="http://schemas.openxmlformats.org/officeDocument/2006/relationships/audio" Target="../media/audio1.wav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4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3.docx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6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7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8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.docx"/><Relationship Id="rId3" Type="http://schemas.openxmlformats.org/officeDocument/2006/relationships/audio" Target="../media/audio1.wav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10.docx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9.docx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4.docx"/><Relationship Id="rId13" Type="http://schemas.openxmlformats.org/officeDocument/2006/relationships/image" Target="../media/image19.emf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13.docx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package" Target="../embeddings/Microsoft_Word___15.docx"/><Relationship Id="rId4" Type="http://schemas.openxmlformats.org/officeDocument/2006/relationships/package" Target="../embeddings/Microsoft_Word___12.docx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9.docx"/><Relationship Id="rId13" Type="http://schemas.openxmlformats.org/officeDocument/2006/relationships/image" Target="../media/image24.emf"/><Relationship Id="rId3" Type="http://schemas.openxmlformats.org/officeDocument/2006/relationships/audio" Target="../media/audio1.wav"/><Relationship Id="rId7" Type="http://schemas.openxmlformats.org/officeDocument/2006/relationships/image" Target="../media/image21.emf"/><Relationship Id="rId12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__18.docx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package" Target="../embeddings/Microsoft_Word___20.docx"/><Relationship Id="rId4" Type="http://schemas.openxmlformats.org/officeDocument/2006/relationships/package" Target="../embeddings/Microsoft_Word___17.docx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954117" y="122306"/>
            <a:ext cx="2533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人教版必修</a:t>
            </a:r>
            <a:r>
              <a:rPr lang="zh-CN" altLang="en-US" b="1" dirty="0" smtClean="0">
                <a:solidFill>
                  <a:schemeClr val="accent1"/>
                </a:solidFill>
              </a:rPr>
              <a:t>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36DB20-ED0E-48C8-83FD-9B05A434AC43}"/>
              </a:ext>
            </a:extLst>
          </p:cNvPr>
          <p:cNvSpPr txBox="1"/>
          <p:nvPr/>
        </p:nvSpPr>
        <p:spPr>
          <a:xfrm>
            <a:off x="-76306" y="2679440"/>
            <a:ext cx="12701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Period 3 Discovering Useful Structure</a:t>
            </a:r>
            <a:endParaRPr lang="zh-CN" alt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dirty="0" smtClean="0"/>
              <a:t>(The past participle as the predicative and adverbial </a:t>
            </a:r>
            <a:r>
              <a:rPr lang="zh-CN" altLang="en-US" sz="4000" dirty="0" smtClean="0"/>
              <a:t>）</a:t>
            </a:r>
            <a:endParaRPr lang="zh-CN" altLang="en-US" sz="4000" dirty="0">
              <a:latin typeface="Times New Roman" pitchFamily="18" charset="0"/>
              <a:ea typeface="字魂27号-布丁体" panose="00000500000000000000" charset="-122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3B56FD-FA4F-4ACE-9334-AFDF9C4D1FC7}"/>
              </a:ext>
            </a:extLst>
          </p:cNvPr>
          <p:cNvSpPr/>
          <p:nvPr/>
        </p:nvSpPr>
        <p:spPr>
          <a:xfrm>
            <a:off x="4180114" y="2181272"/>
            <a:ext cx="5919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Unit 5 Music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p:transition spd="med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87867" y="1390650"/>
          <a:ext cx="11618384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文档" r:id="rId4" imgW="8713753" imgH="4079053" progId="Word.Document.12">
                  <p:embed/>
                </p:oleObj>
              </mc:Choice>
              <mc:Fallback>
                <p:oleObj name="文档" r:id="rId4" imgW="8713753" imgH="407905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7" y="1390650"/>
                        <a:ext cx="11618384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527051" y="1306513"/>
          <a:ext cx="1161838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6" imgW="8713753" imgH="1185809" progId="Word.Document.12">
                  <p:embed/>
                </p:oleObj>
              </mc:Choice>
              <mc:Fallback>
                <p:oleObj name="文档" r:id="rId6" imgW="8713753" imgH="118580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1306513"/>
                        <a:ext cx="11618383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527051" y="2314576"/>
          <a:ext cx="1161838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文档" r:id="rId8" imgW="8713753" imgH="1185809" progId="Word.Document.12">
                  <p:embed/>
                </p:oleObj>
              </mc:Choice>
              <mc:Fallback>
                <p:oleObj name="文档" r:id="rId8" imgW="8713753" imgH="118580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2314576"/>
                        <a:ext cx="1161838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527051" y="3322638"/>
          <a:ext cx="1161838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文档" r:id="rId10" imgW="8713753" imgH="1185809" progId="Word.Document.12">
                  <p:embed/>
                </p:oleObj>
              </mc:Choice>
              <mc:Fallback>
                <p:oleObj name="文档" r:id="rId10" imgW="8713753" imgH="118580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3322638"/>
                        <a:ext cx="11618383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5"/>
          <p:cNvGraphicFramePr>
            <a:graphicFrameLocks noChangeAspect="1"/>
          </p:cNvGraphicFramePr>
          <p:nvPr/>
        </p:nvGraphicFramePr>
        <p:xfrm>
          <a:off x="527051" y="4330701"/>
          <a:ext cx="1161838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文档" r:id="rId12" imgW="8713753" imgH="1185809" progId="Word.Document.12">
                  <p:embed/>
                </p:oleObj>
              </mc:Choice>
              <mc:Fallback>
                <p:oleObj name="文档" r:id="rId12" imgW="8713753" imgH="1185809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4330701"/>
                        <a:ext cx="1161838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416899" y="1934702"/>
          <a:ext cx="11482387" cy="389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文档" r:id="rId4" imgW="8709605" imgH="3561091" progId="Word.Document.12">
                  <p:embed/>
                </p:oleObj>
              </mc:Choice>
              <mc:Fallback>
                <p:oleObj name="文档" r:id="rId4" imgW="8709605" imgH="356109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99" y="1934702"/>
                        <a:ext cx="11482387" cy="389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158778" y="1622015"/>
            <a:ext cx="2049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frightening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4928" y="2536415"/>
            <a:ext cx="1961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frightened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6528" y="3539305"/>
            <a:ext cx="1587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exciting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73444" y="3647459"/>
            <a:ext cx="149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excited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06477" y="1814052"/>
            <a:ext cx="1126776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过去分词作状语，可以表示时间、原因、条件、让步、方式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zh-CN" alt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伴随和结果，相当于一个状语从句。其逻辑主语为主句的主语，且与主句主语之间构成逻辑上的被动关系。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87867" y="1277938"/>
          <a:ext cx="11618384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文档" r:id="rId4" imgW="8709605" imgH="4748121" progId="Word.Document.12">
                  <p:embed/>
                </p:oleObj>
              </mc:Choice>
              <mc:Fallback>
                <p:oleObj name="文档" r:id="rId4" imgW="8709605" imgH="474812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7" y="1277938"/>
                        <a:ext cx="11618384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45689" y="1179871"/>
            <a:ext cx="109285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．过去分词作时间状语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过去分词作时间状语时，相当于时间状语从句。可在过去分词前加上连词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when, while, until”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等，使其时间意义更明确。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◆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Looked at from a distance, the painting seems much more beautiful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When it is looked at from a distance, the painting seems much more beautiful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当从远处看时，这幅画似乎更美了。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59573"/>
              </p:ext>
            </p:extLst>
          </p:nvPr>
        </p:nvGraphicFramePr>
        <p:xfrm>
          <a:off x="1135781" y="1816100"/>
          <a:ext cx="1023165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文档" r:id="rId4" imgW="8713753" imgH="3557427" progId="Word.Document.12">
                  <p:embed/>
                </p:oleObj>
              </mc:Choice>
              <mc:Fallback>
                <p:oleObj name="文档" r:id="rId4" imgW="8713753" imgH="355742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781" y="1816100"/>
                        <a:ext cx="10231655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84163" y="1514475"/>
          <a:ext cx="11482387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文档" r:id="rId4" imgW="8709605" imgH="4153885" progId="Word.Document.12">
                  <p:embed/>
                </p:oleObj>
              </mc:Choice>
              <mc:Fallback>
                <p:oleObj name="文档" r:id="rId4" imgW="8709605" imgH="41538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514475"/>
                        <a:ext cx="11482387" cy="545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4464" y="1165123"/>
            <a:ext cx="113857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．过去分词作原因状语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过去分词作原因状语时，可转换为由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since, because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或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引导的原因状语从句，这类状语多放在句子的前半部分。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◆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Worried about the exam, I was unsettled in these days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Because I was worried about the exam, I was unsettled in these days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由于担心考试，我这几天感到不安。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84163" y="2949678"/>
          <a:ext cx="11482387" cy="703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文档" r:id="rId4" imgW="8709605" imgH="5340915" progId="Word.Document.12">
                  <p:embed/>
                </p:oleObj>
              </mc:Choice>
              <mc:Fallback>
                <p:oleObj name="文档" r:id="rId4" imgW="8709605" imgH="534091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949678"/>
                        <a:ext cx="11482387" cy="703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1225" y="825909"/>
            <a:ext cx="10722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．过去分词作条件状语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过去分词作条件状语时，可转换为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if, once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或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unless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等引导的条件状语从句。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60437" y="2875936"/>
            <a:ext cx="1054019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Grown in rich soil, these seeds can grow fast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If they are grown in rich soil, these seeds can grow fast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如果种在肥沃的土壤里，这些种子能长得很快。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Given a few minutes, I’ll finish the report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If I am given a few minutes, I’ll finish the report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再给我几分钟的时间，我就会完成这个报告。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87867" y="1019175"/>
          <a:ext cx="11618384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文档" r:id="rId4" imgW="8709605" imgH="5223437" progId="Word.Document.12">
                  <p:embed/>
                </p:oleObj>
              </mc:Choice>
              <mc:Fallback>
                <p:oleObj name="文档" r:id="rId4" imgW="8709605" imgH="522343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7" y="1019175"/>
                        <a:ext cx="11618384" cy="521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0219" y="811161"/>
            <a:ext cx="113267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．过去分词作让步状语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过去分词作让步状语时，相当于一个以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though/although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引导的让步状语从句。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Encouraged by his parents, he still has no confidence in overcoming the difficulties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Though he was encouraged by his parents, he still has no confidence in overcoming the difficulties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尽管受到了父母的鼓励，他仍然没有信心克服困难。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Invited by him, I won’t take part in the party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Though I was invited by him, I won’t take part in the party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即使被他邀请，我也不会参加聚会。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87867" y="973139"/>
          <a:ext cx="11618384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文档" r:id="rId4" imgW="8709605" imgH="5340915" progId="Word.Document.12">
                  <p:embed/>
                </p:oleObj>
              </mc:Choice>
              <mc:Fallback>
                <p:oleObj name="文档" r:id="rId4" imgW="8709605" imgH="534091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7" y="973139"/>
                        <a:ext cx="11618384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5974" y="929148"/>
            <a:ext cx="116512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．过去分词作方式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伴随状语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过去分词作方式或伴随状语时，通常不能转换为状语从句，但可用并列分句代替。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patient got off the bed, supported by the nurse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patient got off the bed, and he was supported by the nurse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那个病人在护士的搀扶下下了床。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She accepted the gift, deeply moved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She accepted the gift, and she was deeply moved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她接受了礼物，深深地被感动了。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84163" y="1649413"/>
          <a:ext cx="11482387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文档" r:id="rId4" imgW="8709605" imgH="4087218" progId="Word.Document.12">
                  <p:embed/>
                </p:oleObj>
              </mc:Choice>
              <mc:Fallback>
                <p:oleObj name="文档" r:id="rId4" imgW="8709605" imgH="408721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649413"/>
                        <a:ext cx="11482387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1729" y="1637071"/>
            <a:ext cx="114299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值得注意的是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，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有些过去分词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短语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因来源于系表结构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，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作状语时不强调被动而重在描述主语的状态。这样的过去分词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短语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常见的有：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lost(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迷路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); seated(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坐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); hidden(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躲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); lost/absorbed in(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沉溺于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); dressed in(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穿着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); tired of(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厌烦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◆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Lost in thought, he didn’t hear the bell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由于陷入沉思之中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，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他没有听到铃声。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hangingPunct="0"/>
            <a:r>
              <a:rPr lang="en-US" sz="3200" b="1" dirty="0" smtClean="0"/>
              <a:t>Used for a long time, the book looks old</a:t>
            </a:r>
            <a:r>
              <a:rPr lang="zh-CN" altLang="en-US" sz="3200" b="1" dirty="0" smtClean="0"/>
              <a:t>．</a:t>
            </a:r>
            <a:r>
              <a:rPr lang="en-US" sz="3200" b="1" dirty="0" smtClean="0"/>
              <a:t>(</a:t>
            </a:r>
            <a:r>
              <a:rPr lang="zh-CN" altLang="en-US" sz="3200" b="1" dirty="0" smtClean="0"/>
              <a:t>动宾关系</a:t>
            </a:r>
            <a:r>
              <a:rPr lang="en-US" sz="3200" b="1" dirty="0" smtClean="0"/>
              <a:t>)</a:t>
            </a:r>
            <a:endParaRPr lang="zh-CN" altLang="en-US" sz="3200" dirty="0" smtClean="0"/>
          </a:p>
          <a:p>
            <a:pPr hangingPunct="0"/>
            <a:r>
              <a:rPr lang="en-US" sz="3200" b="1" dirty="0" smtClean="0"/>
              <a:t>Using the book, I find it very useful</a:t>
            </a:r>
            <a:r>
              <a:rPr lang="zh-CN" altLang="en-US" sz="3200" b="1" dirty="0" smtClean="0"/>
              <a:t>．</a:t>
            </a:r>
            <a:r>
              <a:rPr lang="en-US" sz="3200" b="1" dirty="0" smtClean="0"/>
              <a:t>(</a:t>
            </a:r>
            <a:r>
              <a:rPr lang="zh-CN" altLang="en-US" sz="3200" b="1" dirty="0" smtClean="0"/>
              <a:t>主谓关系</a:t>
            </a:r>
            <a:r>
              <a:rPr lang="en-US" sz="3200" b="1" dirty="0" smtClean="0"/>
              <a:t>)</a:t>
            </a:r>
            <a:endParaRPr lang="zh-CN" altLang="en-US" sz="3200" dirty="0" smtClean="0"/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689048"/>
              </p:ext>
            </p:extLst>
          </p:nvPr>
        </p:nvGraphicFramePr>
        <p:xfrm>
          <a:off x="317634" y="1029277"/>
          <a:ext cx="11150465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文档" r:id="rId4" imgW="8702048" imgH="4101272" progId="Word.Document.12">
                  <p:embed/>
                </p:oleObj>
              </mc:Choice>
              <mc:Fallback>
                <p:oleObj name="文档" r:id="rId4" imgW="8702048" imgH="4101272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34" y="1029277"/>
                        <a:ext cx="11150465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33386" y="1799794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386" y="1799794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577908" y="3801919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908" y="3801919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10060793" y="130189"/>
            <a:ext cx="2323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人教版</a:t>
            </a:r>
            <a:r>
              <a:rPr lang="zh-CN" altLang="en-US" b="1">
                <a:solidFill>
                  <a:schemeClr val="accent1"/>
                </a:solidFill>
              </a:rPr>
              <a:t>必修</a:t>
            </a:r>
            <a:r>
              <a:rPr lang="zh-CN" altLang="en-US" b="1" smtClean="0">
                <a:solidFill>
                  <a:schemeClr val="accent1"/>
                </a:solidFill>
              </a:rPr>
              <a:t>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287867" y="1979614"/>
          <a:ext cx="11618384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文档" r:id="rId4" imgW="8713753" imgH="2897564" progId="Word.Document.12">
                  <p:embed/>
                </p:oleObj>
              </mc:Choice>
              <mc:Fallback>
                <p:oleObj name="文档" r:id="rId4" imgW="8713753" imgH="289756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7" y="1979614"/>
                        <a:ext cx="11618384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9647767" y="1916114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7767" y="1916114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711450" y="3103564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103564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98912" y="2909376"/>
          <a:ext cx="11482387" cy="625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文档" r:id="rId4" imgW="8709605" imgH="4757851" progId="Word.Document.12">
                  <p:embed/>
                </p:oleObj>
              </mc:Choice>
              <mc:Fallback>
                <p:oleObj name="文档" r:id="rId4" imgW="8709605" imgH="475785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12" y="2909376"/>
                        <a:ext cx="11482387" cy="625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7649" y="789709"/>
            <a:ext cx="1157569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过去分词作表语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．过去分词可放在连系动词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be, get, feel, remain, seem, look, become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等之后作表语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，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表示主语所处的状态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479425" y="2578100"/>
          <a:ext cx="11363325" cy="536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文档" r:id="rId4" imgW="8755305" imgH="4143435" progId="Word.Document.12">
                  <p:embed/>
                </p:oleObj>
              </mc:Choice>
              <mc:Fallback>
                <p:oleObj name="文档" r:id="rId4" imgW="8755305" imgH="41434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578100"/>
                        <a:ext cx="11363325" cy="536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5974" y="678426"/>
            <a:ext cx="115627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．过去分词作表语时与被动语态的区别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过去分词作表语时，强调主语所处的状态；而动词的被动语态表示主语是动作的承受者，强调动作。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79400" y="898525"/>
          <a:ext cx="11328400" cy="694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文档" r:id="rId4" imgW="8702048" imgH="5345600" progId="Word.Document.12">
                  <p:embed/>
                </p:oleObj>
              </mc:Choice>
              <mc:Fallback>
                <p:oleObj name="文档" r:id="rId4" imgW="8702048" imgH="5345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898525"/>
                        <a:ext cx="11328400" cy="694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40658" y="619432"/>
            <a:ext cx="10545097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．感觉类及物动词的现在分词与过去分词作表语的区别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过去分词作表语多表示人自身的感受或事物自身的状态，常译作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感到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……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；现在分词多表示事物具有的特性，常译作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令人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……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/>
              <a:ea typeface="宋体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770438" algn="l"/>
                <a:tab pos="6570663" algn="l"/>
              </a:tabLst>
            </a:pPr>
            <a:r>
              <a:rPr lang="en-US" altLang="zh-CN" sz="36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 were amazed at what he said at the meeting</a:t>
            </a:r>
            <a:r>
              <a:rPr lang="zh-CN" altLang="en-US" sz="3600" b="1" dirty="0" smtClean="0"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lang="zh-CN" altLang="en-US" sz="3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70438" algn="l"/>
                <a:tab pos="6570663" algn="l"/>
              </a:tabLst>
            </a:pPr>
            <a:r>
              <a:rPr lang="zh-CN" altLang="en-US" sz="36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我们对他在会上讲的话很是惊讶。</a:t>
            </a:r>
            <a:endParaRPr lang="zh-CN" altLang="en-US" sz="3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70438" algn="l"/>
                <a:tab pos="6570663" algn="l"/>
              </a:tabLst>
            </a:pPr>
            <a:r>
              <a:rPr lang="en-US" altLang="zh-CN" sz="36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His words were discouraging, which made many people discouraged</a:t>
            </a:r>
            <a:r>
              <a:rPr lang="zh-CN" altLang="en-US" sz="3600" b="1" dirty="0" smtClean="0"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．</a:t>
            </a:r>
            <a:endParaRPr lang="zh-CN" altLang="en-US" sz="3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70438" algn="l"/>
                <a:tab pos="6570663" algn="l"/>
              </a:tabLst>
            </a:pPr>
            <a:r>
              <a:rPr lang="zh-CN" altLang="en-US" sz="36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他的话令人泄气，使得很多人灰心丧气。</a:t>
            </a:r>
            <a:endParaRPr lang="zh-CN" altLang="en-US" sz="3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84163" y="658813"/>
          <a:ext cx="11482387" cy="728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文档" r:id="rId4" imgW="8709605" imgH="5534790" progId="Word.Document.12">
                  <p:embed/>
                </p:oleObj>
              </mc:Choice>
              <mc:Fallback>
                <p:oleObj name="文档" r:id="rId4" imgW="8709605" imgH="5534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658813"/>
                        <a:ext cx="11482387" cy="728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573618" y="4043363"/>
          <a:ext cx="1161838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文档" r:id="rId6" imgW="8713753" imgH="1185809" progId="Word.Document.12">
                  <p:embed/>
                </p:oleObj>
              </mc:Choice>
              <mc:Fallback>
                <p:oleObj name="文档" r:id="rId6" imgW="8713753" imgH="118580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18" y="4043363"/>
                        <a:ext cx="11618383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543985" y="5051426"/>
          <a:ext cx="1161838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8" imgW="8713753" imgH="1185809" progId="Word.Document.12">
                  <p:embed/>
                </p:oleObj>
              </mc:Choice>
              <mc:Fallback>
                <p:oleObj name="文档" r:id="rId8" imgW="8713753" imgH="118580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85" y="5051426"/>
                        <a:ext cx="1161838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60438" y="1106129"/>
            <a:ext cx="1027962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英语中有很多与感觉有关的及物动词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，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其现在分词表示主动意义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，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即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令人有某种感觉的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，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多用来修饰物；其过去分词表示被动意义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，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即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人被引起某种感觉的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MingLiU_HKSCS" pitchFamily="18" charset="-120"/>
              </a:rPr>
              <a:t>，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多用来指人、人的声音或表情等。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0438" algn="l"/>
                <a:tab pos="6570663" algn="l"/>
              </a:tabLst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常用的这类词有：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527051" y="4403726"/>
          <a:ext cx="1161838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4" imgW="8713753" imgH="1185809" progId="Word.Document.12">
                  <p:embed/>
                </p:oleObj>
              </mc:Choice>
              <mc:Fallback>
                <p:oleObj name="文档" r:id="rId4" imgW="8713753" imgH="1185809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4403726"/>
                        <a:ext cx="1161838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0" y="1384505"/>
          <a:ext cx="11618384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6" imgW="8713753" imgH="4079053" progId="Word.Document.12">
                  <p:embed/>
                </p:oleObj>
              </mc:Choice>
              <mc:Fallback>
                <p:oleObj name="文档" r:id="rId6" imgW="8713753" imgH="407905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84505"/>
                        <a:ext cx="11618384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527051" y="1344613"/>
          <a:ext cx="1161838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文档" r:id="rId8" imgW="8713753" imgH="1185809" progId="Word.Document.12">
                  <p:embed/>
                </p:oleObj>
              </mc:Choice>
              <mc:Fallback>
                <p:oleObj name="文档" r:id="rId8" imgW="8713753" imgH="118580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1344613"/>
                        <a:ext cx="11618383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527051" y="2387601"/>
          <a:ext cx="1161838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文档" r:id="rId10" imgW="8713753" imgH="1185809" progId="Word.Document.12">
                  <p:embed/>
                </p:oleObj>
              </mc:Choice>
              <mc:Fallback>
                <p:oleObj name="文档" r:id="rId10" imgW="8713753" imgH="118580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2387601"/>
                        <a:ext cx="1161838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522818" y="3360738"/>
          <a:ext cx="1161838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文档" r:id="rId12" imgW="8713753" imgH="1185809" progId="Word.Document.12">
                  <p:embed/>
                </p:oleObj>
              </mc:Choice>
              <mc:Fallback>
                <p:oleObj name="文档" r:id="rId12" imgW="8713753" imgH="118580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18" y="3360738"/>
                        <a:ext cx="11618383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87867" y="1390650"/>
          <a:ext cx="11618384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文档" r:id="rId4" imgW="8713753" imgH="4079053" progId="Word.Document.12">
                  <p:embed/>
                </p:oleObj>
              </mc:Choice>
              <mc:Fallback>
                <p:oleObj name="文档" r:id="rId4" imgW="8713753" imgH="407905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7" y="1390650"/>
                        <a:ext cx="11618384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527051" y="1341438"/>
          <a:ext cx="1161838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6" imgW="8713753" imgH="1185809" progId="Word.Document.12">
                  <p:embed/>
                </p:oleObj>
              </mc:Choice>
              <mc:Fallback>
                <p:oleObj name="文档" r:id="rId6" imgW="8713753" imgH="118580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1341438"/>
                        <a:ext cx="11618383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527051" y="2339976"/>
          <a:ext cx="1161838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文档" r:id="rId8" imgW="8713753" imgH="1185809" progId="Word.Document.12">
                  <p:embed/>
                </p:oleObj>
              </mc:Choice>
              <mc:Fallback>
                <p:oleObj name="文档" r:id="rId8" imgW="8713753" imgH="118580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2339976"/>
                        <a:ext cx="1161838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527051" y="3357563"/>
          <a:ext cx="1161838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文档" r:id="rId10" imgW="8713753" imgH="1185809" progId="Word.Document.12">
                  <p:embed/>
                </p:oleObj>
              </mc:Choice>
              <mc:Fallback>
                <p:oleObj name="文档" r:id="rId10" imgW="8713753" imgH="118580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3357563"/>
                        <a:ext cx="11618383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5"/>
          <p:cNvGraphicFramePr>
            <a:graphicFrameLocks noChangeAspect="1"/>
          </p:cNvGraphicFramePr>
          <p:nvPr/>
        </p:nvGraphicFramePr>
        <p:xfrm>
          <a:off x="527051" y="4330701"/>
          <a:ext cx="11618383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文档" r:id="rId12" imgW="8713753" imgH="1185809" progId="Word.Document.12">
                  <p:embed/>
                </p:oleObj>
              </mc:Choice>
              <mc:Fallback>
                <p:oleObj name="文档" r:id="rId12" imgW="8713753" imgH="1185809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4330701"/>
                        <a:ext cx="11618383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928</Words>
  <Application>Microsoft Office PowerPoint</Application>
  <PresentationFormat>宽屏</PresentationFormat>
  <Paragraphs>62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MingLiU_HKSCS</vt:lpstr>
      <vt:lpstr>宋体</vt:lpstr>
      <vt:lpstr>字魂27号-布丁体</vt:lpstr>
      <vt:lpstr>Arial</vt:lpstr>
      <vt:lpstr>Calibri</vt:lpstr>
      <vt:lpstr>Courier New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152</cp:revision>
  <dcterms:created xsi:type="dcterms:W3CDTF">2019-01-12T04:39:00Z</dcterms:created>
  <dcterms:modified xsi:type="dcterms:W3CDTF">2020-01-14T02:57:27Z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