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0" r:id="rId3"/>
    <p:sldId id="460" r:id="rId4"/>
    <p:sldId id="461" r:id="rId5"/>
    <p:sldId id="462" r:id="rId6"/>
    <p:sldId id="453" r:id="rId7"/>
    <p:sldId id="405" r:id="rId8"/>
    <p:sldId id="407" r:id="rId9"/>
    <p:sldId id="408" r:id="rId10"/>
    <p:sldId id="409" r:id="rId11"/>
    <p:sldId id="410" r:id="rId12"/>
    <p:sldId id="411" r:id="rId13"/>
    <p:sldId id="463" r:id="rId14"/>
    <p:sldId id="466" r:id="rId15"/>
    <p:sldId id="464" r:id="rId16"/>
    <p:sldId id="465" r:id="rId17"/>
    <p:sldId id="467" r:id="rId18"/>
    <p:sldId id="416" r:id="rId19"/>
    <p:sldId id="419" r:id="rId20"/>
    <p:sldId id="420" r:id="rId21"/>
    <p:sldId id="468" r:id="rId22"/>
    <p:sldId id="275" r:id="rId23"/>
    <p:sldId id="311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11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73200" y="1481455"/>
            <a:ext cx="873633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ctr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1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  I remember meeting all of you in Grade 7.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-59690" y="2817495"/>
            <a:ext cx="1231138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第三</a:t>
            </a: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06" name="Text Box 2"/>
          <p:cNvSpPr txBox="1"/>
          <p:nvPr/>
        </p:nvSpPr>
        <p:spPr>
          <a:xfrm>
            <a:off x="1007533" y="1428751"/>
            <a:ext cx="6527800" cy="3603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lnSpc>
                <a:spcPct val="15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Writing Process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Think about your audience.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Grab their attention.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Focus on your message.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500" y="2068195"/>
            <a:ext cx="4631055" cy="25730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" name="Text Box 2"/>
          <p:cNvSpPr txBox="1"/>
          <p:nvPr/>
        </p:nvSpPr>
        <p:spPr>
          <a:xfrm>
            <a:off x="1295400" y="1028700"/>
            <a:ext cx="9795933" cy="445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lnSpc>
                <a:spcPct val="125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Giving the Speech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eaLnBrk="1" hangingPunct="1">
              <a:lnSpc>
                <a:spcPct val="125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Practice reading the speech aloud.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eaLnBrk="1" hangingPunct="1">
              <a:lnSpc>
                <a:spcPct val="125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Review what you’ve written and make some necessary revisions.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eaLnBrk="1" hangingPunct="1">
              <a:lnSpc>
                <a:spcPct val="125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Present your speech with confidence. Speak in a loud and clear voice.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1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18" end="5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1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>
                                            <p:txEl>
                                              <p:charRg st="18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56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56" end="12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56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>
                                            <p:txEl>
                                              <p:charRg st="56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120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120" end="18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120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>
                                            <p:txEl>
                                              <p:charRg st="120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矩形 2"/>
          <p:cNvSpPr/>
          <p:nvPr/>
        </p:nvSpPr>
        <p:spPr>
          <a:xfrm>
            <a:off x="1439122" y="1725718"/>
            <a:ext cx="9194800" cy="2622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Think of a person or an event from junior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high school that you will never forget. Make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some notes about how this person or event   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changed your life in some way.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write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六边形 22"/>
          <p:cNvSpPr/>
          <p:nvPr/>
        </p:nvSpPr>
        <p:spPr>
          <a:xfrm>
            <a:off x="2442845" y="1073785"/>
            <a:ext cx="7007225" cy="57912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E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you want to tell him / her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2442845" y="1866265"/>
            <a:ext cx="7007225" cy="57912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E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first time you meet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2442845" y="2630170"/>
            <a:ext cx="7007225" cy="57912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E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Appearance &amp; personality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2442845" y="3474085"/>
            <a:ext cx="7007225" cy="57912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E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Things happened to you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2442845" y="4238625"/>
            <a:ext cx="7007225" cy="57912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rgbClr val="CCE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How he / she helped you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2442845" y="5013325"/>
            <a:ext cx="7007225" cy="57912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CE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How you’ve been changed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1839383" y="174837"/>
            <a:ext cx="85132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If you want to write about a person …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680845" y="1196340"/>
            <a:ext cx="5715000" cy="93853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What does he/she look like?</a:t>
            </a:r>
            <a:endParaRPr lang="en-US" altLang="zh-CN" sz="372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15" y="2134870"/>
            <a:ext cx="3540125" cy="3540125"/>
          </a:xfrm>
          <a:prstGeom prst="rect">
            <a:avLst/>
          </a:prstGeom>
        </p:spPr>
      </p:pic>
      <p:sp>
        <p:nvSpPr>
          <p:cNvPr id="11" name="矩形 7"/>
          <p:cNvSpPr/>
          <p:nvPr/>
        </p:nvSpPr>
        <p:spPr>
          <a:xfrm>
            <a:off x="3904827" y="2646468"/>
            <a:ext cx="126746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slim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矩形 7"/>
          <p:cNvSpPr/>
          <p:nvPr/>
        </p:nvSpPr>
        <p:spPr>
          <a:xfrm>
            <a:off x="5172287" y="3302423"/>
            <a:ext cx="3401060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middle-aged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7"/>
          <p:cNvSpPr/>
          <p:nvPr/>
        </p:nvSpPr>
        <p:spPr>
          <a:xfrm>
            <a:off x="7051252" y="2472478"/>
            <a:ext cx="357124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good-looking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7"/>
          <p:cNvSpPr/>
          <p:nvPr/>
        </p:nvSpPr>
        <p:spPr>
          <a:xfrm>
            <a:off x="7656407" y="4132368"/>
            <a:ext cx="3451860" cy="82994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always smile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7"/>
          <p:cNvSpPr/>
          <p:nvPr/>
        </p:nvSpPr>
        <p:spPr>
          <a:xfrm>
            <a:off x="8907357" y="1587923"/>
            <a:ext cx="3060700" cy="829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overweight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04827" y="4132368"/>
            <a:ext cx="176276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pretty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2" grpId="0" bldLvl="0" animBg="1"/>
      <p:bldP spid="3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680845" y="1196340"/>
            <a:ext cx="5370195" cy="93853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How about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personality?</a:t>
            </a:r>
            <a:endParaRPr lang="en-US" altLang="zh-CN" sz="372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矩形 7"/>
          <p:cNvSpPr/>
          <p:nvPr/>
        </p:nvSpPr>
        <p:spPr>
          <a:xfrm>
            <a:off x="3100917" y="2472478"/>
            <a:ext cx="360426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hardworking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矩形 7"/>
          <p:cNvSpPr/>
          <p:nvPr/>
        </p:nvSpPr>
        <p:spPr>
          <a:xfrm>
            <a:off x="5172287" y="3302423"/>
            <a:ext cx="2451735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forgetful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7"/>
          <p:cNvSpPr/>
          <p:nvPr/>
        </p:nvSpPr>
        <p:spPr>
          <a:xfrm>
            <a:off x="7624022" y="3013498"/>
            <a:ext cx="3705860" cy="82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self-confident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7"/>
          <p:cNvSpPr/>
          <p:nvPr/>
        </p:nvSpPr>
        <p:spPr>
          <a:xfrm>
            <a:off x="7656407" y="4132368"/>
            <a:ext cx="3907155" cy="82994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warm-hearted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7"/>
          <p:cNvSpPr/>
          <p:nvPr/>
        </p:nvSpPr>
        <p:spPr>
          <a:xfrm>
            <a:off x="6819477" y="2134658"/>
            <a:ext cx="434848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straightforward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51692" y="4132368"/>
            <a:ext cx="4099560" cy="829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good-tempered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71170" y="1886585"/>
            <a:ext cx="2447925" cy="40570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2" grpId="0" bldLvl="0" animBg="1"/>
      <p:bldP spid="3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六边形 3"/>
          <p:cNvSpPr/>
          <p:nvPr/>
        </p:nvSpPr>
        <p:spPr>
          <a:xfrm>
            <a:off x="2442845" y="1866265"/>
            <a:ext cx="7007225" cy="57912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E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When and where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2442845" y="2630170"/>
            <a:ext cx="7007225" cy="57912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E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happened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2442845" y="3474085"/>
            <a:ext cx="7007225" cy="57912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E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Your feelings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2442845" y="4238625"/>
            <a:ext cx="7007225" cy="57912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rgbClr val="CCE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happened later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2442845" y="5013325"/>
            <a:ext cx="7007225" cy="57912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CE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How you’ve been changed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2164503" y="681567"/>
            <a:ext cx="85132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If you want to write about an event …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4"/>
          <p:cNvSpPr/>
          <p:nvPr/>
        </p:nvSpPr>
        <p:spPr>
          <a:xfrm>
            <a:off x="1486535" y="1046692"/>
            <a:ext cx="9218084" cy="4939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I once had an experience…</a:t>
            </a:r>
            <a:endParaRPr lang="en-US" altLang="zh-CN" sz="36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It was the most unforgettable experience </a:t>
            </a:r>
            <a:endParaRPr lang="en-US" altLang="zh-CN" sz="36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that has ever happened in my life.  </a:t>
            </a:r>
            <a:endParaRPr lang="en-US" altLang="zh-CN" sz="36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The most unforgettable experience in my </a:t>
            </a:r>
            <a:endParaRPr lang="en-US" altLang="zh-CN" sz="36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memory was that one day my classmates   </a:t>
            </a:r>
            <a:endParaRPr lang="en-US" altLang="zh-CN" sz="36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and I went to the park.  </a:t>
            </a:r>
            <a:endParaRPr lang="en-US" altLang="zh-CN" sz="36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I will never forget the military training.  </a:t>
            </a:r>
            <a:endParaRPr lang="en-US" altLang="zh-CN" sz="36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439" name="Rectangle 5"/>
          <p:cNvSpPr/>
          <p:nvPr/>
        </p:nvSpPr>
        <p:spPr>
          <a:xfrm>
            <a:off x="2829984" y="195792"/>
            <a:ext cx="612140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 may begin like this</a:t>
            </a:r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：</a:t>
            </a:r>
            <a:endParaRPr lang="zh-CN" altLang="en-US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9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29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4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charRg st="74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15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charRg st="115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9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charRg st="159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04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charRg st="204" end="2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34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charRg st="234" end="2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"/>
          <p:cNvSpPr/>
          <p:nvPr/>
        </p:nvSpPr>
        <p:spPr>
          <a:xfrm>
            <a:off x="814917" y="1411817"/>
            <a:ext cx="10657416" cy="38519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ts val="1200"/>
              </a:spcBef>
              <a:buNone/>
            </a:pP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eaLnBrk="1" hangingPunct="1">
              <a:lnSpc>
                <a:spcPct val="125000"/>
              </a:lnSpc>
              <a:spcBef>
                <a:spcPts val="1200"/>
              </a:spcBef>
              <a:buAutoNum type="arabicPeriod"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I think this is the most unforgettable experience in my memory. 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eaLnBrk="1" hangingPunct="1">
              <a:lnSpc>
                <a:spcPct val="125000"/>
              </a:lnSpc>
              <a:spcBef>
                <a:spcPts val="1200"/>
              </a:spcBef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On that day, I began to feel that I have the duty for my life. And I must be stronger.  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4351867" y="1174751"/>
            <a:ext cx="3585633" cy="829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Your feelings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1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1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8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charRg st="68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68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2784" y="1701800"/>
            <a:ext cx="10081684" cy="3081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I felt that I was growing up, and I should be responsible for myself.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How exciting and unforgettable the experience was!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4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74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74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2758017" y="1172211"/>
            <a:ext cx="630491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are you going to do?</a:t>
            </a:r>
            <a:endParaRPr lang="zh-CN" altLang="en-US" sz="4265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10805" y="2999740"/>
            <a:ext cx="4560570" cy="13220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Have a big dinner together</a:t>
            </a:r>
            <a:endParaRPr kumimoji="0" lang="en-US" altLang="zh-CN" sz="40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6910" y="2018030"/>
            <a:ext cx="5499735" cy="358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76935" y="854075"/>
            <a:ext cx="10793730" cy="135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What happened in junior high school that made you have these feelings? Complete the chart.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55116" y="2312459"/>
          <a:ext cx="9122410" cy="340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760"/>
                <a:gridCol w="7105650"/>
              </a:tblGrid>
              <a:tr h="673100"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44" marR="121944" marT="60958" marB="6095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44" marR="121944" marT="60958" marB="6095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44" marR="121944" marT="60958" marB="6095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44" marR="121944" marT="60958" marB="6095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3260"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44" marR="121944" marT="60958" marB="6095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44" marR="121944" marT="60958" marB="6095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1990"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44" marR="121944" marT="60958" marB="6095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44" marR="121944" marT="60958" marB="6095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44" marR="121944" marT="60958" marB="6095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44" marR="121944" marT="60958" marB="6095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76" name="文本框 7"/>
          <p:cNvSpPr txBox="1"/>
          <p:nvPr/>
        </p:nvSpPr>
        <p:spPr>
          <a:xfrm>
            <a:off x="1646978" y="2383579"/>
            <a:ext cx="2015067" cy="624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4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Feelings</a:t>
            </a:r>
            <a:endParaRPr lang="zh-CN" altLang="en-US" sz="34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577" name="文本框 8"/>
          <p:cNvSpPr txBox="1"/>
          <p:nvPr/>
        </p:nvSpPr>
        <p:spPr>
          <a:xfrm>
            <a:off x="5202978" y="2383579"/>
            <a:ext cx="5262033" cy="624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4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Memories/Experiences</a:t>
            </a:r>
            <a:endParaRPr lang="zh-CN" altLang="en-US" sz="34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578" name="文本框 9"/>
          <p:cNvSpPr txBox="1"/>
          <p:nvPr/>
        </p:nvSpPr>
        <p:spPr>
          <a:xfrm>
            <a:off x="1646978" y="3039746"/>
            <a:ext cx="2015067" cy="624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4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excited</a:t>
            </a:r>
            <a:endParaRPr lang="zh-CN" altLang="en-US" sz="34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579" name="文本框 10"/>
          <p:cNvSpPr txBox="1"/>
          <p:nvPr/>
        </p:nvSpPr>
        <p:spPr>
          <a:xfrm>
            <a:off x="1689312" y="3757295"/>
            <a:ext cx="1479551" cy="624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4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happy</a:t>
            </a:r>
            <a:endParaRPr lang="zh-CN" altLang="en-US" sz="34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580" name="文本框 11"/>
          <p:cNvSpPr txBox="1"/>
          <p:nvPr/>
        </p:nvSpPr>
        <p:spPr>
          <a:xfrm>
            <a:off x="1721062" y="4474846"/>
            <a:ext cx="1735667" cy="624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4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worried</a:t>
            </a:r>
            <a:endParaRPr lang="zh-CN" altLang="en-US" sz="34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581" name="文本框 12"/>
          <p:cNvSpPr txBox="1"/>
          <p:nvPr/>
        </p:nvSpPr>
        <p:spPr>
          <a:xfrm>
            <a:off x="2112645" y="5131012"/>
            <a:ext cx="1733551" cy="624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4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sad</a:t>
            </a:r>
            <a:endParaRPr lang="zh-CN" altLang="en-US" sz="34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65985" y="1761490"/>
            <a:ext cx="8880475" cy="2730500"/>
          </a:xfrm>
          <a:prstGeom prst="rect">
            <a:avLst/>
          </a:prstGeom>
        </p:spPr>
        <p:txBody>
          <a:bodyPr wrap="square">
            <a:spAutoFit/>
          </a:bodyPr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1. Talk about future.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2. Make a speech </a:t>
            </a:r>
            <a:r>
              <a:rPr lang="en-US" sz="44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about graduation. </a:t>
            </a:r>
            <a:endParaRPr lang="en-US" sz="4400" b="1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3. Write a person or an event.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1080770" y="5065395"/>
            <a:ext cx="10734675" cy="7480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lang="en-US" altLang="zh-CN" sz="4265" b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Say goodbye to teachers and classmates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645" y="1085850"/>
            <a:ext cx="5870575" cy="387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2896871" y="4716992"/>
            <a:ext cx="7787217" cy="74803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lang="en-US" altLang="zh-CN" sz="4265" b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Take graduation pictures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9015" y="1327785"/>
            <a:ext cx="4795520" cy="3237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1517862" y="1658621"/>
            <a:ext cx="900239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do you hope to do in the future?</a:t>
            </a:r>
            <a:endParaRPr lang="zh-CN" altLang="en-US" sz="4265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8335" y="2494280"/>
            <a:ext cx="5528310" cy="3105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AutoShape 5"/>
          <p:cNvSpPr/>
          <p:nvPr/>
        </p:nvSpPr>
        <p:spPr>
          <a:xfrm>
            <a:off x="631402" y="1298999"/>
            <a:ext cx="3263900" cy="1754716"/>
          </a:xfrm>
          <a:prstGeom prst="wedgeRoundRectCallout">
            <a:avLst>
              <a:gd name="adj1" fmla="val 41472"/>
              <a:gd name="adj2" fmla="val 64366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0226" tIns="62653" rIns="120226" bIns="62653" anchor="ctr" anchorCtr="0"/>
          <a:p>
            <a:pPr algn="ctr"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do you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ctr"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hope to do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ctr"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 the future?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AutoShape 6"/>
          <p:cNvSpPr/>
          <p:nvPr/>
        </p:nvSpPr>
        <p:spPr>
          <a:xfrm>
            <a:off x="6485890" y="1299210"/>
            <a:ext cx="5335905" cy="1724025"/>
          </a:xfrm>
          <a:prstGeom prst="wedgeRoundRectCallout">
            <a:avLst>
              <a:gd name="adj1" fmla="val -49809"/>
              <a:gd name="adj2" fmla="val 67384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99CC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lIns="120226" tIns="62653" rIns="120226" bIns="62653" anchor="ctr" anchorCtr="0"/>
          <a:p>
            <a:pPr algn="l" eaLnBrk="1" hangingPunct="1"/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hope to get a business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eaLnBrk="1" hangingPunct="1"/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degree and become a 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eaLnBrk="1" hangingPunct="1"/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manager.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1720" y="2430145"/>
            <a:ext cx="3450590" cy="337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矩形 2"/>
          <p:cNvSpPr/>
          <p:nvPr/>
        </p:nvSpPr>
        <p:spPr>
          <a:xfrm>
            <a:off x="1557020" y="1862455"/>
            <a:ext cx="8321040" cy="2680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Prepare a speech for your graduation. Use the questions to help you. Present your speech to your group.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a speech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863600" y="781051"/>
            <a:ext cx="10464800" cy="5269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How have you changed since you started junior high school?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Who has helped you most?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What advice have your parents given you?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What will you do after you graduate?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What are you looking forward to?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对角圆角矩形 3"/>
          <p:cNvSpPr/>
          <p:nvPr/>
        </p:nvSpPr>
        <p:spPr>
          <a:xfrm>
            <a:off x="863600" y="878417"/>
            <a:ext cx="10367433" cy="5088467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3"/>
          <p:cNvSpPr txBox="1"/>
          <p:nvPr/>
        </p:nvSpPr>
        <p:spPr>
          <a:xfrm>
            <a:off x="1675342" y="1291378"/>
            <a:ext cx="9055100" cy="3603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lnSpc>
                <a:spcPct val="15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Getting started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Choose your topic. 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What is your purpose?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Organize your thoughts and ideas.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6715" y="1291590"/>
            <a:ext cx="2536190" cy="33229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4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5.xml><?xml version="1.0" encoding="utf-8"?>
<p:tagLst xmlns:p="http://schemas.openxmlformats.org/presentationml/2006/main">
  <p:tag name="KSO_WM_UNIT_TABLE_BEAUTIFY" val="smartTable{579ff361-c621-43d3-8a6b-137aa7bddd43}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2548</Words>
  <Application>WPS 演示</Application>
  <PresentationFormat>宽屏</PresentationFormat>
  <Paragraphs>154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楷体</vt:lpstr>
      <vt:lpstr>汉仪乐喵体W</vt:lpstr>
      <vt:lpstr>微软雅黑</vt:lpstr>
      <vt:lpstr>Arial Unicode MS</vt:lpstr>
      <vt:lpstr>Bahnschrift</vt:lpstr>
      <vt:lpstr>Calibri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11</cp:revision>
  <dcterms:created xsi:type="dcterms:W3CDTF">2019-09-19T02:01:00Z</dcterms:created>
  <dcterms:modified xsi:type="dcterms:W3CDTF">2020-10-28T14:31:28Z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