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262" r:id="rId5"/>
    <p:sldId id="270" r:id="rId6"/>
    <p:sldId id="259" r:id="rId7"/>
    <p:sldId id="260" r:id="rId8"/>
    <p:sldId id="261" r:id="rId9"/>
    <p:sldId id="256" r:id="rId10"/>
    <p:sldId id="271" r:id="rId11"/>
    <p:sldId id="272" r:id="rId12"/>
    <p:sldId id="273" r:id="rId13"/>
    <p:sldId id="257" r:id="rId14"/>
    <p:sldId id="265" r:id="rId15"/>
    <p:sldId id="266" r:id="rId16"/>
    <p:sldId id="267" r:id="rId17"/>
    <p:sldId id="268" r:id="rId18"/>
    <p:sldId id="274" r:id="rId19"/>
    <p:sldId id="275" r:id="rId2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2050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2" name="日期占位符 2051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Times New Roman" panose="02020603050405020304" pitchFamily="2" charset="0"/>
              </a:defRPr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2053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Times New Roman" panose="02020603050405020304" pitchFamily="2" charset="0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2054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Times New Roman" panose="02020603050405020304" pitchFamily="2" charset="0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5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6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>
              <a:defRPr sz="1200">
                <a:solidFill>
                  <a:srgbClr val="898989"/>
                </a:solidFill>
                <a:latin typeface="Times New Roman" panose="02020603050405020304" pitchFamily="2" charset="0"/>
              </a:defRPr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077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>
              <a:defRPr sz="1200">
                <a:solidFill>
                  <a:srgbClr val="898989"/>
                </a:solidFill>
                <a:latin typeface="Times New Roman" panose="02020603050405020304" pitchFamily="2" charset="0"/>
              </a:defRPr>
            </a:lvl1pPr>
          </a:lstStyle>
          <a:p>
            <a:pPr lvl="0"/>
            <a:endParaRPr/>
          </a:p>
        </p:txBody>
      </p:sp>
      <p:sp>
        <p:nvSpPr>
          <p:cNvPr id="3078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r">
              <a:defRPr sz="1200">
                <a:solidFill>
                  <a:srgbClr val="898989"/>
                </a:solidFill>
                <a:latin typeface="Times New Roman" panose="02020603050405020304" pitchFamily="2" charset="0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9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5121" descr="00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文本框 5122"/>
          <p:cNvSpPr txBox="1"/>
          <p:nvPr/>
        </p:nvSpPr>
        <p:spPr>
          <a:xfrm>
            <a:off x="228600" y="1127125"/>
            <a:ext cx="86106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6000" b="1">
                <a:solidFill>
                  <a:srgbClr val="CCFF33"/>
                </a:solidFill>
                <a:latin typeface="Times New Roman" panose="02020603050405020304" pitchFamily="2" charset="0"/>
              </a:rPr>
              <a:t>Will people have robots?</a:t>
            </a:r>
            <a:endParaRPr lang="en-US" altLang="zh-CN" sz="6000" b="1">
              <a:solidFill>
                <a:srgbClr val="CCFF33"/>
              </a:solidFill>
              <a:latin typeface="Times New Roman" panose="02020603050405020304" pitchFamily="2" charset="0"/>
            </a:endParaRPr>
          </a:p>
        </p:txBody>
      </p:sp>
      <p:pic>
        <p:nvPicPr>
          <p:cNvPr id="5124" name="图片 5123" descr="robo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525" y="2476500"/>
            <a:ext cx="3987800" cy="4048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5" name="矩形 5124"/>
          <p:cNvSpPr/>
          <p:nvPr/>
        </p:nvSpPr>
        <p:spPr>
          <a:xfrm>
            <a:off x="1979613" y="115888"/>
            <a:ext cx="2305050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4800" b="1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Unit 7</a:t>
            </a:r>
            <a:endParaRPr lang="zh-CN" altLang="en-US" sz="4800" b="1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38" name="波形 14337"/>
          <p:cNvSpPr/>
          <p:nvPr/>
        </p:nvSpPr>
        <p:spPr>
          <a:xfrm>
            <a:off x="4800600" y="1524000"/>
            <a:ext cx="4343400" cy="3352800"/>
          </a:xfrm>
          <a:prstGeom prst="wave">
            <a:avLst>
              <a:gd name="adj1" fmla="val 8843"/>
              <a:gd name="adj2" fmla="val 0"/>
            </a:avLst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tint val="3137"/>
                  <a:invGamma/>
                </a:srgbClr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339" name="波形 14338"/>
          <p:cNvSpPr/>
          <p:nvPr/>
        </p:nvSpPr>
        <p:spPr>
          <a:xfrm>
            <a:off x="457200" y="3276600"/>
            <a:ext cx="4343400" cy="3124200"/>
          </a:xfrm>
          <a:prstGeom prst="wave">
            <a:avLst>
              <a:gd name="adj1" fmla="val 5130"/>
              <a:gd name="adj2" fmla="val 0"/>
            </a:avLst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tint val="0"/>
                  <a:invGamma/>
                </a:srgbClr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340" name="波形 14339"/>
          <p:cNvSpPr/>
          <p:nvPr/>
        </p:nvSpPr>
        <p:spPr>
          <a:xfrm>
            <a:off x="304800" y="0"/>
            <a:ext cx="4267200" cy="3200400"/>
          </a:xfrm>
          <a:prstGeom prst="wave">
            <a:avLst>
              <a:gd name="adj1" fmla="val 7028"/>
              <a:gd name="adj2" fmla="val 0"/>
            </a:avLst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tint val="3137"/>
                  <a:invGamma/>
                </a:srgbClr>
              </a:gs>
            </a:gsLst>
            <a:path path="rect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341" name="文本框 14340"/>
          <p:cNvSpPr txBox="1"/>
          <p:nvPr/>
        </p:nvSpPr>
        <p:spPr>
          <a:xfrm>
            <a:off x="381000" y="304800"/>
            <a:ext cx="5638800" cy="3084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Lucida Handwriting" panose="03010101010101010101" pitchFamily="2" charset="0"/>
              </a:rPr>
              <a:t>Five years ago:</a:t>
            </a:r>
            <a:endParaRPr lang="en-US" altLang="zh-CN" sz="2800" b="1">
              <a:latin typeface="Lucida Handwriting" panose="03010101010101010101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Lucida Handwriting" panose="03010101010101010101" pitchFamily="2" charset="0"/>
              </a:rPr>
              <a:t>I was a student.</a:t>
            </a:r>
            <a:endParaRPr lang="en-US" altLang="zh-CN" sz="2800" b="1">
              <a:latin typeface="Lucida Handwriting" panose="03010101010101010101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Lucida Handwriting" panose="03010101010101010101" pitchFamily="2" charset="0"/>
              </a:rPr>
              <a:t>I played basketball.</a:t>
            </a:r>
            <a:endParaRPr lang="en-US" altLang="zh-CN" sz="2800" b="1">
              <a:latin typeface="Lucida Handwriting" panose="03010101010101010101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Lucida Handwriting" panose="03010101010101010101" pitchFamily="2" charset="0"/>
              </a:rPr>
              <a:t>I had a bike.</a:t>
            </a:r>
            <a:endParaRPr lang="en-US" altLang="zh-CN" sz="2800" b="1">
              <a:latin typeface="Lucida Handwriting" panose="03010101010101010101" pitchFamily="2" charset="0"/>
            </a:endParaRPr>
          </a:p>
          <a:p>
            <a:pPr>
              <a:spcBef>
                <a:spcPct val="50000"/>
              </a:spcBef>
            </a:pPr>
            <a:endParaRPr lang="en-US" altLang="zh-CN" sz="2800" b="1">
              <a:latin typeface="Lucida Handwriting" panose="03010101010101010101" pitchFamily="2" charset="0"/>
            </a:endParaRPr>
          </a:p>
        </p:txBody>
      </p:sp>
      <p:sp>
        <p:nvSpPr>
          <p:cNvPr id="14342" name="文本框 14341"/>
          <p:cNvSpPr txBox="1"/>
          <p:nvPr/>
        </p:nvSpPr>
        <p:spPr>
          <a:xfrm>
            <a:off x="685800" y="3581400"/>
            <a:ext cx="4419600" cy="228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>
                <a:latin typeface="Lucida Handwriting" panose="03010101010101010101" pitchFamily="2" charset="0"/>
              </a:rPr>
              <a:t>Today:</a:t>
            </a:r>
            <a:endParaRPr lang="en-US" altLang="zh-CN" sz="2400" b="1">
              <a:latin typeface="Lucida Handwriting" panose="03010101010101010101" pitchFamily="2" charset="0"/>
            </a:endParaRPr>
          </a:p>
          <a:p>
            <a:r>
              <a:rPr lang="en-US" altLang="zh-CN" sz="2400" b="1">
                <a:latin typeface="Lucida Handwriting" panose="03010101010101010101" pitchFamily="2" charset="0"/>
              </a:rPr>
              <a:t>I am a teacher.</a:t>
            </a:r>
            <a:endParaRPr lang="en-US" altLang="zh-CN" sz="2400" b="1">
              <a:latin typeface="Lucida Handwriting" panose="03010101010101010101" pitchFamily="2" charset="0"/>
            </a:endParaRPr>
          </a:p>
          <a:p>
            <a:endParaRPr lang="en-US" altLang="zh-CN" sz="2400" b="1">
              <a:latin typeface="Lucida Handwriting" panose="03010101010101010101" pitchFamily="2" charset="0"/>
            </a:endParaRPr>
          </a:p>
          <a:p>
            <a:r>
              <a:rPr lang="en-US" altLang="zh-CN" sz="2400" b="1">
                <a:latin typeface="Lucida Handwriting" panose="03010101010101010101" pitchFamily="2" charset="0"/>
              </a:rPr>
              <a:t>I play computer.</a:t>
            </a:r>
            <a:endParaRPr lang="en-US" altLang="zh-CN" sz="2400" b="1">
              <a:latin typeface="Lucida Handwriting" panose="03010101010101010101" pitchFamily="2" charset="0"/>
            </a:endParaRPr>
          </a:p>
          <a:p>
            <a:endParaRPr lang="en-US" altLang="zh-CN" sz="2400" b="1">
              <a:latin typeface="Lucida Handwriting" panose="03010101010101010101" pitchFamily="2" charset="0"/>
            </a:endParaRPr>
          </a:p>
          <a:p>
            <a:r>
              <a:rPr lang="en-US" altLang="zh-CN" sz="2400" b="1">
                <a:latin typeface="Lucida Handwriting" panose="03010101010101010101" pitchFamily="2" charset="0"/>
              </a:rPr>
              <a:t>I have a motorbike</a:t>
            </a:r>
            <a:r>
              <a:rPr lang="en-US" altLang="zh-CN">
                <a:latin typeface="Arial" panose="020B0604020202020204" pitchFamily="34" charset="0"/>
              </a:rPr>
              <a:t>   </a:t>
            </a:r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4343" name="文本框 14342"/>
          <p:cNvSpPr txBox="1"/>
          <p:nvPr/>
        </p:nvSpPr>
        <p:spPr>
          <a:xfrm>
            <a:off x="5410200" y="2133600"/>
            <a:ext cx="4191000" cy="210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latin typeface="Lucida Handwriting" panose="03010101010101010101" pitchFamily="2" charset="0"/>
              </a:rPr>
              <a:t>In five years:</a:t>
            </a:r>
            <a:endParaRPr lang="en-US" altLang="zh-CN" sz="2400" b="1">
              <a:latin typeface="Lucida Handwriting" panose="03010101010101010101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>
                <a:latin typeface="Lucida Handwriting" panose="03010101010101010101" pitchFamily="2" charset="0"/>
              </a:rPr>
              <a:t>I will be a professor .</a:t>
            </a:r>
            <a:endParaRPr lang="en-US" altLang="zh-CN" sz="2400" b="1">
              <a:latin typeface="Lucida Handwriting" panose="03010101010101010101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>
                <a:latin typeface="Lucida Handwriting" panose="03010101010101010101" pitchFamily="2" charset="0"/>
              </a:rPr>
              <a:t>I will play notebook.</a:t>
            </a:r>
            <a:endParaRPr lang="en-US" altLang="zh-CN" sz="2400" b="1">
              <a:latin typeface="Lucida Handwriting" panose="03010101010101010101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>
                <a:latin typeface="Lucida Handwriting" panose="03010101010101010101" pitchFamily="2" charset="0"/>
              </a:rPr>
              <a:t>I will have a car.</a:t>
            </a:r>
            <a:endParaRPr lang="en-US" altLang="zh-CN" sz="2400" b="1">
              <a:latin typeface="Lucida Handwriting" panose="03010101010101010101" pitchFamily="2" charset="0"/>
            </a:endParaRPr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文本框 15361"/>
          <p:cNvSpPr txBox="1"/>
          <p:nvPr/>
        </p:nvSpPr>
        <p:spPr>
          <a:xfrm>
            <a:off x="381000" y="166688"/>
            <a:ext cx="4953000" cy="528637"/>
          </a:xfrm>
          <a:prstGeom prst="rect">
            <a:avLst/>
          </a:prstGeom>
          <a:solidFill>
            <a:schemeClr val="hlink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336600"/>
                </a:solidFill>
                <a:latin typeface="Times New Roman" panose="02020603050405020304" pitchFamily="2" charset="0"/>
              </a:rPr>
              <a:t>3c   Now write about yourself.</a:t>
            </a:r>
            <a:endParaRPr lang="en-US" altLang="zh-CN" sz="2800" b="1">
              <a:solidFill>
                <a:srgbClr val="3366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5363" name="文本框 15362"/>
          <p:cNvSpPr txBox="1"/>
          <p:nvPr/>
        </p:nvSpPr>
        <p:spPr>
          <a:xfrm>
            <a:off x="304800" y="1066800"/>
            <a:ext cx="8534400" cy="5018088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Five years ago, I was</a:t>
            </a:r>
            <a:r>
              <a:rPr lang="en-US" altLang="zh-CN" sz="2800" b="1" u="sng">
                <a:solidFill>
                  <a:srgbClr val="A50021"/>
                </a:solidFill>
                <a:latin typeface="Times New Roman" panose="02020603050405020304" pitchFamily="2" charset="0"/>
              </a:rPr>
              <a:t>                                 </a:t>
            </a: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. </a:t>
            </a:r>
            <a:endParaRPr lang="en-US" altLang="zh-CN" sz="2800" b="1">
              <a:solidFill>
                <a:srgbClr val="A50021"/>
              </a:solidFill>
              <a:latin typeface="Times New Roman" panose="02020603050405020304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I played</a:t>
            </a:r>
            <a:r>
              <a:rPr lang="en-US" altLang="zh-CN" sz="2800" b="1" u="sng">
                <a:solidFill>
                  <a:srgbClr val="A50021"/>
                </a:solidFill>
                <a:latin typeface="Times New Roman" panose="02020603050405020304" pitchFamily="2" charset="0"/>
              </a:rPr>
              <a:t>                               </a:t>
            </a: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. I had</a:t>
            </a:r>
            <a:r>
              <a:rPr lang="en-US" altLang="zh-CN" sz="2800" b="1" u="sng">
                <a:solidFill>
                  <a:srgbClr val="A50021"/>
                </a:solidFill>
                <a:latin typeface="Times New Roman" panose="02020603050405020304" pitchFamily="2" charset="0"/>
              </a:rPr>
              <a:t>                                </a:t>
            </a: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.</a:t>
            </a:r>
            <a:endParaRPr lang="en-US" altLang="zh-CN" sz="2800" b="1">
              <a:solidFill>
                <a:srgbClr val="A50021"/>
              </a:solidFill>
              <a:latin typeface="Times New Roman" panose="02020603050405020304" pitchFamily="2" charset="0"/>
            </a:endParaRPr>
          </a:p>
          <a:p>
            <a:pPr>
              <a:spcBef>
                <a:spcPct val="50000"/>
              </a:spcBef>
            </a:pPr>
            <a:endParaRPr lang="en-US" altLang="zh-CN" sz="2800" b="1">
              <a:solidFill>
                <a:srgbClr val="A50021"/>
              </a:solidFill>
              <a:latin typeface="Times New Roman" panose="02020603050405020304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Today, I am</a:t>
            </a:r>
            <a:r>
              <a:rPr lang="en-US" altLang="zh-CN" sz="2800" b="1" u="sng">
                <a:solidFill>
                  <a:srgbClr val="A50021"/>
                </a:solidFill>
                <a:latin typeface="Times New Roman" panose="02020603050405020304" pitchFamily="2" charset="0"/>
              </a:rPr>
              <a:t>                                    </a:t>
            </a: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. </a:t>
            </a:r>
            <a:endParaRPr lang="en-US" altLang="zh-CN" sz="2800" b="1">
              <a:solidFill>
                <a:srgbClr val="A50021"/>
              </a:solidFill>
              <a:latin typeface="Times New Roman" panose="02020603050405020304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I play</a:t>
            </a:r>
            <a:r>
              <a:rPr lang="en-US" altLang="zh-CN" sz="2800" b="1" u="sng">
                <a:solidFill>
                  <a:srgbClr val="A50021"/>
                </a:solidFill>
                <a:latin typeface="Times New Roman" panose="02020603050405020304" pitchFamily="2" charset="0"/>
              </a:rPr>
              <a:t>                                   </a:t>
            </a: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. I have</a:t>
            </a:r>
            <a:r>
              <a:rPr lang="en-US" altLang="zh-CN" sz="2800" b="1" u="sng">
                <a:solidFill>
                  <a:srgbClr val="A50021"/>
                </a:solidFill>
                <a:latin typeface="Times New Roman" panose="02020603050405020304" pitchFamily="2" charset="0"/>
              </a:rPr>
              <a:t>                              </a:t>
            </a: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.</a:t>
            </a:r>
            <a:endParaRPr lang="en-US" altLang="zh-CN" sz="2800" b="1">
              <a:solidFill>
                <a:srgbClr val="A50021"/>
              </a:solidFill>
              <a:latin typeface="Times New Roman" panose="02020603050405020304" pitchFamily="2" charset="0"/>
            </a:endParaRPr>
          </a:p>
          <a:p>
            <a:pPr>
              <a:spcBef>
                <a:spcPct val="50000"/>
              </a:spcBef>
            </a:pPr>
            <a:endParaRPr lang="en-US" altLang="zh-CN" sz="2800" b="1">
              <a:solidFill>
                <a:srgbClr val="A50021"/>
              </a:solidFill>
              <a:latin typeface="Times New Roman" panose="02020603050405020304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In five years, I will be</a:t>
            </a:r>
            <a:r>
              <a:rPr lang="en-US" altLang="zh-CN" sz="2800" b="1" u="sng">
                <a:solidFill>
                  <a:srgbClr val="A50021"/>
                </a:solidFill>
                <a:latin typeface="Times New Roman" panose="02020603050405020304" pitchFamily="2" charset="0"/>
              </a:rPr>
              <a:t>                                 </a:t>
            </a: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. </a:t>
            </a:r>
            <a:endParaRPr lang="en-US" altLang="zh-CN" sz="2800" b="1">
              <a:solidFill>
                <a:srgbClr val="A50021"/>
              </a:solidFill>
              <a:latin typeface="Times New Roman" panose="02020603050405020304" pitchFamily="2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I will play</a:t>
            </a:r>
            <a:r>
              <a:rPr lang="en-US" altLang="zh-CN" sz="2800" b="1" u="sng">
                <a:solidFill>
                  <a:srgbClr val="A50021"/>
                </a:solidFill>
                <a:latin typeface="Times New Roman" panose="02020603050405020304" pitchFamily="2" charset="0"/>
              </a:rPr>
              <a:t>                            </a:t>
            </a: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. I will have</a:t>
            </a:r>
            <a:r>
              <a:rPr lang="en-US" altLang="zh-CN" sz="2800" b="1" u="sng">
                <a:solidFill>
                  <a:srgbClr val="A50021"/>
                </a:solidFill>
                <a:latin typeface="Times New Roman" panose="02020603050405020304" pitchFamily="2" charset="0"/>
              </a:rPr>
              <a:t>                       </a:t>
            </a:r>
            <a:r>
              <a:rPr lang="en-US" altLang="zh-CN" sz="2800" b="1">
                <a:solidFill>
                  <a:srgbClr val="A50021"/>
                </a:solidFill>
                <a:latin typeface="Times New Roman" panose="02020603050405020304" pitchFamily="2" charset="0"/>
              </a:rPr>
              <a:t>.</a:t>
            </a:r>
            <a:endParaRPr lang="en-US" altLang="zh-CN" sz="2800" b="1">
              <a:solidFill>
                <a:srgbClr val="A50021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body" idx="4294967295"/>
          </p:nvPr>
        </p:nvSpPr>
        <p:spPr>
          <a:xfrm>
            <a:off x="971550" y="1504950"/>
            <a:ext cx="7993063" cy="4895850"/>
          </a:xfrm>
          <a:ln/>
        </p:spPr>
        <p:txBody>
          <a:bodyPr vert="horz" wrap="square" anchor="t"/>
          <a:p>
            <a:pPr>
              <a:spcBef>
                <a:spcPct val="0"/>
              </a:spcBef>
              <a:buNone/>
            </a:pPr>
            <a:r>
              <a:rPr lang="zh-CN" altLang="en-US" sz="3600" b="1" dirty="0"/>
              <a:t>用more, less, fewer 填空。</a:t>
            </a:r>
            <a:endParaRPr lang="zh-CN" altLang="en-US" sz="3600" b="1" dirty="0"/>
          </a:p>
          <a:p>
            <a:pPr>
              <a:spcBef>
                <a:spcPct val="0"/>
              </a:spcBef>
              <a:buNone/>
            </a:pPr>
            <a:r>
              <a:rPr lang="zh-CN" altLang="en-US" sz="3600" b="1" dirty="0"/>
              <a:t>1. We plant trees every year, there will be _____ trees.</a:t>
            </a:r>
            <a:endParaRPr lang="zh-CN" altLang="en-US" sz="3600" b="1" dirty="0"/>
          </a:p>
          <a:p>
            <a:pPr>
              <a:spcBef>
                <a:spcPct val="0"/>
              </a:spcBef>
              <a:buNone/>
            </a:pPr>
            <a:r>
              <a:rPr lang="zh-CN" altLang="en-US" sz="3600" b="1" dirty="0"/>
              <a:t>2. If we waste water, there will be ____ water.</a:t>
            </a:r>
            <a:endParaRPr lang="zh-CN" altLang="en-US" sz="3600" b="1" dirty="0"/>
          </a:p>
          <a:p>
            <a:pPr>
              <a:spcBef>
                <a:spcPct val="0"/>
              </a:spcBef>
              <a:buNone/>
            </a:pPr>
            <a:r>
              <a:rPr lang="zh-CN" altLang="en-US" sz="3600" b="1" dirty="0"/>
              <a:t>3. If every family has a baby, there will be _____ people.</a:t>
            </a:r>
            <a:endParaRPr lang="zh-CN" altLang="en-US" sz="3600" b="1" dirty="0"/>
          </a:p>
        </p:txBody>
      </p:sp>
      <p:sp>
        <p:nvSpPr>
          <p:cNvPr id="16387" name="Text Box 3"/>
          <p:cNvSpPr txBox="1"/>
          <p:nvPr/>
        </p:nvSpPr>
        <p:spPr>
          <a:xfrm>
            <a:off x="4572000" y="2514600"/>
            <a:ext cx="12541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2" charset="0"/>
              </a:rPr>
              <a:t>more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6388" name="Text Box 4"/>
          <p:cNvSpPr txBox="1"/>
          <p:nvPr/>
        </p:nvSpPr>
        <p:spPr>
          <a:xfrm>
            <a:off x="2286000" y="3581400"/>
            <a:ext cx="95091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2" charset="0"/>
              </a:rPr>
              <a:t>less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6389" name="Text Box 5"/>
          <p:cNvSpPr txBox="1"/>
          <p:nvPr/>
        </p:nvSpPr>
        <p:spPr>
          <a:xfrm>
            <a:off x="4572000" y="4648200"/>
            <a:ext cx="12985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2" charset="0"/>
              </a:rPr>
              <a:t>fewer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6390" name="Rectangle 6"/>
          <p:cNvSpPr/>
          <p:nvPr/>
        </p:nvSpPr>
        <p:spPr>
          <a:xfrm>
            <a:off x="838200" y="404813"/>
            <a:ext cx="3108325" cy="7620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FF00FF"/>
                </a:solidFill>
                <a:latin typeface="Arial" panose="020B0604020202020204" pitchFamily="34" charset="0"/>
              </a:rPr>
              <a:t>Exercises I</a:t>
            </a:r>
            <a:endParaRPr lang="en-US" altLang="zh-CN" sz="4400" b="1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/>
      <p:bldP spid="16388" grpId="0"/>
      <p:bldP spid="16389" grpId="0"/>
      <p:bldP spid="1639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body" idx="4294967295"/>
          </p:nvPr>
        </p:nvSpPr>
        <p:spPr>
          <a:xfrm>
            <a:off x="684213" y="852488"/>
            <a:ext cx="7786687" cy="5472112"/>
          </a:xfrm>
          <a:ln/>
        </p:spPr>
        <p:txBody>
          <a:bodyPr vert="horz" wrap="square" anchor="t"/>
          <a:p>
            <a:pPr>
              <a:buNone/>
            </a:pPr>
            <a:r>
              <a:rPr lang="en-US" altLang="zh-CN" sz="3600" b="1"/>
              <a:t>4. I think English is  _________        popular than Chinese.</a:t>
            </a:r>
            <a:endParaRPr lang="en-US" altLang="zh-CN" sz="3600" b="1"/>
          </a:p>
          <a:p>
            <a:pPr>
              <a:buNone/>
            </a:pPr>
            <a:r>
              <a:rPr lang="en-US" altLang="zh-CN" sz="3600" b="1"/>
              <a:t>5. There will be _____ robots everywhere, and humans will have ___ work to do.</a:t>
            </a:r>
            <a:endParaRPr lang="en-US" altLang="zh-CN" sz="3600" b="1"/>
          </a:p>
          <a:p>
            <a:pPr>
              <a:buNone/>
            </a:pPr>
            <a:r>
              <a:rPr lang="en-US" altLang="zh-CN" sz="3600" b="1"/>
              <a:t>6. There will be _____ free time when people retire.</a:t>
            </a:r>
            <a:endParaRPr lang="en-US" altLang="zh-CN" sz="3600" b="1"/>
          </a:p>
        </p:txBody>
      </p:sp>
      <p:sp>
        <p:nvSpPr>
          <p:cNvPr id="17411" name="Text Box 3"/>
          <p:cNvSpPr txBox="1"/>
          <p:nvPr/>
        </p:nvSpPr>
        <p:spPr>
          <a:xfrm>
            <a:off x="6096000" y="838200"/>
            <a:ext cx="2159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2" charset="0"/>
              </a:rPr>
              <a:t>less/ more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7412" name="Text Box 4"/>
          <p:cNvSpPr txBox="1"/>
          <p:nvPr/>
        </p:nvSpPr>
        <p:spPr>
          <a:xfrm>
            <a:off x="4800600" y="1981200"/>
            <a:ext cx="12255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2" charset="0"/>
              </a:rPr>
              <a:t>more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7413" name="Text Box 5"/>
          <p:cNvSpPr txBox="1"/>
          <p:nvPr/>
        </p:nvSpPr>
        <p:spPr>
          <a:xfrm>
            <a:off x="2438400" y="3124200"/>
            <a:ext cx="10096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2" charset="0"/>
              </a:rPr>
              <a:t>less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7414" name="Text Box 6"/>
          <p:cNvSpPr txBox="1"/>
          <p:nvPr/>
        </p:nvSpPr>
        <p:spPr>
          <a:xfrm>
            <a:off x="4724400" y="3733800"/>
            <a:ext cx="15144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anose="02020603050405020304" pitchFamily="2" charset="0"/>
              </a:rPr>
              <a:t>more</a:t>
            </a:r>
            <a:endParaRPr lang="en-US" altLang="zh-CN" sz="3600" b="1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  <p:bldP spid="17412" grpId="0"/>
      <p:bldP spid="17413" grpId="0"/>
      <p:bldP spid="174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ext Box 2"/>
          <p:cNvSpPr txBox="1"/>
          <p:nvPr/>
        </p:nvSpPr>
        <p:spPr>
          <a:xfrm>
            <a:off x="53975" y="866775"/>
            <a:ext cx="9113838" cy="4054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en-US" sz="3600" b="1" dirty="0">
              <a:solidFill>
                <a:srgbClr val="FF3300"/>
              </a:solidFill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1. I think there will be more pollution.（改为否定句）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    I ______ think there ______ be more pollution.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2. He will have a good time. (</a:t>
            </a:r>
            <a:r>
              <a:rPr lang="zh-CN" altLang="en-US" sz="2400" dirty="0">
                <a:latin typeface="Times New Roman" panose="02020603050405020304" pitchFamily="2" charset="0"/>
              </a:rPr>
              <a:t>先改为否定句，再改为一般疑问句)</a:t>
            </a:r>
            <a:endParaRPr lang="zh-CN" altLang="en-US" sz="24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     He _____ _____ a good time.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     _____ he _____ a good time?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3. Mary will get home </a:t>
            </a:r>
            <a:r>
              <a:rPr lang="zh-CN" altLang="en-US" sz="2800" u="sng" dirty="0">
                <a:latin typeface="Times New Roman" panose="02020603050405020304" pitchFamily="2" charset="0"/>
              </a:rPr>
              <a:t>at nine this evening</a:t>
            </a:r>
            <a:r>
              <a:rPr lang="zh-CN" altLang="en-US" sz="2800" dirty="0">
                <a:latin typeface="Times New Roman" panose="02020603050405020304" pitchFamily="2" charset="0"/>
              </a:rPr>
              <a:t>. (对画线部分提问)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    ______ ______ Mary get home?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endParaRPr lang="zh-CN" altLang="en-US" sz="2800" dirty="0">
              <a:latin typeface="Times New Roman" panose="02020603050405020304" pitchFamily="2" charset="0"/>
            </a:endParaRPr>
          </a:p>
        </p:txBody>
      </p:sp>
      <p:sp>
        <p:nvSpPr>
          <p:cNvPr id="18435" name="Text Box 3"/>
          <p:cNvSpPr txBox="1"/>
          <p:nvPr/>
        </p:nvSpPr>
        <p:spPr>
          <a:xfrm>
            <a:off x="762000" y="1843088"/>
            <a:ext cx="359410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2" charset="0"/>
              </a:rPr>
              <a:t>don’t                       will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8436" name="Text Box 4"/>
          <p:cNvSpPr txBox="1"/>
          <p:nvPr/>
        </p:nvSpPr>
        <p:spPr>
          <a:xfrm>
            <a:off x="990600" y="2681288"/>
            <a:ext cx="1944688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2" charset="0"/>
              </a:rPr>
              <a:t>won’t  have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8437" name="Text Box 5"/>
          <p:cNvSpPr txBox="1"/>
          <p:nvPr/>
        </p:nvSpPr>
        <p:spPr>
          <a:xfrm>
            <a:off x="533400" y="3138488"/>
            <a:ext cx="2346325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2" charset="0"/>
              </a:rPr>
              <a:t>Will         have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8438" name="Text Box 6"/>
          <p:cNvSpPr txBox="1"/>
          <p:nvPr/>
        </p:nvSpPr>
        <p:spPr>
          <a:xfrm>
            <a:off x="533400" y="3976688"/>
            <a:ext cx="2001838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>
                <a:solidFill>
                  <a:srgbClr val="FF3300"/>
                </a:solidFill>
                <a:latin typeface="Times New Roman" panose="02020603050405020304" pitchFamily="2" charset="0"/>
              </a:rPr>
              <a:t>When    will</a:t>
            </a:r>
            <a:endParaRPr lang="en-US" altLang="zh-CN" sz="2800" b="1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8439" name="Rectangle 7"/>
          <p:cNvSpPr/>
          <p:nvPr/>
        </p:nvSpPr>
        <p:spPr>
          <a:xfrm>
            <a:off x="685800" y="304800"/>
            <a:ext cx="3263900" cy="7620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FF00FF"/>
                </a:solidFill>
                <a:latin typeface="Arial" panose="020B0604020202020204" pitchFamily="34" charset="0"/>
              </a:rPr>
              <a:t>Exercises II</a:t>
            </a:r>
            <a:endParaRPr lang="en-US" altLang="zh-CN" sz="4400" b="1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  <p:bldP spid="18437" grpId="0"/>
      <p:bldP spid="18438" grpId="0"/>
      <p:bldP spid="184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文本框 19457"/>
          <p:cNvSpPr txBox="1"/>
          <p:nvPr/>
        </p:nvSpPr>
        <p:spPr>
          <a:xfrm>
            <a:off x="0" y="333375"/>
            <a:ext cx="8863013" cy="64928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solidFill>
                  <a:schemeClr val="accent2"/>
                </a:solidFill>
                <a:latin typeface="Times New Roman" panose="02020603050405020304" pitchFamily="2" charset="0"/>
              </a:rPr>
              <a:t>1.People will have robots in their homes </a:t>
            </a:r>
            <a:r>
              <a:rPr lang="zh-CN" altLang="en-US" sz="2800" u="sng" dirty="0">
                <a:solidFill>
                  <a:schemeClr val="accent2"/>
                </a:solidFill>
                <a:latin typeface="Times New Roman" panose="02020603050405020304" pitchFamily="2" charset="0"/>
              </a:rPr>
              <a:t>           </a:t>
            </a:r>
            <a:r>
              <a:rPr lang="zh-CN" altLang="en-US" sz="2800" dirty="0">
                <a:solidFill>
                  <a:schemeClr val="accent2"/>
                </a:solidFill>
                <a:latin typeface="Times New Roman" panose="02020603050405020304" pitchFamily="2" charset="0"/>
              </a:rPr>
              <a:t>100 years.</a:t>
            </a:r>
            <a:endParaRPr lang="zh-CN" altLang="en-US" sz="2800" dirty="0">
              <a:solidFill>
                <a:schemeClr val="accent2"/>
              </a:solidFill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latin typeface="Times New Roman" panose="02020603050405020304" pitchFamily="2" charset="0"/>
              </a:rPr>
              <a:t>a. at     b. in    c. after     d. with 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solidFill>
                  <a:srgbClr val="000099"/>
                </a:solidFill>
                <a:latin typeface="Times New Roman" panose="02020603050405020304" pitchFamily="2" charset="0"/>
              </a:rPr>
              <a:t>2. Will  there </a:t>
            </a:r>
            <a:r>
              <a:rPr lang="zh-CN" altLang="en-US" sz="2800" u="sng" dirty="0">
                <a:solidFill>
                  <a:srgbClr val="000099"/>
                </a:solidFill>
                <a:latin typeface="Times New Roman" panose="02020603050405020304" pitchFamily="2" charset="0"/>
              </a:rPr>
              <a:t>            </a:t>
            </a:r>
            <a:r>
              <a:rPr lang="zh-CN" altLang="en-US" sz="2800" dirty="0">
                <a:solidFill>
                  <a:srgbClr val="000099"/>
                </a:solidFill>
                <a:latin typeface="Times New Roman" panose="02020603050405020304" pitchFamily="2" charset="0"/>
              </a:rPr>
              <a:t>more cars in people’s homes?</a:t>
            </a:r>
            <a:endParaRPr lang="zh-CN" altLang="en-US" sz="2800" dirty="0">
              <a:solidFill>
                <a:srgbClr val="000099"/>
              </a:solidFill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latin typeface="Times New Roman" panose="02020603050405020304" pitchFamily="2" charset="0"/>
              </a:rPr>
              <a:t>a. have        b. has      c. be    d. /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solidFill>
                  <a:srgbClr val="000099"/>
                </a:solidFill>
                <a:latin typeface="Times New Roman" panose="02020603050405020304" pitchFamily="2" charset="0"/>
              </a:rPr>
              <a:t>3. I  think there will be </a:t>
            </a:r>
            <a:r>
              <a:rPr lang="zh-CN" altLang="en-US" sz="2800" u="sng" dirty="0">
                <a:solidFill>
                  <a:srgbClr val="000099"/>
                </a:solidFill>
                <a:latin typeface="Times New Roman" panose="02020603050405020304" pitchFamily="2" charset="0"/>
              </a:rPr>
              <a:t>            </a:t>
            </a:r>
            <a:r>
              <a:rPr lang="zh-CN" altLang="en-US" sz="2800" dirty="0">
                <a:solidFill>
                  <a:srgbClr val="000099"/>
                </a:solidFill>
                <a:latin typeface="Times New Roman" panose="02020603050405020304" pitchFamily="2" charset="0"/>
              </a:rPr>
              <a:t>people and</a:t>
            </a:r>
            <a:r>
              <a:rPr lang="zh-CN" altLang="en-US" sz="2800" u="sng" dirty="0">
                <a:solidFill>
                  <a:srgbClr val="000099"/>
                </a:solidFill>
                <a:latin typeface="Times New Roman" panose="02020603050405020304" pitchFamily="2" charset="0"/>
              </a:rPr>
              <a:t>            </a:t>
            </a:r>
            <a:r>
              <a:rPr lang="zh-CN" altLang="en-US" sz="2800" dirty="0">
                <a:solidFill>
                  <a:srgbClr val="000099"/>
                </a:solidFill>
                <a:latin typeface="Times New Roman" panose="02020603050405020304" pitchFamily="2" charset="0"/>
              </a:rPr>
              <a:t>pollution.</a:t>
            </a:r>
            <a:endParaRPr lang="zh-CN" altLang="en-US" sz="2800" dirty="0">
              <a:solidFill>
                <a:srgbClr val="000099"/>
              </a:solidFill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latin typeface="Times New Roman" panose="02020603050405020304" pitchFamily="2" charset="0"/>
              </a:rPr>
              <a:t>a. fewer; many     b. less; fewer   c, more; less   d. less; fewer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solidFill>
                  <a:srgbClr val="000099"/>
                </a:solidFill>
                <a:latin typeface="Times New Roman" panose="02020603050405020304" pitchFamily="2" charset="0"/>
              </a:rPr>
              <a:t>4. There won’t be any </a:t>
            </a:r>
            <a:r>
              <a:rPr lang="zh-CN" altLang="en-US" sz="2800" u="sng" dirty="0">
                <a:solidFill>
                  <a:srgbClr val="000099"/>
                </a:solidFill>
                <a:latin typeface="Times New Roman" panose="02020603050405020304" pitchFamily="2" charset="0"/>
              </a:rPr>
              <a:t>          </a:t>
            </a:r>
            <a:r>
              <a:rPr lang="zh-CN" altLang="en-US" sz="2800" dirty="0">
                <a:solidFill>
                  <a:srgbClr val="000099"/>
                </a:solidFill>
                <a:latin typeface="Times New Roman" panose="02020603050405020304" pitchFamily="2" charset="0"/>
              </a:rPr>
              <a:t>in 100 years.</a:t>
            </a:r>
            <a:endParaRPr lang="zh-CN" altLang="en-US" sz="2800" dirty="0">
              <a:solidFill>
                <a:srgbClr val="000099"/>
              </a:solidFill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latin typeface="Times New Roman" panose="02020603050405020304" pitchFamily="2" charset="0"/>
              </a:rPr>
              <a:t>a. paper moneys      b. papers money    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latin typeface="Times New Roman" panose="02020603050405020304" pitchFamily="2" charset="0"/>
              </a:rPr>
              <a:t>c. papers moneys    d. paper money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solidFill>
                  <a:srgbClr val="000099"/>
                </a:solidFill>
                <a:latin typeface="Times New Roman" panose="02020603050405020304" pitchFamily="2" charset="0"/>
              </a:rPr>
              <a:t>5.I think every home will </a:t>
            </a:r>
            <a:r>
              <a:rPr lang="zh-CN" altLang="en-US" sz="2800" u="sng" dirty="0">
                <a:solidFill>
                  <a:srgbClr val="000099"/>
                </a:solidFill>
                <a:latin typeface="Times New Roman" panose="02020603050405020304" pitchFamily="2" charset="0"/>
              </a:rPr>
              <a:t>            </a:t>
            </a:r>
            <a:r>
              <a:rPr lang="zh-CN" altLang="en-US" sz="2800" dirty="0">
                <a:solidFill>
                  <a:srgbClr val="000099"/>
                </a:solidFill>
                <a:latin typeface="Times New Roman" panose="02020603050405020304" pitchFamily="2" charset="0"/>
              </a:rPr>
              <a:t>a car.</a:t>
            </a:r>
            <a:endParaRPr lang="zh-CN" altLang="en-US" sz="2800" dirty="0">
              <a:solidFill>
                <a:srgbClr val="000099"/>
              </a:solidFill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latin typeface="Times New Roman" panose="02020603050405020304" pitchFamily="2" charset="0"/>
              </a:rPr>
              <a:t>a. be     b. have   c. has   d. there be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solidFill>
                  <a:srgbClr val="000099"/>
                </a:solidFill>
                <a:latin typeface="Times New Roman" panose="02020603050405020304" pitchFamily="2" charset="0"/>
              </a:rPr>
              <a:t>6.There are two white</a:t>
            </a:r>
            <a:r>
              <a:rPr lang="zh-CN" altLang="en-US" sz="2800" u="sng" dirty="0">
                <a:solidFill>
                  <a:srgbClr val="000099"/>
                </a:solidFill>
                <a:latin typeface="Times New Roman" panose="02020603050405020304" pitchFamily="2" charset="0"/>
              </a:rPr>
              <a:t>       </a:t>
            </a:r>
            <a:r>
              <a:rPr lang="zh-CN" altLang="en-US" sz="2800" dirty="0">
                <a:solidFill>
                  <a:srgbClr val="000099"/>
                </a:solidFill>
                <a:latin typeface="Times New Roman" panose="02020603050405020304" pitchFamily="2" charset="0"/>
              </a:rPr>
              <a:t>on the desk. you can have one.</a:t>
            </a:r>
            <a:endParaRPr lang="zh-CN" altLang="en-US" sz="2800" dirty="0">
              <a:solidFill>
                <a:srgbClr val="000099"/>
              </a:solidFill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latin typeface="Times New Roman" panose="02020603050405020304" pitchFamily="2" charset="0"/>
              </a:rPr>
              <a:t>a. paper     b. piece of paper     c. papers     d. pieces of  paper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solidFill>
                  <a:srgbClr val="000099"/>
                </a:solidFill>
                <a:latin typeface="Times New Roman" panose="02020603050405020304" pitchFamily="2" charset="0"/>
              </a:rPr>
              <a:t>7 will there be more trees? Yes, </a:t>
            </a:r>
            <a:r>
              <a:rPr lang="zh-CN" altLang="en-US" sz="2800" u="sng" dirty="0">
                <a:solidFill>
                  <a:srgbClr val="000099"/>
                </a:solidFill>
                <a:latin typeface="Times New Roman" panose="02020603050405020304" pitchFamily="2" charset="0"/>
              </a:rPr>
              <a:t>          </a:t>
            </a:r>
            <a:r>
              <a:rPr lang="zh-CN" altLang="en-US" sz="2800" dirty="0">
                <a:solidFill>
                  <a:srgbClr val="000099"/>
                </a:solidFill>
                <a:latin typeface="Times New Roman" panose="02020603050405020304" pitchFamily="2" charset="0"/>
              </a:rPr>
              <a:t>.</a:t>
            </a:r>
            <a:r>
              <a:rPr lang="zh-CN" altLang="en-US" sz="2800" dirty="0">
                <a:latin typeface="Times New Roman" panose="02020603050405020304" pitchFamily="2" charset="0"/>
              </a:rPr>
              <a:t>     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pPr defTabSz="914400">
              <a:tabLst>
                <a:tab pos="5196205" algn="l"/>
                <a:tab pos="5297805" algn="l"/>
              </a:tabLst>
            </a:pPr>
            <a:r>
              <a:rPr lang="zh-CN" altLang="en-US" sz="2800" dirty="0">
                <a:latin typeface="Times New Roman" panose="02020603050405020304" pitchFamily="2" charset="0"/>
              </a:rPr>
              <a:t>a. they will   b. there will   c. there will be    d. there have</a:t>
            </a:r>
            <a:endParaRPr lang="zh-CN" altLang="en-US" sz="2800" dirty="0">
              <a:latin typeface="Times New Roman" panose="02020603050405020304" pitchFamily="2" charset="0"/>
            </a:endParaRPr>
          </a:p>
        </p:txBody>
      </p:sp>
      <p:sp>
        <p:nvSpPr>
          <p:cNvPr id="19459" name="文本框 19458"/>
          <p:cNvSpPr txBox="1"/>
          <p:nvPr/>
        </p:nvSpPr>
        <p:spPr>
          <a:xfrm>
            <a:off x="5992813" y="230188"/>
            <a:ext cx="38258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</a:rPr>
              <a:t>b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9460" name="文本框 19459"/>
          <p:cNvSpPr txBox="1"/>
          <p:nvPr/>
        </p:nvSpPr>
        <p:spPr>
          <a:xfrm>
            <a:off x="2176463" y="1093788"/>
            <a:ext cx="341312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</a:rPr>
              <a:t>c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9461" name="文本框 19460"/>
          <p:cNvSpPr txBox="1"/>
          <p:nvPr/>
        </p:nvSpPr>
        <p:spPr>
          <a:xfrm>
            <a:off x="3616325" y="1958975"/>
            <a:ext cx="3413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</a:rPr>
              <a:t>c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9462" name="文本框 19461"/>
          <p:cNvSpPr txBox="1"/>
          <p:nvPr/>
        </p:nvSpPr>
        <p:spPr>
          <a:xfrm>
            <a:off x="3400425" y="2822575"/>
            <a:ext cx="3825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</a:rPr>
              <a:t>d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9463" name="文本框 19462"/>
          <p:cNvSpPr txBox="1"/>
          <p:nvPr/>
        </p:nvSpPr>
        <p:spPr>
          <a:xfrm>
            <a:off x="3832225" y="4046538"/>
            <a:ext cx="382588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</a:rPr>
              <a:t>b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9464" name="文本框 19463"/>
          <p:cNvSpPr txBox="1"/>
          <p:nvPr/>
        </p:nvSpPr>
        <p:spPr>
          <a:xfrm>
            <a:off x="3255963" y="4910138"/>
            <a:ext cx="38258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</a:rPr>
              <a:t>d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9465" name="文本框 19464"/>
          <p:cNvSpPr txBox="1"/>
          <p:nvPr/>
        </p:nvSpPr>
        <p:spPr>
          <a:xfrm>
            <a:off x="4767263" y="5775325"/>
            <a:ext cx="382587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</a:rPr>
              <a:t>b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charRg st="0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63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8">
                                            <p:txEl>
                                              <p:charRg st="63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8">
                                            <p:txEl>
                                              <p:charRg st="63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104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58">
                                            <p:txEl>
                                              <p:charRg st="104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58">
                                            <p:txEl>
                                              <p:charRg st="104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16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58">
                                            <p:txEl>
                                              <p:charRg st="16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58">
                                            <p:txEl>
                                              <p:charRg st="160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201" end="2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9458">
                                            <p:txEl>
                                              <p:charRg st="201" end="2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272" end="3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9458">
                                            <p:txEl>
                                              <p:charRg st="272" end="3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339" end="3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9458">
                                            <p:txEl>
                                              <p:charRg st="339" end="3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385" end="4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9458">
                                            <p:txEl>
                                              <p:charRg st="385" end="4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426" end="4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19458">
                                            <p:txEl>
                                              <p:charRg st="426" end="4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461" end="5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19458">
                                            <p:txEl>
                                              <p:charRg st="461" end="5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19458">
                                            <p:txEl>
                                              <p:charRg st="461" end="50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19458">
                                            <p:txEl>
                                              <p:charRg st="461" end="50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506" end="5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19458">
                                            <p:txEl>
                                              <p:charRg st="506" end="5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19458">
                                            <p:txEl>
                                              <p:charRg st="506" end="54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19458">
                                            <p:txEl>
                                              <p:charRg st="506" end="54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.000000"/>
                                          </p:val>
                                        </p:tav>
                                        <p:tav tm="50000">
                                          <p:val>
                                            <p:fltVal val="0.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547" end="6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9458">
                                            <p:txEl>
                                              <p:charRg st="547" end="6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606" end="6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9458">
                                            <p:txEl>
                                              <p:charRg st="606" end="6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675" end="7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9458">
                                            <p:txEl>
                                              <p:charRg st="675" end="7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charRg st="725" end="7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9458">
                                            <p:txEl>
                                              <p:charRg st="725" end="7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0" grpId="0"/>
      <p:bldP spid="19461" grpId="0"/>
      <p:bldP spid="19462" grpId="0"/>
      <p:bldP spid="19463" grpId="0"/>
      <p:bldP spid="19464" grpId="0"/>
      <p:bldP spid="194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82" name="图片 20481" descr="dh08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62800" y="5257800"/>
            <a:ext cx="1981200" cy="1981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3" name="文本框 20482"/>
          <p:cNvSpPr txBox="1"/>
          <p:nvPr/>
        </p:nvSpPr>
        <p:spPr>
          <a:xfrm>
            <a:off x="685800" y="914400"/>
            <a:ext cx="8064500" cy="39925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latin typeface="Times New Roman" panose="02020603050405020304" pitchFamily="2" charset="0"/>
              </a:rPr>
              <a:t>       Five years ago, I 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2" charset="0"/>
              </a:rPr>
              <a:t>was</a:t>
            </a:r>
            <a:r>
              <a:rPr lang="en-US" altLang="zh-CN" sz="3200" b="1">
                <a:latin typeface="Times New Roman" panose="02020603050405020304" pitchFamily="2" charset="0"/>
              </a:rPr>
              <a:t> in primary school,</a:t>
            </a:r>
            <a:endParaRPr lang="en-US" altLang="zh-CN" sz="3200" b="1">
              <a:latin typeface="Times New Roman" panose="02020603050405020304" pitchFamily="2" charset="0"/>
            </a:endParaRPr>
          </a:p>
          <a:p>
            <a:r>
              <a:rPr lang="en-US" altLang="zh-CN" sz="3200" b="1">
                <a:latin typeface="Times New Roman" panose="02020603050405020304" pitchFamily="2" charset="0"/>
              </a:rPr>
              <a:t>I play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2" charset="0"/>
              </a:rPr>
              <a:t>ed</a:t>
            </a:r>
            <a:r>
              <a:rPr lang="en-US" altLang="zh-CN" sz="3200" b="1">
                <a:latin typeface="Times New Roman" panose="02020603050405020304" pitchFamily="2" charset="0"/>
              </a:rPr>
              <a:t> football with classmates after class, </a:t>
            </a:r>
            <a:endParaRPr lang="en-US" altLang="zh-CN" sz="3200" b="1">
              <a:latin typeface="Times New Roman" panose="02020603050405020304" pitchFamily="2" charset="0"/>
            </a:endParaRPr>
          </a:p>
          <a:p>
            <a:r>
              <a:rPr lang="en-US" altLang="zh-CN" sz="3200" b="1">
                <a:latin typeface="Times New Roman" panose="02020603050405020304" pitchFamily="2" charset="0"/>
              </a:rPr>
              <a:t>and I 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2" charset="0"/>
              </a:rPr>
              <a:t>had</a:t>
            </a:r>
            <a:r>
              <a:rPr lang="en-US" altLang="zh-CN" sz="3200" b="1">
                <a:latin typeface="Times New Roman" panose="02020603050405020304" pitchFamily="2" charset="0"/>
              </a:rPr>
              <a:t> a dog. Now I’m a middle school</a:t>
            </a:r>
            <a:endParaRPr lang="en-US" altLang="zh-CN" sz="3200" b="1">
              <a:latin typeface="Times New Roman" panose="02020603050405020304" pitchFamily="2" charset="0"/>
            </a:endParaRPr>
          </a:p>
          <a:p>
            <a:r>
              <a:rPr lang="en-US" altLang="zh-CN" sz="3200" b="1">
                <a:latin typeface="Times New Roman" panose="02020603050405020304" pitchFamily="2" charset="0"/>
              </a:rPr>
              <a:t>student, I like playing tennis . I am good at </a:t>
            </a:r>
            <a:endParaRPr lang="en-US" altLang="zh-CN" sz="3200" b="1">
              <a:latin typeface="Times New Roman" panose="02020603050405020304" pitchFamily="2" charset="0"/>
            </a:endParaRPr>
          </a:p>
          <a:p>
            <a:r>
              <a:rPr lang="en-US" altLang="zh-CN" sz="3200" b="1">
                <a:latin typeface="Times New Roman" panose="02020603050405020304" pitchFamily="2" charset="0"/>
              </a:rPr>
              <a:t>English and I have good grades. 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2" charset="0"/>
              </a:rPr>
              <a:t>In five years</a:t>
            </a:r>
            <a:r>
              <a:rPr lang="en-US" altLang="zh-CN" sz="3200" b="1">
                <a:latin typeface="Times New Roman" panose="02020603050405020304" pitchFamily="2" charset="0"/>
              </a:rPr>
              <a:t>,</a:t>
            </a:r>
            <a:endParaRPr lang="en-US" altLang="zh-CN" sz="3200" b="1">
              <a:latin typeface="Times New Roman" panose="02020603050405020304" pitchFamily="2" charset="0"/>
            </a:endParaRPr>
          </a:p>
          <a:p>
            <a:r>
              <a:rPr lang="en-US" altLang="zh-CN" sz="3200" b="1">
                <a:latin typeface="Times New Roman" panose="02020603050405020304" pitchFamily="2" charset="0"/>
              </a:rPr>
              <a:t>I </a:t>
            </a:r>
            <a:r>
              <a:rPr lang="en-US" altLang="zh-CN" sz="3200" b="1">
                <a:solidFill>
                  <a:schemeClr val="accent1"/>
                </a:solidFill>
                <a:latin typeface="Times New Roman" panose="02020603050405020304" pitchFamily="2" charset="0"/>
              </a:rPr>
              <a:t>will be</a:t>
            </a:r>
            <a:r>
              <a:rPr lang="en-US" altLang="zh-CN" sz="3200" b="1">
                <a:latin typeface="Times New Roman" panose="02020603050405020304" pitchFamily="2" charset="0"/>
              </a:rPr>
              <a:t> a doctor, I </a:t>
            </a:r>
            <a:r>
              <a:rPr lang="en-US" altLang="zh-CN" sz="3200" b="1">
                <a:solidFill>
                  <a:schemeClr val="accent1"/>
                </a:solidFill>
                <a:latin typeface="Times New Roman" panose="02020603050405020304" pitchFamily="2" charset="0"/>
              </a:rPr>
              <a:t>will</a:t>
            </a:r>
            <a:r>
              <a:rPr lang="en-US" altLang="zh-CN" sz="3200" b="1">
                <a:solidFill>
                  <a:schemeClr val="accent2"/>
                </a:solidFill>
                <a:latin typeface="Times New Roman" panose="02020603050405020304" pitchFamily="2" charset="0"/>
              </a:rPr>
              <a:t> </a:t>
            </a:r>
            <a:r>
              <a:rPr lang="en-US" altLang="zh-CN" sz="3200" b="1">
                <a:latin typeface="Times New Roman" panose="02020603050405020304" pitchFamily="2" charset="0"/>
              </a:rPr>
              <a:t>make much money,</a:t>
            </a:r>
            <a:endParaRPr lang="en-US" altLang="zh-CN" sz="3200" b="1">
              <a:latin typeface="Times New Roman" panose="02020603050405020304" pitchFamily="2" charset="0"/>
            </a:endParaRPr>
          </a:p>
          <a:p>
            <a:r>
              <a:rPr lang="en-US" altLang="zh-CN" sz="3200" b="1">
                <a:latin typeface="Times New Roman" panose="02020603050405020304" pitchFamily="2" charset="0"/>
              </a:rPr>
              <a:t>and I </a:t>
            </a:r>
            <a:r>
              <a:rPr lang="en-US" altLang="zh-CN" sz="3200" b="1">
                <a:solidFill>
                  <a:schemeClr val="accent1"/>
                </a:solidFill>
                <a:latin typeface="Times New Roman" panose="02020603050405020304" pitchFamily="2" charset="0"/>
              </a:rPr>
              <a:t>will </a:t>
            </a:r>
            <a:r>
              <a:rPr lang="en-US" altLang="zh-CN" sz="3200" b="1">
                <a:latin typeface="Times New Roman" panose="02020603050405020304" pitchFamily="2" charset="0"/>
              </a:rPr>
              <a:t>travel around the world. I </a:t>
            </a:r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2" charset="0"/>
              </a:rPr>
              <a:t>will</a:t>
            </a:r>
            <a:r>
              <a:rPr lang="en-US" altLang="zh-CN" sz="3200" b="1">
                <a:latin typeface="Times New Roman" panose="02020603050405020304" pitchFamily="2" charset="0"/>
              </a:rPr>
              <a:t> play</a:t>
            </a:r>
            <a:endParaRPr lang="en-US" altLang="zh-CN" sz="3200" b="1">
              <a:latin typeface="Times New Roman" panose="02020603050405020304" pitchFamily="2" charset="0"/>
            </a:endParaRPr>
          </a:p>
          <a:p>
            <a:r>
              <a:rPr lang="en-US" altLang="zh-CN" sz="3200" b="1">
                <a:latin typeface="Times New Roman" panose="02020603050405020304" pitchFamily="2" charset="0"/>
              </a:rPr>
              <a:t> </a:t>
            </a:r>
            <a:r>
              <a:rPr lang="en-US" altLang="zh-CN" sz="3200" b="1" u="sng">
                <a:latin typeface="Times New Roman" panose="02020603050405020304" pitchFamily="2" charset="0"/>
              </a:rPr>
              <a:t>                              </a:t>
            </a:r>
            <a:r>
              <a:rPr lang="en-US" altLang="zh-CN" sz="3200" b="1">
                <a:latin typeface="Times New Roman" panose="02020603050405020304" pitchFamily="2" charset="0"/>
              </a:rPr>
              <a:t>. I </a:t>
            </a:r>
            <a:r>
              <a:rPr lang="en-US" altLang="zh-CN" sz="3200" b="1">
                <a:solidFill>
                  <a:schemeClr val="accent1"/>
                </a:solidFill>
                <a:latin typeface="Times New Roman" panose="02020603050405020304" pitchFamily="2" charset="0"/>
              </a:rPr>
              <a:t>will</a:t>
            </a:r>
            <a:r>
              <a:rPr lang="en-US" altLang="zh-CN" sz="3200" b="1">
                <a:latin typeface="Times New Roman" panose="02020603050405020304" pitchFamily="2" charset="0"/>
              </a:rPr>
              <a:t> have</a:t>
            </a:r>
            <a:r>
              <a:rPr lang="en-US" altLang="zh-CN" sz="3200" b="1" u="sng">
                <a:latin typeface="Times New Roman" panose="02020603050405020304" pitchFamily="2" charset="0"/>
              </a:rPr>
              <a:t>                      </a:t>
            </a:r>
            <a:r>
              <a:rPr lang="en-US" altLang="zh-CN" sz="3200" b="1">
                <a:latin typeface="Times New Roman" panose="02020603050405020304" pitchFamily="2" charset="0"/>
              </a:rPr>
              <a:t>. </a:t>
            </a:r>
            <a:endParaRPr lang="en-US" altLang="zh-CN" sz="3200" b="1">
              <a:latin typeface="Times New Roman" panose="02020603050405020304" pitchFamily="2" charset="0"/>
            </a:endParaRPr>
          </a:p>
        </p:txBody>
      </p:sp>
      <p:sp>
        <p:nvSpPr>
          <p:cNvPr id="20484" name="文本框 20483"/>
          <p:cNvSpPr txBox="1"/>
          <p:nvPr/>
        </p:nvSpPr>
        <p:spPr>
          <a:xfrm>
            <a:off x="1371600" y="4343400"/>
            <a:ext cx="188753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2" charset="0"/>
              </a:rPr>
              <a:t>the guitar</a:t>
            </a:r>
            <a:endParaRPr lang="en-US" altLang="zh-CN" sz="3200" b="1">
              <a:solidFill>
                <a:srgbClr val="FF0066"/>
              </a:solidFill>
              <a:latin typeface="Times New Roman" panose="02020603050405020304" pitchFamily="2" charset="0"/>
            </a:endParaRPr>
          </a:p>
        </p:txBody>
      </p:sp>
      <p:sp>
        <p:nvSpPr>
          <p:cNvPr id="20485" name="文本框 20484"/>
          <p:cNvSpPr txBox="1"/>
          <p:nvPr/>
        </p:nvSpPr>
        <p:spPr>
          <a:xfrm>
            <a:off x="6248400" y="4343400"/>
            <a:ext cx="16176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66"/>
                </a:solidFill>
                <a:latin typeface="Times New Roman" panose="02020603050405020304" pitchFamily="2" charset="0"/>
              </a:rPr>
              <a:t>a parrot</a:t>
            </a:r>
            <a:endParaRPr lang="en-US" altLang="zh-CN" sz="3200" b="1">
              <a:solidFill>
                <a:srgbClr val="FF0066"/>
              </a:solidFill>
              <a:latin typeface="Times New Roman" panose="02020603050405020304" pitchFamily="2" charset="0"/>
            </a:endParaRPr>
          </a:p>
        </p:txBody>
      </p:sp>
      <p:sp>
        <p:nvSpPr>
          <p:cNvPr id="20486" name="文本框 20485"/>
          <p:cNvSpPr txBox="1"/>
          <p:nvPr/>
        </p:nvSpPr>
        <p:spPr>
          <a:xfrm>
            <a:off x="468313" y="260350"/>
            <a:ext cx="7542212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>
                <a:latin typeface="Tahoma" panose="020B0604030504040204" pitchFamily="2" charset="0"/>
              </a:rPr>
              <a:t>Practice : Write a short passage about yourself</a:t>
            </a:r>
            <a:endParaRPr lang="en-US" altLang="zh-CN" sz="2800">
              <a:latin typeface="Tahoma" panose="020B0604030504040204" pitchFamily="2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/>
      <p:bldP spid="204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文本框 6145"/>
          <p:cNvSpPr txBox="1"/>
          <p:nvPr/>
        </p:nvSpPr>
        <p:spPr>
          <a:xfrm>
            <a:off x="2057400" y="0"/>
            <a:ext cx="52578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2" charset="0"/>
                <a:ea typeface="黑体" pitchFamily="2" charset="-122"/>
              </a:rPr>
              <a:t>时态：一般将来时</a:t>
            </a:r>
            <a:endParaRPr lang="zh-CN" altLang="en-US" sz="40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2" charset="0"/>
              <a:ea typeface="黑体" pitchFamily="2" charset="-122"/>
            </a:endParaRPr>
          </a:p>
        </p:txBody>
      </p:sp>
      <p:sp>
        <p:nvSpPr>
          <p:cNvPr id="6147" name="文本框 6146"/>
          <p:cNvSpPr txBox="1"/>
          <p:nvPr/>
        </p:nvSpPr>
        <p:spPr>
          <a:xfrm>
            <a:off x="1524000" y="533400"/>
            <a:ext cx="5791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>
                <a:latin typeface="Times New Roman" panose="02020603050405020304" pitchFamily="2" charset="0"/>
              </a:rPr>
              <a:t>The Simple Future Tense</a:t>
            </a:r>
            <a:endParaRPr lang="en-US" altLang="zh-CN" sz="4000" b="1">
              <a:latin typeface="Times New Roman" panose="02020603050405020304" pitchFamily="2" charset="0"/>
            </a:endParaRPr>
          </a:p>
        </p:txBody>
      </p:sp>
      <p:sp>
        <p:nvSpPr>
          <p:cNvPr id="6148" name="文本框 6147"/>
          <p:cNvSpPr txBox="1"/>
          <p:nvPr/>
        </p:nvSpPr>
        <p:spPr>
          <a:xfrm>
            <a:off x="228600" y="1249363"/>
            <a:ext cx="52578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2" charset="0"/>
              </a:rPr>
              <a:t>练习翻译：</a:t>
            </a:r>
            <a:endParaRPr lang="zh-CN" altLang="en-US" sz="3200" b="1">
              <a:latin typeface="Times New Roman" panose="02020603050405020304" pitchFamily="2" charset="0"/>
            </a:endParaRPr>
          </a:p>
        </p:txBody>
      </p:sp>
      <p:sp>
        <p:nvSpPr>
          <p:cNvPr id="6149" name="文本框 6148"/>
          <p:cNvSpPr txBox="1"/>
          <p:nvPr/>
        </p:nvSpPr>
        <p:spPr>
          <a:xfrm>
            <a:off x="457200" y="3733800"/>
            <a:ext cx="8686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2" charset="0"/>
              </a:rPr>
              <a:t>My grandfather won’t go fishing tomorrow.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2" charset="0"/>
            </a:endParaRPr>
          </a:p>
        </p:txBody>
      </p:sp>
      <p:sp>
        <p:nvSpPr>
          <p:cNvPr id="6150" name="文本框 6149"/>
          <p:cNvSpPr txBox="1"/>
          <p:nvPr/>
        </p:nvSpPr>
        <p:spPr>
          <a:xfrm>
            <a:off x="381000" y="2559050"/>
            <a:ext cx="8763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2" charset="0"/>
              </a:rPr>
              <a:t>Jim will be fifteen years old tomorrow.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2" charset="0"/>
            </a:endParaRPr>
          </a:p>
        </p:txBody>
      </p:sp>
      <p:sp>
        <p:nvSpPr>
          <p:cNvPr id="6151" name="文本框 6150"/>
          <p:cNvSpPr txBox="1"/>
          <p:nvPr/>
        </p:nvSpPr>
        <p:spPr>
          <a:xfrm>
            <a:off x="533400" y="4997450"/>
            <a:ext cx="8229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2" charset="0"/>
              </a:rPr>
              <a:t>Will you come to </a:t>
            </a:r>
            <a:r>
              <a:rPr lang="en-US" altLang="zh-CN" sz="3600" b="1" i="1">
                <a:solidFill>
                  <a:srgbClr val="0000FF"/>
                </a:solidFill>
                <a:latin typeface="Times New Roman" panose="02020603050405020304" pitchFamily="2" charset="0"/>
              </a:rPr>
              <a:t>Hefei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2" charset="0"/>
              </a:rPr>
              <a:t> next month? 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2" charset="0"/>
            </a:endParaRPr>
          </a:p>
        </p:txBody>
      </p:sp>
      <p:grpSp>
        <p:nvGrpSpPr>
          <p:cNvPr id="6152" name="组合 6151"/>
          <p:cNvGrpSpPr/>
          <p:nvPr/>
        </p:nvGrpSpPr>
        <p:grpSpPr>
          <a:xfrm>
            <a:off x="288925" y="2025650"/>
            <a:ext cx="5705475" cy="4146550"/>
            <a:chOff x="0" y="0"/>
            <a:chExt cx="3594" cy="2612"/>
          </a:xfrm>
        </p:grpSpPr>
        <p:sp>
          <p:nvSpPr>
            <p:cNvPr id="6153" name="文本框 6152"/>
            <p:cNvSpPr txBox="1"/>
            <p:nvPr/>
          </p:nvSpPr>
          <p:spPr>
            <a:xfrm>
              <a:off x="0" y="692"/>
              <a:ext cx="335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3600" b="1" dirty="0">
                  <a:latin typeface="Times New Roman" panose="02020603050405020304" pitchFamily="2" charset="0"/>
                </a:rPr>
                <a:t>⑵明天我爷爷不会去钓鱼。</a:t>
              </a:r>
              <a:endParaRPr lang="zh-CN" altLang="en-US" sz="3600" b="1" dirty="0">
                <a:latin typeface="Times New Roman" panose="02020603050405020304" pitchFamily="2" charset="0"/>
              </a:endParaRPr>
            </a:p>
          </p:txBody>
        </p:sp>
        <p:sp>
          <p:nvSpPr>
            <p:cNvPr id="6154" name="文本框 6153"/>
            <p:cNvSpPr txBox="1"/>
            <p:nvPr/>
          </p:nvSpPr>
          <p:spPr>
            <a:xfrm>
              <a:off x="10" y="0"/>
              <a:ext cx="3028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3600" b="1" dirty="0">
                  <a:latin typeface="Times New Roman" panose="02020603050405020304" pitchFamily="2" charset="0"/>
                </a:rPr>
                <a:t>⑴ 明天，Jim就15岁了。</a:t>
              </a:r>
              <a:endParaRPr lang="zh-CN" altLang="en-US" sz="3600" b="1" dirty="0">
                <a:latin typeface="Times New Roman" panose="02020603050405020304" pitchFamily="2" charset="0"/>
              </a:endParaRPr>
            </a:p>
          </p:txBody>
        </p:sp>
        <p:sp>
          <p:nvSpPr>
            <p:cNvPr id="6155" name="文本框 6154"/>
            <p:cNvSpPr txBox="1"/>
            <p:nvPr/>
          </p:nvSpPr>
          <p:spPr>
            <a:xfrm>
              <a:off x="10" y="1460"/>
              <a:ext cx="3584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3600" b="1">
                  <a:latin typeface="Times New Roman" panose="02020603050405020304" pitchFamily="2" charset="0"/>
                </a:rPr>
                <a:t>⑶</a:t>
              </a:r>
              <a:r>
                <a:rPr lang="zh-CN" altLang="en-US" sz="3600" b="1">
                  <a:latin typeface="Times New Roman" panose="02020603050405020304" pitchFamily="2" charset="0"/>
                </a:rPr>
                <a:t>你下个月将会来合肥吗？</a:t>
              </a:r>
              <a:endParaRPr lang="zh-CN" altLang="en-US" sz="3600" b="1">
                <a:latin typeface="Times New Roman" panose="02020603050405020304" pitchFamily="2" charset="0"/>
              </a:endParaRPr>
            </a:p>
          </p:txBody>
        </p:sp>
        <p:sp>
          <p:nvSpPr>
            <p:cNvPr id="6156" name="文本框 6155"/>
            <p:cNvSpPr txBox="1"/>
            <p:nvPr/>
          </p:nvSpPr>
          <p:spPr>
            <a:xfrm>
              <a:off x="27" y="2208"/>
              <a:ext cx="3295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3600" b="1">
                  <a:latin typeface="Times New Roman" panose="02020603050405020304" pitchFamily="2" charset="0"/>
                </a:rPr>
                <a:t>⑷</a:t>
              </a:r>
              <a:r>
                <a:rPr lang="zh-CN" altLang="en-US" sz="3600" b="1">
                  <a:latin typeface="Times New Roman" panose="02020603050405020304" pitchFamily="2" charset="0"/>
                </a:rPr>
                <a:t>我们什么时候再见面？</a:t>
              </a:r>
              <a:endParaRPr lang="zh-CN" altLang="en-US" sz="3600" b="1">
                <a:latin typeface="Times New Roman" panose="02020603050405020304" pitchFamily="2" charset="0"/>
              </a:endParaRPr>
            </a:p>
          </p:txBody>
        </p:sp>
      </p:grpSp>
      <p:sp>
        <p:nvSpPr>
          <p:cNvPr id="6157" name="文本框 6156"/>
          <p:cNvSpPr txBox="1"/>
          <p:nvPr/>
        </p:nvSpPr>
        <p:spPr>
          <a:xfrm>
            <a:off x="533400" y="6064250"/>
            <a:ext cx="7696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2" charset="0"/>
              </a:rPr>
              <a:t>When shall we meet again? 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0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6149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1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1">
                                            <p:txEl>
                                              <p:char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" fill="hold"/>
                                        <p:tgtEl>
                                          <p:spTgt spid="6157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6157">
                                            <p:txEl>
                                              <p:charRg st="0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  <p:bldP spid="6149" grpId="0" build="p"/>
      <p:bldP spid="6150" grpId="0" build="p"/>
      <p:bldP spid="6151" grpId="0" build="p"/>
      <p:bldP spid="615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7171" name="文本占位符 717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7172" name="图片 7171" descr="1_2-1-13-518_2003091818134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8196" name="图片 8195" descr="Img2246155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9220" name="图片 9219" descr="200569759574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859338" cy="35004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1" name="图片 9220" descr="2005928140348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00438"/>
            <a:ext cx="4572000" cy="33575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2" name="图片 9221" descr="1118_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9338" y="0"/>
            <a:ext cx="4284662" cy="353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3" name="图片 9222" descr="12300921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500438"/>
            <a:ext cx="4572000" cy="33575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10242" name="图片 102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91200" cy="3149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3" name="图片 102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3505200"/>
            <a:ext cx="3429000" cy="3136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4" name="图片 102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1295400"/>
            <a:ext cx="3429000" cy="2257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图片 102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124200"/>
            <a:ext cx="5715000" cy="24018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pull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文本框 11265"/>
          <p:cNvSpPr txBox="1"/>
          <p:nvPr/>
        </p:nvSpPr>
        <p:spPr>
          <a:xfrm>
            <a:off x="34925" y="4899025"/>
            <a:ext cx="5129213" cy="15541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marL="342900" indent="-342900">
              <a:buAutoNum type="arabicPeriod"/>
            </a:pPr>
            <a:r>
              <a:rPr lang="en-US" altLang="zh-CN" sz="3200">
                <a:latin typeface="Arial" panose="020B0604020202020204" pitchFamily="34" charset="0"/>
              </a:rPr>
              <a:t>Five years ago, Sally was</a:t>
            </a:r>
            <a:endParaRPr lang="en-US" altLang="zh-CN" sz="3200">
              <a:latin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altLang="zh-CN" sz="3200">
                <a:latin typeface="Arial" panose="020B0604020202020204" pitchFamily="34" charset="0"/>
              </a:rPr>
              <a:t>She played</a:t>
            </a:r>
            <a:endParaRPr lang="en-US" altLang="zh-CN" sz="3200">
              <a:latin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altLang="zh-CN" sz="3200">
                <a:latin typeface="Arial" panose="020B0604020202020204" pitchFamily="34" charset="0"/>
              </a:rPr>
              <a:t>She had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pic>
        <p:nvPicPr>
          <p:cNvPr id="11267" name="图片 11266" descr="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24075" y="620713"/>
            <a:ext cx="5291138" cy="3979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8" name="文本框 11267"/>
          <p:cNvSpPr txBox="1"/>
          <p:nvPr/>
        </p:nvSpPr>
        <p:spPr>
          <a:xfrm>
            <a:off x="5292725" y="4797425"/>
            <a:ext cx="3300413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990099"/>
                </a:solidFill>
                <a:latin typeface="Comic Sans MS" panose="030F0702030302020204" pitchFamily="2" charset="0"/>
              </a:rPr>
              <a:t>in high school .</a:t>
            </a:r>
            <a:endParaRPr lang="en-US" altLang="zh-CN" sz="3600">
              <a:solidFill>
                <a:srgbClr val="990099"/>
              </a:solidFill>
              <a:latin typeface="Comic Sans MS" panose="030F0702030302020204" pitchFamily="2" charset="0"/>
            </a:endParaRPr>
          </a:p>
        </p:txBody>
      </p:sp>
      <p:sp>
        <p:nvSpPr>
          <p:cNvPr id="11269" name="文本框 11268"/>
          <p:cNvSpPr txBox="1"/>
          <p:nvPr/>
        </p:nvSpPr>
        <p:spPr>
          <a:xfrm>
            <a:off x="2555875" y="5300663"/>
            <a:ext cx="1931988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990099"/>
                </a:solidFill>
                <a:latin typeface="Comic Sans MS" panose="030F0702030302020204" pitchFamily="2" charset="0"/>
              </a:rPr>
              <a:t>Soccer .</a:t>
            </a:r>
            <a:endParaRPr lang="en-US" altLang="zh-CN" sz="3600">
              <a:solidFill>
                <a:srgbClr val="990099"/>
              </a:solidFill>
              <a:latin typeface="Comic Sans MS" panose="030F0702030302020204" pitchFamily="2" charset="0"/>
            </a:endParaRPr>
          </a:p>
        </p:txBody>
      </p:sp>
      <p:sp>
        <p:nvSpPr>
          <p:cNvPr id="11270" name="文本框 11269"/>
          <p:cNvSpPr txBox="1"/>
          <p:nvPr/>
        </p:nvSpPr>
        <p:spPr>
          <a:xfrm>
            <a:off x="2098675" y="5811838"/>
            <a:ext cx="148907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990099"/>
                </a:solidFill>
                <a:latin typeface="Comic Sans MS" panose="030F0702030302020204" pitchFamily="2" charset="0"/>
              </a:rPr>
              <a:t>a cat .</a:t>
            </a:r>
            <a:endParaRPr lang="en-US" altLang="zh-CN" sz="3600">
              <a:solidFill>
                <a:srgbClr val="990099"/>
              </a:solidFill>
              <a:latin typeface="Comic Sans MS" panose="030F0702030302020204" pitchFamily="2" charset="0"/>
            </a:endParaRPr>
          </a:p>
        </p:txBody>
      </p:sp>
      <p:sp>
        <p:nvSpPr>
          <p:cNvPr id="11271" name="直接连接符 11270"/>
          <p:cNvSpPr/>
          <p:nvPr/>
        </p:nvSpPr>
        <p:spPr>
          <a:xfrm flipV="1">
            <a:off x="5149850" y="5334000"/>
            <a:ext cx="3157538" cy="412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2" name="直接连接符 11271"/>
          <p:cNvSpPr/>
          <p:nvPr/>
        </p:nvSpPr>
        <p:spPr>
          <a:xfrm>
            <a:off x="2627313" y="5876925"/>
            <a:ext cx="14398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3" name="直接连接符 11272"/>
          <p:cNvSpPr/>
          <p:nvPr/>
        </p:nvSpPr>
        <p:spPr>
          <a:xfrm>
            <a:off x="2051050" y="6381750"/>
            <a:ext cx="1295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框 12289"/>
          <p:cNvSpPr txBox="1"/>
          <p:nvPr/>
        </p:nvSpPr>
        <p:spPr>
          <a:xfrm>
            <a:off x="0" y="4868863"/>
            <a:ext cx="3387725" cy="155416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marL="342900" indent="-342900"/>
            <a:r>
              <a:rPr lang="en-US" altLang="zh-CN" sz="3200">
                <a:latin typeface="Arial" panose="020B0604020202020204" pitchFamily="34" charset="0"/>
              </a:rPr>
              <a:t>4. Today, Sally is </a:t>
            </a:r>
            <a:endParaRPr lang="en-US" altLang="zh-CN" sz="320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3200">
                <a:latin typeface="Arial" panose="020B0604020202020204" pitchFamily="34" charset="0"/>
              </a:rPr>
              <a:t>5. She plays</a:t>
            </a:r>
            <a:endParaRPr lang="en-US" altLang="zh-CN" sz="320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3200">
                <a:latin typeface="Arial" panose="020B0604020202020204" pitchFamily="34" charset="0"/>
              </a:rPr>
              <a:t>6. She has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pic>
        <p:nvPicPr>
          <p:cNvPr id="12291" name="图片 12290" descr="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11413" y="692150"/>
            <a:ext cx="4572000" cy="3829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2" name="文本框 12291"/>
          <p:cNvSpPr txBox="1"/>
          <p:nvPr/>
        </p:nvSpPr>
        <p:spPr>
          <a:xfrm>
            <a:off x="3322638" y="4803775"/>
            <a:ext cx="227330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990099"/>
                </a:solidFill>
                <a:latin typeface="Comic Sans MS" panose="030F0702030302020204" pitchFamily="2" charset="0"/>
              </a:rPr>
              <a:t>in college.</a:t>
            </a:r>
            <a:endParaRPr lang="en-US" altLang="zh-CN" sz="3600">
              <a:solidFill>
                <a:srgbClr val="990099"/>
              </a:solidFill>
              <a:latin typeface="Comic Sans MS" panose="030F0702030302020204" pitchFamily="2" charset="0"/>
            </a:endParaRPr>
          </a:p>
        </p:txBody>
      </p:sp>
      <p:sp>
        <p:nvSpPr>
          <p:cNvPr id="12293" name="文本框 12292"/>
          <p:cNvSpPr txBox="1"/>
          <p:nvPr/>
        </p:nvSpPr>
        <p:spPr>
          <a:xfrm>
            <a:off x="2411413" y="5300663"/>
            <a:ext cx="2443162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990099"/>
                </a:solidFill>
                <a:latin typeface="Comic Sans MS" panose="030F0702030302020204" pitchFamily="2" charset="0"/>
              </a:rPr>
              <a:t>the guitar.</a:t>
            </a:r>
            <a:endParaRPr lang="en-US" altLang="zh-CN" sz="3600">
              <a:solidFill>
                <a:srgbClr val="990099"/>
              </a:solidFill>
              <a:latin typeface="Comic Sans MS" panose="030F0702030302020204" pitchFamily="2" charset="0"/>
            </a:endParaRPr>
          </a:p>
        </p:txBody>
      </p:sp>
      <p:sp>
        <p:nvSpPr>
          <p:cNvPr id="12294" name="文本框 12293"/>
          <p:cNvSpPr txBox="1"/>
          <p:nvPr/>
        </p:nvSpPr>
        <p:spPr>
          <a:xfrm>
            <a:off x="2195513" y="5811838"/>
            <a:ext cx="1554162" cy="63976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dirty="0">
                <a:solidFill>
                  <a:srgbClr val="990099"/>
                </a:solidFill>
                <a:latin typeface="Comic Sans MS" panose="030F0702030302020204" pitchFamily="2" charset="0"/>
              </a:rPr>
              <a:t>a dog .</a:t>
            </a:r>
            <a:endParaRPr lang="zh-CN" altLang="en-US" sz="3600" dirty="0">
              <a:solidFill>
                <a:srgbClr val="990099"/>
              </a:solidFill>
              <a:latin typeface="Comic Sans MS" panose="030F0702030302020204" pitchFamily="2" charset="0"/>
            </a:endParaRPr>
          </a:p>
        </p:txBody>
      </p:sp>
      <p:sp>
        <p:nvSpPr>
          <p:cNvPr id="12295" name="直接连接符 12294"/>
          <p:cNvSpPr/>
          <p:nvPr/>
        </p:nvSpPr>
        <p:spPr>
          <a:xfrm flipV="1">
            <a:off x="3348038" y="5410200"/>
            <a:ext cx="2062162" cy="349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296" name="直接连接符 12295"/>
          <p:cNvSpPr/>
          <p:nvPr/>
        </p:nvSpPr>
        <p:spPr>
          <a:xfrm>
            <a:off x="2484438" y="5949950"/>
            <a:ext cx="21605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297" name="直接连接符 12296"/>
          <p:cNvSpPr/>
          <p:nvPr/>
        </p:nvSpPr>
        <p:spPr>
          <a:xfrm>
            <a:off x="2195513" y="6453188"/>
            <a:ext cx="12969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文本框 13313"/>
          <p:cNvSpPr txBox="1"/>
          <p:nvPr/>
        </p:nvSpPr>
        <p:spPr>
          <a:xfrm>
            <a:off x="34925" y="4899025"/>
            <a:ext cx="5170488" cy="15541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marL="342900" indent="-342900"/>
            <a:r>
              <a:rPr lang="en-US" altLang="zh-CN" sz="3200">
                <a:latin typeface="Arial" panose="020B0604020202020204" pitchFamily="34" charset="0"/>
              </a:rPr>
              <a:t>7. In five years, Sally will be</a:t>
            </a:r>
            <a:endParaRPr lang="en-US" altLang="zh-CN" sz="320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3200">
                <a:latin typeface="Arial" panose="020B0604020202020204" pitchFamily="34" charset="0"/>
              </a:rPr>
              <a:t>8. She will play</a:t>
            </a:r>
            <a:endParaRPr lang="en-US" altLang="zh-CN" sz="3200">
              <a:latin typeface="Arial" panose="020B0604020202020204" pitchFamily="34" charset="0"/>
            </a:endParaRPr>
          </a:p>
          <a:p>
            <a:pPr marL="342900" indent="-342900"/>
            <a:r>
              <a:rPr lang="en-US" altLang="zh-CN" sz="3200">
                <a:latin typeface="Arial" panose="020B0604020202020204" pitchFamily="34" charset="0"/>
              </a:rPr>
              <a:t>9. She will have</a:t>
            </a:r>
            <a:endParaRPr lang="en-US" altLang="zh-CN" sz="3200">
              <a:latin typeface="Arial" panose="020B0604020202020204" pitchFamily="34" charset="0"/>
            </a:endParaRPr>
          </a:p>
        </p:txBody>
      </p:sp>
      <p:pic>
        <p:nvPicPr>
          <p:cNvPr id="13315" name="图片 13314" descr="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95513" y="692150"/>
            <a:ext cx="4895850" cy="3549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6" name="文本框 13315"/>
          <p:cNvSpPr txBox="1"/>
          <p:nvPr/>
        </p:nvSpPr>
        <p:spPr>
          <a:xfrm>
            <a:off x="5267325" y="4875213"/>
            <a:ext cx="208597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990099"/>
                </a:solidFill>
                <a:latin typeface="Comic Sans MS" panose="030F0702030302020204" pitchFamily="2" charset="0"/>
              </a:rPr>
              <a:t>a doctor.</a:t>
            </a:r>
            <a:endParaRPr lang="en-US" altLang="zh-CN" sz="3600">
              <a:solidFill>
                <a:srgbClr val="990099"/>
              </a:solidFill>
              <a:latin typeface="Comic Sans MS" panose="030F0702030302020204" pitchFamily="2" charset="0"/>
            </a:endParaRPr>
          </a:p>
        </p:txBody>
      </p:sp>
      <p:sp>
        <p:nvSpPr>
          <p:cNvPr id="13317" name="文本框 13316"/>
          <p:cNvSpPr txBox="1"/>
          <p:nvPr/>
        </p:nvSpPr>
        <p:spPr>
          <a:xfrm>
            <a:off x="2916238" y="5373688"/>
            <a:ext cx="1595437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990099"/>
                </a:solidFill>
                <a:latin typeface="Comic Sans MS" panose="030F0702030302020204" pitchFamily="2" charset="0"/>
              </a:rPr>
              <a:t>tennis.</a:t>
            </a:r>
            <a:endParaRPr lang="en-US" altLang="zh-CN" sz="3600">
              <a:solidFill>
                <a:srgbClr val="990099"/>
              </a:solidFill>
              <a:latin typeface="Comic Sans MS" panose="030F0702030302020204" pitchFamily="2" charset="0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2962275" y="5805488"/>
            <a:ext cx="447992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990099"/>
                </a:solidFill>
                <a:latin typeface="Comic Sans MS" panose="030F0702030302020204" pitchFamily="2" charset="0"/>
              </a:rPr>
              <a:t>a sports car/a child.</a:t>
            </a:r>
            <a:endParaRPr lang="en-US" altLang="zh-CN" sz="3600">
              <a:solidFill>
                <a:srgbClr val="990099"/>
              </a:solidFill>
              <a:latin typeface="Comic Sans MS" panose="030F0702030302020204" pitchFamily="2" charset="0"/>
            </a:endParaRPr>
          </a:p>
        </p:txBody>
      </p:sp>
      <p:sp>
        <p:nvSpPr>
          <p:cNvPr id="13319" name="直接连接符 13318"/>
          <p:cNvSpPr/>
          <p:nvPr/>
        </p:nvSpPr>
        <p:spPr>
          <a:xfrm>
            <a:off x="5219700" y="5445125"/>
            <a:ext cx="1943100" cy="412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0" name="直接连接符 13319"/>
          <p:cNvSpPr/>
          <p:nvPr/>
        </p:nvSpPr>
        <p:spPr>
          <a:xfrm>
            <a:off x="2987675" y="5949950"/>
            <a:ext cx="151288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1" name="直接连接符 13320"/>
          <p:cNvSpPr/>
          <p:nvPr/>
        </p:nvSpPr>
        <p:spPr>
          <a:xfrm>
            <a:off x="3124200" y="6477000"/>
            <a:ext cx="411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7" grpId="0"/>
      <p:bldP spid="13318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3154</Words>
  <Application>WPS 演示</Application>
  <PresentationFormat>在屏幕上显示</PresentationFormat>
  <Paragraphs>174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Arial</vt:lpstr>
      <vt:lpstr>宋体</vt:lpstr>
      <vt:lpstr>Wingdings</vt:lpstr>
      <vt:lpstr>Times New Roman</vt:lpstr>
      <vt:lpstr>Calibri</vt:lpstr>
      <vt:lpstr>黑体</vt:lpstr>
      <vt:lpstr>Comic Sans MS</vt:lpstr>
      <vt:lpstr>Lucida Handwriting</vt:lpstr>
      <vt:lpstr>Tahoma</vt:lpstr>
      <vt:lpstr>Latha</vt:lpstr>
      <vt:lpstr>微软雅黑</vt:lpstr>
      <vt:lpstr>Arial Unicode MS</vt:lpstr>
      <vt:lpstr>默认设计模板</vt:lpstr>
      <vt:lpstr>1_默认设计模板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海派甜心</cp:lastModifiedBy>
  <cp:revision>10</cp:revision>
  <dcterms:created xsi:type="dcterms:W3CDTF">2015-06-29T06:27:09Z</dcterms:created>
  <dcterms:modified xsi:type="dcterms:W3CDTF">2021-05-02T02:22:29Z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2052-11.1.0.10132</vt:lpwstr>
  </property>
</Properties>
</file>