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1" r:id="rId3"/>
    <p:sldId id="271" r:id="rId4"/>
    <p:sldId id="272" r:id="rId5"/>
    <p:sldId id="273" r:id="rId6"/>
    <p:sldId id="274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0" r:id="rId16"/>
    <p:sldId id="269" r:id="rId17"/>
    <p:sldId id="267" r:id="rId18"/>
    <p:sldId id="282" r:id="rId19"/>
    <p:sldId id="283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/>
          </a:p>
        </p:txBody>
      </p:sp>
      <p:sp>
        <p:nvSpPr>
          <p:cNvPr id="2052" name="幻灯片图像占位符 2051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oleObject" Target="../embeddings/oleObject4.bin"/><Relationship Id="rId2" Type="http://schemas.openxmlformats.org/officeDocument/2006/relationships/image" Target="../media/image21.png"/><Relationship Id="rId1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oleObject" Target="../embeddings/oleObject6.bin"/><Relationship Id="rId2" Type="http://schemas.openxmlformats.org/officeDocument/2006/relationships/image" Target="../media/image23.png"/><Relationship Id="rId1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oleObject" Target="../embeddings/oleObject7.bin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33.pn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14.png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838200" y="2286000"/>
            <a:ext cx="7772400" cy="1143000"/>
          </a:xfrm>
          <a:ln/>
        </p:spPr>
        <p:txBody>
          <a:bodyPr anchor="ctr"/>
          <a:p>
            <a:pPr defTabSz="914400">
              <a:buClrTx/>
              <a:buSzTx/>
              <a:buFontTx/>
            </a:pPr>
            <a:r>
              <a:rPr lang="en-US" altLang="zh-CN" sz="4400" kern="1200" baseline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endParaRPr lang="en-US" altLang="zh-CN"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 flipV="1">
            <a:off x="2590800" y="0"/>
            <a:ext cx="6400800" cy="3559175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6" name="图片 3075" descr="154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7620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文本框 3076"/>
          <p:cNvSpPr txBox="1"/>
          <p:nvPr/>
        </p:nvSpPr>
        <p:spPr>
          <a:xfrm>
            <a:off x="1752600" y="1143000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2" charset="0"/>
              </a:rPr>
              <a:t>             Unit 9 </a:t>
            </a:r>
            <a:endParaRPr lang="en-US" altLang="zh-CN" sz="4000" b="1">
              <a:latin typeface="Times New Roman" panose="02020603050405020304" pitchFamily="2" charset="0"/>
            </a:endParaRPr>
          </a:p>
        </p:txBody>
      </p:sp>
      <p:sp>
        <p:nvSpPr>
          <p:cNvPr id="3078" name="矩形 3077"/>
          <p:cNvSpPr/>
          <p:nvPr/>
        </p:nvSpPr>
        <p:spPr>
          <a:xfrm>
            <a:off x="1905000" y="3200400"/>
            <a:ext cx="5953125" cy="914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Can you come to my party?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9" name="图片 3078" descr="W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1096963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W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057400"/>
            <a:ext cx="1096963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Text Box 4"/>
          <p:cNvSpPr txBox="1"/>
          <p:nvPr/>
        </p:nvSpPr>
        <p:spPr>
          <a:xfrm>
            <a:off x="2743200" y="3962400"/>
            <a:ext cx="4343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i="1" dirty="0">
                <a:solidFill>
                  <a:srgbClr val="7030A0"/>
                </a:solidFill>
                <a:latin typeface="Arial" panose="020B0604020202020204" pitchFamily="34" charset="0"/>
              </a:rPr>
              <a:t>Section A (2a-2c)</a:t>
            </a:r>
            <a:endParaRPr lang="zh-CN" altLang="en-US" sz="4000" b="1" i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0" name="对象 12289"/>
          <p:cNvGraphicFramePr>
            <a:graphicFrameLocks noChangeAspect="1"/>
          </p:cNvGraphicFramePr>
          <p:nvPr/>
        </p:nvGraphicFramePr>
        <p:xfrm>
          <a:off x="0" y="0"/>
          <a:ext cx="147637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713105" imgH="713105" progId="Photoshop.Image.7">
                  <p:embed/>
                </p:oleObj>
              </mc:Choice>
              <mc:Fallback>
                <p:oleObj name="" r:id="rId1" imgW="713105" imgH="713105" progId="Photoshop.Image.7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476375" cy="1484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对象 12290"/>
          <p:cNvGraphicFramePr>
            <a:graphicFrameLocks noChangeAspect="1"/>
          </p:cNvGraphicFramePr>
          <p:nvPr/>
        </p:nvGraphicFramePr>
        <p:xfrm>
          <a:off x="7524750" y="5084763"/>
          <a:ext cx="170180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798830" imgH="865505" progId="Photoshop.Image.7">
                  <p:embed/>
                </p:oleObj>
              </mc:Choice>
              <mc:Fallback>
                <p:oleObj name="" r:id="rId3" imgW="798830" imgH="865505" progId="Photoshop.Image.7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4750" y="5084763"/>
                        <a:ext cx="1701800" cy="177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云形标注 12291"/>
          <p:cNvSpPr/>
          <p:nvPr/>
        </p:nvSpPr>
        <p:spPr>
          <a:xfrm>
            <a:off x="395288" y="836613"/>
            <a:ext cx="8064500" cy="1079500"/>
          </a:xfrm>
          <a:prstGeom prst="cloudCallout">
            <a:avLst>
              <a:gd name="adj1" fmla="val -36829"/>
              <a:gd name="adj2" fmla="val -7941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sz="3200">
              <a:latin typeface="Comic Sans MS" panose="030F0702030302020204" pitchFamily="2" charset="0"/>
            </a:endParaRPr>
          </a:p>
        </p:txBody>
      </p:sp>
      <p:sp>
        <p:nvSpPr>
          <p:cNvPr id="12293" name="矩形 12292"/>
          <p:cNvSpPr/>
          <p:nvPr/>
        </p:nvSpPr>
        <p:spPr>
          <a:xfrm>
            <a:off x="1116013" y="993775"/>
            <a:ext cx="71278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Arial Narrow" panose="020B0606020202030204" pitchFamily="2" charset="0"/>
              </a:rPr>
              <a:t>May ! Can you come to my party tomorrow?</a:t>
            </a:r>
            <a:endParaRPr lang="en-US" altLang="zh-CN" sz="3200" b="1">
              <a:latin typeface="Arial Narrow" panose="020B0606020202030204" pitchFamily="2" charset="0"/>
            </a:endParaRPr>
          </a:p>
        </p:txBody>
      </p:sp>
      <p:sp>
        <p:nvSpPr>
          <p:cNvPr id="12294" name="云形标注 12293"/>
          <p:cNvSpPr/>
          <p:nvPr/>
        </p:nvSpPr>
        <p:spPr>
          <a:xfrm>
            <a:off x="228600" y="4648200"/>
            <a:ext cx="8334375" cy="1079500"/>
          </a:xfrm>
          <a:prstGeom prst="cloudCallout">
            <a:avLst>
              <a:gd name="adj1" fmla="val 41333"/>
              <a:gd name="adj2" fmla="val 7956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sz="3200" b="1" dirty="0">
                <a:latin typeface="Arial Narrow" panose="020B0606020202030204" pitchFamily="2" charset="0"/>
              </a:rPr>
              <a:t>I’m sorry. I have to ____________.</a:t>
            </a:r>
            <a:endParaRPr lang="zh-CN" altLang="en-US" sz="3200" b="1" dirty="0">
              <a:latin typeface="Arial Narrow" panose="020B0606020202030204" pitchFamily="2" charset="0"/>
            </a:endParaRPr>
          </a:p>
          <a:p>
            <a:pPr algn="ctr"/>
            <a:endParaRPr lang="zh-CN" altLang="en-US" sz="3200" b="1" dirty="0">
              <a:latin typeface="Arial Narrow" panose="020B0606020202030204" pitchFamily="2" charset="0"/>
            </a:endParaRPr>
          </a:p>
        </p:txBody>
      </p:sp>
      <p:sp>
        <p:nvSpPr>
          <p:cNvPr id="12295" name="文本框 12294"/>
          <p:cNvSpPr txBox="1"/>
          <p:nvPr/>
        </p:nvSpPr>
        <p:spPr>
          <a:xfrm>
            <a:off x="4419600" y="4830763"/>
            <a:ext cx="23320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66"/>
                </a:solidFill>
                <a:latin typeface="Arial Narrow" panose="020B0606020202030204" pitchFamily="2" charset="0"/>
              </a:rPr>
              <a:t>help my mom</a:t>
            </a:r>
            <a:endParaRPr lang="en-US" altLang="zh-CN" sz="3200" b="1">
              <a:solidFill>
                <a:srgbClr val="FF0066"/>
              </a:solidFill>
              <a:latin typeface="Arial Narrow" panose="020B06060202020302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4" name="对象 13313"/>
          <p:cNvGraphicFramePr>
            <a:graphicFrameLocks noChangeAspect="1"/>
          </p:cNvGraphicFramePr>
          <p:nvPr/>
        </p:nvGraphicFramePr>
        <p:xfrm>
          <a:off x="0" y="0"/>
          <a:ext cx="16192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40080" imgH="628015" progId="Photoshop.Image.7">
                  <p:embed/>
                </p:oleObj>
              </mc:Choice>
              <mc:Fallback>
                <p:oleObj name="" r:id="rId1" imgW="640080" imgH="628015" progId="Photoshop.Image.7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250" cy="1628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对象 13314"/>
          <p:cNvGraphicFramePr>
            <a:graphicFrameLocks noChangeAspect="1"/>
          </p:cNvGraphicFramePr>
          <p:nvPr/>
        </p:nvGraphicFramePr>
        <p:xfrm>
          <a:off x="7380288" y="5013325"/>
          <a:ext cx="1763712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682625" imgH="670560" progId="Photoshop.Image.7">
                  <p:embed/>
                </p:oleObj>
              </mc:Choice>
              <mc:Fallback>
                <p:oleObj name="" r:id="rId3" imgW="682625" imgH="670560" progId="Photoshop.Image.7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0288" y="5013325"/>
                        <a:ext cx="1763712" cy="184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云形标注 13315"/>
          <p:cNvSpPr/>
          <p:nvPr/>
        </p:nvSpPr>
        <p:spPr>
          <a:xfrm>
            <a:off x="990600" y="685800"/>
            <a:ext cx="8137525" cy="1295400"/>
          </a:xfrm>
          <a:prstGeom prst="cloudCallout">
            <a:avLst>
              <a:gd name="adj1" fmla="val -34412"/>
              <a:gd name="adj2" fmla="val -6887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latin typeface="Arial Narrow" panose="020B0606020202030204" pitchFamily="2" charset="0"/>
              </a:rPr>
              <a:t>Claudia, Can you come to my party on Saturday?</a:t>
            </a:r>
            <a:endParaRPr lang="en-US" altLang="zh-CN" sz="3200" b="1">
              <a:latin typeface="Arial Narrow" panose="020B0606020202030204" pitchFamily="2" charset="0"/>
            </a:endParaRPr>
          </a:p>
        </p:txBody>
      </p:sp>
      <p:sp>
        <p:nvSpPr>
          <p:cNvPr id="13317" name="云形标注 13316"/>
          <p:cNvSpPr/>
          <p:nvPr/>
        </p:nvSpPr>
        <p:spPr>
          <a:xfrm>
            <a:off x="755650" y="4724400"/>
            <a:ext cx="6264275" cy="1871663"/>
          </a:xfrm>
          <a:prstGeom prst="cloudCallout">
            <a:avLst>
              <a:gd name="adj1" fmla="val 55500"/>
              <a:gd name="adj2" fmla="val 3219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>
                <a:latin typeface="Comic Sans MS" panose="030F0702030302020204" pitchFamily="2" charset="0"/>
              </a:rPr>
              <a:t>I’m sorry .</a:t>
            </a:r>
            <a:endParaRPr lang="en-US" altLang="zh-CN" sz="3200">
              <a:latin typeface="Comic Sans MS" panose="030F0702030302020204" pitchFamily="2" charset="0"/>
            </a:endParaRPr>
          </a:p>
          <a:p>
            <a:r>
              <a:rPr lang="en-US" altLang="zh-CN" sz="3200">
                <a:latin typeface="Comic Sans MS" panose="030F0702030302020204" pitchFamily="2" charset="0"/>
              </a:rPr>
              <a:t> I’m going _______</a:t>
            </a:r>
            <a:endParaRPr lang="en-US" altLang="zh-CN" sz="3200">
              <a:latin typeface="Comic Sans MS" panose="030F0702030302020204" pitchFamily="2" charset="0"/>
            </a:endParaRPr>
          </a:p>
          <a:p>
            <a:pPr algn="ctr"/>
            <a:endParaRPr lang="en-US" altLang="zh-CN" sz="3200">
              <a:latin typeface="Comic Sans MS" panose="030F0702030302020204" pitchFamily="2" charset="0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3563938" y="5445125"/>
            <a:ext cx="28479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solidFill>
                  <a:srgbClr val="FF0066"/>
                </a:solidFill>
                <a:latin typeface="Comic Sans MS" panose="030F0702030302020204" pitchFamily="2" charset="0"/>
              </a:rPr>
              <a:t>to the movies.</a:t>
            </a:r>
            <a:endParaRPr lang="zh-CN" altLang="en-US" sz="3200" dirty="0">
              <a:solidFill>
                <a:srgbClr val="FF0066"/>
              </a:solidFill>
              <a:latin typeface="Comic Sans MS" panose="030F07020303020202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43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0" y="4365625"/>
            <a:ext cx="2305050" cy="24923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4339" name="对象 14338"/>
          <p:cNvGraphicFramePr>
            <a:graphicFrameLocks noChangeAspect="1"/>
          </p:cNvGraphicFramePr>
          <p:nvPr/>
        </p:nvGraphicFramePr>
        <p:xfrm>
          <a:off x="0" y="0"/>
          <a:ext cx="16319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725170" imgH="1012190" progId="Photoshop.Image.7">
                  <p:embed/>
                </p:oleObj>
              </mc:Choice>
              <mc:Fallback>
                <p:oleObj name="" r:id="rId2" imgW="725170" imgH="1012190" progId="Photoshop.Image.7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31950" cy="213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云形标注 14339"/>
          <p:cNvSpPr/>
          <p:nvPr/>
        </p:nvSpPr>
        <p:spPr>
          <a:xfrm>
            <a:off x="1692275" y="836613"/>
            <a:ext cx="6911975" cy="1511300"/>
          </a:xfrm>
          <a:prstGeom prst="cloudCallout">
            <a:avLst>
              <a:gd name="adj1" fmla="val -52296"/>
              <a:gd name="adj2" fmla="val -46218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en-US" altLang="zh-CN" sz="3200" b="1">
                <a:solidFill>
                  <a:schemeClr val="accent2"/>
                </a:solidFill>
                <a:latin typeface="Arial Narrow" panose="020B0606020202030204" pitchFamily="2" charset="0"/>
              </a:rPr>
              <a:t>Paul,</a:t>
            </a:r>
            <a:r>
              <a:rPr lang="en-US" altLang="zh-CN" sz="3200" b="1">
                <a:solidFill>
                  <a:schemeClr val="accent2"/>
                </a:solidFill>
                <a:latin typeface="Comic Sans MS" panose="030F0702030302020204" pitchFamily="2" charset="0"/>
              </a:rPr>
              <a:t> </a:t>
            </a:r>
            <a:r>
              <a:rPr lang="en-US" altLang="zh-CN" sz="3200" b="1">
                <a:solidFill>
                  <a:schemeClr val="accent2"/>
                </a:solidFill>
                <a:latin typeface="Arial Narrow" panose="020B0606020202030204" pitchFamily="2" charset="0"/>
              </a:rPr>
              <a:t>can you come to my party on Saturday?</a:t>
            </a:r>
            <a:endParaRPr lang="en-US" altLang="zh-CN" sz="3200" b="1">
              <a:solidFill>
                <a:schemeClr val="accent2"/>
              </a:solidFill>
              <a:latin typeface="Arial Narrow" panose="020B0606020202030204" pitchFamily="2" charset="0"/>
            </a:endParaRPr>
          </a:p>
          <a:p>
            <a:pPr algn="ctr"/>
            <a:endParaRPr lang="en-US" altLang="zh-CN" sz="3200" b="1">
              <a:solidFill>
                <a:schemeClr val="accent2"/>
              </a:solidFill>
              <a:latin typeface="Arial Narrow" panose="020B0606020202030204" pitchFamily="2" charset="0"/>
            </a:endParaRPr>
          </a:p>
        </p:txBody>
      </p:sp>
      <p:sp>
        <p:nvSpPr>
          <p:cNvPr id="14341" name="云形标注 14340"/>
          <p:cNvSpPr/>
          <p:nvPr/>
        </p:nvSpPr>
        <p:spPr>
          <a:xfrm>
            <a:off x="1476375" y="3573463"/>
            <a:ext cx="3168650" cy="1484312"/>
          </a:xfrm>
          <a:prstGeom prst="cloudCallout">
            <a:avLst>
              <a:gd name="adj1" fmla="val 110421"/>
              <a:gd name="adj2" fmla="val 10294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>
              <a:solidFill>
                <a:schemeClr val="folHlink"/>
              </a:solidFill>
              <a:latin typeface="Comic Sans MS" panose="030F0702030302020204" pitchFamily="2" charset="0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1835150" y="3933825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dirty="0">
                <a:solidFill>
                  <a:srgbClr val="FF0066"/>
                </a:solidFill>
                <a:latin typeface="Comic Sans MS" panose="030F0702030302020204" pitchFamily="2" charset="0"/>
              </a:rPr>
              <a:t>I’d love to.</a:t>
            </a:r>
            <a:endParaRPr lang="zh-CN" altLang="en-US" sz="3200" dirty="0">
              <a:solidFill>
                <a:srgbClr val="FF0066"/>
              </a:solidFill>
              <a:latin typeface="Comic Sans MS" panose="030F0702030302020204" pitchFamily="2" charset="0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1887538" y="4173538"/>
            <a:ext cx="1898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66"/>
                </a:solidFill>
                <a:latin typeface="Comic Sans MS" panose="030F0702030302020204" pitchFamily="2" charset="0"/>
              </a:rPr>
              <a:t>____________</a:t>
            </a:r>
            <a:endParaRPr lang="en-US" altLang="zh-CN">
              <a:solidFill>
                <a:srgbClr val="FF0066"/>
              </a:solidFill>
              <a:latin typeface="Comic Sans MS" panose="030F07020303020202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横卷形 15361"/>
          <p:cNvSpPr/>
          <p:nvPr/>
        </p:nvSpPr>
        <p:spPr>
          <a:xfrm>
            <a:off x="4140200" y="3644900"/>
            <a:ext cx="4679950" cy="32131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3" name="矩形 15362"/>
          <p:cNvSpPr/>
          <p:nvPr/>
        </p:nvSpPr>
        <p:spPr>
          <a:xfrm>
            <a:off x="827088" y="260350"/>
            <a:ext cx="8316912" cy="2519363"/>
          </a:xfrm>
          <a:prstGeom prst="rect">
            <a:avLst/>
          </a:prstGeom>
          <a:solidFill>
            <a:srgbClr val="99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4" name="矩形 15363"/>
          <p:cNvSpPr/>
          <p:nvPr/>
        </p:nvSpPr>
        <p:spPr>
          <a:xfrm>
            <a:off x="1150938" y="404813"/>
            <a:ext cx="7993062" cy="20875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2400">
              <a:latin typeface="Times New Roman" panose="02020603050405020304" pitchFamily="2" charset="0"/>
            </a:endParaRPr>
          </a:p>
        </p:txBody>
      </p:sp>
      <p:sp>
        <p:nvSpPr>
          <p:cNvPr id="15365" name="文本框 15364"/>
          <p:cNvSpPr txBox="1"/>
          <p:nvPr/>
        </p:nvSpPr>
        <p:spPr>
          <a:xfrm>
            <a:off x="971550" y="404813"/>
            <a:ext cx="7726363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endParaRPr sz="2400">
              <a:latin typeface="Arial Narrow" panose="020B0606020202030204" pitchFamily="2" charset="0"/>
            </a:endParaRPr>
          </a:p>
        </p:txBody>
      </p:sp>
      <p:sp>
        <p:nvSpPr>
          <p:cNvPr id="15366" name="折角形 15365"/>
          <p:cNvSpPr/>
          <p:nvPr/>
        </p:nvSpPr>
        <p:spPr>
          <a:xfrm>
            <a:off x="179388" y="3141663"/>
            <a:ext cx="3960812" cy="2376487"/>
          </a:xfrm>
          <a:prstGeom prst="foldedCorner">
            <a:avLst>
              <a:gd name="adj" fmla="val 11884"/>
            </a:avLst>
          </a:prstGeom>
          <a:solidFill>
            <a:srgbClr val="B9FBED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7" name="文本框 15366"/>
          <p:cNvSpPr txBox="1"/>
          <p:nvPr/>
        </p:nvSpPr>
        <p:spPr>
          <a:xfrm>
            <a:off x="179388" y="3213100"/>
            <a:ext cx="4538662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chemeClr val="tx2"/>
                </a:solidFill>
                <a:latin typeface="Arial Narrow" panose="020B0606020202030204" pitchFamily="2" charset="0"/>
              </a:rPr>
              <a:t>      activities</a:t>
            </a:r>
            <a:endParaRPr lang="en-US" altLang="zh-CN" sz="2800">
              <a:latin typeface="Arial Narrow" panose="020B0606020202030204" pitchFamily="2" charset="0"/>
            </a:endParaRPr>
          </a:p>
          <a:p>
            <a:r>
              <a:rPr lang="en-US" altLang="zh-CN" sz="2800">
                <a:latin typeface="Comic Sans MS" panose="030F0702030302020204" pitchFamily="2" charset="0"/>
              </a:rPr>
              <a:t>go to a party</a:t>
            </a:r>
            <a:endParaRPr lang="en-US" altLang="zh-CN" sz="2800">
              <a:latin typeface="Comic Sans MS" panose="030F0702030302020204" pitchFamily="2" charset="0"/>
            </a:endParaRPr>
          </a:p>
          <a:p>
            <a:r>
              <a:rPr lang="en-US" altLang="zh-CN" sz="2800">
                <a:latin typeface="Comic Sans MS" panose="030F0702030302020204" pitchFamily="2" charset="0"/>
              </a:rPr>
              <a:t>go to the concert</a:t>
            </a:r>
            <a:endParaRPr lang="en-US" altLang="zh-CN" sz="2800">
              <a:latin typeface="Comic Sans MS" panose="030F0702030302020204" pitchFamily="2" charset="0"/>
            </a:endParaRPr>
          </a:p>
          <a:p>
            <a:r>
              <a:rPr lang="en-US" altLang="zh-CN" sz="2800">
                <a:latin typeface="Comic Sans MS" panose="030F0702030302020204" pitchFamily="2" charset="0"/>
              </a:rPr>
              <a:t>go to the baseball match</a:t>
            </a:r>
            <a:endParaRPr lang="en-US" altLang="zh-CN" sz="2800">
              <a:latin typeface="Comic Sans MS" panose="030F0702030302020204" pitchFamily="2" charset="0"/>
            </a:endParaRPr>
          </a:p>
          <a:p>
            <a:r>
              <a:rPr lang="en-US" altLang="zh-CN" sz="2800">
                <a:latin typeface="Comic Sans MS" panose="030F0702030302020204" pitchFamily="2" charset="0"/>
              </a:rPr>
              <a:t>play soccer.</a:t>
            </a:r>
            <a:endParaRPr lang="en-US" altLang="zh-CN" sz="2800">
              <a:latin typeface="Comic Sans MS" panose="030F0702030302020204" pitchFamily="2" charset="0"/>
            </a:endParaRPr>
          </a:p>
        </p:txBody>
      </p:sp>
      <p:sp>
        <p:nvSpPr>
          <p:cNvPr id="15368" name="文本框 15367"/>
          <p:cNvSpPr txBox="1"/>
          <p:nvPr/>
        </p:nvSpPr>
        <p:spPr>
          <a:xfrm>
            <a:off x="4500563" y="4149725"/>
            <a:ext cx="4321175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chemeClr val="tx2"/>
                </a:solidFill>
                <a:latin typeface="Arial Narrow" panose="020B0606020202030204" pitchFamily="2" charset="0"/>
              </a:rPr>
              <a:t>                reasons</a:t>
            </a:r>
            <a:endParaRPr lang="en-US" altLang="zh-CN" sz="2800" b="1">
              <a:latin typeface="Arial Narrow" panose="020B0606020202030204" pitchFamily="2" charset="0"/>
            </a:endParaRPr>
          </a:p>
          <a:p>
            <a:r>
              <a:rPr lang="en-US" altLang="zh-CN" sz="2800">
                <a:latin typeface="Comic Sans MS" panose="030F0702030302020204" pitchFamily="2" charset="0"/>
              </a:rPr>
              <a:t>have to go to the doctor</a:t>
            </a:r>
            <a:endParaRPr lang="en-US" altLang="zh-CN" sz="2800">
              <a:latin typeface="Comic Sans MS" panose="030F0702030302020204" pitchFamily="2" charset="0"/>
            </a:endParaRPr>
          </a:p>
          <a:p>
            <a:r>
              <a:rPr lang="en-US" altLang="zh-CN" sz="2800">
                <a:latin typeface="Comic Sans MS" panose="030F0702030302020204" pitchFamily="2" charset="0"/>
              </a:rPr>
              <a:t>have to study for a test</a:t>
            </a:r>
            <a:endParaRPr lang="en-US" altLang="zh-CN" sz="2800">
              <a:latin typeface="Comic Sans MS" panose="030F0702030302020204" pitchFamily="2" charset="0"/>
            </a:endParaRPr>
          </a:p>
          <a:p>
            <a:r>
              <a:rPr lang="en-US" altLang="zh-CN" sz="2800">
                <a:latin typeface="Comic Sans MS" panose="030F0702030302020204" pitchFamily="2" charset="0"/>
              </a:rPr>
              <a:t>have to help my mother</a:t>
            </a:r>
            <a:endParaRPr lang="en-US" altLang="zh-CN" sz="2800">
              <a:latin typeface="Comic Sans MS" panose="030F0702030302020204" pitchFamily="2" charset="0"/>
            </a:endParaRPr>
          </a:p>
          <a:p>
            <a:r>
              <a:rPr lang="en-US" altLang="zh-CN" sz="2800">
                <a:latin typeface="Comic Sans MS" panose="030F0702030302020204" pitchFamily="2" charset="0"/>
              </a:rPr>
              <a:t>have to visit my aunt</a:t>
            </a:r>
            <a:endParaRPr lang="en-US" altLang="zh-CN" sz="2800">
              <a:latin typeface="Comic Sans MS" panose="030F0702030302020204" pitchFamily="2" charset="0"/>
            </a:endParaRPr>
          </a:p>
        </p:txBody>
      </p:sp>
      <p:sp>
        <p:nvSpPr>
          <p:cNvPr id="15369" name="矩形 15368"/>
          <p:cNvSpPr/>
          <p:nvPr/>
        </p:nvSpPr>
        <p:spPr>
          <a:xfrm>
            <a:off x="1116013" y="1268413"/>
            <a:ext cx="6913562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Arial Narrow" panose="020B0606020202030204" pitchFamily="2" charset="0"/>
              </a:rPr>
              <a:t>A: That’s too bad. Maybe </a:t>
            </a:r>
            <a:r>
              <a:rPr lang="en-US" altLang="zh-CN" sz="2800">
                <a:solidFill>
                  <a:srgbClr val="FF0000"/>
                </a:solidFill>
                <a:latin typeface="Arial Narrow" panose="020B0606020202030204" pitchFamily="2" charset="0"/>
              </a:rPr>
              <a:t>another time</a:t>
            </a:r>
            <a:r>
              <a:rPr lang="en-US" altLang="zh-CN" sz="2800">
                <a:latin typeface="Arial Narrow" panose="020B0606020202030204" pitchFamily="2" charset="0"/>
              </a:rPr>
              <a:t> </a:t>
            </a:r>
            <a:r>
              <a:rPr lang="zh-CN" altLang="en-US" sz="2800">
                <a:latin typeface="Arial Narrow" panose="020B0606020202030204" pitchFamily="2" charset="0"/>
                <a:ea typeface="隶书" panose="02010509060101010101" pitchFamily="1" charset="-122"/>
              </a:rPr>
              <a:t>（下次）</a:t>
            </a:r>
            <a:r>
              <a:rPr lang="en-US" altLang="zh-CN" sz="2800">
                <a:latin typeface="Arial Narrow" panose="020B0606020202030204" pitchFamily="2" charset="0"/>
              </a:rPr>
              <a:t>.</a:t>
            </a:r>
            <a:endParaRPr lang="en-US" altLang="zh-CN" sz="2800">
              <a:latin typeface="Arial Narrow" panose="020B0606020202030204" pitchFamily="2" charset="0"/>
            </a:endParaRPr>
          </a:p>
        </p:txBody>
      </p:sp>
      <p:sp>
        <p:nvSpPr>
          <p:cNvPr id="15370" name="矩形 15369"/>
          <p:cNvSpPr/>
          <p:nvPr/>
        </p:nvSpPr>
        <p:spPr>
          <a:xfrm>
            <a:off x="1116013" y="1773238"/>
            <a:ext cx="5903912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Arial Narrow" panose="020B0606020202030204" pitchFamily="2" charset="0"/>
              </a:rPr>
              <a:t>B: Sure, Joe. Thanks for </a:t>
            </a:r>
            <a:r>
              <a:rPr lang="en-US" altLang="zh-CN" sz="2800">
                <a:solidFill>
                  <a:srgbClr val="FF0066"/>
                </a:solidFill>
                <a:latin typeface="Arial Narrow" panose="020B0606020202030204" pitchFamily="2" charset="0"/>
              </a:rPr>
              <a:t>asking</a:t>
            </a:r>
            <a:r>
              <a:rPr lang="en-US" altLang="zh-CN" sz="2800">
                <a:latin typeface="Arial Narrow" panose="020B0606020202030204" pitchFamily="2" charset="0"/>
              </a:rPr>
              <a:t>.</a:t>
            </a:r>
            <a:endParaRPr lang="en-US" altLang="zh-CN" sz="2800">
              <a:latin typeface="Arial Narrow" panose="020B0606020202030204" pitchFamily="2" charset="0"/>
            </a:endParaRPr>
          </a:p>
        </p:txBody>
      </p:sp>
      <p:sp>
        <p:nvSpPr>
          <p:cNvPr id="15371" name="文本框 15370"/>
          <p:cNvSpPr txBox="1"/>
          <p:nvPr/>
        </p:nvSpPr>
        <p:spPr>
          <a:xfrm>
            <a:off x="395288" y="3141663"/>
            <a:ext cx="11049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chemeClr val="tx2"/>
                </a:solidFill>
                <a:latin typeface="Arial Narrow" panose="020B0606020202030204" pitchFamily="2" charset="0"/>
              </a:rPr>
              <a:t>          </a:t>
            </a:r>
            <a:endParaRPr lang="en-US" altLang="zh-CN" sz="3200">
              <a:latin typeface="Arial Narrow" panose="020B0606020202030204" pitchFamily="2" charset="0"/>
            </a:endParaRPr>
          </a:p>
        </p:txBody>
      </p:sp>
      <p:sp>
        <p:nvSpPr>
          <p:cNvPr id="15372" name="矩形 15371"/>
          <p:cNvSpPr/>
          <p:nvPr/>
        </p:nvSpPr>
        <p:spPr>
          <a:xfrm>
            <a:off x="1042988" y="260350"/>
            <a:ext cx="8101012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Arial Narrow" panose="020B0606020202030204" pitchFamily="2" charset="0"/>
              </a:rPr>
              <a:t> A: Hey, Dave, Can you go to the movies on Saturday?</a:t>
            </a:r>
            <a:endParaRPr lang="en-US" altLang="zh-CN" sz="2800">
              <a:latin typeface="Arial Narrow" panose="020B0606020202030204" pitchFamily="2" charset="0"/>
            </a:endParaRPr>
          </a:p>
        </p:txBody>
      </p:sp>
      <p:sp>
        <p:nvSpPr>
          <p:cNvPr id="15373" name="矩形 15372"/>
          <p:cNvSpPr/>
          <p:nvPr/>
        </p:nvSpPr>
        <p:spPr>
          <a:xfrm>
            <a:off x="1116013" y="763588"/>
            <a:ext cx="9180512" cy="733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Arial Narrow" panose="020B0606020202030204" pitchFamily="2" charset="0"/>
              </a:rPr>
              <a:t>B: I’m sorry, I can’t. I have too much homework this weekend.</a:t>
            </a:r>
            <a:endParaRPr lang="en-US" altLang="zh-CN" sz="2800">
              <a:latin typeface="Arial Narrow" panose="020B0606020202030204" pitchFamily="2" charset="0"/>
            </a:endParaRPr>
          </a:p>
        </p:txBody>
      </p:sp>
      <p:sp>
        <p:nvSpPr>
          <p:cNvPr id="15374" name="矩形 15373"/>
          <p:cNvSpPr/>
          <p:nvPr/>
        </p:nvSpPr>
        <p:spPr>
          <a:xfrm>
            <a:off x="4284663" y="2892425"/>
            <a:ext cx="3841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>
                <a:solidFill>
                  <a:schemeClr val="folHlink"/>
                </a:solidFill>
                <a:latin typeface="Comic Sans MS" panose="030F0702030302020204" pitchFamily="2" charset="0"/>
                <a:ea typeface="隶书" panose="02010509060101010101" pitchFamily="1" charset="-122"/>
              </a:rPr>
              <a:t>用下列的词组替换：</a:t>
            </a:r>
            <a:endParaRPr lang="zh-CN" altLang="en-US" sz="3200">
              <a:solidFill>
                <a:schemeClr val="folHlink"/>
              </a:solidFill>
              <a:latin typeface="Comic Sans MS" panose="030F0702030302020204" pitchFamily="2" charset="0"/>
              <a:ea typeface="隶书" panose="02010509060101010101" pitchFamily="1" charset="-122"/>
            </a:endParaRPr>
          </a:p>
        </p:txBody>
      </p:sp>
      <p:sp>
        <p:nvSpPr>
          <p:cNvPr id="15375" name="直接连接符 15374"/>
          <p:cNvSpPr/>
          <p:nvPr/>
        </p:nvSpPr>
        <p:spPr>
          <a:xfrm>
            <a:off x="4284663" y="908050"/>
            <a:ext cx="2087562" cy="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6" name="直接连接符 15375"/>
          <p:cNvSpPr/>
          <p:nvPr/>
        </p:nvSpPr>
        <p:spPr>
          <a:xfrm>
            <a:off x="3995738" y="1412875"/>
            <a:ext cx="3168650" cy="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5377" name="图片 15376" descr="xjsltx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0"/>
            <a:ext cx="125730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8" name="图片 15377" descr="xjsltx0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1828800"/>
            <a:ext cx="1200150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9" name="矩形 15378"/>
          <p:cNvSpPr/>
          <p:nvPr/>
        </p:nvSpPr>
        <p:spPr>
          <a:xfrm>
            <a:off x="457200" y="5715000"/>
            <a:ext cx="2819400" cy="898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400" b="1" i="1" spc="-44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 pitchFamily="2" charset="0"/>
                <a:ea typeface="Arial Black" panose="020B0A04020102020204" pitchFamily="2" charset="0"/>
              </a:rPr>
              <a:t>Pair work</a:t>
            </a:r>
            <a:endParaRPr lang="zh-CN" altLang="en-US" sz="4400" b="1" i="1" spc="-44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 pitchFamily="2" charset="0"/>
              <a:ea typeface="Arial Black" panose="020B0A040201020202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386" name="表格 16385"/>
          <p:cNvGraphicFramePr/>
          <p:nvPr/>
        </p:nvGraphicFramePr>
        <p:xfrm>
          <a:off x="838200" y="838200"/>
          <a:ext cx="6858000" cy="2549525"/>
        </p:xfrm>
        <a:graphic>
          <a:graphicData uri="http://schemas.openxmlformats.org/drawingml/2006/table">
            <a:tbl>
              <a:tblPr/>
              <a:tblGrid>
                <a:gridCol w="2286000"/>
                <a:gridCol w="2017713"/>
                <a:gridCol w="2554287"/>
              </a:tblGrid>
              <a:tr h="7366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 i="1">
                          <a:solidFill>
                            <a:srgbClr val="996633"/>
                          </a:solidFill>
                        </a:rPr>
                        <a:t>Name</a:t>
                      </a:r>
                      <a:endParaRPr lang="zh-CN" altLang="en-US" b="1" i="1">
                        <a:solidFill>
                          <a:srgbClr val="996633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 i="1">
                          <a:solidFill>
                            <a:schemeClr val="accent2"/>
                          </a:solidFill>
                        </a:rPr>
                        <a:t>Can/Can’t</a:t>
                      </a:r>
                      <a:endParaRPr lang="zh-CN" altLang="en-US" b="1" i="1">
                        <a:solidFill>
                          <a:schemeClr val="accent2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 i="1">
                          <a:solidFill>
                            <a:srgbClr val="990099"/>
                          </a:solidFill>
                        </a:rPr>
                        <a:t>Reasons</a:t>
                      </a:r>
                      <a:endParaRPr lang="zh-CN" altLang="en-US" b="1" i="1">
                        <a:solidFill>
                          <a:srgbClr val="990099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Tom</a:t>
                      </a:r>
                      <a:endParaRPr lang="zh-CN" altLang="en-US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can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/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Li Hong</a:t>
                      </a:r>
                      <a:endParaRPr lang="zh-CN" altLang="en-US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can’t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study for a test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8" name="WordArt 33"/>
          <p:cNvSpPr>
            <a:spLocks noTextEdit="1"/>
          </p:cNvSpPr>
          <p:nvPr/>
        </p:nvSpPr>
        <p:spPr>
          <a:xfrm>
            <a:off x="152400" y="3124200"/>
            <a:ext cx="1438275" cy="723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Report: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409" name="Text Box 34"/>
          <p:cNvSpPr txBox="1"/>
          <p:nvPr/>
        </p:nvSpPr>
        <p:spPr>
          <a:xfrm>
            <a:off x="304800" y="3810000"/>
            <a:ext cx="883920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2" charset="0"/>
              </a:rPr>
              <a:t> I’m having a party ___Saturday evening. I want to ____ my friends to come to  my party.</a:t>
            </a:r>
            <a:r>
              <a:rPr lang="en-US" altLang="zh-CN" sz="3200">
                <a:latin typeface="Times New Roman" panose="02020603050405020304" pitchFamily="2" charset="0"/>
              </a:rPr>
              <a:t> </a:t>
            </a:r>
            <a:r>
              <a:rPr lang="en-US" altLang="zh-CN" sz="3200" b="1">
                <a:latin typeface="Times New Roman" panose="02020603050405020304" pitchFamily="2" charset="0"/>
              </a:rPr>
              <a:t>Tom is free. He can come to my party. Li Hong ______ come. She ________ study /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is</a:t>
            </a:r>
            <a:r>
              <a:rPr lang="en-US" altLang="zh-CN" sz="3200" b="1">
                <a:latin typeface="Times New Roman" panose="02020603050405020304" pitchFamily="2" charset="0"/>
              </a:rPr>
              <a:t> _________ for a test…. 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2" charset="0"/>
              </a:rPr>
              <a:t>What a big/ small party</a:t>
            </a:r>
            <a:r>
              <a:rPr lang="en-US" altLang="zh-CN" sz="3200" b="1">
                <a:latin typeface="Times New Roman" panose="02020603050405020304" pitchFamily="2" charset="0"/>
              </a:rPr>
              <a:t>!</a:t>
            </a:r>
            <a:endParaRPr lang="en-US" altLang="zh-CN" sz="3200" b="1">
              <a:latin typeface="Times New Roman" panose="02020603050405020304" pitchFamily="2" charset="0"/>
            </a:endParaRPr>
          </a:p>
        </p:txBody>
      </p:sp>
      <p:sp>
        <p:nvSpPr>
          <p:cNvPr id="16410" name="文本框 16409"/>
          <p:cNvSpPr txBox="1"/>
          <p:nvPr/>
        </p:nvSpPr>
        <p:spPr>
          <a:xfrm>
            <a:off x="304800" y="152400"/>
            <a:ext cx="457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D60093"/>
                </a:solidFill>
                <a:latin typeface="Arial" panose="020B0604020202020204" pitchFamily="34" charset="0"/>
              </a:rPr>
              <a:t>Make invitations</a:t>
            </a:r>
            <a:endParaRPr lang="en-US" altLang="zh-CN" sz="3600" b="1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16411" name="矩形 16410"/>
          <p:cNvSpPr/>
          <p:nvPr/>
        </p:nvSpPr>
        <p:spPr>
          <a:xfrm>
            <a:off x="3810000" y="3810000"/>
            <a:ext cx="6127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2" charset="0"/>
              </a:rPr>
              <a:t>on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16412" name="矩形 16411"/>
          <p:cNvSpPr/>
          <p:nvPr/>
        </p:nvSpPr>
        <p:spPr>
          <a:xfrm>
            <a:off x="838200" y="4267200"/>
            <a:ext cx="7715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2" charset="0"/>
              </a:rPr>
              <a:t>ask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16413" name="矩形 16412"/>
          <p:cNvSpPr/>
          <p:nvPr/>
        </p:nvSpPr>
        <p:spPr>
          <a:xfrm>
            <a:off x="7543800" y="4706938"/>
            <a:ext cx="10636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2" charset="0"/>
              </a:rPr>
              <a:t>can’t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16414" name="矩形 16413"/>
          <p:cNvSpPr/>
          <p:nvPr/>
        </p:nvSpPr>
        <p:spPr>
          <a:xfrm>
            <a:off x="2362200" y="5257800"/>
            <a:ext cx="12112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2" charset="0"/>
              </a:rPr>
              <a:t>has to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16415" name="矩形 16414"/>
          <p:cNvSpPr/>
          <p:nvPr/>
        </p:nvSpPr>
        <p:spPr>
          <a:xfrm>
            <a:off x="5715000" y="5257800"/>
            <a:ext cx="16732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2" charset="0"/>
              </a:rPr>
              <a:t>studying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1" name="R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9" grpId="0"/>
      <p:bldP spid="16411" grpId="0"/>
      <p:bldP spid="16412" grpId="0"/>
      <p:bldP spid="16413" grpId="0"/>
      <p:bldP spid="16414" grpId="0"/>
      <p:bldP spid="16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458200" cy="762000"/>
          </a:xfrm>
          <a:ln/>
        </p:spPr>
        <p:txBody>
          <a:bodyPr vert="horz" wrap="square" anchor="ctr"/>
          <a:p>
            <a:r>
              <a:rPr lang="en-US" altLang="zh-CN"/>
              <a:t>Read and fill in the blanks</a:t>
            </a:r>
            <a:endParaRPr lang="en-US" altLang="zh-CN"/>
          </a:p>
        </p:txBody>
      </p:sp>
      <p:sp>
        <p:nvSpPr>
          <p:cNvPr id="17411" name="Text Box 4"/>
          <p:cNvSpPr txBox="1"/>
          <p:nvPr/>
        </p:nvSpPr>
        <p:spPr>
          <a:xfrm>
            <a:off x="914400" y="1219200"/>
            <a:ext cx="6781800" cy="2589213"/>
          </a:xfrm>
          <a:prstGeom prst="rect">
            <a:avLst/>
          </a:prstGeom>
          <a:noFill/>
          <a:ln w="60325" cap="flat" cmpd="dbl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200" b="1">
                <a:latin typeface="Times New Roman" panose="02020603050405020304" pitchFamily="2" charset="0"/>
              </a:rPr>
              <a:t>It’s a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2" charset="0"/>
              </a:rPr>
              <a:t> Birthday Party!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2" charset="0"/>
            </a:endParaRPr>
          </a:p>
          <a:p>
            <a:r>
              <a:rPr lang="en-US" altLang="zh-CN" sz="3200" b="1">
                <a:latin typeface="Times New Roman" panose="02020603050405020304" pitchFamily="2" charset="0"/>
              </a:rPr>
              <a:t>For whom: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2" charset="0"/>
              </a:rPr>
              <a:t> Lisa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2" charset="0"/>
            </a:endParaRPr>
          </a:p>
          <a:p>
            <a:r>
              <a:rPr lang="en-US" altLang="zh-CN" sz="3200" b="1">
                <a:latin typeface="Times New Roman" panose="02020603050405020304" pitchFamily="2" charset="0"/>
              </a:rPr>
              <a:t>Time: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2" charset="0"/>
              </a:rPr>
              <a:t> Friday, June 30, at four-thirty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2" charset="0"/>
            </a:endParaRPr>
          </a:p>
          <a:p>
            <a:r>
              <a:rPr lang="en-US" altLang="zh-CN" sz="3200" b="1">
                <a:latin typeface="Times New Roman" panose="02020603050405020304" pitchFamily="2" charset="0"/>
              </a:rPr>
              <a:t>Place: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2" charset="0"/>
              </a:rPr>
              <a:t> Lisa’s house, 15th street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2" charset="0"/>
            </a:endParaRPr>
          </a:p>
          <a:p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2" charset="0"/>
              </a:rPr>
              <a:t>Come and have fun.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2" name="Text Box 5"/>
          <p:cNvSpPr txBox="1"/>
          <p:nvPr/>
        </p:nvSpPr>
        <p:spPr>
          <a:xfrm>
            <a:off x="838200" y="3886200"/>
            <a:ext cx="6967538" cy="2530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latin typeface="Times New Roman" panose="02020603050405020304" pitchFamily="2" charset="0"/>
              </a:rPr>
              <a:t>Lisa: Hi, Simon, _____ you come 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r>
              <a:rPr lang="en-US" altLang="zh-CN" sz="3200" b="1">
                <a:latin typeface="Times New Roman" panose="02020603050405020304" pitchFamily="2" charset="0"/>
              </a:rPr>
              <a:t>          to my _____________?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r>
              <a:rPr lang="en-US" altLang="zh-CN" sz="3200" b="1">
                <a:latin typeface="Times New Roman" panose="02020603050405020304" pitchFamily="2" charset="0"/>
              </a:rPr>
              <a:t>Simon: ___________ is it?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r>
              <a:rPr lang="en-US" altLang="zh-CN" sz="3200" b="1">
                <a:latin typeface="Times New Roman" panose="02020603050405020304" pitchFamily="2" charset="0"/>
              </a:rPr>
              <a:t>Lisa: It’s ___________ at ___________.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r>
              <a:rPr lang="en-US" altLang="zh-CN" sz="3200" b="1">
                <a:latin typeface="Times New Roman" panose="02020603050405020304" pitchFamily="2" charset="0"/>
              </a:rPr>
              <a:t>Simon: Great! I’d love to.</a:t>
            </a:r>
            <a:endParaRPr lang="en-US" altLang="zh-CN" sz="3200" b="1">
              <a:latin typeface="Times New Roman" panose="02020603050405020304" pitchFamily="2" charset="0"/>
            </a:endParaRPr>
          </a:p>
        </p:txBody>
      </p:sp>
      <p:sp>
        <p:nvSpPr>
          <p:cNvPr id="17413" name="Text Box 6"/>
          <p:cNvSpPr txBox="1"/>
          <p:nvPr/>
        </p:nvSpPr>
        <p:spPr>
          <a:xfrm>
            <a:off x="4038600" y="3810000"/>
            <a:ext cx="7937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can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4" name="Text Box 7"/>
          <p:cNvSpPr txBox="1"/>
          <p:nvPr/>
        </p:nvSpPr>
        <p:spPr>
          <a:xfrm>
            <a:off x="2971800" y="4343400"/>
            <a:ext cx="27447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birthday party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5" name="Text Box 8"/>
          <p:cNvSpPr txBox="1"/>
          <p:nvPr/>
        </p:nvSpPr>
        <p:spPr>
          <a:xfrm>
            <a:off x="2454275" y="4891088"/>
            <a:ext cx="20224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What time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6" name="Text Box 9"/>
          <p:cNvSpPr txBox="1"/>
          <p:nvPr/>
        </p:nvSpPr>
        <p:spPr>
          <a:xfrm>
            <a:off x="2738438" y="5381625"/>
            <a:ext cx="15271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June 30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7" name="Text Box 10"/>
          <p:cNvSpPr txBox="1"/>
          <p:nvPr/>
        </p:nvSpPr>
        <p:spPr>
          <a:xfrm>
            <a:off x="5478463" y="5322888"/>
            <a:ext cx="205581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four-thirty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7418" name="Picture 11" descr="线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78600"/>
            <a:ext cx="91440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2" descr="线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5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Picture 13" descr="线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Picture 14" descr="线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0"/>
            <a:ext cx="2095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3" grpId="1"/>
      <p:bldP spid="17414" grpId="0"/>
      <p:bldP spid="17415" grpId="0"/>
      <p:bldP spid="17416" grpId="0"/>
      <p:bldP spid="174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  <a:ln/>
        </p:spPr>
        <p:txBody>
          <a:bodyPr anchor="ctr"/>
          <a:p>
            <a:r>
              <a:rPr lang="en-US" altLang="zh-CN" b="1">
                <a:solidFill>
                  <a:srgbClr val="FF3300"/>
                </a:solidFill>
              </a:rPr>
              <a:t>Grammar Focus</a:t>
            </a:r>
            <a:endParaRPr lang="en-US" altLang="zh-CN" b="1">
              <a:solidFill>
                <a:srgbClr val="FF3300"/>
              </a:solidFill>
            </a:endParaRPr>
          </a:p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xfrm>
            <a:off x="323850" y="1844675"/>
            <a:ext cx="8459788" cy="4724400"/>
          </a:xfrm>
          <a:ln/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FF3399"/>
                </a:solidFill>
                <a:latin typeface="宋体" panose="02010600030101010101" pitchFamily="2" charset="-122"/>
              </a:rPr>
              <a:t>主要句型</a:t>
            </a:r>
            <a:r>
              <a:rPr lang="zh-CN" altLang="en-US" sz="2400" b="1">
                <a:latin typeface="宋体" panose="02010600030101010101" pitchFamily="2" charset="-122"/>
              </a:rPr>
              <a:t>：</a:t>
            </a:r>
            <a:endParaRPr lang="zh-CN" altLang="en-US" sz="2400" b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 u="sng">
                <a:solidFill>
                  <a:srgbClr val="000066"/>
                </a:solidFill>
              </a:rPr>
              <a:t>Can you come to my party</a:t>
            </a:r>
            <a:r>
              <a:rPr lang="zh-CN" altLang="en-US" sz="2800" b="1" u="sng">
                <a:solidFill>
                  <a:srgbClr val="000066"/>
                </a:solidFill>
              </a:rPr>
              <a:t>？</a:t>
            </a:r>
            <a:endParaRPr lang="zh-CN" altLang="en-US" sz="2800" b="1" u="sng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4D4D4D"/>
                </a:solidFill>
              </a:rPr>
              <a:t>    </a:t>
            </a:r>
            <a:r>
              <a:rPr lang="en-US" altLang="zh-CN" b="1">
                <a:solidFill>
                  <a:srgbClr val="4D4D4D"/>
                </a:solidFill>
                <a:latin typeface="Times New Roman" panose="02020603050405020304" pitchFamily="2" charset="0"/>
              </a:rPr>
              <a:t>Sure,  I’d love to.</a:t>
            </a:r>
            <a:endParaRPr lang="en-US" altLang="zh-CN" b="1">
              <a:solidFill>
                <a:srgbClr val="4D4D4D"/>
              </a:solidFill>
              <a:latin typeface="Times New Roman" panose="02020603050405020304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>
                <a:solidFill>
                  <a:srgbClr val="4D4D4D"/>
                </a:solidFill>
                <a:latin typeface="Times New Roman" panose="02020603050405020304" pitchFamily="2" charset="0"/>
              </a:rPr>
              <a:t>    Sorry, I can’t.I </a:t>
            </a:r>
            <a:r>
              <a:rPr lang="en-US" altLang="zh-CN" b="1">
                <a:solidFill>
                  <a:srgbClr val="6666FF"/>
                </a:solidFill>
                <a:latin typeface="Times New Roman" panose="02020603050405020304" pitchFamily="2" charset="0"/>
              </a:rPr>
              <a:t>have  to</a:t>
            </a:r>
            <a:r>
              <a:rPr lang="en-US" altLang="zh-CN" b="1">
                <a:solidFill>
                  <a:srgbClr val="4D4D4D"/>
                </a:solidFill>
                <a:latin typeface="Times New Roman" panose="02020603050405020304" pitchFamily="2" charset="0"/>
              </a:rPr>
              <a:t>…</a:t>
            </a:r>
            <a:endParaRPr lang="en-US" altLang="zh-CN" b="1">
              <a:solidFill>
                <a:srgbClr val="4D4D4D"/>
              </a:solidFill>
              <a:latin typeface="Times New Roman" panose="02020603050405020304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>
                <a:solidFill>
                  <a:srgbClr val="4D4D4D"/>
                </a:solidFill>
                <a:latin typeface="Times New Roman" panose="02020603050405020304" pitchFamily="2" charset="0"/>
              </a:rPr>
              <a:t>    Sorry, I can’t. I’</a:t>
            </a:r>
            <a:r>
              <a:rPr lang="en-US" altLang="zh-CN" b="1">
                <a:solidFill>
                  <a:srgbClr val="6666FF"/>
                </a:solidFill>
                <a:latin typeface="Times New Roman" panose="02020603050405020304" pitchFamily="2" charset="0"/>
              </a:rPr>
              <a:t>m visiting</a:t>
            </a:r>
            <a:r>
              <a:rPr lang="en-US" altLang="zh-CN" b="1">
                <a:solidFill>
                  <a:srgbClr val="4D4D4D"/>
                </a:solidFill>
                <a:latin typeface="Times New Roman" panose="02020603050405020304" pitchFamily="2" charset="0"/>
              </a:rPr>
              <a:t> my aunt/…</a:t>
            </a:r>
            <a:endParaRPr lang="en-US" altLang="zh-CN" b="1">
              <a:solidFill>
                <a:srgbClr val="4D4D4D"/>
              </a:solidFill>
              <a:latin typeface="Times New Roman" panose="02020603050405020304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 u="sng">
                <a:solidFill>
                  <a:srgbClr val="000066"/>
                </a:solidFill>
              </a:rPr>
              <a:t>Can he/she/they</a:t>
            </a:r>
            <a:r>
              <a:rPr lang="en-US" altLang="zh-CN" b="1" u="sng">
                <a:solidFill>
                  <a:srgbClr val="000066"/>
                </a:solidFill>
                <a:latin typeface="Arial" panose="020B0604020202020204" pitchFamily="34" charset="0"/>
              </a:rPr>
              <a:t>…</a:t>
            </a:r>
            <a:r>
              <a:rPr lang="en-US" altLang="zh-CN" b="1" u="sng">
                <a:solidFill>
                  <a:srgbClr val="000066"/>
                </a:solidFill>
              </a:rPr>
              <a:t> </a:t>
            </a:r>
            <a:r>
              <a:rPr lang="zh-CN" altLang="en-US" b="1" u="sng">
                <a:solidFill>
                  <a:srgbClr val="000066"/>
                </a:solidFill>
              </a:rPr>
              <a:t>？</a:t>
            </a:r>
            <a:endParaRPr lang="zh-CN" altLang="en-US" b="1" u="sng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4D4D4D"/>
                </a:solidFill>
              </a:rPr>
              <a:t>   </a:t>
            </a:r>
            <a:r>
              <a:rPr lang="en-US" altLang="zh-CN" b="1">
                <a:solidFill>
                  <a:srgbClr val="4D4D4D"/>
                </a:solidFill>
                <a:latin typeface="Times New Roman" panose="02020603050405020304" pitchFamily="2" charset="0"/>
              </a:rPr>
              <a:t>No, he/she/they can’t.  He/She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</a:rPr>
              <a:t>has</a:t>
            </a:r>
            <a:r>
              <a:rPr lang="en-US" altLang="zh-CN" b="1">
                <a:solidFill>
                  <a:srgbClr val="4D4D4D"/>
                </a:solidFill>
                <a:latin typeface="Times New Roman" panose="02020603050405020304" pitchFamily="2" charset="0"/>
              </a:rPr>
              <a:t> /They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</a:rPr>
              <a:t>have to</a:t>
            </a:r>
            <a:r>
              <a:rPr lang="en-US" altLang="zh-CN" b="1">
                <a:solidFill>
                  <a:srgbClr val="4D4D4D"/>
                </a:solidFill>
                <a:latin typeface="Times New Roman" panose="02020603050405020304" pitchFamily="2" charset="0"/>
              </a:rPr>
              <a:t>…</a:t>
            </a:r>
            <a:endParaRPr lang="en-US" altLang="zh-CN" b="1">
              <a:solidFill>
                <a:srgbClr val="4D4D4D"/>
              </a:solidFill>
              <a:latin typeface="Times New Roman" panose="02020603050405020304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>
                <a:solidFill>
                  <a:srgbClr val="4D4D4D"/>
                </a:solidFill>
                <a:latin typeface="Times New Roman" panose="02020603050405020304" pitchFamily="2" charset="0"/>
              </a:rPr>
              <a:t>   No, he/she/they can’t. He/She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</a:rPr>
              <a:t>is</a:t>
            </a:r>
            <a:r>
              <a:rPr lang="en-US" altLang="zh-CN" b="1">
                <a:solidFill>
                  <a:srgbClr val="4D4D4D"/>
                </a:solidFill>
                <a:latin typeface="Times New Roman" panose="02020603050405020304" pitchFamily="2" charset="0"/>
              </a:rPr>
              <a:t>… They’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2" charset="0"/>
              </a:rPr>
              <a:t>re</a:t>
            </a:r>
            <a:r>
              <a:rPr lang="en-US" altLang="zh-CN" b="1">
                <a:solidFill>
                  <a:srgbClr val="4D4D4D"/>
                </a:solidFill>
                <a:latin typeface="Times New Roman" panose="02020603050405020304" pitchFamily="2" charset="0"/>
              </a:rPr>
              <a:t>…</a:t>
            </a:r>
            <a:endParaRPr lang="en-US" altLang="zh-CN" b="1">
              <a:latin typeface="Times New Roman" panose="02020603050405020304" pitchFamily="2" charset="0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611188" y="914400"/>
            <a:ext cx="7315200" cy="749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</a:pPr>
            <a:r>
              <a:rPr lang="zh-CN" altLang="en-US" sz="2400" b="1">
                <a:solidFill>
                  <a:srgbClr val="333333"/>
                </a:solidFill>
                <a:latin typeface="宋体" panose="02010600030101010101" pitchFamily="2" charset="-122"/>
              </a:rPr>
              <a:t>本单元谈论和学习怎样</a:t>
            </a:r>
            <a:r>
              <a:rPr lang="zh-CN" altLang="en-US" sz="2400" b="1">
                <a:solidFill>
                  <a:srgbClr val="FF6600"/>
                </a:solidFill>
                <a:latin typeface="宋体" panose="02010600030101010101" pitchFamily="2" charset="-122"/>
              </a:rPr>
              <a:t>邀请别人</a:t>
            </a:r>
            <a:r>
              <a:rPr lang="zh-CN" altLang="en-US" sz="2400" b="1">
                <a:solidFill>
                  <a:srgbClr val="333333"/>
                </a:solidFill>
                <a:latin typeface="宋体" panose="02010600030101010101" pitchFamily="2" charset="-122"/>
              </a:rPr>
              <a:t>或</a:t>
            </a:r>
            <a:r>
              <a:rPr lang="zh-CN" altLang="en-US" sz="2400" b="1">
                <a:solidFill>
                  <a:srgbClr val="FF6600"/>
                </a:solidFill>
                <a:latin typeface="宋体" panose="02010600030101010101" pitchFamily="2" charset="-122"/>
              </a:rPr>
              <a:t>接受</a:t>
            </a:r>
            <a:r>
              <a:rPr lang="zh-CN" altLang="en-US" sz="2400" b="1">
                <a:solidFill>
                  <a:srgbClr val="333333"/>
                </a:solidFill>
                <a:latin typeface="宋体" panose="02010600030101010101" pitchFamily="2" charset="-122"/>
              </a:rPr>
              <a:t>别人的邀请以及如何委婉</a:t>
            </a:r>
            <a:r>
              <a:rPr lang="zh-CN" altLang="en-US" sz="2400" b="1">
                <a:solidFill>
                  <a:srgbClr val="0033CC"/>
                </a:solidFill>
                <a:latin typeface="宋体" panose="02010600030101010101" pitchFamily="2" charset="-122"/>
              </a:rPr>
              <a:t>说明不能应邀的原因</a:t>
            </a:r>
            <a:r>
              <a:rPr lang="zh-CN" altLang="en-US" sz="2400" b="1">
                <a:solidFill>
                  <a:srgbClr val="333333"/>
                </a:solidFill>
                <a:latin typeface="宋体" panose="02010600030101010101" pitchFamily="2" charset="-122"/>
              </a:rPr>
              <a:t>。</a:t>
            </a:r>
            <a:endParaRPr lang="zh-CN" altLang="en-US" sz="2400" b="1">
              <a:solidFill>
                <a:srgbClr val="333333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6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charRg st="6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32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charRg st="32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56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charRg st="56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87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charRg st="87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30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charRg st="130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49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charRg st="149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202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charRg st="202" end="2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9457" descr="问号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41275"/>
            <a:ext cx="1141413" cy="102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9458" descr="logo1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6092825"/>
            <a:ext cx="1258888" cy="44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19459" descr="logo1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6415088"/>
            <a:ext cx="1258888" cy="44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19460" descr="logo1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6165850"/>
            <a:ext cx="1258888" cy="442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直接连接符 19461"/>
          <p:cNvSpPr/>
          <p:nvPr/>
        </p:nvSpPr>
        <p:spPr>
          <a:xfrm flipH="1">
            <a:off x="8532813" y="1066800"/>
            <a:ext cx="1587" cy="4883150"/>
          </a:xfrm>
          <a:prstGeom prst="line">
            <a:avLst/>
          </a:prstGeom>
          <a:ln w="57150" cap="flat" cmpd="thinThick">
            <a:solidFill>
              <a:srgbClr val="6699FF"/>
            </a:solidFill>
            <a:prstDash val="dashDot"/>
            <a:headEnd type="none" w="med" len="med"/>
            <a:tailEnd type="none" w="med" len="med"/>
          </a:ln>
        </p:spPr>
      </p:sp>
      <p:sp>
        <p:nvSpPr>
          <p:cNvPr id="19463" name="直接连接符 19462"/>
          <p:cNvSpPr/>
          <p:nvPr/>
        </p:nvSpPr>
        <p:spPr>
          <a:xfrm flipH="1">
            <a:off x="468313" y="914400"/>
            <a:ext cx="6624637" cy="0"/>
          </a:xfrm>
          <a:prstGeom prst="line">
            <a:avLst/>
          </a:prstGeom>
          <a:ln w="57150" cap="flat" cmpd="thinThick">
            <a:solidFill>
              <a:srgbClr val="6699FF"/>
            </a:solidFill>
            <a:prstDash val="dashDot"/>
            <a:headEnd type="none" w="med" len="med"/>
            <a:tailEnd type="none" w="med" len="med"/>
          </a:ln>
        </p:spPr>
      </p:sp>
      <p:sp>
        <p:nvSpPr>
          <p:cNvPr id="19464" name="文本框 19463"/>
          <p:cNvSpPr txBox="1"/>
          <p:nvPr/>
        </p:nvSpPr>
        <p:spPr>
          <a:xfrm>
            <a:off x="457200" y="228600"/>
            <a:ext cx="4343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tx2"/>
                </a:solidFill>
                <a:latin typeface="Arial Black" panose="020B0A04020102020204" pitchFamily="2" charset="0"/>
              </a:rPr>
              <a:t>Translations:</a:t>
            </a:r>
            <a:endParaRPr lang="en-US" altLang="zh-CN" sz="3200" b="1">
              <a:solidFill>
                <a:schemeClr val="tx2"/>
              </a:solidFill>
              <a:latin typeface="Arial Black" panose="020B0A04020102020204" pitchFamily="2" charset="0"/>
            </a:endParaRPr>
          </a:p>
        </p:txBody>
      </p:sp>
      <p:sp>
        <p:nvSpPr>
          <p:cNvPr id="19465" name="文本框 19464"/>
          <p:cNvSpPr txBox="1"/>
          <p:nvPr/>
        </p:nvSpPr>
        <p:spPr>
          <a:xfrm>
            <a:off x="609600" y="914400"/>
            <a:ext cx="6019800" cy="531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</a:pPr>
            <a:r>
              <a:rPr lang="en-US" altLang="zh-CN" sz="3600">
                <a:latin typeface="隶书" panose="02010509060101010101" pitchFamily="1" charset="-122"/>
                <a:ea typeface="隶书" panose="02010509060101010101" pitchFamily="1" charset="-122"/>
              </a:rPr>
              <a:t>1.</a:t>
            </a:r>
            <a:r>
              <a:rPr lang="zh-CN" altLang="en-US" sz="3600">
                <a:latin typeface="隶书" panose="02010509060101010101" pitchFamily="1" charset="-122"/>
                <a:ea typeface="隶书" panose="02010509060101010101" pitchFamily="1" charset="-122"/>
              </a:rPr>
              <a:t>你能参加我的晚会吗？</a:t>
            </a:r>
            <a:endParaRPr lang="zh-CN" altLang="en-US" sz="3600">
              <a:latin typeface="Comic Sans MS" panose="030F0702030302020204" pitchFamily="2" charset="0"/>
            </a:endParaRPr>
          </a:p>
        </p:txBody>
      </p:sp>
      <p:sp>
        <p:nvSpPr>
          <p:cNvPr id="19466" name="文本框 19465"/>
          <p:cNvSpPr txBox="1"/>
          <p:nvPr/>
        </p:nvSpPr>
        <p:spPr>
          <a:xfrm>
            <a:off x="1149350" y="1371600"/>
            <a:ext cx="45545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990099"/>
                </a:solidFill>
                <a:latin typeface="Arial Narrow" panose="020B0606020202030204" pitchFamily="2" charset="0"/>
              </a:rPr>
              <a:t>Can you come to my party?</a:t>
            </a:r>
            <a:endParaRPr lang="en-US" altLang="zh-CN" sz="3200" b="1">
              <a:solidFill>
                <a:srgbClr val="990099"/>
              </a:solidFill>
              <a:latin typeface="Arial Narrow" panose="020B0606020202030204" pitchFamily="2" charset="0"/>
            </a:endParaRPr>
          </a:p>
        </p:txBody>
      </p:sp>
      <p:sp>
        <p:nvSpPr>
          <p:cNvPr id="19467" name="文本框 19466"/>
          <p:cNvSpPr txBox="1"/>
          <p:nvPr/>
        </p:nvSpPr>
        <p:spPr>
          <a:xfrm>
            <a:off x="1066800" y="1752600"/>
            <a:ext cx="7315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>
                <a:latin typeface="隶书" panose="02010509060101010101" pitchFamily="1" charset="-122"/>
                <a:ea typeface="隶书" panose="02010509060101010101" pitchFamily="1" charset="-122"/>
              </a:rPr>
              <a:t>对不起，我不能。我得帮助我妈妈。</a:t>
            </a:r>
            <a:endParaRPr lang="zh-CN" altLang="en-US" sz="36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9468" name="文本框 19467"/>
          <p:cNvSpPr txBox="1"/>
          <p:nvPr/>
        </p:nvSpPr>
        <p:spPr>
          <a:xfrm>
            <a:off x="1219200" y="2316163"/>
            <a:ext cx="660558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990099"/>
                </a:solidFill>
                <a:latin typeface="Arial Narrow" panose="020B0606020202030204" pitchFamily="2" charset="0"/>
              </a:rPr>
              <a:t>I’m sorry, I can’t. I have to help my mom.</a:t>
            </a:r>
            <a:endParaRPr lang="en-US" altLang="zh-CN" sz="3200" b="1">
              <a:solidFill>
                <a:srgbClr val="990099"/>
              </a:solidFill>
              <a:latin typeface="Arial Narrow" panose="020B0606020202030204" pitchFamily="2" charset="0"/>
            </a:endParaRPr>
          </a:p>
        </p:txBody>
      </p:sp>
      <p:sp>
        <p:nvSpPr>
          <p:cNvPr id="19469" name="文本框 19468"/>
          <p:cNvSpPr txBox="1"/>
          <p:nvPr/>
        </p:nvSpPr>
        <p:spPr>
          <a:xfrm>
            <a:off x="1143000" y="2820988"/>
            <a:ext cx="6705600" cy="531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</a:pPr>
            <a:r>
              <a:rPr lang="zh-CN" altLang="en-US" sz="3600">
                <a:latin typeface="隶书" panose="02010509060101010101" pitchFamily="1" charset="-122"/>
                <a:ea typeface="隶书" panose="02010509060101010101" pitchFamily="1" charset="-122"/>
              </a:rPr>
              <a:t>当然可以。我很愿意。</a:t>
            </a:r>
            <a:endParaRPr lang="zh-CN" altLang="en-US" sz="3600">
              <a:latin typeface="Comic Sans MS" panose="030F0702030302020204" pitchFamily="2" charset="0"/>
            </a:endParaRPr>
          </a:p>
        </p:txBody>
      </p:sp>
      <p:sp>
        <p:nvSpPr>
          <p:cNvPr id="19470" name="文本框 19469"/>
          <p:cNvSpPr txBox="1"/>
          <p:nvPr/>
        </p:nvSpPr>
        <p:spPr>
          <a:xfrm>
            <a:off x="1219200" y="3306763"/>
            <a:ext cx="259238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990099"/>
                </a:solidFill>
                <a:latin typeface="Arial Narrow" panose="020B0606020202030204" pitchFamily="2" charset="0"/>
              </a:rPr>
              <a:t>Sure, I’d love to.</a:t>
            </a:r>
            <a:endParaRPr lang="en-US" altLang="zh-CN" sz="3200">
              <a:solidFill>
                <a:srgbClr val="990099"/>
              </a:solidFill>
              <a:latin typeface="Arial Narrow" panose="020B0606020202030204" pitchFamily="2" charset="0"/>
            </a:endParaRPr>
          </a:p>
        </p:txBody>
      </p:sp>
      <p:sp>
        <p:nvSpPr>
          <p:cNvPr id="19471" name="文本框 19470"/>
          <p:cNvSpPr txBox="1"/>
          <p:nvPr/>
        </p:nvSpPr>
        <p:spPr>
          <a:xfrm>
            <a:off x="685800" y="3778250"/>
            <a:ext cx="6172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隶书" panose="02010509060101010101" pitchFamily="1" charset="-122"/>
                <a:ea typeface="隶书" panose="02010509060101010101" pitchFamily="1" charset="-122"/>
              </a:rPr>
              <a:t>2.</a:t>
            </a:r>
            <a:r>
              <a:rPr lang="zh-CN" altLang="en-US" sz="3600">
                <a:latin typeface="隶书" panose="02010509060101010101" pitchFamily="1" charset="-122"/>
                <a:ea typeface="隶书" panose="02010509060101010101" pitchFamily="1" charset="-122"/>
              </a:rPr>
              <a:t>她能去看电影吗？</a:t>
            </a:r>
            <a:endParaRPr lang="zh-CN" altLang="en-US" sz="36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9472" name="文本框 19471"/>
          <p:cNvSpPr txBox="1"/>
          <p:nvPr/>
        </p:nvSpPr>
        <p:spPr>
          <a:xfrm>
            <a:off x="1182688" y="4297363"/>
            <a:ext cx="44227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chemeClr val="folHlink"/>
                </a:solidFill>
                <a:latin typeface="Arial Narrow" panose="020B0606020202030204" pitchFamily="2" charset="0"/>
              </a:rPr>
              <a:t>Can she go to the movies?</a:t>
            </a:r>
            <a:endParaRPr lang="en-US" altLang="zh-CN" sz="3200" b="1">
              <a:solidFill>
                <a:schemeClr val="folHlink"/>
              </a:solidFill>
              <a:latin typeface="Arial Narrow" panose="020B0606020202030204" pitchFamily="2" charset="0"/>
            </a:endParaRPr>
          </a:p>
        </p:txBody>
      </p:sp>
      <p:sp>
        <p:nvSpPr>
          <p:cNvPr id="19473" name="文本框 19472"/>
          <p:cNvSpPr txBox="1"/>
          <p:nvPr/>
        </p:nvSpPr>
        <p:spPr>
          <a:xfrm>
            <a:off x="1143000" y="4768850"/>
            <a:ext cx="586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>
                <a:latin typeface="隶书" panose="02010509060101010101" pitchFamily="1" charset="-122"/>
                <a:ea typeface="隶书" panose="02010509060101010101" pitchFamily="1" charset="-122"/>
              </a:rPr>
              <a:t>不，她不能，她打算踢足球</a:t>
            </a:r>
            <a:r>
              <a:rPr lang="zh-CN" altLang="en-US" sz="2800">
                <a:latin typeface="隶书" panose="02010509060101010101" pitchFamily="1" charset="-122"/>
                <a:ea typeface="隶书" panose="02010509060101010101" pitchFamily="1" charset="-122"/>
              </a:rPr>
              <a:t>。</a:t>
            </a:r>
            <a:endParaRPr lang="zh-CN" altLang="en-US" sz="28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19474" name="文本框 19473"/>
          <p:cNvSpPr txBox="1"/>
          <p:nvPr/>
        </p:nvSpPr>
        <p:spPr>
          <a:xfrm>
            <a:off x="1219200" y="5364163"/>
            <a:ext cx="58483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chemeClr val="folHlink"/>
                </a:solidFill>
                <a:latin typeface="Arial Narrow" panose="020B0606020202030204" pitchFamily="2" charset="0"/>
              </a:rPr>
              <a:t>No, she can’t. She’s playing soccer.</a:t>
            </a:r>
            <a:endParaRPr lang="en-US" altLang="zh-CN" sz="3200" b="1">
              <a:solidFill>
                <a:schemeClr val="folHlink"/>
              </a:solidFill>
              <a:latin typeface="Arial Narrow" panose="020B06060202020302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8" grpId="0"/>
      <p:bldP spid="19470" grpId="0"/>
      <p:bldP spid="19472" grpId="0"/>
      <p:bldP spid="194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20481"/>
          <p:cNvSpPr txBox="1"/>
          <p:nvPr/>
        </p:nvSpPr>
        <p:spPr>
          <a:xfrm>
            <a:off x="609600" y="609600"/>
            <a:ext cx="6781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隶书" panose="02010509060101010101" pitchFamily="1" charset="-122"/>
                <a:ea typeface="隶书" panose="02010509060101010101" pitchFamily="1" charset="-122"/>
              </a:rPr>
              <a:t>3</a:t>
            </a:r>
            <a:r>
              <a:rPr lang="en-US" altLang="zh-CN" sz="3600">
                <a:latin typeface="隶书" panose="02010509060101010101" pitchFamily="1" charset="-122"/>
                <a:ea typeface="隶书" panose="02010509060101010101" pitchFamily="1" charset="-122"/>
              </a:rPr>
              <a:t>.</a:t>
            </a:r>
            <a:r>
              <a:rPr lang="zh-CN" altLang="en-US" sz="3600">
                <a:latin typeface="隶书" panose="02010509060101010101" pitchFamily="1" charset="-122"/>
                <a:ea typeface="隶书" panose="02010509060101010101" pitchFamily="1" charset="-122"/>
              </a:rPr>
              <a:t>他能去参加棒球比赛吗？</a:t>
            </a:r>
            <a:endParaRPr lang="zh-CN" altLang="en-US" sz="36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1143000" y="1143000"/>
            <a:ext cx="53848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chemeClr val="folHlink"/>
                </a:solidFill>
                <a:latin typeface="Arial Narrow" panose="020B0606020202030204" pitchFamily="2" charset="0"/>
              </a:rPr>
              <a:t>Can he go to the baseball game?</a:t>
            </a:r>
            <a:endParaRPr lang="en-US" altLang="zh-CN" sz="3200" b="1">
              <a:solidFill>
                <a:schemeClr val="folHlink"/>
              </a:solidFill>
              <a:latin typeface="Arial Narrow" panose="020B0606020202030204" pitchFamily="2" charset="0"/>
            </a:endParaRPr>
          </a:p>
        </p:txBody>
      </p:sp>
      <p:sp>
        <p:nvSpPr>
          <p:cNvPr id="20484" name="矩形 20483"/>
          <p:cNvSpPr/>
          <p:nvPr/>
        </p:nvSpPr>
        <p:spPr>
          <a:xfrm>
            <a:off x="1187450" y="1647825"/>
            <a:ext cx="4984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>
                <a:latin typeface="隶书" panose="02010509060101010101" pitchFamily="1" charset="-122"/>
                <a:ea typeface="隶书" panose="02010509060101010101" pitchFamily="1" charset="-122"/>
              </a:rPr>
              <a:t>不</a:t>
            </a:r>
            <a:r>
              <a:rPr lang="en-US" altLang="zh-CN" sz="3600">
                <a:latin typeface="隶书" panose="02010509060101010101" pitchFamily="1" charset="-122"/>
                <a:ea typeface="隶书" panose="02010509060101010101" pitchFamily="1" charset="-122"/>
              </a:rPr>
              <a:t>,</a:t>
            </a:r>
            <a:r>
              <a:rPr lang="zh-CN" altLang="en-US" sz="3600">
                <a:latin typeface="隶书" panose="02010509060101010101" pitchFamily="1" charset="-122"/>
                <a:ea typeface="隶书" panose="02010509060101010101" pitchFamily="1" charset="-122"/>
              </a:rPr>
              <a:t>他不能。他得学习。</a:t>
            </a:r>
            <a:endParaRPr lang="zh-CN" altLang="en-US" sz="36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20485" name="文本框 20484"/>
          <p:cNvSpPr txBox="1"/>
          <p:nvPr/>
        </p:nvSpPr>
        <p:spPr>
          <a:xfrm>
            <a:off x="1219200" y="2209800"/>
            <a:ext cx="48291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chemeClr val="folHlink"/>
                </a:solidFill>
                <a:latin typeface="Arial Narrow" panose="020B0606020202030204" pitchFamily="2" charset="0"/>
              </a:rPr>
              <a:t>No, he can’t. He has to study.</a:t>
            </a:r>
            <a:endParaRPr lang="en-US" altLang="zh-CN" sz="3200" b="1">
              <a:solidFill>
                <a:schemeClr val="folHlink"/>
              </a:solidFill>
              <a:latin typeface="Arial Narrow" panose="020B0606020202030204" pitchFamily="2" charset="0"/>
            </a:endParaRPr>
          </a:p>
        </p:txBody>
      </p:sp>
      <p:sp>
        <p:nvSpPr>
          <p:cNvPr id="20486" name="矩形 20485"/>
          <p:cNvSpPr/>
          <p:nvPr/>
        </p:nvSpPr>
        <p:spPr>
          <a:xfrm>
            <a:off x="654050" y="2887663"/>
            <a:ext cx="5670550" cy="5318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80000"/>
              </a:lnSpc>
            </a:pPr>
            <a:r>
              <a:rPr lang="en-US" altLang="zh-CN" sz="3600">
                <a:latin typeface="隶书" panose="02010509060101010101" pitchFamily="1" charset="-122"/>
                <a:ea typeface="隶书" panose="02010509060101010101" pitchFamily="1" charset="-122"/>
              </a:rPr>
              <a:t>4.</a:t>
            </a:r>
            <a:r>
              <a:rPr lang="zh-CN" altLang="en-US" sz="3600">
                <a:latin typeface="隶书" panose="02010509060101010101" pitchFamily="1" charset="-122"/>
                <a:ea typeface="隶书" panose="02010509060101010101" pitchFamily="1" charset="-122"/>
              </a:rPr>
              <a:t>他们能去参加音乐会吗？</a:t>
            </a:r>
            <a:endParaRPr lang="zh-CN" altLang="en-US" sz="36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20487" name="文本框 20486"/>
          <p:cNvSpPr txBox="1"/>
          <p:nvPr/>
        </p:nvSpPr>
        <p:spPr>
          <a:xfrm>
            <a:off x="1206500" y="3352800"/>
            <a:ext cx="45894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4354F9"/>
                </a:solidFill>
                <a:latin typeface="Arial Narrow" panose="020B0606020202030204" pitchFamily="2" charset="0"/>
              </a:rPr>
              <a:t>Can they go to the concert?</a:t>
            </a:r>
            <a:endParaRPr lang="en-US" altLang="zh-CN" sz="3200" b="1">
              <a:solidFill>
                <a:srgbClr val="4354F9"/>
              </a:solidFill>
              <a:latin typeface="Arial Narrow" panose="020B0606020202030204" pitchFamily="2" charset="0"/>
            </a:endParaRPr>
          </a:p>
        </p:txBody>
      </p:sp>
      <p:sp>
        <p:nvSpPr>
          <p:cNvPr id="20488" name="矩形 20487"/>
          <p:cNvSpPr/>
          <p:nvPr/>
        </p:nvSpPr>
        <p:spPr>
          <a:xfrm>
            <a:off x="1143000" y="3781425"/>
            <a:ext cx="5638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>
                <a:latin typeface="隶书" panose="02010509060101010101" pitchFamily="1" charset="-122"/>
                <a:ea typeface="隶书" panose="02010509060101010101" pitchFamily="1" charset="-122"/>
              </a:rPr>
              <a:t>不，他们不能。他们得去参加晚会。</a:t>
            </a:r>
            <a:endParaRPr lang="zh-CN" altLang="en-US" sz="3600"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20489" name="文本框 20488"/>
          <p:cNvSpPr txBox="1"/>
          <p:nvPr/>
        </p:nvSpPr>
        <p:spPr>
          <a:xfrm>
            <a:off x="1219200" y="5029200"/>
            <a:ext cx="5334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4354F9"/>
                </a:solidFill>
                <a:latin typeface="Arial Narrow" panose="020B0606020202030204" pitchFamily="2" charset="0"/>
              </a:rPr>
              <a:t>No, they can’t. They have to go to a party.</a:t>
            </a:r>
            <a:endParaRPr lang="en-US" altLang="zh-CN" sz="3200" b="1">
              <a:solidFill>
                <a:srgbClr val="4354F9"/>
              </a:solidFill>
              <a:latin typeface="Arial Narrow" panose="020B0606020202030204" pitchFamily="2" charset="0"/>
            </a:endParaRPr>
          </a:p>
        </p:txBody>
      </p:sp>
      <p:pic>
        <p:nvPicPr>
          <p:cNvPr id="20490" name="图片 20489" descr="桃花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157163"/>
            <a:ext cx="2971800" cy="1976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  <p:bldP spid="20487" grpId="0"/>
      <p:bldP spid="204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1505" descr="8261_890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0"/>
            <a:ext cx="1584325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21506"/>
          <p:cNvSpPr txBox="1"/>
          <p:nvPr/>
        </p:nvSpPr>
        <p:spPr>
          <a:xfrm>
            <a:off x="1798638" y="476250"/>
            <a:ext cx="7345362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 i="1">
                <a:latin typeface="Arial Narrow" panose="020B0606020202030204" pitchFamily="2" charset="0"/>
              </a:rPr>
              <a:t>Can you watch a basketball </a:t>
            </a:r>
            <a:r>
              <a:rPr lang="en-US" altLang="zh-CN" sz="3300" b="1" i="1">
                <a:solidFill>
                  <a:srgbClr val="FF0000"/>
                </a:solidFill>
                <a:latin typeface="Arial Narrow" panose="020B0606020202030204" pitchFamily="2" charset="0"/>
              </a:rPr>
              <a:t>match</a:t>
            </a:r>
            <a:r>
              <a:rPr lang="en-US" altLang="zh-CN" sz="3300" b="1" i="1">
                <a:latin typeface="Arial Narrow" panose="020B0606020202030204" pitchFamily="2" charset="0"/>
              </a:rPr>
              <a:t> with me?</a:t>
            </a:r>
            <a:endParaRPr lang="en-US" altLang="zh-CN" sz="3300" b="1" i="1">
              <a:latin typeface="Arial Narrow" panose="020B0606020202030204" pitchFamily="2" charset="0"/>
            </a:endParaRPr>
          </a:p>
        </p:txBody>
      </p:sp>
      <p:sp>
        <p:nvSpPr>
          <p:cNvPr id="21508" name="笑脸 21507"/>
          <p:cNvSpPr/>
          <p:nvPr/>
        </p:nvSpPr>
        <p:spPr>
          <a:xfrm>
            <a:off x="1874838" y="1150938"/>
            <a:ext cx="720725" cy="6477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09" name="文本框 21508"/>
          <p:cNvSpPr txBox="1"/>
          <p:nvPr/>
        </p:nvSpPr>
        <p:spPr>
          <a:xfrm>
            <a:off x="2743200" y="1219200"/>
            <a:ext cx="4105275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 i="1">
                <a:solidFill>
                  <a:srgbClr val="FF0000"/>
                </a:solidFill>
                <a:latin typeface="Arial Narrow" panose="020B0606020202030204" pitchFamily="2" charset="0"/>
              </a:rPr>
              <a:t>Sure, I’d love to.</a:t>
            </a:r>
            <a:endParaRPr lang="en-US" altLang="zh-CN" sz="3300" b="1" i="1">
              <a:solidFill>
                <a:srgbClr val="FF0000"/>
              </a:solidFill>
              <a:latin typeface="Arial Narrow" panose="020B0606020202030204" pitchFamily="2" charset="0"/>
            </a:endParaRPr>
          </a:p>
        </p:txBody>
      </p:sp>
      <p:sp>
        <p:nvSpPr>
          <p:cNvPr id="21510" name="文本框 21509"/>
          <p:cNvSpPr txBox="1"/>
          <p:nvPr/>
        </p:nvSpPr>
        <p:spPr>
          <a:xfrm>
            <a:off x="2667000" y="1295400"/>
            <a:ext cx="4286250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 i="1">
                <a:latin typeface="Arial Narrow" panose="020B0606020202030204" pitchFamily="2" charset="0"/>
              </a:rPr>
              <a:t>________________</a:t>
            </a:r>
            <a:endParaRPr lang="en-US" altLang="zh-CN" sz="3300" b="1" i="1">
              <a:latin typeface="Arial Narrow" panose="020B0606020202030204" pitchFamily="2" charset="0"/>
            </a:endParaRPr>
          </a:p>
        </p:txBody>
      </p:sp>
      <p:pic>
        <p:nvPicPr>
          <p:cNvPr id="21511" name="图片 21510" descr="无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588" y="2743200"/>
            <a:ext cx="2665412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文本框 21511"/>
          <p:cNvSpPr txBox="1"/>
          <p:nvPr/>
        </p:nvSpPr>
        <p:spPr>
          <a:xfrm>
            <a:off x="152400" y="2590800"/>
            <a:ext cx="6372225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 i="1">
                <a:latin typeface="Arial Narrow" panose="020B0606020202030204" pitchFamily="2" charset="0"/>
              </a:rPr>
              <a:t>Can you come to my party </a:t>
            </a:r>
            <a:r>
              <a:rPr lang="en-US" altLang="zh-CN" sz="3300" b="1" i="1">
                <a:solidFill>
                  <a:srgbClr val="0000FF"/>
                </a:solidFill>
                <a:latin typeface="Arial Narrow" panose="020B0606020202030204" pitchFamily="2" charset="0"/>
              </a:rPr>
              <a:t>tomorrow</a:t>
            </a:r>
            <a:r>
              <a:rPr lang="en-US" altLang="zh-CN" sz="3300" b="1" i="1">
                <a:latin typeface="Arial Narrow" panose="020B0606020202030204" pitchFamily="2" charset="0"/>
              </a:rPr>
              <a:t>?</a:t>
            </a:r>
            <a:endParaRPr lang="en-US" altLang="zh-CN" sz="3300" b="1" i="1">
              <a:latin typeface="Arial Narrow" panose="020B0606020202030204" pitchFamily="2" charset="0"/>
            </a:endParaRPr>
          </a:p>
        </p:txBody>
      </p:sp>
      <p:sp>
        <p:nvSpPr>
          <p:cNvPr id="21513" name="笑脸 21512"/>
          <p:cNvSpPr/>
          <p:nvPr/>
        </p:nvSpPr>
        <p:spPr>
          <a:xfrm>
            <a:off x="250825" y="3429000"/>
            <a:ext cx="719138" cy="6477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4" name="文本框 21513"/>
          <p:cNvSpPr txBox="1"/>
          <p:nvPr/>
        </p:nvSpPr>
        <p:spPr>
          <a:xfrm>
            <a:off x="1116013" y="3141663"/>
            <a:ext cx="4824412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300" b="1" i="1">
                <a:latin typeface="Arial Narrow" panose="020B0606020202030204" pitchFamily="2" charset="0"/>
              </a:rPr>
              <a:t>Sorry, I can’t. I have to _____________________.</a:t>
            </a:r>
            <a:endParaRPr lang="en-US" altLang="zh-CN">
              <a:latin typeface="Monotype Corsiva" panose="03010101010201010101" pitchFamily="2" charset="0"/>
            </a:endParaRPr>
          </a:p>
        </p:txBody>
      </p:sp>
      <p:sp>
        <p:nvSpPr>
          <p:cNvPr id="21515" name="文本框 21514"/>
          <p:cNvSpPr txBox="1"/>
          <p:nvPr/>
        </p:nvSpPr>
        <p:spPr>
          <a:xfrm>
            <a:off x="1116013" y="3573463"/>
            <a:ext cx="4032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2" charset="0"/>
              </a:rPr>
              <a:t>have a piano lesson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  <p:sp>
        <p:nvSpPr>
          <p:cNvPr id="21516" name="文本框 21515"/>
          <p:cNvSpPr txBox="1"/>
          <p:nvPr/>
        </p:nvSpPr>
        <p:spPr>
          <a:xfrm>
            <a:off x="2057400" y="4648200"/>
            <a:ext cx="6913563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 i="1">
                <a:latin typeface="Arial Narrow" panose="020B0606020202030204" pitchFamily="2" charset="0"/>
              </a:rPr>
              <a:t>Can you go shopping with me </a:t>
            </a:r>
            <a:r>
              <a:rPr lang="en-US" altLang="zh-CN" sz="3300" b="1" i="1">
                <a:solidFill>
                  <a:srgbClr val="0000FF"/>
                </a:solidFill>
                <a:latin typeface="Arial Narrow" panose="020B0606020202030204" pitchFamily="2" charset="0"/>
              </a:rPr>
              <a:t>tomorrow</a:t>
            </a:r>
            <a:r>
              <a:rPr lang="en-US" altLang="zh-CN" sz="3300" b="1" i="1">
                <a:latin typeface="Arial Narrow" panose="020B0606020202030204" pitchFamily="2" charset="0"/>
              </a:rPr>
              <a:t>?</a:t>
            </a:r>
            <a:endParaRPr lang="en-US" altLang="zh-CN" sz="3300" b="1" i="1">
              <a:latin typeface="Arial Narrow" panose="020B0606020202030204" pitchFamily="2" charset="0"/>
            </a:endParaRPr>
          </a:p>
        </p:txBody>
      </p:sp>
      <p:sp>
        <p:nvSpPr>
          <p:cNvPr id="21517" name="笑脸 21516"/>
          <p:cNvSpPr/>
          <p:nvPr/>
        </p:nvSpPr>
        <p:spPr>
          <a:xfrm>
            <a:off x="2286000" y="5638800"/>
            <a:ext cx="719138" cy="6477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18" name="文本框 21517"/>
          <p:cNvSpPr txBox="1"/>
          <p:nvPr/>
        </p:nvSpPr>
        <p:spPr>
          <a:xfrm>
            <a:off x="3276600" y="5445125"/>
            <a:ext cx="55626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300" b="1" i="1">
                <a:latin typeface="Arial Narrow" panose="020B0606020202030204" pitchFamily="2" charset="0"/>
              </a:rPr>
              <a:t>Sorry, I can’t. I _________________________.</a:t>
            </a:r>
            <a:endParaRPr lang="en-US" altLang="zh-CN">
              <a:latin typeface="Monotype Corsiva" panose="03010101010201010101" pitchFamily="2" charset="0"/>
            </a:endParaRPr>
          </a:p>
        </p:txBody>
      </p:sp>
      <p:pic>
        <p:nvPicPr>
          <p:cNvPr id="21519" name="图片 21518" descr="IMG_18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400"/>
            <a:ext cx="2057400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0" name="文本框 21519"/>
          <p:cNvSpPr txBox="1"/>
          <p:nvPr/>
        </p:nvSpPr>
        <p:spPr>
          <a:xfrm>
            <a:off x="3352800" y="5867400"/>
            <a:ext cx="69469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2" charset="0"/>
              </a:rPr>
              <a:t>have to study for a test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9" grpId="0"/>
      <p:bldP spid="21510" grpId="0"/>
      <p:bldP spid="21512" grpId="0"/>
      <p:bldP spid="21514" grpId="0"/>
      <p:bldP spid="21515" grpId="0"/>
      <p:bldP spid="21516" grpId="0"/>
      <p:bldP spid="21518" grpId="0"/>
      <p:bldP spid="215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097" descr="u=378328215,395448430&amp;gp=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矩形 4098"/>
          <p:cNvSpPr/>
          <p:nvPr/>
        </p:nvSpPr>
        <p:spPr>
          <a:xfrm>
            <a:off x="1219200" y="1752600"/>
            <a:ext cx="4756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2" charset="0"/>
              </a:rPr>
              <a:t> Sure/Yes , I’d love/like to.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4100" name="笑脸 4099"/>
          <p:cNvSpPr/>
          <p:nvPr/>
        </p:nvSpPr>
        <p:spPr>
          <a:xfrm>
            <a:off x="304800" y="1676400"/>
            <a:ext cx="720725" cy="6477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01" name="笑脸 4100"/>
          <p:cNvSpPr/>
          <p:nvPr/>
        </p:nvSpPr>
        <p:spPr>
          <a:xfrm>
            <a:off x="304800" y="2743200"/>
            <a:ext cx="719138" cy="6477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02" name="矩形 4101"/>
          <p:cNvSpPr/>
          <p:nvPr/>
        </p:nvSpPr>
        <p:spPr>
          <a:xfrm>
            <a:off x="1219200" y="2438400"/>
            <a:ext cx="73453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2" charset="0"/>
              </a:rPr>
              <a:t>Sorry, I can’t .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have to </a:t>
            </a: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2" charset="0"/>
              </a:rPr>
              <a:t>study for a test</a:t>
            </a:r>
            <a:endParaRPr lang="en-US" altLang="zh-CN" sz="3200" b="1">
              <a:solidFill>
                <a:srgbClr val="000099"/>
              </a:solidFill>
              <a:latin typeface="Times New Roman" panose="02020603050405020304" pitchFamily="2" charset="0"/>
            </a:endParaRPr>
          </a:p>
        </p:txBody>
      </p:sp>
      <p:sp>
        <p:nvSpPr>
          <p:cNvPr id="4103" name="矩形 4102"/>
          <p:cNvSpPr/>
          <p:nvPr/>
        </p:nvSpPr>
        <p:spPr>
          <a:xfrm>
            <a:off x="1143000" y="3048000"/>
            <a:ext cx="7086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2" charset="0"/>
              </a:rPr>
              <a:t>Sorry, I can’t . I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2" charset="0"/>
              </a:rPr>
              <a:t>am studying</a:t>
            </a:r>
            <a:r>
              <a:rPr lang="en-US" altLang="zh-CN" sz="3200" b="1" u="sng">
                <a:solidFill>
                  <a:srgbClr val="000099"/>
                </a:solidFill>
                <a:latin typeface="Times New Roman" panose="02020603050405020304" pitchFamily="2" charset="0"/>
              </a:rPr>
              <a:t> for a test.</a:t>
            </a:r>
            <a:endParaRPr lang="en-US" altLang="zh-CN" sz="3200" b="1" u="sng">
              <a:solidFill>
                <a:srgbClr val="000099"/>
              </a:solidFill>
              <a:latin typeface="Times New Roman" panose="02020603050405020304" pitchFamily="2" charset="0"/>
            </a:endParaRPr>
          </a:p>
        </p:txBody>
      </p:sp>
      <p:pic>
        <p:nvPicPr>
          <p:cNvPr id="4104" name="图片 4103" descr="school154452_24408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1775" y="0"/>
            <a:ext cx="1292225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圆角矩形标注 4104"/>
          <p:cNvSpPr/>
          <p:nvPr/>
        </p:nvSpPr>
        <p:spPr>
          <a:xfrm>
            <a:off x="533400" y="0"/>
            <a:ext cx="6624638" cy="836613"/>
          </a:xfrm>
          <a:prstGeom prst="wedgeRoundRectCallout">
            <a:avLst>
              <a:gd name="adj1" fmla="val 58819"/>
              <a:gd name="adj2" fmla="val 87190"/>
              <a:gd name="adj3" fmla="val 16667"/>
            </a:avLst>
          </a:prstGeom>
          <a:solidFill>
            <a:srgbClr val="CCFF99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/>
          <a:p>
            <a:pPr algn="ctr"/>
            <a:endParaRPr>
              <a:latin typeface="Monotype Corsiva" panose="03010101010201010101" pitchFamily="2" charset="0"/>
            </a:endParaRPr>
          </a:p>
        </p:txBody>
      </p:sp>
      <p:sp>
        <p:nvSpPr>
          <p:cNvPr id="4106" name="文本框 4105"/>
          <p:cNvSpPr txBox="1"/>
          <p:nvPr/>
        </p:nvSpPr>
        <p:spPr>
          <a:xfrm>
            <a:off x="609600" y="0"/>
            <a:ext cx="7620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2" charset="0"/>
              </a:rPr>
              <a:t>Can</a:t>
            </a:r>
            <a:r>
              <a:rPr lang="en-US" altLang="zh-CN" sz="4000" b="1" i="1">
                <a:latin typeface="Times New Roman" panose="02020603050405020304" pitchFamily="2" charset="0"/>
              </a:rPr>
              <a:t> you </a:t>
            </a: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2" charset="0"/>
              </a:rPr>
              <a:t>come</a:t>
            </a:r>
            <a:r>
              <a:rPr lang="en-US" altLang="zh-CN" sz="4000" b="1" i="1">
                <a:latin typeface="Times New Roman" panose="02020603050405020304" pitchFamily="2" charset="0"/>
              </a:rPr>
              <a:t> to my party?</a:t>
            </a:r>
            <a:endParaRPr lang="en-US" altLang="zh-CN" sz="4000" b="1" i="1">
              <a:latin typeface="Times New Roman" panose="02020603050405020304" pitchFamily="2" charset="0"/>
            </a:endParaRPr>
          </a:p>
        </p:txBody>
      </p:sp>
      <p:sp>
        <p:nvSpPr>
          <p:cNvPr id="4107" name="文本框 4106"/>
          <p:cNvSpPr txBox="1"/>
          <p:nvPr/>
        </p:nvSpPr>
        <p:spPr>
          <a:xfrm>
            <a:off x="0" y="838200"/>
            <a:ext cx="80660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2" charset="0"/>
              </a:rPr>
              <a:t>=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2" charset="0"/>
              </a:rPr>
              <a:t>Would</a:t>
            </a: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2" charset="0"/>
              </a:rPr>
              <a:t> you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2" charset="0"/>
              </a:rPr>
              <a:t>like to come</a:t>
            </a: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2" charset="0"/>
              </a:rPr>
              <a:t> to my party?</a:t>
            </a:r>
            <a:endParaRPr lang="en-US" altLang="zh-CN" sz="3600" b="1" i="1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pic>
        <p:nvPicPr>
          <p:cNvPr id="4108" name="图片 4107" descr="学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657600"/>
            <a:ext cx="388620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9" name="矩形 4108"/>
          <p:cNvSpPr/>
          <p:nvPr/>
        </p:nvSpPr>
        <p:spPr>
          <a:xfrm>
            <a:off x="381000" y="3962400"/>
            <a:ext cx="4495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2" charset="0"/>
              </a:rPr>
              <a:t>Sorry, I can’t . I have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 too much </a:t>
            </a: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2" charset="0"/>
              </a:rPr>
              <a:t>homework.</a:t>
            </a:r>
            <a:endParaRPr lang="en-US" altLang="zh-CN" sz="3200" b="1">
              <a:solidFill>
                <a:srgbClr val="000099"/>
              </a:solidFill>
              <a:latin typeface="Times New Roman" panose="02020603050405020304" pitchFamily="2" charset="0"/>
            </a:endParaRPr>
          </a:p>
        </p:txBody>
      </p:sp>
      <p:sp>
        <p:nvSpPr>
          <p:cNvPr id="4110" name="文本框 4109"/>
          <p:cNvSpPr txBox="1"/>
          <p:nvPr/>
        </p:nvSpPr>
        <p:spPr>
          <a:xfrm>
            <a:off x="381000" y="49530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2" charset="0"/>
              </a:rPr>
              <a:t>= a lot of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2" grpId="0"/>
      <p:bldP spid="4103" grpId="0"/>
      <p:bldP spid="4107" grpId="0"/>
      <p:bldP spid="4109" grpId="0"/>
      <p:bldP spid="41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22529" descr="学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22530" descr="pia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438400"/>
            <a:ext cx="2362200" cy="162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文本框 22531"/>
          <p:cNvSpPr txBox="1"/>
          <p:nvPr/>
        </p:nvSpPr>
        <p:spPr>
          <a:xfrm>
            <a:off x="2514600" y="304800"/>
            <a:ext cx="65595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Can she go to the movies?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2590800" y="914400"/>
            <a:ext cx="5029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No, she can’t. She has to ______________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.</a:t>
            </a:r>
            <a:endParaRPr lang="en-US" altLang="zh-CN" sz="32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文本框 22533"/>
          <p:cNvSpPr txBox="1"/>
          <p:nvPr/>
        </p:nvSpPr>
        <p:spPr>
          <a:xfrm>
            <a:off x="0" y="2438400"/>
            <a:ext cx="7315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Can he go to the basketball game?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22535" name="文本框 22534"/>
          <p:cNvSpPr txBox="1"/>
          <p:nvPr/>
        </p:nvSpPr>
        <p:spPr>
          <a:xfrm>
            <a:off x="152400" y="3048000"/>
            <a:ext cx="6019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No, he can’t. He _________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_________________ 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pic>
        <p:nvPicPr>
          <p:cNvPr id="22536" name="图片 22535" descr="TOPC02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0"/>
            <a:ext cx="2649538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文本框 22536"/>
          <p:cNvSpPr txBox="1"/>
          <p:nvPr/>
        </p:nvSpPr>
        <p:spPr>
          <a:xfrm>
            <a:off x="3200400" y="4495800"/>
            <a:ext cx="6232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Can they go to the concert?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22538" name="文本框 22537"/>
          <p:cNvSpPr txBox="1"/>
          <p:nvPr/>
        </p:nvSpPr>
        <p:spPr>
          <a:xfrm>
            <a:off x="3276600" y="5105400"/>
            <a:ext cx="5684838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No, they can’t. They _____________________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22539" name="矩形 22538"/>
          <p:cNvSpPr/>
          <p:nvPr/>
        </p:nvSpPr>
        <p:spPr>
          <a:xfrm>
            <a:off x="2819400" y="1350963"/>
            <a:ext cx="309086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study for a test</a:t>
            </a:r>
            <a:endParaRPr lang="en-US" altLang="zh-CN" sz="32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2540" name="矩形 22539"/>
          <p:cNvSpPr/>
          <p:nvPr/>
        </p:nvSpPr>
        <p:spPr>
          <a:xfrm>
            <a:off x="152400" y="3733800"/>
            <a:ext cx="41497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have a piano lesson.</a:t>
            </a:r>
            <a:endParaRPr lang="en-US" altLang="zh-CN" sz="32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2541" name="矩形 22540"/>
          <p:cNvSpPr/>
          <p:nvPr/>
        </p:nvSpPr>
        <p:spPr>
          <a:xfrm>
            <a:off x="3657600" y="3048000"/>
            <a:ext cx="1377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has to</a:t>
            </a:r>
            <a:endParaRPr lang="en-US" altLang="zh-CN" sz="32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2542" name="矩形 22541"/>
          <p:cNvSpPr/>
          <p:nvPr/>
        </p:nvSpPr>
        <p:spPr>
          <a:xfrm>
            <a:off x="3429000" y="5541963"/>
            <a:ext cx="43751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 have to go to a party.</a:t>
            </a:r>
            <a:endParaRPr lang="en-US" altLang="zh-CN" sz="32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2543" name="笑脸 22542"/>
          <p:cNvSpPr/>
          <p:nvPr/>
        </p:nvSpPr>
        <p:spPr>
          <a:xfrm>
            <a:off x="152400" y="1447800"/>
            <a:ext cx="719138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44" name="笑脸 22543"/>
          <p:cNvSpPr/>
          <p:nvPr/>
        </p:nvSpPr>
        <p:spPr>
          <a:xfrm>
            <a:off x="8424863" y="3733800"/>
            <a:ext cx="719137" cy="6477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45" name="笑脸 22544"/>
          <p:cNvSpPr/>
          <p:nvPr/>
        </p:nvSpPr>
        <p:spPr>
          <a:xfrm>
            <a:off x="152400" y="4724400"/>
            <a:ext cx="719138" cy="6477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22537" grpId="0"/>
      <p:bldP spid="22538" grpId="0"/>
      <p:bldP spid="22539" grpId="0"/>
      <p:bldP spid="22540" grpId="0"/>
      <p:bldP spid="22541" grpId="0"/>
      <p:bldP spid="225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23553" descr="Unit 2 (3)"/>
          <p:cNvPicPr>
            <a:picLocks noChangeAspect="1"/>
          </p:cNvPicPr>
          <p:nvPr/>
        </p:nvPicPr>
        <p:blipFill>
          <a:blip r:embed="rId1"/>
          <a:srcRect l="49373" t="40230" r="28333" b="34018"/>
          <a:stretch>
            <a:fillRect/>
          </a:stretch>
        </p:blipFill>
        <p:spPr>
          <a:xfrm>
            <a:off x="7162800" y="908050"/>
            <a:ext cx="1728788" cy="1662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文本框 23554"/>
          <p:cNvSpPr txBox="1"/>
          <p:nvPr/>
        </p:nvSpPr>
        <p:spPr>
          <a:xfrm>
            <a:off x="0" y="228600"/>
            <a:ext cx="9144000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 i="1">
                <a:latin typeface="Arial Narrow" panose="020B0606020202030204" pitchFamily="2" charset="0"/>
              </a:rPr>
              <a:t>Can you come to my party </a:t>
            </a:r>
            <a:r>
              <a:rPr lang="en-US" altLang="zh-CN" sz="3300" b="1" i="1">
                <a:solidFill>
                  <a:srgbClr val="0000FF"/>
                </a:solidFill>
                <a:latin typeface="Arial Narrow" panose="020B0606020202030204" pitchFamily="2" charset="0"/>
              </a:rPr>
              <a:t>the day after tomorrow</a:t>
            </a:r>
            <a:r>
              <a:rPr lang="en-US" altLang="zh-CN" sz="3300" b="1" i="1">
                <a:latin typeface="Arial Narrow" panose="020B0606020202030204" pitchFamily="2" charset="0"/>
              </a:rPr>
              <a:t>?</a:t>
            </a:r>
            <a:endParaRPr lang="en-US" altLang="zh-CN" sz="3300" b="1" i="1">
              <a:latin typeface="Arial Narrow" panose="020B0606020202030204" pitchFamily="2" charset="0"/>
            </a:endParaRPr>
          </a:p>
        </p:txBody>
      </p:sp>
      <p:sp>
        <p:nvSpPr>
          <p:cNvPr id="23556" name="笑脸 23555"/>
          <p:cNvSpPr/>
          <p:nvPr/>
        </p:nvSpPr>
        <p:spPr>
          <a:xfrm>
            <a:off x="250825" y="1125538"/>
            <a:ext cx="719138" cy="6477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57" name="文本框 23556"/>
          <p:cNvSpPr txBox="1"/>
          <p:nvPr/>
        </p:nvSpPr>
        <p:spPr>
          <a:xfrm>
            <a:off x="1116013" y="908050"/>
            <a:ext cx="6048375" cy="1096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300" b="1" i="1" dirty="0">
                <a:latin typeface="Arial Narrow" panose="020B0606020202030204" pitchFamily="2" charset="0"/>
              </a:rPr>
              <a:t>______, I can’t. I’m not feeling well. I am _________________________.</a:t>
            </a:r>
            <a:endParaRPr lang="zh-CN" altLang="en-US" dirty="0">
              <a:latin typeface="Monotype Corsiva" panose="03010101010201010101" pitchFamily="2" charset="0"/>
            </a:endParaRPr>
          </a:p>
        </p:txBody>
      </p:sp>
      <p:sp>
        <p:nvSpPr>
          <p:cNvPr id="23558" name="文本框 23557"/>
          <p:cNvSpPr txBox="1"/>
          <p:nvPr/>
        </p:nvSpPr>
        <p:spPr>
          <a:xfrm>
            <a:off x="1981200" y="1371600"/>
            <a:ext cx="47513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2" charset="0"/>
              </a:rPr>
              <a:t>going to see the doctor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  <p:pic>
        <p:nvPicPr>
          <p:cNvPr id="23559" name="图片 23558" descr="200581812420662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1965325" cy="216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文本框 23559"/>
          <p:cNvSpPr txBox="1"/>
          <p:nvPr/>
        </p:nvSpPr>
        <p:spPr>
          <a:xfrm>
            <a:off x="1828800" y="2743200"/>
            <a:ext cx="77041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i="1">
                <a:latin typeface="Times New Roman" panose="02020603050405020304" pitchFamily="2" charset="0"/>
              </a:rPr>
              <a:t>Can you go to a movie with me on Sunday?</a:t>
            </a:r>
            <a:endParaRPr lang="en-US" altLang="zh-CN" sz="3200" b="1" i="1">
              <a:latin typeface="Times New Roman" panose="02020603050405020304" pitchFamily="2" charset="0"/>
            </a:endParaRPr>
          </a:p>
        </p:txBody>
      </p:sp>
      <p:sp>
        <p:nvSpPr>
          <p:cNvPr id="23561" name="文本框 23560"/>
          <p:cNvSpPr txBox="1"/>
          <p:nvPr/>
        </p:nvSpPr>
        <p:spPr>
          <a:xfrm>
            <a:off x="1828800" y="3429000"/>
            <a:ext cx="7315200" cy="86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300" b="1" i="1">
                <a:latin typeface="Arial Narrow" panose="020B0606020202030204" pitchFamily="2" charset="0"/>
              </a:rPr>
              <a:t>Sorry,________. I am __________________.</a:t>
            </a:r>
            <a:endParaRPr lang="en-US" altLang="zh-CN" sz="3300" b="1" i="1">
              <a:latin typeface="Arial Narrow" panose="020B0606020202030204" pitchFamily="2" charset="0"/>
            </a:endParaRPr>
          </a:p>
          <a:p>
            <a:endParaRPr lang="en-US" altLang="zh-CN">
              <a:latin typeface="Monotype Corsiva" panose="03010101010201010101" pitchFamily="2" charset="0"/>
            </a:endParaRPr>
          </a:p>
        </p:txBody>
      </p:sp>
      <p:sp>
        <p:nvSpPr>
          <p:cNvPr id="23562" name="文本框 23561"/>
          <p:cNvSpPr txBox="1"/>
          <p:nvPr/>
        </p:nvSpPr>
        <p:spPr>
          <a:xfrm>
            <a:off x="5334000" y="3352800"/>
            <a:ext cx="4032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2" charset="0"/>
              </a:rPr>
              <a:t>going to a concert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  <p:sp>
        <p:nvSpPr>
          <p:cNvPr id="23563" name="文本框 23562"/>
          <p:cNvSpPr txBox="1"/>
          <p:nvPr/>
        </p:nvSpPr>
        <p:spPr>
          <a:xfrm>
            <a:off x="1219200" y="838200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2" charset="0"/>
              </a:rPr>
              <a:t>Sorry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  <p:sp>
        <p:nvSpPr>
          <p:cNvPr id="23564" name="文本框 23563"/>
          <p:cNvSpPr txBox="1"/>
          <p:nvPr/>
        </p:nvSpPr>
        <p:spPr>
          <a:xfrm>
            <a:off x="2971800" y="3352800"/>
            <a:ext cx="15128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2" charset="0"/>
              </a:rPr>
              <a:t>I can’t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  <p:sp>
        <p:nvSpPr>
          <p:cNvPr id="23565" name="文本框 23564"/>
          <p:cNvSpPr txBox="1"/>
          <p:nvPr/>
        </p:nvSpPr>
        <p:spPr>
          <a:xfrm>
            <a:off x="0" y="4648200"/>
            <a:ext cx="9144000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 i="1">
                <a:latin typeface="Arial Narrow" panose="020B0606020202030204" pitchFamily="2" charset="0"/>
              </a:rPr>
              <a:t>Can you go fishing with me </a:t>
            </a:r>
            <a:r>
              <a:rPr lang="en-US" altLang="zh-CN" sz="3300" b="1" i="1">
                <a:solidFill>
                  <a:srgbClr val="0000FF"/>
                </a:solidFill>
                <a:latin typeface="Arial Narrow" panose="020B0606020202030204" pitchFamily="2" charset="0"/>
              </a:rPr>
              <a:t>the day after tomorrow</a:t>
            </a:r>
            <a:r>
              <a:rPr lang="en-US" altLang="zh-CN" sz="3300" b="1" i="1">
                <a:latin typeface="Arial Narrow" panose="020B0606020202030204" pitchFamily="2" charset="0"/>
              </a:rPr>
              <a:t>?</a:t>
            </a:r>
            <a:endParaRPr lang="en-US" altLang="zh-CN" sz="3300" b="1" i="1">
              <a:latin typeface="Arial Narrow" panose="020B0606020202030204" pitchFamily="2" charset="0"/>
            </a:endParaRPr>
          </a:p>
        </p:txBody>
      </p:sp>
      <p:sp>
        <p:nvSpPr>
          <p:cNvPr id="23566" name="文本框 23565"/>
          <p:cNvSpPr txBox="1"/>
          <p:nvPr/>
        </p:nvSpPr>
        <p:spPr>
          <a:xfrm>
            <a:off x="533400" y="5334000"/>
            <a:ext cx="5903913" cy="1096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300" b="1" i="1" dirty="0">
                <a:latin typeface="Arial Narrow" panose="020B0606020202030204" pitchFamily="2" charset="0"/>
              </a:rPr>
              <a:t>_____________.                                            I ___________________________.</a:t>
            </a:r>
            <a:endParaRPr lang="zh-CN" altLang="en-US" dirty="0">
              <a:latin typeface="Monotype Corsiva" panose="03010101010201010101" pitchFamily="2" charset="0"/>
            </a:endParaRPr>
          </a:p>
        </p:txBody>
      </p:sp>
      <p:sp>
        <p:nvSpPr>
          <p:cNvPr id="23567" name="文本框 23566"/>
          <p:cNvSpPr txBox="1"/>
          <p:nvPr/>
        </p:nvSpPr>
        <p:spPr>
          <a:xfrm>
            <a:off x="609600" y="5257800"/>
            <a:ext cx="4032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2" charset="0"/>
              </a:rPr>
              <a:t>Sorry, I can’t</a:t>
            </a:r>
            <a:endParaRPr lang="en-US" altLang="zh-CN">
              <a:latin typeface="Monotype Corsiva" panose="03010101010201010101" pitchFamily="2" charset="0"/>
            </a:endParaRPr>
          </a:p>
        </p:txBody>
      </p:sp>
      <p:pic>
        <p:nvPicPr>
          <p:cNvPr id="23568" name="图片 23567" descr="babysi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276850"/>
            <a:ext cx="2366963" cy="158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9" name="文本框 23568"/>
          <p:cNvSpPr txBox="1"/>
          <p:nvPr/>
        </p:nvSpPr>
        <p:spPr>
          <a:xfrm>
            <a:off x="762000" y="5791200"/>
            <a:ext cx="4876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2" charset="0"/>
              </a:rPr>
              <a:t> am babysitting my sister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7" grpId="0"/>
      <p:bldP spid="23558" grpId="0"/>
      <p:bldP spid="23560" grpId="0"/>
      <p:bldP spid="23561" grpId="0"/>
      <p:bldP spid="23562" grpId="0"/>
      <p:bldP spid="23563" grpId="0"/>
      <p:bldP spid="23564" grpId="0"/>
      <p:bldP spid="23565" grpId="0"/>
      <p:bldP spid="23566" grpId="0"/>
      <p:bldP spid="23567" grpId="0"/>
      <p:bldP spid="235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7"/>
          <p:cNvSpPr txBox="1"/>
          <p:nvPr/>
        </p:nvSpPr>
        <p:spPr>
          <a:xfrm>
            <a:off x="990600" y="1447800"/>
            <a:ext cx="4465638" cy="3749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b="1">
                <a:solidFill>
                  <a:schemeClr val="accent2"/>
                </a:solidFill>
                <a:latin typeface="Freestyle Script" panose="030804020302050B0404" pitchFamily="2" charset="0"/>
              </a:rPr>
              <a:t>It’s a</a:t>
            </a:r>
            <a:endParaRPr lang="en-US" altLang="zh-CN" sz="4000" b="1">
              <a:solidFill>
                <a:schemeClr val="accent2"/>
              </a:solidFill>
              <a:latin typeface="Freestyle Script" panose="030804020302050B0404" pitchFamily="2" charset="0"/>
            </a:endParaRPr>
          </a:p>
          <a:p>
            <a:r>
              <a:rPr lang="en-US" altLang="zh-CN" sz="4000" b="1">
                <a:solidFill>
                  <a:schemeClr val="accent2"/>
                </a:solidFill>
                <a:latin typeface="Freestyle Script" panose="030804020302050B0404" pitchFamily="2" charset="0"/>
              </a:rPr>
              <a:t>For whom:</a:t>
            </a:r>
            <a:endParaRPr lang="en-US" altLang="zh-CN" sz="4000" b="1">
              <a:solidFill>
                <a:schemeClr val="accent2"/>
              </a:solidFill>
              <a:latin typeface="Freestyle Script" panose="030804020302050B0404" pitchFamily="2" charset="0"/>
            </a:endParaRPr>
          </a:p>
          <a:p>
            <a:r>
              <a:rPr lang="en-US" altLang="zh-CN" sz="4000" b="1">
                <a:solidFill>
                  <a:schemeClr val="accent2"/>
                </a:solidFill>
                <a:latin typeface="Freestyle Script" panose="030804020302050B0404" pitchFamily="2" charset="0"/>
              </a:rPr>
              <a:t>Time:</a:t>
            </a:r>
            <a:endParaRPr lang="en-US" altLang="zh-CN" sz="4000" b="1">
              <a:solidFill>
                <a:schemeClr val="accent2"/>
              </a:solidFill>
              <a:latin typeface="Freestyle Script" panose="030804020302050B0404" pitchFamily="2" charset="0"/>
            </a:endParaRPr>
          </a:p>
          <a:p>
            <a:endParaRPr lang="en-US" altLang="zh-CN" sz="4000" b="1">
              <a:solidFill>
                <a:schemeClr val="accent2"/>
              </a:solidFill>
              <a:latin typeface="Freestyle Script" panose="030804020302050B0404" pitchFamily="2" charset="0"/>
            </a:endParaRPr>
          </a:p>
          <a:p>
            <a:r>
              <a:rPr lang="en-US" altLang="zh-CN" sz="4000" b="1">
                <a:solidFill>
                  <a:schemeClr val="accent2"/>
                </a:solidFill>
                <a:latin typeface="Freestyle Script" panose="030804020302050B0404" pitchFamily="2" charset="0"/>
              </a:rPr>
              <a:t>Place:</a:t>
            </a:r>
            <a:endParaRPr lang="en-US" altLang="zh-CN" sz="4000" b="1">
              <a:solidFill>
                <a:schemeClr val="accent2"/>
              </a:solidFill>
              <a:latin typeface="Freestyle Script" panose="030804020302050B0404" pitchFamily="2" charset="0"/>
            </a:endParaRPr>
          </a:p>
          <a:p>
            <a:r>
              <a:rPr lang="en-US" altLang="zh-CN" sz="4000" b="1">
                <a:solidFill>
                  <a:schemeClr val="folHlink"/>
                </a:solidFill>
                <a:latin typeface="Comic Sans MS" panose="030F0702030302020204" pitchFamily="2" charset="0"/>
              </a:rPr>
              <a:t>Come and join us!</a:t>
            </a:r>
            <a:endParaRPr lang="en-US" altLang="zh-CN" sz="4000" b="1">
              <a:solidFill>
                <a:schemeClr val="folHlink"/>
              </a:solidFill>
              <a:latin typeface="Comic Sans MS" panose="030F0702030302020204" pitchFamily="2" charset="0"/>
            </a:endParaRPr>
          </a:p>
        </p:txBody>
      </p:sp>
      <p:sp>
        <p:nvSpPr>
          <p:cNvPr id="24579" name="Text Box 8"/>
          <p:cNvSpPr txBox="1"/>
          <p:nvPr/>
        </p:nvSpPr>
        <p:spPr>
          <a:xfrm>
            <a:off x="2590800" y="1447800"/>
            <a:ext cx="4578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>
                <a:solidFill>
                  <a:srgbClr val="A50021"/>
                </a:solidFill>
                <a:latin typeface="Kristen ITC" panose="03050502040202030202" pitchFamily="2" charset="0"/>
                <a:ea typeface="幼圆" panose="02010509060101010101" pitchFamily="1" charset="-122"/>
              </a:rPr>
              <a:t>school music concert!</a:t>
            </a:r>
            <a:endParaRPr lang="en-US" altLang="zh-CN" sz="3600">
              <a:solidFill>
                <a:srgbClr val="A50021"/>
              </a:solidFill>
              <a:latin typeface="Kristen ITC" panose="03050502040202030202" pitchFamily="2" charset="0"/>
              <a:ea typeface="幼圆" panose="02010509060101010101" pitchFamily="1" charset="-122"/>
            </a:endParaRPr>
          </a:p>
        </p:txBody>
      </p:sp>
      <p:sp>
        <p:nvSpPr>
          <p:cNvPr id="24580" name="Text Box 9"/>
          <p:cNvSpPr txBox="1"/>
          <p:nvPr/>
        </p:nvSpPr>
        <p:spPr>
          <a:xfrm>
            <a:off x="4114800" y="2133600"/>
            <a:ext cx="3460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>
                <a:solidFill>
                  <a:srgbClr val="A50021"/>
                </a:solidFill>
                <a:latin typeface="Kristen ITC" panose="03050502040202030202" pitchFamily="2" charset="0"/>
                <a:ea typeface="幼圆" panose="02010509060101010101" pitchFamily="1" charset="-122"/>
              </a:rPr>
              <a:t>Greenwood Boy</a:t>
            </a:r>
            <a:endParaRPr lang="en-US" altLang="zh-CN" sz="3600">
              <a:solidFill>
                <a:srgbClr val="A50021"/>
              </a:solidFill>
              <a:latin typeface="Kristen ITC" panose="03050502040202030202" pitchFamily="2" charset="0"/>
              <a:ea typeface="幼圆" panose="02010509060101010101" pitchFamily="1" charset="-122"/>
            </a:endParaRPr>
          </a:p>
        </p:txBody>
      </p:sp>
      <p:sp>
        <p:nvSpPr>
          <p:cNvPr id="24581" name="Text Box 10"/>
          <p:cNvSpPr txBox="1"/>
          <p:nvPr/>
        </p:nvSpPr>
        <p:spPr>
          <a:xfrm>
            <a:off x="2514600" y="2667000"/>
            <a:ext cx="6477000" cy="11890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>
                <a:solidFill>
                  <a:srgbClr val="A50021"/>
                </a:solidFill>
                <a:latin typeface="Kristen ITC" panose="03050502040202030202" pitchFamily="2" charset="0"/>
                <a:ea typeface="幼圆" panose="02010509060101010101" pitchFamily="1" charset="-122"/>
              </a:rPr>
              <a:t>Saturday June 26, 2005, </a:t>
            </a:r>
            <a:endParaRPr lang="en-US" altLang="zh-CN" sz="3600">
              <a:solidFill>
                <a:srgbClr val="A50021"/>
              </a:solidFill>
              <a:latin typeface="Kristen ITC" panose="03050502040202030202" pitchFamily="2" charset="0"/>
              <a:ea typeface="幼圆" panose="02010509060101010101" pitchFamily="1" charset="-122"/>
            </a:endParaRPr>
          </a:p>
          <a:p>
            <a:r>
              <a:rPr lang="en-US" altLang="zh-CN" sz="3600">
                <a:solidFill>
                  <a:srgbClr val="A50021"/>
                </a:solidFill>
                <a:latin typeface="Kristen ITC" panose="03050502040202030202" pitchFamily="2" charset="0"/>
                <a:ea typeface="幼圆" panose="02010509060101010101" pitchFamily="1" charset="-122"/>
              </a:rPr>
              <a:t>at seven-thirty</a:t>
            </a:r>
            <a:endParaRPr lang="en-US" altLang="zh-CN" sz="3600">
              <a:solidFill>
                <a:srgbClr val="A50021"/>
              </a:solidFill>
              <a:latin typeface="Kristen ITC" panose="03050502040202030202" pitchFamily="2" charset="0"/>
              <a:ea typeface="幼圆" panose="02010509060101010101" pitchFamily="1" charset="-122"/>
            </a:endParaRPr>
          </a:p>
        </p:txBody>
      </p:sp>
      <p:sp>
        <p:nvSpPr>
          <p:cNvPr id="24582" name="Text Box 11"/>
          <p:cNvSpPr txBox="1"/>
          <p:nvPr/>
        </p:nvSpPr>
        <p:spPr>
          <a:xfrm>
            <a:off x="2667000" y="3962400"/>
            <a:ext cx="4214813" cy="639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A50021"/>
                </a:solidFill>
                <a:latin typeface="Kristen ITC" panose="03050502040202030202" pitchFamily="2" charset="0"/>
                <a:ea typeface="幼圆" panose="02010509060101010101" pitchFamily="1" charset="-122"/>
              </a:rPr>
              <a:t>school dinning hall</a:t>
            </a:r>
            <a:endParaRPr lang="zh-CN" altLang="en-US" sz="3600" dirty="0">
              <a:solidFill>
                <a:srgbClr val="A50021"/>
              </a:solidFill>
              <a:latin typeface="Kristen ITC" panose="03050502040202030202" pitchFamily="2" charset="0"/>
              <a:ea typeface="幼圆" panose="02010509060101010101" pitchFamily="1" charset="-122"/>
            </a:endParaRPr>
          </a:p>
        </p:txBody>
      </p:sp>
      <p:pic>
        <p:nvPicPr>
          <p:cNvPr id="24583" name="图片 24582" descr="bi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0" y="304800"/>
            <a:ext cx="2362200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13" descr="线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11" descr="线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8600"/>
            <a:ext cx="91440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2" descr="线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5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3" descr="线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8" name="Picture 14" descr="线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0"/>
            <a:ext cx="2095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5121"/>
          <p:cNvSpPr txBox="1"/>
          <p:nvPr/>
        </p:nvSpPr>
        <p:spPr>
          <a:xfrm>
            <a:off x="0" y="990600"/>
            <a:ext cx="6372225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>
                <a:latin typeface="Arial Narrow" panose="020B0606020202030204" pitchFamily="2" charset="0"/>
              </a:rPr>
              <a:t>Can you come to my party </a:t>
            </a:r>
            <a:r>
              <a:rPr lang="en-US" altLang="zh-CN" sz="3300" b="1">
                <a:solidFill>
                  <a:srgbClr val="0000FF"/>
                </a:solidFill>
                <a:latin typeface="Arial Narrow" panose="020B0606020202030204" pitchFamily="2" charset="0"/>
              </a:rPr>
              <a:t>tomorrow</a:t>
            </a:r>
            <a:r>
              <a:rPr lang="en-US" altLang="zh-CN" sz="3300" b="1">
                <a:latin typeface="Arial Narrow" panose="020B0606020202030204" pitchFamily="2" charset="0"/>
              </a:rPr>
              <a:t>?</a:t>
            </a:r>
            <a:endParaRPr lang="en-US" altLang="zh-CN" sz="3300" b="1">
              <a:latin typeface="Arial Narrow" panose="020B0606020202030204" pitchFamily="2" charset="0"/>
            </a:endParaRPr>
          </a:p>
        </p:txBody>
      </p:sp>
      <p:sp>
        <p:nvSpPr>
          <p:cNvPr id="5123" name="文本框 5122"/>
          <p:cNvSpPr txBox="1"/>
          <p:nvPr/>
        </p:nvSpPr>
        <p:spPr>
          <a:xfrm>
            <a:off x="0" y="1752600"/>
            <a:ext cx="8686800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300" b="1">
                <a:latin typeface="Arial Narrow" panose="020B0606020202030204" pitchFamily="2" charset="0"/>
              </a:rPr>
              <a:t>Sorry, I can’t. I have to ____________________. /</a:t>
            </a:r>
            <a:endParaRPr lang="en-US" altLang="zh-CN">
              <a:latin typeface="Monotype Corsiva" panose="03010101010201010101" pitchFamily="2" charset="0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3124200" y="2286000"/>
            <a:ext cx="4876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having a piano lesson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  <p:pic>
        <p:nvPicPr>
          <p:cNvPr id="5125" name="图片 512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8588" y="0"/>
            <a:ext cx="2665412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5125"/>
          <p:cNvSpPr txBox="1"/>
          <p:nvPr/>
        </p:nvSpPr>
        <p:spPr>
          <a:xfrm>
            <a:off x="0" y="2362200"/>
            <a:ext cx="7848600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300" b="1">
                <a:latin typeface="Arial Narrow" panose="020B0606020202030204" pitchFamily="2" charset="0"/>
              </a:rPr>
              <a:t>Sorry, I can’t. I am____________________.</a:t>
            </a:r>
            <a:endParaRPr lang="en-US" altLang="zh-CN">
              <a:latin typeface="Monotype Corsiva" panose="03010101010201010101" pitchFamily="2" charset="0"/>
            </a:endParaRPr>
          </a:p>
        </p:txBody>
      </p:sp>
      <p:sp>
        <p:nvSpPr>
          <p:cNvPr id="5127" name="文本框 5126"/>
          <p:cNvSpPr txBox="1"/>
          <p:nvPr/>
        </p:nvSpPr>
        <p:spPr>
          <a:xfrm>
            <a:off x="3733800" y="1676400"/>
            <a:ext cx="4032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have a piano lesson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  <p:sp>
        <p:nvSpPr>
          <p:cNvPr id="5128" name="文本框 5127"/>
          <p:cNvSpPr txBox="1"/>
          <p:nvPr/>
        </p:nvSpPr>
        <p:spPr>
          <a:xfrm>
            <a:off x="0" y="3505200"/>
            <a:ext cx="6942138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>
                <a:latin typeface="Arial Narrow" panose="020B0606020202030204" pitchFamily="2" charset="0"/>
              </a:rPr>
              <a:t>Can you go shopping with me </a:t>
            </a:r>
            <a:r>
              <a:rPr lang="en-US" altLang="zh-CN" sz="3300" b="1">
                <a:solidFill>
                  <a:schemeClr val="accent2"/>
                </a:solidFill>
                <a:latin typeface="Arial Narrow" panose="020B0606020202030204" pitchFamily="2" charset="0"/>
              </a:rPr>
              <a:t>tomorrow</a:t>
            </a:r>
            <a:r>
              <a:rPr lang="en-US" altLang="zh-CN" sz="3300" b="1">
                <a:latin typeface="Arial Narrow" panose="020B0606020202030204" pitchFamily="2" charset="0"/>
              </a:rPr>
              <a:t>?</a:t>
            </a:r>
            <a:endParaRPr lang="en-US" altLang="zh-CN" sz="3300" b="1">
              <a:latin typeface="Arial Narrow" panose="020B0606020202030204" pitchFamily="2" charset="0"/>
            </a:endParaRPr>
          </a:p>
        </p:txBody>
      </p:sp>
      <p:sp>
        <p:nvSpPr>
          <p:cNvPr id="5129" name="文本框 5128"/>
          <p:cNvSpPr txBox="1"/>
          <p:nvPr/>
        </p:nvSpPr>
        <p:spPr>
          <a:xfrm>
            <a:off x="0" y="4267200"/>
            <a:ext cx="8458200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300" b="1">
                <a:latin typeface="Arial Narrow" panose="020B0606020202030204" pitchFamily="2" charset="0"/>
              </a:rPr>
              <a:t>Sorry, I can’t. I have to ________________.</a:t>
            </a:r>
            <a:endParaRPr lang="en-US" altLang="zh-CN">
              <a:latin typeface="Monotype Corsiva" panose="03010101010201010101" pitchFamily="2" charset="0"/>
            </a:endParaRPr>
          </a:p>
        </p:txBody>
      </p:sp>
      <p:sp>
        <p:nvSpPr>
          <p:cNvPr id="5130" name="文本框 5129"/>
          <p:cNvSpPr txBox="1"/>
          <p:nvPr/>
        </p:nvSpPr>
        <p:spPr>
          <a:xfrm>
            <a:off x="3657600" y="4191000"/>
            <a:ext cx="3581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 go to the doctor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  <p:pic>
        <p:nvPicPr>
          <p:cNvPr id="5131" name="图片 5130" descr="Unit 2 (3)"/>
          <p:cNvPicPr>
            <a:picLocks noChangeAspect="1"/>
          </p:cNvPicPr>
          <p:nvPr/>
        </p:nvPicPr>
        <p:blipFill>
          <a:blip r:embed="rId2"/>
          <a:srcRect l="49373" t="40230" r="28333" b="34018"/>
          <a:stretch>
            <a:fillRect/>
          </a:stretch>
        </p:blipFill>
        <p:spPr>
          <a:xfrm>
            <a:off x="7086600" y="3581400"/>
            <a:ext cx="2057400" cy="1662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2" name="文本框 5131"/>
          <p:cNvSpPr txBox="1"/>
          <p:nvPr/>
        </p:nvSpPr>
        <p:spPr>
          <a:xfrm>
            <a:off x="0" y="4953000"/>
            <a:ext cx="7848600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300" b="1">
                <a:latin typeface="Arial Narrow" panose="020B0606020202030204" pitchFamily="2" charset="0"/>
              </a:rPr>
              <a:t>Sorry, I can’t. I am____________________.</a:t>
            </a:r>
            <a:endParaRPr lang="en-US" altLang="zh-CN">
              <a:latin typeface="Monotype Corsiva" panose="03010101010201010101" pitchFamily="2" charset="0"/>
            </a:endParaRPr>
          </a:p>
        </p:txBody>
      </p:sp>
      <p:sp>
        <p:nvSpPr>
          <p:cNvPr id="5133" name="文本框 5132"/>
          <p:cNvSpPr txBox="1"/>
          <p:nvPr/>
        </p:nvSpPr>
        <p:spPr>
          <a:xfrm>
            <a:off x="2971800" y="4876800"/>
            <a:ext cx="4032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 going to the doctor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5126" grpId="0"/>
      <p:bldP spid="5127" grpId="0"/>
      <p:bldP spid="5128" grpId="0"/>
      <p:bldP spid="5129" grpId="0"/>
      <p:bldP spid="5130" grpId="0"/>
      <p:bldP spid="5132" grpId="0"/>
      <p:bldP spid="5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框 6145"/>
          <p:cNvSpPr txBox="1"/>
          <p:nvPr/>
        </p:nvSpPr>
        <p:spPr>
          <a:xfrm>
            <a:off x="0" y="304800"/>
            <a:ext cx="9144000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>
                <a:latin typeface="Arial Narrow" panose="020B0606020202030204" pitchFamily="2" charset="0"/>
              </a:rPr>
              <a:t>Can you come to my party </a:t>
            </a:r>
            <a:r>
              <a:rPr lang="en-US" altLang="zh-CN" sz="3300" b="1">
                <a:solidFill>
                  <a:srgbClr val="0000FF"/>
                </a:solidFill>
                <a:latin typeface="Arial Narrow" panose="020B0606020202030204" pitchFamily="2" charset="0"/>
              </a:rPr>
              <a:t>the day after tomorrow</a:t>
            </a:r>
            <a:r>
              <a:rPr lang="en-US" altLang="zh-CN" sz="3300" b="1">
                <a:latin typeface="Arial Narrow" panose="020B0606020202030204" pitchFamily="2" charset="0"/>
              </a:rPr>
              <a:t>?</a:t>
            </a:r>
            <a:endParaRPr lang="en-US" altLang="zh-CN" sz="3300" b="1">
              <a:latin typeface="Arial Narrow" panose="020B0606020202030204" pitchFamily="2" charset="0"/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304800" y="990600"/>
            <a:ext cx="7848600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300" b="1">
                <a:latin typeface="Arial Narrow" panose="020B0606020202030204" pitchFamily="2" charset="0"/>
              </a:rPr>
              <a:t>______, I can’t.  I ________ visit my aunt.</a:t>
            </a:r>
            <a:endParaRPr lang="en-US" altLang="zh-CN">
              <a:latin typeface="Monotype Corsiva" panose="03010101010201010101" pitchFamily="2" charset="0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381000" y="914400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Sorry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  <p:sp>
        <p:nvSpPr>
          <p:cNvPr id="6149" name="文本框 6148"/>
          <p:cNvSpPr txBox="1"/>
          <p:nvPr/>
        </p:nvSpPr>
        <p:spPr>
          <a:xfrm>
            <a:off x="3048000" y="914400"/>
            <a:ext cx="1905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 have to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  <p:pic>
        <p:nvPicPr>
          <p:cNvPr id="6150" name="图片 6149" descr="200503091814128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0" y="914400"/>
            <a:ext cx="15875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文本框 6150"/>
          <p:cNvSpPr txBox="1"/>
          <p:nvPr/>
        </p:nvSpPr>
        <p:spPr>
          <a:xfrm>
            <a:off x="304800" y="1600200"/>
            <a:ext cx="7848600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300" b="1">
                <a:latin typeface="Arial Narrow" panose="020B0606020202030204" pitchFamily="2" charset="0"/>
              </a:rPr>
              <a:t>Sorry , I can’t.  I ____________ my aunt.</a:t>
            </a:r>
            <a:endParaRPr lang="en-US" altLang="zh-CN">
              <a:latin typeface="Monotype Corsiva" panose="03010101010201010101" pitchFamily="2" charset="0"/>
            </a:endParaRPr>
          </a:p>
        </p:txBody>
      </p:sp>
      <p:sp>
        <p:nvSpPr>
          <p:cNvPr id="6152" name="文本框 6151"/>
          <p:cNvSpPr txBox="1"/>
          <p:nvPr/>
        </p:nvSpPr>
        <p:spPr>
          <a:xfrm>
            <a:off x="2895600" y="1524000"/>
            <a:ext cx="2514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 am visiting</a:t>
            </a:r>
            <a:endParaRPr lang="en-US" altLang="zh-CN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  <p:sp>
        <p:nvSpPr>
          <p:cNvPr id="6153" name="文本框 6152"/>
          <p:cNvSpPr txBox="1"/>
          <p:nvPr/>
        </p:nvSpPr>
        <p:spPr>
          <a:xfrm>
            <a:off x="0" y="3124200"/>
            <a:ext cx="7704138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>
                <a:latin typeface="Arial Narrow" panose="020B0606020202030204" pitchFamily="2" charset="0"/>
              </a:rPr>
              <a:t>Can you go to a movie with me on Sunday?</a:t>
            </a:r>
            <a:endParaRPr lang="en-US" altLang="zh-CN" sz="3300" b="1">
              <a:latin typeface="Arial Narrow" panose="020B0606020202030204" pitchFamily="2" charset="0"/>
            </a:endParaRPr>
          </a:p>
        </p:txBody>
      </p:sp>
      <p:sp>
        <p:nvSpPr>
          <p:cNvPr id="6154" name="文本框 6153"/>
          <p:cNvSpPr txBox="1"/>
          <p:nvPr/>
        </p:nvSpPr>
        <p:spPr>
          <a:xfrm>
            <a:off x="0" y="3810000"/>
            <a:ext cx="7315200" cy="86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300" b="1">
                <a:latin typeface="Arial Narrow" panose="020B0606020202030204" pitchFamily="2" charset="0"/>
              </a:rPr>
              <a:t>Sorry,________. I have to _______________.</a:t>
            </a:r>
            <a:endParaRPr lang="en-US" altLang="zh-CN" sz="3300" b="1">
              <a:latin typeface="Arial Narrow" panose="020B0606020202030204" pitchFamily="2" charset="0"/>
            </a:endParaRPr>
          </a:p>
          <a:p>
            <a:endParaRPr lang="en-US" altLang="zh-CN" b="1">
              <a:latin typeface="Monotype Corsiva" panose="03010101010201010101" pitchFamily="2" charset="0"/>
            </a:endParaRPr>
          </a:p>
        </p:txBody>
      </p:sp>
      <p:sp>
        <p:nvSpPr>
          <p:cNvPr id="6155" name="文本框 6154"/>
          <p:cNvSpPr txBox="1"/>
          <p:nvPr/>
        </p:nvSpPr>
        <p:spPr>
          <a:xfrm>
            <a:off x="3352800" y="4419600"/>
            <a:ext cx="4032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going to a concert</a:t>
            </a:r>
            <a:endParaRPr lang="en-US" altLang="zh-CN" b="1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  <p:sp>
        <p:nvSpPr>
          <p:cNvPr id="6156" name="文本框 6155"/>
          <p:cNvSpPr txBox="1"/>
          <p:nvPr/>
        </p:nvSpPr>
        <p:spPr>
          <a:xfrm>
            <a:off x="1143000" y="3733800"/>
            <a:ext cx="15128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I can’t</a:t>
            </a:r>
            <a:endParaRPr lang="en-US" altLang="zh-CN" b="1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  <p:pic>
        <p:nvPicPr>
          <p:cNvPr id="6157" name="图片 6156" descr="200581812420662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675" y="3733800"/>
            <a:ext cx="1965325" cy="216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8" name="文本框 6157"/>
          <p:cNvSpPr txBox="1"/>
          <p:nvPr/>
        </p:nvSpPr>
        <p:spPr>
          <a:xfrm>
            <a:off x="0" y="4495800"/>
            <a:ext cx="6781800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300" b="1">
                <a:latin typeface="Arial Narrow" panose="020B0606020202030204" pitchFamily="2" charset="0"/>
              </a:rPr>
              <a:t>Sorry, I can’t. I am __________________.</a:t>
            </a:r>
            <a:endParaRPr lang="en-US" altLang="zh-CN" b="1">
              <a:latin typeface="Monotype Corsiva" panose="03010101010201010101" pitchFamily="2" charset="0"/>
            </a:endParaRPr>
          </a:p>
        </p:txBody>
      </p:sp>
      <p:sp>
        <p:nvSpPr>
          <p:cNvPr id="6159" name="文本框 6158"/>
          <p:cNvSpPr txBox="1"/>
          <p:nvPr/>
        </p:nvSpPr>
        <p:spPr>
          <a:xfrm>
            <a:off x="4191000" y="3733800"/>
            <a:ext cx="312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go to a concert</a:t>
            </a:r>
            <a:endParaRPr lang="en-US" altLang="zh-CN" b="1">
              <a:solidFill>
                <a:srgbClr val="FF0000"/>
              </a:solidFill>
              <a:latin typeface="Monotype Corsiva" panose="030101010102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1" grpId="0"/>
      <p:bldP spid="6152" grpId="0"/>
      <p:bldP spid="6153" grpId="0"/>
      <p:bldP spid="6154" grpId="0"/>
      <p:bldP spid="6155" grpId="0"/>
      <p:bldP spid="6156" grpId="0"/>
      <p:bldP spid="6158" grpId="0"/>
      <p:bldP spid="61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7169"/>
          <p:cNvSpPr txBox="1"/>
          <p:nvPr/>
        </p:nvSpPr>
        <p:spPr>
          <a:xfrm>
            <a:off x="152400" y="304800"/>
            <a:ext cx="548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 Narrow" panose="020B0606020202030204" pitchFamily="2" charset="0"/>
              </a:rPr>
              <a:t>Can she go to the movies?</a:t>
            </a:r>
            <a:endParaRPr lang="en-US" altLang="zh-CN" sz="3200" b="1">
              <a:latin typeface="Arial Narrow" panose="020B0606020202030204" pitchFamily="2" charset="0"/>
            </a:endParaRPr>
          </a:p>
        </p:txBody>
      </p:sp>
      <p:pic>
        <p:nvPicPr>
          <p:cNvPr id="7171" name="图片 7170" descr="babysit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685800"/>
            <a:ext cx="21336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文本框 7171"/>
          <p:cNvSpPr txBox="1"/>
          <p:nvPr/>
        </p:nvSpPr>
        <p:spPr>
          <a:xfrm>
            <a:off x="0" y="914400"/>
            <a:ext cx="7315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 Narrow" panose="020B0606020202030204" pitchFamily="2" charset="0"/>
              </a:rPr>
              <a:t>No, she can’t. She </a:t>
            </a:r>
            <a:r>
              <a:rPr lang="en-US" altLang="zh-CN" sz="3200" b="1">
                <a:solidFill>
                  <a:srgbClr val="FF0000"/>
                </a:solidFill>
                <a:latin typeface="Arial Narrow" panose="020B0606020202030204" pitchFamily="2" charset="0"/>
              </a:rPr>
              <a:t>has to</a:t>
            </a:r>
            <a:r>
              <a:rPr lang="en-US" altLang="zh-CN" sz="3200" b="1">
                <a:solidFill>
                  <a:schemeClr val="accent2"/>
                </a:solidFill>
                <a:latin typeface="Arial Narrow" panose="020B0606020202030204" pitchFamily="2" charset="0"/>
              </a:rPr>
              <a:t> babysit her sister.</a:t>
            </a:r>
            <a:endParaRPr lang="en-US" altLang="zh-CN" sz="3200" b="1">
              <a:solidFill>
                <a:schemeClr val="accent2"/>
              </a:solidFill>
              <a:latin typeface="Arial Narrow" panose="020B0606020202030204" pitchFamily="2" charset="0"/>
            </a:endParaRPr>
          </a:p>
        </p:txBody>
      </p:sp>
      <p:sp>
        <p:nvSpPr>
          <p:cNvPr id="7173" name="文本框 7172"/>
          <p:cNvSpPr txBox="1"/>
          <p:nvPr/>
        </p:nvSpPr>
        <p:spPr>
          <a:xfrm>
            <a:off x="0" y="1524000"/>
            <a:ext cx="7315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 Narrow" panose="020B0606020202030204" pitchFamily="2" charset="0"/>
              </a:rPr>
              <a:t>No, she can’t. She </a:t>
            </a:r>
            <a:r>
              <a:rPr lang="en-US" altLang="zh-CN" sz="3200" b="1">
                <a:solidFill>
                  <a:srgbClr val="FF0000"/>
                </a:solidFill>
                <a:latin typeface="Arial Narrow" panose="020B0606020202030204" pitchFamily="2" charset="0"/>
              </a:rPr>
              <a:t>is</a:t>
            </a:r>
            <a:r>
              <a:rPr lang="en-US" altLang="zh-CN" sz="3200" b="1">
                <a:solidFill>
                  <a:schemeClr val="accent2"/>
                </a:solidFill>
                <a:latin typeface="Arial Narrow" panose="020B0606020202030204" pitchFamily="2" charset="0"/>
              </a:rPr>
              <a:t> babysi</a:t>
            </a:r>
            <a:r>
              <a:rPr lang="en-US" altLang="zh-CN" sz="3200" b="1">
                <a:solidFill>
                  <a:srgbClr val="FF0000"/>
                </a:solidFill>
                <a:latin typeface="Arial Narrow" panose="020B0606020202030204" pitchFamily="2" charset="0"/>
              </a:rPr>
              <a:t>tting</a:t>
            </a:r>
            <a:r>
              <a:rPr lang="en-US" altLang="zh-CN" sz="3200" b="1">
                <a:solidFill>
                  <a:schemeClr val="accent2"/>
                </a:solidFill>
                <a:latin typeface="Arial Narrow" panose="020B0606020202030204" pitchFamily="2" charset="0"/>
              </a:rPr>
              <a:t> her sister.</a:t>
            </a:r>
            <a:endParaRPr lang="en-US" altLang="zh-CN" sz="3200" b="1">
              <a:solidFill>
                <a:schemeClr val="accent2"/>
              </a:solidFill>
              <a:latin typeface="Arial Narrow" panose="020B0606020202030204" pitchFamily="2" charset="0"/>
            </a:endParaRPr>
          </a:p>
        </p:txBody>
      </p:sp>
      <p:sp>
        <p:nvSpPr>
          <p:cNvPr id="7174" name="文本框 7173"/>
          <p:cNvSpPr txBox="1"/>
          <p:nvPr/>
        </p:nvSpPr>
        <p:spPr>
          <a:xfrm>
            <a:off x="2819400" y="2895600"/>
            <a:ext cx="6324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 Narrow" panose="020B0606020202030204" pitchFamily="2" charset="0"/>
              </a:rPr>
              <a:t>Can he go to the basketball game?</a:t>
            </a:r>
            <a:endParaRPr lang="en-US" altLang="zh-CN" sz="3200" b="1">
              <a:latin typeface="Arial Narrow" panose="020B0606020202030204" pitchFamily="2" charset="0"/>
            </a:endParaRPr>
          </a:p>
        </p:txBody>
      </p:sp>
      <p:sp>
        <p:nvSpPr>
          <p:cNvPr id="7175" name="文本框 7174"/>
          <p:cNvSpPr txBox="1"/>
          <p:nvPr/>
        </p:nvSpPr>
        <p:spPr>
          <a:xfrm>
            <a:off x="2743200" y="3581400"/>
            <a:ext cx="685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 Narrow" panose="020B0606020202030204" pitchFamily="2" charset="0"/>
              </a:rPr>
              <a:t>No, he can’t. He </a:t>
            </a:r>
            <a:r>
              <a:rPr lang="en-US" altLang="zh-CN" sz="3200" b="1">
                <a:solidFill>
                  <a:srgbClr val="FF0000"/>
                </a:solidFill>
                <a:latin typeface="Arial Narrow" panose="020B0606020202030204" pitchFamily="2" charset="0"/>
              </a:rPr>
              <a:t>has to</a:t>
            </a:r>
            <a:r>
              <a:rPr lang="en-US" altLang="zh-CN" sz="3200" b="1">
                <a:solidFill>
                  <a:schemeClr val="accent2"/>
                </a:solidFill>
                <a:latin typeface="Arial Narrow" panose="020B0606020202030204" pitchFamily="2" charset="0"/>
              </a:rPr>
              <a:t> help his parents.</a:t>
            </a:r>
            <a:endParaRPr lang="en-US" altLang="zh-CN" sz="3200" b="1">
              <a:solidFill>
                <a:schemeClr val="accent2"/>
              </a:solidFill>
              <a:latin typeface="Arial Narrow" panose="020B0606020202030204" pitchFamily="2" charset="0"/>
            </a:endParaRPr>
          </a:p>
        </p:txBody>
      </p:sp>
      <p:sp>
        <p:nvSpPr>
          <p:cNvPr id="7176" name="文本框 7175"/>
          <p:cNvSpPr txBox="1"/>
          <p:nvPr/>
        </p:nvSpPr>
        <p:spPr>
          <a:xfrm>
            <a:off x="2743200" y="4267200"/>
            <a:ext cx="640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 Narrow" panose="020B0606020202030204" pitchFamily="2" charset="0"/>
              </a:rPr>
              <a:t>No, he can’t. He</a:t>
            </a:r>
            <a:r>
              <a:rPr lang="en-US" altLang="zh-CN" sz="3200" b="1">
                <a:solidFill>
                  <a:srgbClr val="FF0000"/>
                </a:solidFill>
                <a:latin typeface="Arial Narrow" panose="020B0606020202030204" pitchFamily="2" charset="0"/>
              </a:rPr>
              <a:t>’s </a:t>
            </a:r>
            <a:r>
              <a:rPr lang="en-US" altLang="zh-CN" sz="3200" b="1">
                <a:solidFill>
                  <a:schemeClr val="accent2"/>
                </a:solidFill>
                <a:latin typeface="Arial Narrow" panose="020B0606020202030204" pitchFamily="2" charset="0"/>
              </a:rPr>
              <a:t>help</a:t>
            </a:r>
            <a:r>
              <a:rPr lang="en-US" altLang="zh-CN" sz="3200" b="1">
                <a:solidFill>
                  <a:srgbClr val="FF0000"/>
                </a:solidFill>
                <a:latin typeface="Arial Narrow" panose="020B0606020202030204" pitchFamily="2" charset="0"/>
              </a:rPr>
              <a:t>ing</a:t>
            </a:r>
            <a:r>
              <a:rPr lang="en-US" altLang="zh-CN" sz="3200" b="1">
                <a:solidFill>
                  <a:schemeClr val="accent2"/>
                </a:solidFill>
                <a:latin typeface="Arial Narrow" panose="020B0606020202030204" pitchFamily="2" charset="0"/>
              </a:rPr>
              <a:t> his parents.</a:t>
            </a:r>
            <a:endParaRPr lang="en-US" altLang="zh-CN" sz="3200" b="1">
              <a:solidFill>
                <a:schemeClr val="accent2"/>
              </a:solidFill>
              <a:latin typeface="Arial Narrow" panose="020B0606020202030204" pitchFamily="2" charset="0"/>
            </a:endParaRPr>
          </a:p>
        </p:txBody>
      </p:sp>
      <p:pic>
        <p:nvPicPr>
          <p:cNvPr id="7177" name="图片 7176" descr="u=2987731614,4234986121&amp;fm=0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1893888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3" grpId="0"/>
      <p:bldP spid="7174" grpId="0"/>
      <p:bldP spid="7175" grpId="0"/>
      <p:bldP spid="7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381000" y="457200"/>
            <a:ext cx="6232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Can they go to the concert?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pic>
        <p:nvPicPr>
          <p:cNvPr id="8195" name="图片 8194" descr="TOPC02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048000"/>
            <a:ext cx="82296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文本框 8195"/>
          <p:cNvSpPr txBox="1"/>
          <p:nvPr/>
        </p:nvSpPr>
        <p:spPr>
          <a:xfrm>
            <a:off x="381000" y="1219200"/>
            <a:ext cx="853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No, they can’t. They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have to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 go to a party.</a:t>
            </a:r>
            <a:endParaRPr lang="en-US" altLang="zh-CN" sz="32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文本框 8196"/>
          <p:cNvSpPr txBox="1"/>
          <p:nvPr/>
        </p:nvSpPr>
        <p:spPr>
          <a:xfrm>
            <a:off x="381000" y="1828800"/>
            <a:ext cx="853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No, they can’t. They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’re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 go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ing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 to a party.</a:t>
            </a:r>
            <a:endParaRPr lang="en-US" altLang="zh-CN" sz="32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76200" y="196850"/>
            <a:ext cx="800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Arial Black" panose="020B0A04020102020204" pitchFamily="2" charset="0"/>
                <a:ea typeface="仿宋_GB2312" pitchFamily="1" charset="-122"/>
              </a:rPr>
              <a:t>Listen.Circle  “can”  or   “can’t”</a:t>
            </a:r>
            <a:endParaRPr lang="en-US" altLang="zh-CN" sz="3600" b="1">
              <a:solidFill>
                <a:srgbClr val="FF3300"/>
              </a:solidFill>
              <a:latin typeface="Arial Black" panose="020B0A04020102020204" pitchFamily="2" charset="0"/>
              <a:ea typeface="仿宋_GB2312" pitchFamily="1" charset="-122"/>
            </a:endParaRPr>
          </a:p>
        </p:txBody>
      </p:sp>
      <p:sp>
        <p:nvSpPr>
          <p:cNvPr id="9219" name="文本框 9218"/>
          <p:cNvSpPr txBox="1"/>
          <p:nvPr/>
        </p:nvSpPr>
        <p:spPr>
          <a:xfrm>
            <a:off x="228600" y="1295400"/>
            <a:ext cx="8153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Arial Black" panose="020B0A04020102020204" pitchFamily="2" charset="0"/>
              </a:rPr>
              <a:t>1. Jeff can / can’t come to the party.</a:t>
            </a:r>
            <a:endParaRPr lang="en-US" altLang="zh-CN" sz="3200">
              <a:latin typeface="Arial Black" panose="020B0A04020102020204" pitchFamily="2" charset="0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228600" y="2163763"/>
            <a:ext cx="8915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Arial Black" panose="020B0A04020102020204" pitchFamily="2" charset="0"/>
              </a:rPr>
              <a:t>2. Mary can / can’t come to the party.</a:t>
            </a:r>
            <a:endParaRPr lang="en-US" altLang="zh-CN" sz="3200">
              <a:latin typeface="Arial Black" panose="020B0A04020102020204" pitchFamily="2" charset="0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228600" y="3001963"/>
            <a:ext cx="8305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Arial Black" panose="020B0A04020102020204" pitchFamily="2" charset="0"/>
              </a:rPr>
              <a:t>3. May can / can’t come to the party.</a:t>
            </a:r>
            <a:endParaRPr lang="en-US" altLang="zh-CN" sz="3200">
              <a:latin typeface="Arial Black" panose="020B0A04020102020204" pitchFamily="2" charset="0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152400" y="3733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Arial Black" panose="020B0A04020102020204" pitchFamily="2" charset="0"/>
              </a:rPr>
              <a:t>4. Claudia can / can’t come to the party.</a:t>
            </a:r>
            <a:endParaRPr lang="en-US" altLang="zh-CN" sz="3200">
              <a:latin typeface="Arial Black" panose="020B0A04020102020204" pitchFamily="2" charset="0"/>
            </a:endParaRPr>
          </a:p>
        </p:txBody>
      </p:sp>
      <p:sp>
        <p:nvSpPr>
          <p:cNvPr id="9223" name="文本框 9222"/>
          <p:cNvSpPr txBox="1"/>
          <p:nvPr/>
        </p:nvSpPr>
        <p:spPr>
          <a:xfrm>
            <a:off x="152400" y="4419600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Arial Black" panose="020B0A04020102020204" pitchFamily="2" charset="0"/>
              </a:rPr>
              <a:t>5. Paul can / can’t come to the party.</a:t>
            </a:r>
            <a:r>
              <a:rPr lang="en-US" altLang="zh-CN">
                <a:latin typeface="Comic Sans MS" panose="030F0702030302020204" pitchFamily="2" charset="0"/>
              </a:rPr>
              <a:t> </a:t>
            </a:r>
            <a:endParaRPr lang="en-US" altLang="zh-CN">
              <a:latin typeface="Comic Sans MS" panose="030F0702030302020204" pitchFamily="2" charset="0"/>
            </a:endParaRPr>
          </a:p>
        </p:txBody>
      </p:sp>
      <p:sp>
        <p:nvSpPr>
          <p:cNvPr id="9224" name="椭圆 9223"/>
          <p:cNvSpPr/>
          <p:nvPr/>
        </p:nvSpPr>
        <p:spPr>
          <a:xfrm>
            <a:off x="2971800" y="1143000"/>
            <a:ext cx="1219200" cy="914400"/>
          </a:xfrm>
          <a:prstGeom prst="ellipse">
            <a:avLst/>
          </a:prstGeom>
          <a:noFill/>
          <a:ln w="444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25" name="椭圆 9224"/>
          <p:cNvSpPr/>
          <p:nvPr/>
        </p:nvSpPr>
        <p:spPr>
          <a:xfrm>
            <a:off x="1981200" y="1981200"/>
            <a:ext cx="1066800" cy="838200"/>
          </a:xfrm>
          <a:prstGeom prst="ellipse">
            <a:avLst/>
          </a:prstGeom>
          <a:noFill/>
          <a:ln w="444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26" name="椭圆 9225"/>
          <p:cNvSpPr/>
          <p:nvPr/>
        </p:nvSpPr>
        <p:spPr>
          <a:xfrm>
            <a:off x="3124200" y="2895600"/>
            <a:ext cx="1066800" cy="838200"/>
          </a:xfrm>
          <a:prstGeom prst="ellipse">
            <a:avLst/>
          </a:prstGeom>
          <a:noFill/>
          <a:ln w="444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27" name="椭圆 9226"/>
          <p:cNvSpPr/>
          <p:nvPr/>
        </p:nvSpPr>
        <p:spPr>
          <a:xfrm>
            <a:off x="3810000" y="3581400"/>
            <a:ext cx="1066800" cy="838200"/>
          </a:xfrm>
          <a:prstGeom prst="ellipse">
            <a:avLst/>
          </a:prstGeom>
          <a:noFill/>
          <a:ln w="444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28" name="椭圆 9227"/>
          <p:cNvSpPr/>
          <p:nvPr/>
        </p:nvSpPr>
        <p:spPr>
          <a:xfrm>
            <a:off x="1752600" y="4267200"/>
            <a:ext cx="1066800" cy="838200"/>
          </a:xfrm>
          <a:prstGeom prst="ellipse">
            <a:avLst/>
          </a:prstGeom>
          <a:noFill/>
          <a:ln w="444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10241"/>
          <p:cNvSpPr txBox="1"/>
          <p:nvPr/>
        </p:nvSpPr>
        <p:spPr>
          <a:xfrm>
            <a:off x="303213" y="26035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sz="2400">
              <a:latin typeface="Times New Roman" panose="02020603050405020304" pitchFamily="2" charset="0"/>
            </a:endParaRPr>
          </a:p>
        </p:txBody>
      </p:sp>
      <p:graphicFrame>
        <p:nvGraphicFramePr>
          <p:cNvPr id="10243" name="对象 10242"/>
          <p:cNvGraphicFramePr>
            <a:graphicFrameLocks noChangeAspect="1"/>
          </p:cNvGraphicFramePr>
          <p:nvPr/>
        </p:nvGraphicFramePr>
        <p:xfrm>
          <a:off x="0" y="0"/>
          <a:ext cx="11366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725170" imgH="1012190" progId="Photoshop.Image.7">
                  <p:embed/>
                </p:oleObj>
              </mc:Choice>
              <mc:Fallback>
                <p:oleObj name="" r:id="rId1" imgW="725170" imgH="1012190" progId="Photoshop.Image.7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136650" cy="1584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对象 10243"/>
          <p:cNvGraphicFramePr>
            <a:graphicFrameLocks noChangeAspect="1"/>
          </p:cNvGraphicFramePr>
          <p:nvPr/>
        </p:nvGraphicFramePr>
        <p:xfrm>
          <a:off x="8031163" y="5661025"/>
          <a:ext cx="111283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804545" imgH="865505" progId="Photoshop.Image.7">
                  <p:embed/>
                </p:oleObj>
              </mc:Choice>
              <mc:Fallback>
                <p:oleObj name="" r:id="rId3" imgW="804545" imgH="865505" progId="Photoshop.Image.7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31163" y="5661025"/>
                        <a:ext cx="1112837" cy="1196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云形标注 10244"/>
          <p:cNvSpPr/>
          <p:nvPr/>
        </p:nvSpPr>
        <p:spPr>
          <a:xfrm>
            <a:off x="611188" y="381000"/>
            <a:ext cx="8532812" cy="1447800"/>
          </a:xfrm>
          <a:prstGeom prst="cloudCallout">
            <a:avLst>
              <a:gd name="adj1" fmla="val -45870"/>
              <a:gd name="adj2" fmla="val -4440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>
              <a:latin typeface="Comic Sans MS" panose="030F0702030302020204" pitchFamily="2" charset="0"/>
            </a:endParaRPr>
          </a:p>
        </p:txBody>
      </p:sp>
      <p:sp>
        <p:nvSpPr>
          <p:cNvPr id="10246" name="文本框 10245"/>
          <p:cNvSpPr txBox="1"/>
          <p:nvPr/>
        </p:nvSpPr>
        <p:spPr>
          <a:xfrm>
            <a:off x="990600" y="762000"/>
            <a:ext cx="78867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Arial Narrow" panose="020B0606020202030204" pitchFamily="2" charset="0"/>
              </a:rPr>
              <a:t>Hi, Jeff! Can you come to my party on Saturday?</a:t>
            </a:r>
            <a:endParaRPr lang="en-US" altLang="zh-CN" sz="3200" b="1">
              <a:latin typeface="Arial Narrow" panose="020B0606020202030204" pitchFamily="2" charset="0"/>
            </a:endParaRPr>
          </a:p>
        </p:txBody>
      </p:sp>
      <p:sp>
        <p:nvSpPr>
          <p:cNvPr id="10247" name="云形标注 10246"/>
          <p:cNvSpPr/>
          <p:nvPr/>
        </p:nvSpPr>
        <p:spPr>
          <a:xfrm>
            <a:off x="609600" y="4797425"/>
            <a:ext cx="6986588" cy="1871663"/>
          </a:xfrm>
          <a:prstGeom prst="cloudCallout">
            <a:avLst>
              <a:gd name="adj1" fmla="val 50116"/>
              <a:gd name="adj2" fmla="val 3371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>
              <a:solidFill>
                <a:schemeClr val="folHlink"/>
              </a:solidFill>
              <a:latin typeface="Comic Sans MS" panose="030F0702030302020204" pitchFamily="2" charset="0"/>
            </a:endParaRPr>
          </a:p>
        </p:txBody>
      </p:sp>
      <p:sp>
        <p:nvSpPr>
          <p:cNvPr id="10248" name="文本框 10247"/>
          <p:cNvSpPr txBox="1"/>
          <p:nvPr/>
        </p:nvSpPr>
        <p:spPr>
          <a:xfrm>
            <a:off x="1676400" y="5105400"/>
            <a:ext cx="55943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Arial Narrow" panose="020B0606020202030204" pitchFamily="2" charset="0"/>
              </a:rPr>
              <a:t>I’m sorry,  I can’t. </a:t>
            </a:r>
            <a:endParaRPr lang="en-US" altLang="zh-CN" sz="3200" b="1">
              <a:latin typeface="Arial Narrow" panose="020B0606020202030204" pitchFamily="2" charset="0"/>
            </a:endParaRPr>
          </a:p>
          <a:p>
            <a:r>
              <a:rPr lang="en-US" altLang="zh-CN" sz="3200" b="1">
                <a:latin typeface="Arial Narrow" panose="020B0606020202030204" pitchFamily="2" charset="0"/>
              </a:rPr>
              <a:t>I have to __________ on Saturday.</a:t>
            </a:r>
            <a:endParaRPr lang="en-US" altLang="zh-CN" sz="3200" b="1">
              <a:latin typeface="Arial Narrow" panose="020B0606020202030204" pitchFamily="2" charset="0"/>
            </a:endParaRPr>
          </a:p>
        </p:txBody>
      </p:sp>
      <p:pic>
        <p:nvPicPr>
          <p:cNvPr id="10249" name="图片 10248" descr="grandmoth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492375"/>
            <a:ext cx="2778125" cy="1887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0" name="文本框 10249"/>
          <p:cNvSpPr txBox="1"/>
          <p:nvPr/>
        </p:nvSpPr>
        <p:spPr>
          <a:xfrm>
            <a:off x="3036888" y="5592763"/>
            <a:ext cx="222091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66"/>
                </a:solidFill>
                <a:latin typeface="Arial Narrow" panose="020B0606020202030204" pitchFamily="2" charset="0"/>
              </a:rPr>
              <a:t>visit my aunt</a:t>
            </a:r>
            <a:endParaRPr lang="en-US" altLang="zh-CN" sz="3200" b="1">
              <a:solidFill>
                <a:srgbClr val="FF0066"/>
              </a:solidFill>
              <a:latin typeface="Arial Narrow" panose="020B06060202020302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11265" descr="xjsltx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60020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1266" descr="xjsltx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352800"/>
            <a:ext cx="23622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云形标注 11267"/>
          <p:cNvSpPr/>
          <p:nvPr/>
        </p:nvSpPr>
        <p:spPr>
          <a:xfrm rot="120000">
            <a:off x="2362200" y="914400"/>
            <a:ext cx="6400800" cy="1981200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>
              <a:latin typeface="Comic Sans MS" panose="030F0702030302020204" pitchFamily="2" charset="0"/>
            </a:endParaRPr>
          </a:p>
        </p:txBody>
      </p:sp>
      <p:pic>
        <p:nvPicPr>
          <p:cNvPr id="11269" name="图片 11268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文本框 11269"/>
          <p:cNvSpPr txBox="1"/>
          <p:nvPr/>
        </p:nvSpPr>
        <p:spPr>
          <a:xfrm>
            <a:off x="3048000" y="1219200"/>
            <a:ext cx="5029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4354F9"/>
                </a:solidFill>
                <a:latin typeface="Arial Narrow" panose="020B0606020202030204" pitchFamily="2" charset="0"/>
              </a:rPr>
              <a:t>Hello, Mary. Can you come to my party on Saturday?</a:t>
            </a:r>
            <a:endParaRPr lang="en-US" altLang="zh-CN" sz="3600" b="1">
              <a:solidFill>
                <a:srgbClr val="4354F9"/>
              </a:solidFill>
              <a:latin typeface="Arial Narrow" panose="020B0606020202030204" pitchFamily="2" charset="0"/>
            </a:endParaRPr>
          </a:p>
        </p:txBody>
      </p:sp>
      <p:sp>
        <p:nvSpPr>
          <p:cNvPr id="11271" name="云形标注 11270"/>
          <p:cNvSpPr/>
          <p:nvPr/>
        </p:nvSpPr>
        <p:spPr>
          <a:xfrm>
            <a:off x="381000" y="3733800"/>
            <a:ext cx="5895975" cy="1905000"/>
          </a:xfrm>
          <a:prstGeom prst="cloudCallout">
            <a:avLst>
              <a:gd name="adj1" fmla="val 37750"/>
              <a:gd name="adj2" fmla="val 4741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sz="3200" b="1">
              <a:solidFill>
                <a:schemeClr val="folHlink"/>
              </a:solidFill>
              <a:latin typeface="Arial Narrow" panose="020B0606020202030204" pitchFamily="2" charset="0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1066800" y="4267200"/>
            <a:ext cx="441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  <a:latin typeface="Arial Black" panose="020B0A04020102020204" pitchFamily="2" charset="0"/>
              </a:rPr>
              <a:t>Sure, I’d love to.</a:t>
            </a:r>
            <a:endParaRPr lang="en-US" altLang="zh-CN" sz="3600">
              <a:solidFill>
                <a:srgbClr val="FF3300"/>
              </a:solidFill>
              <a:latin typeface="Arial Black" panose="020B0A04020102020204" pitchFamily="2" charset="0"/>
            </a:endParaRPr>
          </a:p>
        </p:txBody>
      </p:sp>
      <p:pic>
        <p:nvPicPr>
          <p:cNvPr id="11273" name="图片 112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781675"/>
            <a:ext cx="6019800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4824</Words>
  <Application>WPS 演示</Application>
  <PresentationFormat>在屏幕上显示</PresentationFormat>
  <Paragraphs>345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22</vt:i4>
      </vt:variant>
    </vt:vector>
  </HeadingPairs>
  <TitlesOfParts>
    <vt:vector size="47" baseType="lpstr">
      <vt:lpstr>Arial</vt:lpstr>
      <vt:lpstr>宋体</vt:lpstr>
      <vt:lpstr>Wingdings</vt:lpstr>
      <vt:lpstr>Times New Roman</vt:lpstr>
      <vt:lpstr>Monotype Corsiva</vt:lpstr>
      <vt:lpstr>Arial Narrow</vt:lpstr>
      <vt:lpstr>Arial Black</vt:lpstr>
      <vt:lpstr>仿宋_GB2312</vt:lpstr>
      <vt:lpstr>仿宋</vt:lpstr>
      <vt:lpstr>Comic Sans MS</vt:lpstr>
      <vt:lpstr>隶书</vt:lpstr>
      <vt:lpstr>Freestyle Script</vt:lpstr>
      <vt:lpstr>Kristen ITC</vt:lpstr>
      <vt:lpstr>幼圆</vt:lpstr>
      <vt:lpstr>Latha</vt:lpstr>
      <vt:lpstr>微软雅黑</vt:lpstr>
      <vt:lpstr>Arial Unicode MS</vt:lpstr>
      <vt:lpstr>默认设计模板</vt:lpstr>
      <vt:lpstr>Photoshop.Image.7</vt:lpstr>
      <vt:lpstr>Photoshop.Image.7</vt:lpstr>
      <vt:lpstr>Photoshop.Image.7</vt:lpstr>
      <vt:lpstr>Photoshop.Image.7</vt:lpstr>
      <vt:lpstr>Photoshop.Image.7</vt:lpstr>
      <vt:lpstr>Photoshop.Image.7</vt:lpstr>
      <vt:lpstr>Photoshop.Image.7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海派甜心</cp:lastModifiedBy>
  <cp:revision>14</cp:revision>
  <dcterms:created xsi:type="dcterms:W3CDTF">2015-06-29T07:35:15Z</dcterms:created>
  <dcterms:modified xsi:type="dcterms:W3CDTF">2021-05-07T05:50:18Z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